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12192000" cy="6858000"/>
  <p:notesSz cx="6858000" cy="9144000"/>
  <p:defaultTextStyle>
    <a:defPPr>
      <a:defRPr lang="en-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89"/>
    <p:restoredTop sz="94560"/>
  </p:normalViewPr>
  <p:slideViewPr>
    <p:cSldViewPr snapToGrid="0">
      <p:cViewPr varScale="1">
        <p:scale>
          <a:sx n="211" d="100"/>
          <a:sy n="211" d="100"/>
        </p:scale>
        <p:origin x="13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1EA8A-7CC5-FF46-B4E1-6F2AE202418B}" type="datetimeFigureOut">
              <a:rPr lang="en-GB" smtClean="0"/>
              <a:t>24/06/2023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051D4-A438-F340-87AE-65CC372854C6}" type="slidenum">
              <a:rPr lang="en-GB" smtClean="0"/>
              <a:t>‹#›</a:t>
            </a:fld>
            <a:endParaRPr lang="en-GB"/>
          </a:p>
        </p:txBody>
      </p:sp>
    </p:spTree>
    <p:extLst>
      <p:ext uri="{BB962C8B-B14F-4D97-AF65-F5344CB8AC3E}">
        <p14:creationId xmlns:p14="http://schemas.microsoft.com/office/powerpoint/2010/main" val="14239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E051D4-A438-F340-87AE-65CC372854C6}" type="slidenum">
              <a:rPr lang="en-GB" smtClean="0"/>
              <a:t>6</a:t>
            </a:fld>
            <a:endParaRPr lang="en-GB"/>
          </a:p>
        </p:txBody>
      </p:sp>
    </p:spTree>
    <p:extLst>
      <p:ext uri="{BB962C8B-B14F-4D97-AF65-F5344CB8AC3E}">
        <p14:creationId xmlns:p14="http://schemas.microsoft.com/office/powerpoint/2010/main" val="3479489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0F26-5C9F-B8FC-A8A0-0110F1B4BB7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176A65A-CBB3-CAB9-FB9D-7AE51F806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8D8BAB6-38F6-1B4B-32EA-AB6C5DB4CC34}"/>
              </a:ext>
            </a:extLst>
          </p:cNvPr>
          <p:cNvSpPr>
            <a:spLocks noGrp="1"/>
          </p:cNvSpPr>
          <p:nvPr>
            <p:ph type="dt" sz="half" idx="10"/>
          </p:nvPr>
        </p:nvSpPr>
        <p:spPr/>
        <p:txBody>
          <a:bodyPr/>
          <a:lstStyle/>
          <a:p>
            <a:fld id="{45C5B36D-2140-4D48-815C-6877F643FC8E}" type="datetime1">
              <a:rPr lang="pl-PL" smtClean="0"/>
              <a:t>24.06.2023</a:t>
            </a:fld>
            <a:endParaRPr lang="en-GB"/>
          </a:p>
        </p:txBody>
      </p:sp>
      <p:sp>
        <p:nvSpPr>
          <p:cNvPr id="5" name="Footer Placeholder 4">
            <a:extLst>
              <a:ext uri="{FF2B5EF4-FFF2-40B4-BE49-F238E27FC236}">
                <a16:creationId xmlns:a16="http://schemas.microsoft.com/office/drawing/2014/main" id="{423FE7CF-D301-6E21-FB33-26CA45E43D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FC63B0-4F7C-C3C4-958C-929054C3C143}"/>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217084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111C-E1EB-F897-52BD-C2232A1C64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CE4FF41-31AE-01B1-F3C0-D6BF3F608F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D859F21-B23F-4104-E0AD-7F512533C210}"/>
              </a:ext>
            </a:extLst>
          </p:cNvPr>
          <p:cNvSpPr>
            <a:spLocks noGrp="1"/>
          </p:cNvSpPr>
          <p:nvPr>
            <p:ph type="dt" sz="half" idx="10"/>
          </p:nvPr>
        </p:nvSpPr>
        <p:spPr/>
        <p:txBody>
          <a:bodyPr/>
          <a:lstStyle/>
          <a:p>
            <a:fld id="{D948024B-408C-3A41-B47C-A9DDACC97249}" type="datetime1">
              <a:rPr lang="pl-PL" smtClean="0"/>
              <a:t>24.06.2023</a:t>
            </a:fld>
            <a:endParaRPr lang="en-GB"/>
          </a:p>
        </p:txBody>
      </p:sp>
      <p:sp>
        <p:nvSpPr>
          <p:cNvPr id="5" name="Footer Placeholder 4">
            <a:extLst>
              <a:ext uri="{FF2B5EF4-FFF2-40B4-BE49-F238E27FC236}">
                <a16:creationId xmlns:a16="http://schemas.microsoft.com/office/drawing/2014/main" id="{ED8ED5CB-D5BF-A322-498F-3350040FC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88364F-A36F-BAA1-85C4-813247767994}"/>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79302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B49CB-08A1-5197-5B05-7E7C663DD55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F074DF5-8530-5EF6-698C-790EBBC301D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339B9D6-7391-C0E9-BDAA-5A2FC560721C}"/>
              </a:ext>
            </a:extLst>
          </p:cNvPr>
          <p:cNvSpPr>
            <a:spLocks noGrp="1"/>
          </p:cNvSpPr>
          <p:nvPr>
            <p:ph type="dt" sz="half" idx="10"/>
          </p:nvPr>
        </p:nvSpPr>
        <p:spPr/>
        <p:txBody>
          <a:bodyPr/>
          <a:lstStyle/>
          <a:p>
            <a:fld id="{99F9C4A9-CE5F-AD41-949A-90266F25A2D0}" type="datetime1">
              <a:rPr lang="pl-PL" smtClean="0"/>
              <a:t>24.06.2023</a:t>
            </a:fld>
            <a:endParaRPr lang="en-GB"/>
          </a:p>
        </p:txBody>
      </p:sp>
      <p:sp>
        <p:nvSpPr>
          <p:cNvPr id="5" name="Footer Placeholder 4">
            <a:extLst>
              <a:ext uri="{FF2B5EF4-FFF2-40B4-BE49-F238E27FC236}">
                <a16:creationId xmlns:a16="http://schemas.microsoft.com/office/drawing/2014/main" id="{9A64C75B-3D31-0FEF-CF8E-D903526F8C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AB672-60F8-45D1-46A7-B17FBFB5537D}"/>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301184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1A7E-A25B-C76E-C2B8-38133233E51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A0B92E1-70EF-E854-4438-8E54536F90D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8182E86-2A88-7EF3-7602-353116F7890F}"/>
              </a:ext>
            </a:extLst>
          </p:cNvPr>
          <p:cNvSpPr>
            <a:spLocks noGrp="1"/>
          </p:cNvSpPr>
          <p:nvPr>
            <p:ph type="dt" sz="half" idx="10"/>
          </p:nvPr>
        </p:nvSpPr>
        <p:spPr/>
        <p:txBody>
          <a:bodyPr/>
          <a:lstStyle/>
          <a:p>
            <a:fld id="{10106247-6071-FF43-ACE9-52DE478D63DC}" type="datetime1">
              <a:rPr lang="pl-PL" smtClean="0"/>
              <a:t>24.06.2023</a:t>
            </a:fld>
            <a:endParaRPr lang="en-GB"/>
          </a:p>
        </p:txBody>
      </p:sp>
      <p:sp>
        <p:nvSpPr>
          <p:cNvPr id="5" name="Footer Placeholder 4">
            <a:extLst>
              <a:ext uri="{FF2B5EF4-FFF2-40B4-BE49-F238E27FC236}">
                <a16:creationId xmlns:a16="http://schemas.microsoft.com/office/drawing/2014/main" id="{3D6A58B5-05B7-9207-129F-E1D8B4A728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DDC09C-F91B-0AB6-06BC-E089A9C32972}"/>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147820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D1B-8F81-A801-FCA7-42E04A6207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254C086-2F84-F4F2-1DE6-44F9C3369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82BDA2-42B7-D482-0781-FBEA98FC714E}"/>
              </a:ext>
            </a:extLst>
          </p:cNvPr>
          <p:cNvSpPr>
            <a:spLocks noGrp="1"/>
          </p:cNvSpPr>
          <p:nvPr>
            <p:ph type="dt" sz="half" idx="10"/>
          </p:nvPr>
        </p:nvSpPr>
        <p:spPr/>
        <p:txBody>
          <a:bodyPr/>
          <a:lstStyle/>
          <a:p>
            <a:fld id="{0DCD01EC-3AA1-E14E-993C-2DBAF32E7144}" type="datetime1">
              <a:rPr lang="pl-PL" smtClean="0"/>
              <a:t>24.06.2023</a:t>
            </a:fld>
            <a:endParaRPr lang="en-GB"/>
          </a:p>
        </p:txBody>
      </p:sp>
      <p:sp>
        <p:nvSpPr>
          <p:cNvPr id="5" name="Footer Placeholder 4">
            <a:extLst>
              <a:ext uri="{FF2B5EF4-FFF2-40B4-BE49-F238E27FC236}">
                <a16:creationId xmlns:a16="http://schemas.microsoft.com/office/drawing/2014/main" id="{A811CB98-71C8-14A9-419C-EBCC64E889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3C9A55-3F5C-97C4-7BCE-BD6E2D74DD6B}"/>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56681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6299-8D5A-3F26-E8CA-E2A69FA884A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5929652-0BB8-E0A3-6AB6-E59A7C15718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80E192B-70B6-F50C-2F71-93303D6D74D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0F17B1D-8B98-B723-00D8-D17C6480A097}"/>
              </a:ext>
            </a:extLst>
          </p:cNvPr>
          <p:cNvSpPr>
            <a:spLocks noGrp="1"/>
          </p:cNvSpPr>
          <p:nvPr>
            <p:ph type="dt" sz="half" idx="10"/>
          </p:nvPr>
        </p:nvSpPr>
        <p:spPr/>
        <p:txBody>
          <a:bodyPr/>
          <a:lstStyle/>
          <a:p>
            <a:fld id="{41067ED0-5B02-5744-9BF4-78DA35FD24C3}" type="datetime1">
              <a:rPr lang="pl-PL" smtClean="0"/>
              <a:t>24.06.2023</a:t>
            </a:fld>
            <a:endParaRPr lang="en-GB"/>
          </a:p>
        </p:txBody>
      </p:sp>
      <p:sp>
        <p:nvSpPr>
          <p:cNvPr id="6" name="Footer Placeholder 5">
            <a:extLst>
              <a:ext uri="{FF2B5EF4-FFF2-40B4-BE49-F238E27FC236}">
                <a16:creationId xmlns:a16="http://schemas.microsoft.com/office/drawing/2014/main" id="{4B8F7934-85D9-9942-AEC8-BF62766B27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AC774D-9F13-4B6A-5EB6-809AAEAC5BA5}"/>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673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45E5-15E9-39AA-8864-C97CEBC00FD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36E2C7E-DB02-BE2C-0F92-F5DBE6355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440B8B-3A3F-5322-5D8A-C5A049D415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F542DC5-8610-86E2-1788-FAE81EFC5D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A39013-A468-6396-ECC4-A197E4F455C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228ADB5-7BC0-1C3B-41D5-0F3BDD113B17}"/>
              </a:ext>
            </a:extLst>
          </p:cNvPr>
          <p:cNvSpPr>
            <a:spLocks noGrp="1"/>
          </p:cNvSpPr>
          <p:nvPr>
            <p:ph type="dt" sz="half" idx="10"/>
          </p:nvPr>
        </p:nvSpPr>
        <p:spPr/>
        <p:txBody>
          <a:bodyPr/>
          <a:lstStyle/>
          <a:p>
            <a:fld id="{1485D1C0-1AF7-C546-8306-4163ADCDA876}" type="datetime1">
              <a:rPr lang="pl-PL" smtClean="0"/>
              <a:t>24.06.2023</a:t>
            </a:fld>
            <a:endParaRPr lang="en-GB"/>
          </a:p>
        </p:txBody>
      </p:sp>
      <p:sp>
        <p:nvSpPr>
          <p:cNvPr id="8" name="Footer Placeholder 7">
            <a:extLst>
              <a:ext uri="{FF2B5EF4-FFF2-40B4-BE49-F238E27FC236}">
                <a16:creationId xmlns:a16="http://schemas.microsoft.com/office/drawing/2014/main" id="{C83B2598-3822-677C-ED94-9EECB70A10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C663FB-FBCA-E63D-DF4C-52754F3BBCCB}"/>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86561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49DA-E888-C280-19F0-1DE831E5AD2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59AC22A-6963-EFAD-92F3-CCD614A4974D}"/>
              </a:ext>
            </a:extLst>
          </p:cNvPr>
          <p:cNvSpPr>
            <a:spLocks noGrp="1"/>
          </p:cNvSpPr>
          <p:nvPr>
            <p:ph type="dt" sz="half" idx="10"/>
          </p:nvPr>
        </p:nvSpPr>
        <p:spPr/>
        <p:txBody>
          <a:bodyPr/>
          <a:lstStyle/>
          <a:p>
            <a:fld id="{709A8B32-2DDB-C14D-8B6B-511AE5C5E0FC}" type="datetime1">
              <a:rPr lang="pl-PL" smtClean="0"/>
              <a:t>24.06.2023</a:t>
            </a:fld>
            <a:endParaRPr lang="en-GB"/>
          </a:p>
        </p:txBody>
      </p:sp>
      <p:sp>
        <p:nvSpPr>
          <p:cNvPr id="4" name="Footer Placeholder 3">
            <a:extLst>
              <a:ext uri="{FF2B5EF4-FFF2-40B4-BE49-F238E27FC236}">
                <a16:creationId xmlns:a16="http://schemas.microsoft.com/office/drawing/2014/main" id="{45B920CB-9A8B-51CB-349A-708AE507E7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ACD673-BD01-9470-F97E-9559D7F9DE72}"/>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46048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85A9D5-7DAB-8EE7-02BB-000D423B8DEE}"/>
              </a:ext>
            </a:extLst>
          </p:cNvPr>
          <p:cNvSpPr>
            <a:spLocks noGrp="1"/>
          </p:cNvSpPr>
          <p:nvPr>
            <p:ph type="dt" sz="half" idx="10"/>
          </p:nvPr>
        </p:nvSpPr>
        <p:spPr/>
        <p:txBody>
          <a:bodyPr/>
          <a:lstStyle/>
          <a:p>
            <a:fld id="{5867E906-24A2-5142-85F4-6789C484FE6F}" type="datetime1">
              <a:rPr lang="pl-PL" smtClean="0"/>
              <a:t>24.06.2023</a:t>
            </a:fld>
            <a:endParaRPr lang="en-GB"/>
          </a:p>
        </p:txBody>
      </p:sp>
      <p:sp>
        <p:nvSpPr>
          <p:cNvPr id="3" name="Footer Placeholder 2">
            <a:extLst>
              <a:ext uri="{FF2B5EF4-FFF2-40B4-BE49-F238E27FC236}">
                <a16:creationId xmlns:a16="http://schemas.microsoft.com/office/drawing/2014/main" id="{88C16C0D-7D0C-7D69-A16E-683FB559FF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8C2183-1C12-0CED-D812-1AE16ECD1B75}"/>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2898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8202-142D-984C-9CA4-9AB1079BAA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003A929-AA99-58E7-3F34-7540B87E38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4BDFB58-73B5-BE0B-FBD2-171EE28BA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560097-DDDE-868A-16A7-C7A7C078741B}"/>
              </a:ext>
            </a:extLst>
          </p:cNvPr>
          <p:cNvSpPr>
            <a:spLocks noGrp="1"/>
          </p:cNvSpPr>
          <p:nvPr>
            <p:ph type="dt" sz="half" idx="10"/>
          </p:nvPr>
        </p:nvSpPr>
        <p:spPr/>
        <p:txBody>
          <a:bodyPr/>
          <a:lstStyle/>
          <a:p>
            <a:fld id="{6D2765DD-201F-474E-94C2-7CEC8C38EC73}" type="datetime1">
              <a:rPr lang="pl-PL" smtClean="0"/>
              <a:t>24.06.2023</a:t>
            </a:fld>
            <a:endParaRPr lang="en-GB"/>
          </a:p>
        </p:txBody>
      </p:sp>
      <p:sp>
        <p:nvSpPr>
          <p:cNvPr id="6" name="Footer Placeholder 5">
            <a:extLst>
              <a:ext uri="{FF2B5EF4-FFF2-40B4-BE49-F238E27FC236}">
                <a16:creationId xmlns:a16="http://schemas.microsoft.com/office/drawing/2014/main" id="{D3F7DDBC-9EC9-A679-DD1A-2E294BE6A4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47DCEF-5ECD-8BC3-255E-A560FE00789B}"/>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38916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4E114-438A-70F3-8F14-CFA3FBADED8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E448720-7520-1821-0167-F240A2F1A4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D53465-D77E-DC49-E9EA-F8903342B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268FF1-E154-8B83-1800-EBAFAA1AA4FF}"/>
              </a:ext>
            </a:extLst>
          </p:cNvPr>
          <p:cNvSpPr>
            <a:spLocks noGrp="1"/>
          </p:cNvSpPr>
          <p:nvPr>
            <p:ph type="dt" sz="half" idx="10"/>
          </p:nvPr>
        </p:nvSpPr>
        <p:spPr/>
        <p:txBody>
          <a:bodyPr/>
          <a:lstStyle/>
          <a:p>
            <a:fld id="{26B4232A-B8B1-7D45-90B2-F09A83F2D13B}" type="datetime1">
              <a:rPr lang="pl-PL" smtClean="0"/>
              <a:t>24.06.2023</a:t>
            </a:fld>
            <a:endParaRPr lang="en-GB"/>
          </a:p>
        </p:txBody>
      </p:sp>
      <p:sp>
        <p:nvSpPr>
          <p:cNvPr id="6" name="Footer Placeholder 5">
            <a:extLst>
              <a:ext uri="{FF2B5EF4-FFF2-40B4-BE49-F238E27FC236}">
                <a16:creationId xmlns:a16="http://schemas.microsoft.com/office/drawing/2014/main" id="{D647E4CF-CC4F-C4C5-CB61-8C3AA00D3A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3B388C-120D-7F2E-E587-13B0F0C6B57E}"/>
              </a:ext>
            </a:extLst>
          </p:cNvPr>
          <p:cNvSpPr>
            <a:spLocks noGrp="1"/>
          </p:cNvSpPr>
          <p:nvPr>
            <p:ph type="sldNum" sz="quarter" idx="12"/>
          </p:nvPr>
        </p:nvSpPr>
        <p:spPr/>
        <p:txBody>
          <a:bodyPr/>
          <a:lstStyle/>
          <a:p>
            <a:fld id="{E5E7D6DA-21CC-CA44-AE85-370368588302}" type="slidenum">
              <a:rPr lang="en-GB" smtClean="0"/>
              <a:t>‹#›</a:t>
            </a:fld>
            <a:endParaRPr lang="en-GB"/>
          </a:p>
        </p:txBody>
      </p:sp>
    </p:spTree>
    <p:extLst>
      <p:ext uri="{BB962C8B-B14F-4D97-AF65-F5344CB8AC3E}">
        <p14:creationId xmlns:p14="http://schemas.microsoft.com/office/powerpoint/2010/main" val="1141202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0224A3-5AEC-EBE4-6C63-98E4CFD9B6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46DB885-05B4-EBDE-30B2-7975F66C8B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228914B-3EB7-EC99-ACD7-3C94818FDA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40C45-F728-894F-A407-A647C40E5F66}" type="datetime1">
              <a:rPr lang="pl-PL" smtClean="0"/>
              <a:t>24.06.2023</a:t>
            </a:fld>
            <a:endParaRPr lang="en-GB"/>
          </a:p>
        </p:txBody>
      </p:sp>
      <p:sp>
        <p:nvSpPr>
          <p:cNvPr id="5" name="Footer Placeholder 4">
            <a:extLst>
              <a:ext uri="{FF2B5EF4-FFF2-40B4-BE49-F238E27FC236}">
                <a16:creationId xmlns:a16="http://schemas.microsoft.com/office/drawing/2014/main" id="{7116627C-C5F9-D325-8AA6-B30A457EF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7F7C63-E8C3-683A-FB17-A09D2DCCA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7D6DA-21CC-CA44-AE85-370368588302}" type="slidenum">
              <a:rPr lang="en-GB" smtClean="0"/>
              <a:t>‹#›</a:t>
            </a:fld>
            <a:endParaRPr lang="en-GB"/>
          </a:p>
        </p:txBody>
      </p:sp>
    </p:spTree>
    <p:extLst>
      <p:ext uri="{BB962C8B-B14F-4D97-AF65-F5344CB8AC3E}">
        <p14:creationId xmlns:p14="http://schemas.microsoft.com/office/powerpoint/2010/main" val="164536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patrick.lecallet@polytech.univ-nantes.fr" TargetMode="External"/><Relationship Id="rId2" Type="http://schemas.openxmlformats.org/officeDocument/2006/relationships/hyperlink" Target="mailto:mikolaj.leszczuk@agh.edu.pl" TargetMode="External"/><Relationship Id="rId1" Type="http://schemas.openxmlformats.org/officeDocument/2006/relationships/slideLayout" Target="../slideLayouts/slideLayout2.xml"/><Relationship Id="rId4" Type="http://schemas.openxmlformats.org/officeDocument/2006/relationships/hyperlink" Target="mailto:lu.ge@insa-rennes.f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2C082-F327-850B-97FA-A511FAF75FBF}"/>
              </a:ext>
            </a:extLst>
          </p:cNvPr>
          <p:cNvSpPr>
            <a:spLocks noGrp="1"/>
          </p:cNvSpPr>
          <p:nvPr>
            <p:ph type="ctrTitle"/>
          </p:nvPr>
        </p:nvSpPr>
        <p:spPr/>
        <p:txBody>
          <a:bodyPr>
            <a:normAutofit fontScale="90000"/>
          </a:bodyPr>
          <a:lstStyle/>
          <a:p>
            <a:r>
              <a:rPr lang="en-GB" dirty="0"/>
              <a:t>Quality Assessment for Computer Vision Applications (QACoViA)</a:t>
            </a:r>
          </a:p>
        </p:txBody>
      </p:sp>
      <p:sp>
        <p:nvSpPr>
          <p:cNvPr id="3" name="Subtitle 2">
            <a:extLst>
              <a:ext uri="{FF2B5EF4-FFF2-40B4-BE49-F238E27FC236}">
                <a16:creationId xmlns:a16="http://schemas.microsoft.com/office/drawing/2014/main" id="{41CA7E47-1F85-B7AF-5F35-345346756BC9}"/>
              </a:ext>
            </a:extLst>
          </p:cNvPr>
          <p:cNvSpPr>
            <a:spLocks noGrp="1"/>
          </p:cNvSpPr>
          <p:nvPr>
            <p:ph type="subTitle" idx="1"/>
          </p:nvPr>
        </p:nvSpPr>
        <p:spPr/>
        <p:txBody>
          <a:bodyPr/>
          <a:lstStyle/>
          <a:p>
            <a:r>
              <a:rPr lang="en-GB" dirty="0"/>
              <a:t>26-30 June 2023, VQEG face-to-face meeting,</a:t>
            </a:r>
            <a:br>
              <a:rPr lang="en-GB" dirty="0"/>
            </a:br>
            <a:r>
              <a:rPr lang="en-GB" dirty="0"/>
              <a:t>hosted by Sony Interactive Entertainment (SIE)</a:t>
            </a:r>
          </a:p>
          <a:p>
            <a:endParaRPr lang="en-GB" dirty="0"/>
          </a:p>
        </p:txBody>
      </p:sp>
      <p:pic>
        <p:nvPicPr>
          <p:cNvPr id="6" name="Picture 5" descr="Icon&#10;&#10;Description automatically generated with medium confidence">
            <a:extLst>
              <a:ext uri="{FF2B5EF4-FFF2-40B4-BE49-F238E27FC236}">
                <a16:creationId xmlns:a16="http://schemas.microsoft.com/office/drawing/2014/main" id="{E5451F47-DD9B-7432-2142-32DBE91AAE2B}"/>
              </a:ext>
            </a:extLst>
          </p:cNvPr>
          <p:cNvPicPr>
            <a:picLocks noChangeAspect="1"/>
          </p:cNvPicPr>
          <p:nvPr/>
        </p:nvPicPr>
        <p:blipFill>
          <a:blip r:embed="rId2"/>
          <a:stretch>
            <a:fillRect/>
          </a:stretch>
        </p:blipFill>
        <p:spPr>
          <a:xfrm>
            <a:off x="5245100" y="4953000"/>
            <a:ext cx="1701800" cy="609600"/>
          </a:xfrm>
          <a:prstGeom prst="rect">
            <a:avLst/>
          </a:prstGeom>
        </p:spPr>
      </p:pic>
    </p:spTree>
    <p:extLst>
      <p:ext uri="{BB962C8B-B14F-4D97-AF65-F5344CB8AC3E}">
        <p14:creationId xmlns:p14="http://schemas.microsoft.com/office/powerpoint/2010/main" val="162144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DDA0-6850-CFA0-99C1-33518FCEDBCF}"/>
              </a:ext>
            </a:extLst>
          </p:cNvPr>
          <p:cNvSpPr>
            <a:spLocks noGrp="1"/>
          </p:cNvSpPr>
          <p:nvPr>
            <p:ph type="title"/>
          </p:nvPr>
        </p:nvSpPr>
        <p:spPr/>
        <p:txBody>
          <a:bodyPr/>
          <a:lstStyle/>
          <a:p>
            <a:r>
              <a:rPr lang="en-GB" dirty="0"/>
              <a:t>Mission</a:t>
            </a:r>
          </a:p>
        </p:txBody>
      </p:sp>
      <p:sp>
        <p:nvSpPr>
          <p:cNvPr id="3" name="Content Placeholder 2">
            <a:extLst>
              <a:ext uri="{FF2B5EF4-FFF2-40B4-BE49-F238E27FC236}">
                <a16:creationId xmlns:a16="http://schemas.microsoft.com/office/drawing/2014/main" id="{CBCBD3C4-A82E-318B-9822-FC42AA7B407A}"/>
              </a:ext>
            </a:extLst>
          </p:cNvPr>
          <p:cNvSpPr>
            <a:spLocks noGrp="1"/>
          </p:cNvSpPr>
          <p:nvPr>
            <p:ph idx="1"/>
          </p:nvPr>
        </p:nvSpPr>
        <p:spPr/>
        <p:txBody>
          <a:bodyPr anchor="ctr"/>
          <a:lstStyle/>
          <a:p>
            <a:pPr marL="0" indent="0" algn="ctr">
              <a:buNone/>
            </a:pPr>
            <a:r>
              <a:rPr lang="en-GB" dirty="0"/>
              <a:t>To study the visual quality requirements for computer vision methods.</a:t>
            </a:r>
          </a:p>
        </p:txBody>
      </p:sp>
      <p:sp>
        <p:nvSpPr>
          <p:cNvPr id="4" name="Slide Number Placeholder 3">
            <a:extLst>
              <a:ext uri="{FF2B5EF4-FFF2-40B4-BE49-F238E27FC236}">
                <a16:creationId xmlns:a16="http://schemas.microsoft.com/office/drawing/2014/main" id="{852C7559-9C49-380F-7F8F-030D07BA0FBC}"/>
              </a:ext>
            </a:extLst>
          </p:cNvPr>
          <p:cNvSpPr>
            <a:spLocks noGrp="1"/>
          </p:cNvSpPr>
          <p:nvPr>
            <p:ph type="sldNum" sz="quarter" idx="12"/>
          </p:nvPr>
        </p:nvSpPr>
        <p:spPr/>
        <p:txBody>
          <a:bodyPr/>
          <a:lstStyle/>
          <a:p>
            <a:fld id="{E5E7D6DA-21CC-CA44-AE85-370368588302}" type="slidenum">
              <a:rPr lang="en-GB" smtClean="0"/>
              <a:t>2</a:t>
            </a:fld>
            <a:endParaRPr lang="en-GB"/>
          </a:p>
        </p:txBody>
      </p:sp>
    </p:spTree>
    <p:extLst>
      <p:ext uri="{BB962C8B-B14F-4D97-AF65-F5344CB8AC3E}">
        <p14:creationId xmlns:p14="http://schemas.microsoft.com/office/powerpoint/2010/main" val="243823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5036-D353-F503-DE0F-C0812A6EBD1E}"/>
              </a:ext>
            </a:extLst>
          </p:cNvPr>
          <p:cNvSpPr>
            <a:spLocks noGrp="1"/>
          </p:cNvSpPr>
          <p:nvPr>
            <p:ph type="title"/>
          </p:nvPr>
        </p:nvSpPr>
        <p:spPr/>
        <p:txBody>
          <a:bodyPr/>
          <a:lstStyle/>
          <a:p>
            <a:r>
              <a:rPr lang="en-GB" dirty="0"/>
              <a:t>Background (1/2)</a:t>
            </a:r>
          </a:p>
        </p:txBody>
      </p:sp>
      <p:sp>
        <p:nvSpPr>
          <p:cNvPr id="3" name="Content Placeholder 2">
            <a:extLst>
              <a:ext uri="{FF2B5EF4-FFF2-40B4-BE49-F238E27FC236}">
                <a16:creationId xmlns:a16="http://schemas.microsoft.com/office/drawing/2014/main" id="{E90A13B2-4586-0440-A38E-37F1F611536F}"/>
              </a:ext>
            </a:extLst>
          </p:cNvPr>
          <p:cNvSpPr>
            <a:spLocks noGrp="1"/>
          </p:cNvSpPr>
          <p:nvPr>
            <p:ph idx="1"/>
          </p:nvPr>
        </p:nvSpPr>
        <p:spPr/>
        <p:txBody>
          <a:bodyPr anchor="ctr">
            <a:normAutofit/>
          </a:bodyPr>
          <a:lstStyle/>
          <a:p>
            <a:pPr marL="0" indent="0">
              <a:buNone/>
            </a:pPr>
            <a:r>
              <a:rPr lang="en-GB" dirty="0"/>
              <a:t>Methods for visual quality assessment are used to estimate or mimic human judgement when rating the quality of visual media for general purpose. These methods are not necessarily appropriate when the final observer is a computer vision algorithms, notably performing a specific task (e.g.: recognition tasks ...).</a:t>
            </a:r>
          </a:p>
        </p:txBody>
      </p:sp>
      <p:sp>
        <p:nvSpPr>
          <p:cNvPr id="4" name="Slide Number Placeholder 3">
            <a:extLst>
              <a:ext uri="{FF2B5EF4-FFF2-40B4-BE49-F238E27FC236}">
                <a16:creationId xmlns:a16="http://schemas.microsoft.com/office/drawing/2014/main" id="{FA9EC81B-B564-A0F8-BE03-CF743614BE99}"/>
              </a:ext>
            </a:extLst>
          </p:cNvPr>
          <p:cNvSpPr>
            <a:spLocks noGrp="1"/>
          </p:cNvSpPr>
          <p:nvPr>
            <p:ph type="sldNum" sz="quarter" idx="12"/>
          </p:nvPr>
        </p:nvSpPr>
        <p:spPr/>
        <p:txBody>
          <a:bodyPr/>
          <a:lstStyle/>
          <a:p>
            <a:fld id="{E5E7D6DA-21CC-CA44-AE85-370368588302}" type="slidenum">
              <a:rPr lang="en-GB" smtClean="0"/>
              <a:t>3</a:t>
            </a:fld>
            <a:endParaRPr lang="en-GB"/>
          </a:p>
        </p:txBody>
      </p:sp>
    </p:spTree>
    <p:extLst>
      <p:ext uri="{BB962C8B-B14F-4D97-AF65-F5344CB8AC3E}">
        <p14:creationId xmlns:p14="http://schemas.microsoft.com/office/powerpoint/2010/main" val="3886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5036-D353-F503-DE0F-C0812A6EBD1E}"/>
              </a:ext>
            </a:extLst>
          </p:cNvPr>
          <p:cNvSpPr>
            <a:spLocks noGrp="1"/>
          </p:cNvSpPr>
          <p:nvPr>
            <p:ph type="title"/>
          </p:nvPr>
        </p:nvSpPr>
        <p:spPr/>
        <p:txBody>
          <a:bodyPr/>
          <a:lstStyle/>
          <a:p>
            <a:r>
              <a:rPr lang="en-GB" dirty="0"/>
              <a:t>Background (2/2)</a:t>
            </a:r>
          </a:p>
        </p:txBody>
      </p:sp>
      <p:sp>
        <p:nvSpPr>
          <p:cNvPr id="3" name="Content Placeholder 2">
            <a:extLst>
              <a:ext uri="{FF2B5EF4-FFF2-40B4-BE49-F238E27FC236}">
                <a16:creationId xmlns:a16="http://schemas.microsoft.com/office/drawing/2014/main" id="{E90A13B2-4586-0440-A38E-37F1F611536F}"/>
              </a:ext>
            </a:extLst>
          </p:cNvPr>
          <p:cNvSpPr>
            <a:spLocks noGrp="1"/>
          </p:cNvSpPr>
          <p:nvPr>
            <p:ph idx="1"/>
          </p:nvPr>
        </p:nvSpPr>
        <p:spPr/>
        <p:txBody>
          <a:bodyPr>
            <a:normAutofit lnSpcReduction="10000"/>
          </a:bodyPr>
          <a:lstStyle/>
          <a:p>
            <a:pPr marL="0" indent="0">
              <a:buNone/>
            </a:pPr>
            <a:r>
              <a:rPr lang="en-GB" dirty="0"/>
              <a:t>Therefore, the correct estimation of video processing pipeline performance under various conditions is still a significant research challenge in Computer Vision (CV). Responding to this need, the goal of the group is to study:</a:t>
            </a:r>
          </a:p>
          <a:p>
            <a:r>
              <a:rPr lang="en-GB" dirty="0"/>
              <a:t>Testing methodologies and frameworks to identify the limit of CV methods with respect to the visual quality of the ingest</a:t>
            </a:r>
          </a:p>
          <a:p>
            <a:r>
              <a:rPr lang="en-GB" dirty="0"/>
              <a:t>Minimum quality requirements and objective visual quality measure to estimate if a visual content is the operating region of CV</a:t>
            </a:r>
          </a:p>
          <a:p>
            <a:r>
              <a:rPr lang="en-GB" dirty="0"/>
              <a:t>To deliver implementable algorithms being proof/demonstrate of the new proposal concept of an objective video quality assessment methods for recognition tasks</a:t>
            </a:r>
          </a:p>
        </p:txBody>
      </p:sp>
      <p:sp>
        <p:nvSpPr>
          <p:cNvPr id="4" name="Slide Number Placeholder 3">
            <a:extLst>
              <a:ext uri="{FF2B5EF4-FFF2-40B4-BE49-F238E27FC236}">
                <a16:creationId xmlns:a16="http://schemas.microsoft.com/office/drawing/2014/main" id="{E3EB8103-C225-A493-5273-452E454983F7}"/>
              </a:ext>
            </a:extLst>
          </p:cNvPr>
          <p:cNvSpPr>
            <a:spLocks noGrp="1"/>
          </p:cNvSpPr>
          <p:nvPr>
            <p:ph type="sldNum" sz="quarter" idx="12"/>
          </p:nvPr>
        </p:nvSpPr>
        <p:spPr/>
        <p:txBody>
          <a:bodyPr/>
          <a:lstStyle/>
          <a:p>
            <a:fld id="{E5E7D6DA-21CC-CA44-AE85-370368588302}" type="slidenum">
              <a:rPr lang="en-GB" smtClean="0"/>
              <a:t>4</a:t>
            </a:fld>
            <a:endParaRPr lang="en-GB"/>
          </a:p>
        </p:txBody>
      </p:sp>
    </p:spTree>
    <p:extLst>
      <p:ext uri="{BB962C8B-B14F-4D97-AF65-F5344CB8AC3E}">
        <p14:creationId xmlns:p14="http://schemas.microsoft.com/office/powerpoint/2010/main" val="5941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B8A86-7900-C39E-2B28-6A5C72919D64}"/>
              </a:ext>
            </a:extLst>
          </p:cNvPr>
          <p:cNvSpPr>
            <a:spLocks noGrp="1"/>
          </p:cNvSpPr>
          <p:nvPr>
            <p:ph type="title"/>
          </p:nvPr>
        </p:nvSpPr>
        <p:spPr/>
        <p:txBody>
          <a:bodyPr/>
          <a:lstStyle/>
          <a:p>
            <a:r>
              <a:rPr lang="en-GB" dirty="0"/>
              <a:t>Co-Chairs</a:t>
            </a:r>
          </a:p>
        </p:txBody>
      </p:sp>
      <p:sp>
        <p:nvSpPr>
          <p:cNvPr id="3" name="Content Placeholder 2">
            <a:extLst>
              <a:ext uri="{FF2B5EF4-FFF2-40B4-BE49-F238E27FC236}">
                <a16:creationId xmlns:a16="http://schemas.microsoft.com/office/drawing/2014/main" id="{3A1FF8BF-10DF-D688-4553-5D33DC32769C}"/>
              </a:ext>
            </a:extLst>
          </p:cNvPr>
          <p:cNvSpPr>
            <a:spLocks noGrp="1"/>
          </p:cNvSpPr>
          <p:nvPr>
            <p:ph idx="1"/>
          </p:nvPr>
        </p:nvSpPr>
        <p:spPr/>
        <p:txBody>
          <a:bodyPr anchor="ctr"/>
          <a:lstStyle/>
          <a:p>
            <a:pPr marL="0" indent="0">
              <a:buNone/>
            </a:pPr>
            <a:r>
              <a:rPr lang="en-GB" b="1" dirty="0"/>
              <a:t>Questions</a:t>
            </a:r>
            <a:r>
              <a:rPr lang="en-GB" dirty="0"/>
              <a:t> should be addressed to:</a:t>
            </a:r>
          </a:p>
          <a:p>
            <a:r>
              <a:rPr lang="en-GB" dirty="0"/>
              <a:t>Mikołaj Leszczuk (</a:t>
            </a:r>
            <a:r>
              <a:rPr lang="en-GB" dirty="0">
                <a:hlinkClick r:id="rId2"/>
              </a:rPr>
              <a:t>mikolaj.leszczuk@agh.edu.pl</a:t>
            </a:r>
            <a:r>
              <a:rPr lang="en-GB" dirty="0"/>
              <a:t>)</a:t>
            </a:r>
          </a:p>
          <a:p>
            <a:r>
              <a:rPr lang="en-GB" dirty="0"/>
              <a:t>Patrick Le Callet (</a:t>
            </a:r>
            <a:r>
              <a:rPr lang="en-GB" dirty="0">
                <a:hlinkClick r:id="rId3"/>
              </a:rPr>
              <a:t>patrick.lecallet@polytech.univ-nantes.fr</a:t>
            </a:r>
            <a:r>
              <a:rPr lang="en-GB" dirty="0"/>
              <a:t>)</a:t>
            </a:r>
          </a:p>
          <a:p>
            <a:r>
              <a:rPr lang="en-GB" dirty="0"/>
              <a:t>Lu Zhang (</a:t>
            </a:r>
            <a:r>
              <a:rPr lang="en-GB" dirty="0">
                <a:hlinkClick r:id="rId4"/>
              </a:rPr>
              <a:t>lu.ge@insa-rennes.fr</a:t>
            </a:r>
            <a:r>
              <a:rPr lang="en-GB" dirty="0"/>
              <a:t>)</a:t>
            </a:r>
          </a:p>
        </p:txBody>
      </p:sp>
      <p:sp>
        <p:nvSpPr>
          <p:cNvPr id="4" name="Slide Number Placeholder 3">
            <a:extLst>
              <a:ext uri="{FF2B5EF4-FFF2-40B4-BE49-F238E27FC236}">
                <a16:creationId xmlns:a16="http://schemas.microsoft.com/office/drawing/2014/main" id="{7351ACA3-C46F-F447-A9DE-AF9C399CE933}"/>
              </a:ext>
            </a:extLst>
          </p:cNvPr>
          <p:cNvSpPr>
            <a:spLocks noGrp="1"/>
          </p:cNvSpPr>
          <p:nvPr>
            <p:ph type="sldNum" sz="quarter" idx="12"/>
          </p:nvPr>
        </p:nvSpPr>
        <p:spPr/>
        <p:txBody>
          <a:bodyPr/>
          <a:lstStyle/>
          <a:p>
            <a:fld id="{E5E7D6DA-21CC-CA44-AE85-370368588302}" type="slidenum">
              <a:rPr lang="en-GB" smtClean="0"/>
              <a:t>5</a:t>
            </a:fld>
            <a:endParaRPr lang="en-GB"/>
          </a:p>
        </p:txBody>
      </p:sp>
    </p:spTree>
    <p:extLst>
      <p:ext uri="{BB962C8B-B14F-4D97-AF65-F5344CB8AC3E}">
        <p14:creationId xmlns:p14="http://schemas.microsoft.com/office/powerpoint/2010/main" val="1094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6AB1A3-651E-A44D-9338-B91ADB7D6181}"/>
              </a:ext>
            </a:extLst>
          </p:cNvPr>
          <p:cNvSpPr>
            <a:spLocks noGrp="1"/>
          </p:cNvSpPr>
          <p:nvPr>
            <p:ph type="title"/>
          </p:nvPr>
        </p:nvSpPr>
        <p:spPr/>
        <p:txBody>
          <a:bodyPr/>
          <a:lstStyle/>
          <a:p>
            <a:r>
              <a:rPr lang="fr-FR" dirty="0"/>
              <a:t>Publications</a:t>
            </a:r>
          </a:p>
        </p:txBody>
      </p:sp>
      <p:sp>
        <p:nvSpPr>
          <p:cNvPr id="3" name="Espace réservé du contenu 2">
            <a:extLst>
              <a:ext uri="{FF2B5EF4-FFF2-40B4-BE49-F238E27FC236}">
                <a16:creationId xmlns:a16="http://schemas.microsoft.com/office/drawing/2014/main" id="{B13E5FD2-A8F3-FF4D-8EA3-90E053273A4D}"/>
              </a:ext>
            </a:extLst>
          </p:cNvPr>
          <p:cNvSpPr>
            <a:spLocks noGrp="1"/>
          </p:cNvSpPr>
          <p:nvPr>
            <p:ph idx="1"/>
          </p:nvPr>
        </p:nvSpPr>
        <p:spPr/>
        <p:txBody>
          <a:bodyPr/>
          <a:lstStyle/>
          <a:p>
            <a:r>
              <a:rPr lang="en-US" dirty="0"/>
              <a:t>A. Marie, K. </a:t>
            </a:r>
            <a:r>
              <a:rPr lang="en-US" dirty="0" err="1"/>
              <a:t>Desnos</a:t>
            </a:r>
            <a:r>
              <a:rPr lang="en-US" dirty="0"/>
              <a:t>, L. Morin, L. Zhang. “Evaluation of Image Quality Assessment Metrics for Semantic Segmentation in a Machine-to-Machine Communication Scenario”. </a:t>
            </a:r>
            <a:r>
              <a:rPr lang="en-US" i="1" dirty="0"/>
              <a:t>International Conference on Quality of Multimedia Experience</a:t>
            </a:r>
            <a:r>
              <a:rPr lang="en-US" dirty="0"/>
              <a:t> (</a:t>
            </a:r>
            <a:r>
              <a:rPr lang="en-US" i="1" dirty="0"/>
              <a:t>QoMEX)</a:t>
            </a:r>
            <a:r>
              <a:rPr lang="en-US" dirty="0"/>
              <a:t>, June 2023, Ghent, Belgium</a:t>
            </a:r>
          </a:p>
          <a:p>
            <a:r>
              <a:rPr lang="en-US" dirty="0"/>
              <a:t>A. Dutta, M. Leszczuk, D. Juszka, M. Grega. “Subjective Quality Assessment of Video Summarization Algorithms: A Crowdsourcing Approach”. Konferencja Radiokomunikacji i </a:t>
            </a:r>
            <a:r>
              <a:rPr lang="en-US" dirty="0" err="1"/>
              <a:t>Teleinformatyki</a:t>
            </a:r>
            <a:r>
              <a:rPr lang="en-US" dirty="0"/>
              <a:t> (</a:t>
            </a:r>
            <a:r>
              <a:rPr lang="en-US" dirty="0" err="1"/>
              <a:t>KRiT</a:t>
            </a:r>
            <a:r>
              <a:rPr lang="en-US" dirty="0"/>
              <a:t>) – Conference on Radiocommunications and ICT, September 2023 (accepted), Krakow, Poland</a:t>
            </a:r>
          </a:p>
        </p:txBody>
      </p:sp>
      <p:sp>
        <p:nvSpPr>
          <p:cNvPr id="4" name="Espace réservé du numéro de diapositive 3">
            <a:extLst>
              <a:ext uri="{FF2B5EF4-FFF2-40B4-BE49-F238E27FC236}">
                <a16:creationId xmlns:a16="http://schemas.microsoft.com/office/drawing/2014/main" id="{8D2CCFA4-0B96-3047-B3AD-75BD3F4A3A8C}"/>
              </a:ext>
            </a:extLst>
          </p:cNvPr>
          <p:cNvSpPr>
            <a:spLocks noGrp="1"/>
          </p:cNvSpPr>
          <p:nvPr>
            <p:ph type="sldNum" sz="quarter" idx="12"/>
          </p:nvPr>
        </p:nvSpPr>
        <p:spPr/>
        <p:txBody>
          <a:bodyPr/>
          <a:lstStyle/>
          <a:p>
            <a:fld id="{E5E7D6DA-21CC-CA44-AE85-370368588302}" type="slidenum">
              <a:rPr lang="en-GB" smtClean="0"/>
              <a:t>6</a:t>
            </a:fld>
            <a:endParaRPr lang="en-GB"/>
          </a:p>
        </p:txBody>
      </p:sp>
    </p:spTree>
    <p:extLst>
      <p:ext uri="{BB962C8B-B14F-4D97-AF65-F5344CB8AC3E}">
        <p14:creationId xmlns:p14="http://schemas.microsoft.com/office/powerpoint/2010/main" val="4144132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B109-651A-6E8C-B6AE-774439F026F9}"/>
              </a:ext>
            </a:extLst>
          </p:cNvPr>
          <p:cNvSpPr>
            <a:spLocks noGrp="1"/>
          </p:cNvSpPr>
          <p:nvPr>
            <p:ph type="title"/>
          </p:nvPr>
        </p:nvSpPr>
        <p:spPr/>
        <p:txBody>
          <a:bodyPr/>
          <a:lstStyle/>
          <a:p>
            <a:r>
              <a:rPr lang="en-GB" dirty="0"/>
              <a:t>Presentation</a:t>
            </a:r>
          </a:p>
        </p:txBody>
      </p:sp>
      <p:sp>
        <p:nvSpPr>
          <p:cNvPr id="3" name="Content Placeholder 2">
            <a:extLst>
              <a:ext uri="{FF2B5EF4-FFF2-40B4-BE49-F238E27FC236}">
                <a16:creationId xmlns:a16="http://schemas.microsoft.com/office/drawing/2014/main" id="{87C8FB7A-68C2-611C-E407-131528A56DFD}"/>
              </a:ext>
            </a:extLst>
          </p:cNvPr>
          <p:cNvSpPr>
            <a:spLocks noGrp="1"/>
          </p:cNvSpPr>
          <p:nvPr>
            <p:ph idx="1"/>
          </p:nvPr>
        </p:nvSpPr>
        <p:spPr/>
        <p:txBody>
          <a:bodyPr anchor="ctr">
            <a:normAutofit/>
          </a:bodyPr>
          <a:lstStyle/>
          <a:p>
            <a:r>
              <a:rPr lang="en-GB" dirty="0"/>
              <a:t>Avrajyoti Dutta (AGH University of Krakow) “Subjective Quality Assessment of Video Summarisation Algorithms: A Crowdsourcing Approach” (#147)</a:t>
            </a:r>
          </a:p>
        </p:txBody>
      </p:sp>
      <p:sp>
        <p:nvSpPr>
          <p:cNvPr id="7" name="Slide Number Placeholder 6">
            <a:extLst>
              <a:ext uri="{FF2B5EF4-FFF2-40B4-BE49-F238E27FC236}">
                <a16:creationId xmlns:a16="http://schemas.microsoft.com/office/drawing/2014/main" id="{15173347-1CF4-8D78-5DD3-B32B131FF867}"/>
              </a:ext>
            </a:extLst>
          </p:cNvPr>
          <p:cNvSpPr>
            <a:spLocks noGrp="1"/>
          </p:cNvSpPr>
          <p:nvPr>
            <p:ph type="sldNum" sz="quarter" idx="12"/>
          </p:nvPr>
        </p:nvSpPr>
        <p:spPr/>
        <p:txBody>
          <a:bodyPr/>
          <a:lstStyle/>
          <a:p>
            <a:fld id="{E5E7D6DA-21CC-CA44-AE85-370368588302}" type="slidenum">
              <a:rPr lang="en-GB" smtClean="0"/>
              <a:t>7</a:t>
            </a:fld>
            <a:endParaRPr lang="en-GB"/>
          </a:p>
        </p:txBody>
      </p:sp>
    </p:spTree>
    <p:extLst>
      <p:ext uri="{BB962C8B-B14F-4D97-AF65-F5344CB8AC3E}">
        <p14:creationId xmlns:p14="http://schemas.microsoft.com/office/powerpoint/2010/main" val="2063619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378</Words>
  <Application>Microsoft Macintosh PowerPoint</Application>
  <PresentationFormat>Widescreen</PresentationFormat>
  <Paragraphs>28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Quality Assessment for Computer Vision Applications (QACoViA)</vt:lpstr>
      <vt:lpstr>Mission</vt:lpstr>
      <vt:lpstr>Background (1/2)</vt:lpstr>
      <vt:lpstr>Background (2/2)</vt:lpstr>
      <vt:lpstr>Co-Chairs</vt:lpstr>
      <vt:lpstr>Publications</vt:lpstr>
      <vt:lpstr>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Assessment for Computer Vision Applications (QACoViA)</dc:title>
  <dc:creator>Mikołaj Leszczuk</dc:creator>
  <cp:lastModifiedBy>Mikołaj Leszczuk</cp:lastModifiedBy>
  <cp:revision>17</cp:revision>
  <dcterms:created xsi:type="dcterms:W3CDTF">2022-12-11T15:30:26Z</dcterms:created>
  <dcterms:modified xsi:type="dcterms:W3CDTF">2023-06-24T17:51:35Z</dcterms:modified>
</cp:coreProperties>
</file>