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9" r:id="rId6"/>
    <p:sldId id="269" r:id="rId7"/>
    <p:sldId id="280" r:id="rId8"/>
    <p:sldId id="263" r:id="rId9"/>
    <p:sldId id="264" r:id="rId10"/>
    <p:sldId id="265" r:id="rId11"/>
    <p:sldId id="267" r:id="rId12"/>
    <p:sldId id="276" r:id="rId13"/>
    <p:sldId id="270" r:id="rId14"/>
    <p:sldId id="271" r:id="rId15"/>
    <p:sldId id="272" r:id="rId16"/>
    <p:sldId id="273" r:id="rId17"/>
    <p:sldId id="274" r:id="rId18"/>
    <p:sldId id="268" r:id="rId19"/>
  </p:sldIdLst>
  <p:sldSz cx="13433425" cy="75565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00503000000020004" pitchFamily="2" charset="0"/>
      <p:regular r:id="rId25"/>
      <p:bold r:id="rId25"/>
      <p:italic r:id="rId25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423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Iq9dAZD1hG7r8eRVuWHU3X1GE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5C87B-0FB9-474D-AF84-98B9A4EB9801}">
  <a:tblStyle styleId="{53E5C87B-0FB9-474D-AF84-98B9A4EB980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B20568-018F-4D5C-BAA1-1E4278BB543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6"/>
    <p:restoredTop sz="95878"/>
  </p:normalViewPr>
  <p:slideViewPr>
    <p:cSldViewPr snapToGrid="0">
      <p:cViewPr varScale="1">
        <p:scale>
          <a:sx n="99" d="100"/>
          <a:sy n="99" d="100"/>
        </p:scale>
        <p:origin x="192" y="272"/>
      </p:cViewPr>
      <p:guideLst>
        <p:guide orient="horz" pos="2380"/>
        <p:guide pos="42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E79F7-5180-B54B-9FE4-590360C8F097}" type="doc">
      <dgm:prSet loTypeId="urn:microsoft.com/office/officeart/2005/8/layout/hList7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C44933C2-36B9-BC4B-952C-C20A3A315805}">
      <dgm:prSet phldrT="[Tekst]" phldr="0"/>
      <dgm:spPr/>
      <dgm:t>
        <a:bodyPr/>
        <a:lstStyle/>
        <a:p>
          <a:r>
            <a:rPr lang="pl-PL" dirty="0"/>
            <a:t>Professionally-Generated Content (PGC)</a:t>
          </a:r>
        </a:p>
      </dgm:t>
    </dgm:pt>
    <dgm:pt modelId="{62895D2A-D69B-AA43-97DA-25D59E1494B6}" type="parTrans" cxnId="{F7603C68-67FD-7B46-9C15-C91679DCBD46}">
      <dgm:prSet/>
      <dgm:spPr/>
      <dgm:t>
        <a:bodyPr/>
        <a:lstStyle/>
        <a:p>
          <a:endParaRPr lang="pl-PL"/>
        </a:p>
      </dgm:t>
    </dgm:pt>
    <dgm:pt modelId="{8861A029-1618-0749-9273-7051333AB039}" type="sibTrans" cxnId="{F7603C68-67FD-7B46-9C15-C91679DCBD46}">
      <dgm:prSet/>
      <dgm:spPr/>
      <dgm:t>
        <a:bodyPr/>
        <a:lstStyle/>
        <a:p>
          <a:endParaRPr lang="pl-PL"/>
        </a:p>
      </dgm:t>
    </dgm:pt>
    <dgm:pt modelId="{A518C614-C087-5F49-8674-9150A6A44CD2}">
      <dgm:prSet phldrT="[Tekst]" phldr="0"/>
      <dgm:spPr/>
      <dgm:t>
        <a:bodyPr/>
        <a:lstStyle/>
        <a:p>
          <a:r>
            <a:rPr lang="pl-PL" dirty="0"/>
            <a:t>User-Generated </a:t>
          </a:r>
          <a:r>
            <a:rPr lang="pl-PL"/>
            <a:t>Content (UGC</a:t>
          </a:r>
          <a:r>
            <a:rPr lang="pl-PL" dirty="0"/>
            <a:t>)</a:t>
          </a:r>
        </a:p>
      </dgm:t>
    </dgm:pt>
    <dgm:pt modelId="{FAC8FE4D-B448-2E4C-B24C-1246CA63EB15}" type="parTrans" cxnId="{240AE1CF-8FBE-9446-8B11-6A37A050943F}">
      <dgm:prSet/>
      <dgm:spPr/>
      <dgm:t>
        <a:bodyPr/>
        <a:lstStyle/>
        <a:p>
          <a:endParaRPr lang="pl-PL"/>
        </a:p>
      </dgm:t>
    </dgm:pt>
    <dgm:pt modelId="{DF22A395-A324-B64B-8C5B-BD0E424E524D}" type="sibTrans" cxnId="{240AE1CF-8FBE-9446-8B11-6A37A050943F}">
      <dgm:prSet/>
      <dgm:spPr/>
      <dgm:t>
        <a:bodyPr/>
        <a:lstStyle/>
        <a:p>
          <a:endParaRPr lang="pl-PL"/>
        </a:p>
      </dgm:t>
    </dgm:pt>
    <dgm:pt modelId="{7B542E7F-C539-1D4A-A5BA-6B6B8D4BF7EF}" type="pres">
      <dgm:prSet presAssocID="{E68E79F7-5180-B54B-9FE4-590360C8F097}" presName="Name0" presStyleCnt="0">
        <dgm:presLayoutVars>
          <dgm:dir/>
          <dgm:resizeHandles val="exact"/>
        </dgm:presLayoutVars>
      </dgm:prSet>
      <dgm:spPr/>
    </dgm:pt>
    <dgm:pt modelId="{5C197171-8B64-3648-ABA2-D729BF76E454}" type="pres">
      <dgm:prSet presAssocID="{E68E79F7-5180-B54B-9FE4-590360C8F097}" presName="fgShape" presStyleLbl="fgShp" presStyleIdx="0" presStyleCnt="1"/>
      <dgm:spPr/>
    </dgm:pt>
    <dgm:pt modelId="{6A5DA83C-4785-7649-A646-57E4FD77D450}" type="pres">
      <dgm:prSet presAssocID="{E68E79F7-5180-B54B-9FE4-590360C8F097}" presName="linComp" presStyleCnt="0"/>
      <dgm:spPr/>
    </dgm:pt>
    <dgm:pt modelId="{DA287D28-EFD5-DE42-8108-BB1631DF910F}" type="pres">
      <dgm:prSet presAssocID="{C44933C2-36B9-BC4B-952C-C20A3A315805}" presName="compNode" presStyleCnt="0"/>
      <dgm:spPr/>
    </dgm:pt>
    <dgm:pt modelId="{FF8181B6-52C4-7547-B4FA-1E432A30992C}" type="pres">
      <dgm:prSet presAssocID="{C44933C2-36B9-BC4B-952C-C20A3A315805}" presName="bkgdShape" presStyleLbl="node1" presStyleIdx="0" presStyleCnt="2"/>
      <dgm:spPr/>
    </dgm:pt>
    <dgm:pt modelId="{11B44431-F22C-B547-845A-00BF138A758F}" type="pres">
      <dgm:prSet presAssocID="{C44933C2-36B9-BC4B-952C-C20A3A315805}" presName="nodeTx" presStyleLbl="node1" presStyleIdx="0" presStyleCnt="2">
        <dgm:presLayoutVars>
          <dgm:bulletEnabled val="1"/>
        </dgm:presLayoutVars>
      </dgm:prSet>
      <dgm:spPr/>
    </dgm:pt>
    <dgm:pt modelId="{073DEC7A-2ED2-4F47-A85B-9ACDB39EEB1E}" type="pres">
      <dgm:prSet presAssocID="{C44933C2-36B9-BC4B-952C-C20A3A315805}" presName="invisiNode" presStyleLbl="node1" presStyleIdx="0" presStyleCnt="2"/>
      <dgm:spPr/>
    </dgm:pt>
    <dgm:pt modelId="{D06053A6-A8F3-2549-8161-E91F0D80A030}" type="pres">
      <dgm:prSet presAssocID="{C44933C2-36B9-BC4B-952C-C20A3A315805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AF864BB-D997-F64A-A5B2-7A960D78AA05}" type="pres">
      <dgm:prSet presAssocID="{8861A029-1618-0749-9273-7051333AB039}" presName="sibTrans" presStyleLbl="sibTrans2D1" presStyleIdx="0" presStyleCnt="0"/>
      <dgm:spPr/>
    </dgm:pt>
    <dgm:pt modelId="{12C21AAE-25B0-DD41-A734-105FB51C58AC}" type="pres">
      <dgm:prSet presAssocID="{A518C614-C087-5F49-8674-9150A6A44CD2}" presName="compNode" presStyleCnt="0"/>
      <dgm:spPr/>
    </dgm:pt>
    <dgm:pt modelId="{A048CBEA-AFD1-6E49-804F-56C8447FB30C}" type="pres">
      <dgm:prSet presAssocID="{A518C614-C087-5F49-8674-9150A6A44CD2}" presName="bkgdShape" presStyleLbl="node1" presStyleIdx="1" presStyleCnt="2"/>
      <dgm:spPr/>
    </dgm:pt>
    <dgm:pt modelId="{C6D9E573-79B6-7148-9A99-D890317D0C26}" type="pres">
      <dgm:prSet presAssocID="{A518C614-C087-5F49-8674-9150A6A44CD2}" presName="nodeTx" presStyleLbl="node1" presStyleIdx="1" presStyleCnt="2">
        <dgm:presLayoutVars>
          <dgm:bulletEnabled val="1"/>
        </dgm:presLayoutVars>
      </dgm:prSet>
      <dgm:spPr/>
    </dgm:pt>
    <dgm:pt modelId="{35FC3C55-42C9-8E4F-923E-1EE4412FA632}" type="pres">
      <dgm:prSet presAssocID="{A518C614-C087-5F49-8674-9150A6A44CD2}" presName="invisiNode" presStyleLbl="node1" presStyleIdx="1" presStyleCnt="2"/>
      <dgm:spPr/>
    </dgm:pt>
    <dgm:pt modelId="{C9DE20B2-DE68-0E43-891C-DAFFDB418A7E}" type="pres">
      <dgm:prSet presAssocID="{A518C614-C087-5F49-8674-9150A6A44CD2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7A00B13-B5B8-8445-A326-0DE8B4FBCBCF}" type="presOf" srcId="{C44933C2-36B9-BC4B-952C-C20A3A315805}" destId="{11B44431-F22C-B547-845A-00BF138A758F}" srcOrd="1" destOrd="0" presId="urn:microsoft.com/office/officeart/2005/8/layout/hList7"/>
    <dgm:cxn modelId="{DAFB3A1E-0F51-884B-BF2F-D249AC643168}" type="presOf" srcId="{E68E79F7-5180-B54B-9FE4-590360C8F097}" destId="{7B542E7F-C539-1D4A-A5BA-6B6B8D4BF7EF}" srcOrd="0" destOrd="0" presId="urn:microsoft.com/office/officeart/2005/8/layout/hList7"/>
    <dgm:cxn modelId="{F7603C68-67FD-7B46-9C15-C91679DCBD46}" srcId="{E68E79F7-5180-B54B-9FE4-590360C8F097}" destId="{C44933C2-36B9-BC4B-952C-C20A3A315805}" srcOrd="0" destOrd="0" parTransId="{62895D2A-D69B-AA43-97DA-25D59E1494B6}" sibTransId="{8861A029-1618-0749-9273-7051333AB039}"/>
    <dgm:cxn modelId="{C1AEC89B-3FFE-184A-9AE7-F608B3D18B8D}" type="presOf" srcId="{C44933C2-36B9-BC4B-952C-C20A3A315805}" destId="{FF8181B6-52C4-7547-B4FA-1E432A30992C}" srcOrd="0" destOrd="0" presId="urn:microsoft.com/office/officeart/2005/8/layout/hList7"/>
    <dgm:cxn modelId="{0D0606AB-E1BF-2844-9FA4-5996FDB94980}" type="presOf" srcId="{A518C614-C087-5F49-8674-9150A6A44CD2}" destId="{A048CBEA-AFD1-6E49-804F-56C8447FB30C}" srcOrd="0" destOrd="0" presId="urn:microsoft.com/office/officeart/2005/8/layout/hList7"/>
    <dgm:cxn modelId="{240AE1CF-8FBE-9446-8B11-6A37A050943F}" srcId="{E68E79F7-5180-B54B-9FE4-590360C8F097}" destId="{A518C614-C087-5F49-8674-9150A6A44CD2}" srcOrd="1" destOrd="0" parTransId="{FAC8FE4D-B448-2E4C-B24C-1246CA63EB15}" sibTransId="{DF22A395-A324-B64B-8C5B-BD0E424E524D}"/>
    <dgm:cxn modelId="{E86BFBDC-8977-0A42-9E1A-2640D2DA11A7}" type="presOf" srcId="{8861A029-1618-0749-9273-7051333AB039}" destId="{AAF864BB-D997-F64A-A5B2-7A960D78AA05}" srcOrd="0" destOrd="0" presId="urn:microsoft.com/office/officeart/2005/8/layout/hList7"/>
    <dgm:cxn modelId="{44B242E1-D402-3246-8498-4A65E7677D07}" type="presOf" srcId="{A518C614-C087-5F49-8674-9150A6A44CD2}" destId="{C6D9E573-79B6-7148-9A99-D890317D0C26}" srcOrd="1" destOrd="0" presId="urn:microsoft.com/office/officeart/2005/8/layout/hList7"/>
    <dgm:cxn modelId="{343ADB54-06E5-3542-8DA4-00A89B629077}" type="presParOf" srcId="{7B542E7F-C539-1D4A-A5BA-6B6B8D4BF7EF}" destId="{5C197171-8B64-3648-ABA2-D729BF76E454}" srcOrd="0" destOrd="0" presId="urn:microsoft.com/office/officeart/2005/8/layout/hList7"/>
    <dgm:cxn modelId="{F6228B32-2DD1-6149-BA60-ADAC99E1483D}" type="presParOf" srcId="{7B542E7F-C539-1D4A-A5BA-6B6B8D4BF7EF}" destId="{6A5DA83C-4785-7649-A646-57E4FD77D450}" srcOrd="1" destOrd="0" presId="urn:microsoft.com/office/officeart/2005/8/layout/hList7"/>
    <dgm:cxn modelId="{ADBC7323-1A73-F545-B6F5-1F198FC02BB8}" type="presParOf" srcId="{6A5DA83C-4785-7649-A646-57E4FD77D450}" destId="{DA287D28-EFD5-DE42-8108-BB1631DF910F}" srcOrd="0" destOrd="0" presId="urn:microsoft.com/office/officeart/2005/8/layout/hList7"/>
    <dgm:cxn modelId="{829C65EE-3940-7C43-B08F-8AFD865297CF}" type="presParOf" srcId="{DA287D28-EFD5-DE42-8108-BB1631DF910F}" destId="{FF8181B6-52C4-7547-B4FA-1E432A30992C}" srcOrd="0" destOrd="0" presId="urn:microsoft.com/office/officeart/2005/8/layout/hList7"/>
    <dgm:cxn modelId="{67C9C4F8-DDDD-394A-9E67-EA8FBFB23613}" type="presParOf" srcId="{DA287D28-EFD5-DE42-8108-BB1631DF910F}" destId="{11B44431-F22C-B547-845A-00BF138A758F}" srcOrd="1" destOrd="0" presId="urn:microsoft.com/office/officeart/2005/8/layout/hList7"/>
    <dgm:cxn modelId="{D7265AB0-C2E1-0D45-8A3A-F47D63875413}" type="presParOf" srcId="{DA287D28-EFD5-DE42-8108-BB1631DF910F}" destId="{073DEC7A-2ED2-4F47-A85B-9ACDB39EEB1E}" srcOrd="2" destOrd="0" presId="urn:microsoft.com/office/officeart/2005/8/layout/hList7"/>
    <dgm:cxn modelId="{00DF185D-B17D-294A-8F9C-820D64D4C1D6}" type="presParOf" srcId="{DA287D28-EFD5-DE42-8108-BB1631DF910F}" destId="{D06053A6-A8F3-2549-8161-E91F0D80A030}" srcOrd="3" destOrd="0" presId="urn:microsoft.com/office/officeart/2005/8/layout/hList7"/>
    <dgm:cxn modelId="{F996738F-00F5-6A4E-88D8-C785359D0382}" type="presParOf" srcId="{6A5DA83C-4785-7649-A646-57E4FD77D450}" destId="{AAF864BB-D997-F64A-A5B2-7A960D78AA05}" srcOrd="1" destOrd="0" presId="urn:microsoft.com/office/officeart/2005/8/layout/hList7"/>
    <dgm:cxn modelId="{2BB8DB75-6E79-DC44-87B7-1B7D2074CC80}" type="presParOf" srcId="{6A5DA83C-4785-7649-A646-57E4FD77D450}" destId="{12C21AAE-25B0-DD41-A734-105FB51C58AC}" srcOrd="2" destOrd="0" presId="urn:microsoft.com/office/officeart/2005/8/layout/hList7"/>
    <dgm:cxn modelId="{055D0098-E9BC-8C4D-ADB8-24A958D5F1EE}" type="presParOf" srcId="{12C21AAE-25B0-DD41-A734-105FB51C58AC}" destId="{A048CBEA-AFD1-6E49-804F-56C8447FB30C}" srcOrd="0" destOrd="0" presId="urn:microsoft.com/office/officeart/2005/8/layout/hList7"/>
    <dgm:cxn modelId="{12F7F956-7B48-BC47-8B0F-381485686001}" type="presParOf" srcId="{12C21AAE-25B0-DD41-A734-105FB51C58AC}" destId="{C6D9E573-79B6-7148-9A99-D890317D0C26}" srcOrd="1" destOrd="0" presId="urn:microsoft.com/office/officeart/2005/8/layout/hList7"/>
    <dgm:cxn modelId="{328C826B-96F5-9043-913D-E7FB4930C040}" type="presParOf" srcId="{12C21AAE-25B0-DD41-A734-105FB51C58AC}" destId="{35FC3C55-42C9-8E4F-923E-1EE4412FA632}" srcOrd="2" destOrd="0" presId="urn:microsoft.com/office/officeart/2005/8/layout/hList7"/>
    <dgm:cxn modelId="{1DB3F7C3-D957-5946-BC35-994DB8B45D04}" type="presParOf" srcId="{12C21AAE-25B0-DD41-A734-105FB51C58AC}" destId="{C9DE20B2-DE68-0E43-891C-DAFFDB418A7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51585-D719-F245-A596-550674A7B048}" type="doc">
      <dgm:prSet loTypeId="urn:microsoft.com/office/officeart/2005/8/layout/radial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4751D6D-F0F8-864B-BB1D-494EB2FC8AAF}">
      <dgm:prSet phldrT="[Tekst]" phldr="0"/>
      <dgm:spPr/>
      <dgm:t>
        <a:bodyPr/>
        <a:lstStyle/>
        <a:p>
          <a:r>
            <a:rPr lang="pl-PL" dirty="0"/>
            <a:t>Content</a:t>
          </a:r>
        </a:p>
      </dgm:t>
    </dgm:pt>
    <dgm:pt modelId="{B094929E-FBF7-1B4F-9CA8-EFF3391B3D56}" type="parTrans" cxnId="{44A5E0EF-95C1-8941-B4C0-84F7748B665C}">
      <dgm:prSet/>
      <dgm:spPr/>
      <dgm:t>
        <a:bodyPr/>
        <a:lstStyle/>
        <a:p>
          <a:endParaRPr lang="pl-PL"/>
        </a:p>
      </dgm:t>
    </dgm:pt>
    <dgm:pt modelId="{C19B00FA-E4E2-8044-8F4B-DFE5F4B11064}" type="sibTrans" cxnId="{44A5E0EF-95C1-8941-B4C0-84F7748B665C}">
      <dgm:prSet/>
      <dgm:spPr/>
      <dgm:t>
        <a:bodyPr/>
        <a:lstStyle/>
        <a:p>
          <a:endParaRPr lang="pl-PL"/>
        </a:p>
      </dgm:t>
    </dgm:pt>
    <dgm:pt modelId="{A9B5BA2F-DC28-F64B-B343-312971044F07}">
      <dgm:prSet phldrT="[Tekst]" phldr="0"/>
      <dgm:spPr/>
      <dgm:t>
        <a:bodyPr/>
        <a:lstStyle/>
        <a:p>
          <a:r>
            <a:rPr lang="pl-PL" dirty="0"/>
            <a:t>Professionally-Generated Content (PGC)</a:t>
          </a:r>
        </a:p>
      </dgm:t>
    </dgm:pt>
    <dgm:pt modelId="{BF00A014-6C8D-6B49-AB31-A577909BB149}" type="parTrans" cxnId="{F5F33156-D36D-7344-8B79-49A66DDCFE7A}">
      <dgm:prSet/>
      <dgm:spPr/>
      <dgm:t>
        <a:bodyPr/>
        <a:lstStyle/>
        <a:p>
          <a:endParaRPr lang="pl-PL"/>
        </a:p>
      </dgm:t>
    </dgm:pt>
    <dgm:pt modelId="{B9B19819-A1F0-1F43-A04E-8E961C159174}" type="sibTrans" cxnId="{F5F33156-D36D-7344-8B79-49A66DDCFE7A}">
      <dgm:prSet/>
      <dgm:spPr/>
      <dgm:t>
        <a:bodyPr/>
        <a:lstStyle/>
        <a:p>
          <a:endParaRPr lang="pl-PL"/>
        </a:p>
      </dgm:t>
    </dgm:pt>
    <dgm:pt modelId="{F601B45D-7605-8147-8633-81C5D96E0512}">
      <dgm:prSet phldrT="[Tekst]" phldr="0"/>
      <dgm:spPr/>
      <dgm:t>
        <a:bodyPr/>
        <a:lstStyle/>
        <a:p>
          <a:r>
            <a:rPr lang="en-GB" noProof="0" dirty="0"/>
            <a:t>In-The-Wild Distortions</a:t>
          </a:r>
        </a:p>
      </dgm:t>
    </dgm:pt>
    <dgm:pt modelId="{2F473401-4952-B744-8603-FF0C95AAA5AF}" type="parTrans" cxnId="{9AA4902C-B21C-6848-A1CA-9BEC685546EC}">
      <dgm:prSet/>
      <dgm:spPr/>
      <dgm:t>
        <a:bodyPr/>
        <a:lstStyle/>
        <a:p>
          <a:endParaRPr lang="pl-PL"/>
        </a:p>
      </dgm:t>
    </dgm:pt>
    <dgm:pt modelId="{54A536F7-F04F-FC47-9849-13FBB19E5D62}" type="sibTrans" cxnId="{9AA4902C-B21C-6848-A1CA-9BEC685546EC}">
      <dgm:prSet/>
      <dgm:spPr/>
      <dgm:t>
        <a:bodyPr/>
        <a:lstStyle/>
        <a:p>
          <a:endParaRPr lang="pl-PL"/>
        </a:p>
      </dgm:t>
    </dgm:pt>
    <dgm:pt modelId="{54000B48-8B47-5044-A6D3-79C6A1DA1BB8}">
      <dgm:prSet phldrT="[Tekst]" phldr="0"/>
      <dgm:spPr/>
      <dgm:t>
        <a:bodyPr/>
        <a:lstStyle/>
        <a:p>
          <a:r>
            <a:rPr lang="pl-PL" dirty="0"/>
            <a:t>User-Generated Content (UGC)</a:t>
          </a:r>
        </a:p>
      </dgm:t>
    </dgm:pt>
    <dgm:pt modelId="{717C0D49-14FB-3C4F-AF57-159A4BBB2F94}" type="parTrans" cxnId="{021DF983-618D-2C45-877A-4963C26CDD5E}">
      <dgm:prSet/>
      <dgm:spPr/>
      <dgm:t>
        <a:bodyPr/>
        <a:lstStyle/>
        <a:p>
          <a:endParaRPr lang="pl-PL"/>
        </a:p>
      </dgm:t>
    </dgm:pt>
    <dgm:pt modelId="{8BB14E77-08E5-C24C-B115-F349AAB547CA}" type="sibTrans" cxnId="{021DF983-618D-2C45-877A-4963C26CDD5E}">
      <dgm:prSet/>
      <dgm:spPr/>
      <dgm:t>
        <a:bodyPr/>
        <a:lstStyle/>
        <a:p>
          <a:endParaRPr lang="pl-PL"/>
        </a:p>
      </dgm:t>
    </dgm:pt>
    <dgm:pt modelId="{6CC2B5CD-10A2-4641-A309-77CC5C15B039}">
      <dgm:prSet phldrT="[Tekst]" phldr="0"/>
      <dgm:spPr/>
      <dgm:t>
        <a:bodyPr/>
        <a:lstStyle/>
        <a:p>
          <a:r>
            <a:rPr lang="en-GB" noProof="0" dirty="0"/>
            <a:t>Synthetical Distortions</a:t>
          </a:r>
        </a:p>
      </dgm:t>
    </dgm:pt>
    <dgm:pt modelId="{B78DF26E-25FF-2B48-B4B7-7DD8BADC492A}" type="parTrans" cxnId="{E7204749-B532-F346-82F2-3BB868C56FD9}">
      <dgm:prSet/>
      <dgm:spPr/>
      <dgm:t>
        <a:bodyPr/>
        <a:lstStyle/>
        <a:p>
          <a:endParaRPr lang="pl-PL"/>
        </a:p>
      </dgm:t>
    </dgm:pt>
    <dgm:pt modelId="{2A4661EF-8D0E-E743-9E25-3BBAC057814C}" type="sibTrans" cxnId="{E7204749-B532-F346-82F2-3BB868C56FD9}">
      <dgm:prSet/>
      <dgm:spPr/>
      <dgm:t>
        <a:bodyPr/>
        <a:lstStyle/>
        <a:p>
          <a:endParaRPr lang="pl-PL"/>
        </a:p>
      </dgm:t>
    </dgm:pt>
    <dgm:pt modelId="{3A21FCBA-448D-FD49-BECD-91F2C4020E4D}" type="pres">
      <dgm:prSet presAssocID="{E1B51585-D719-F245-A596-550674A7B0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EA98F7-4E1D-E448-9055-2F440046AB3A}" type="pres">
      <dgm:prSet presAssocID="{54751D6D-F0F8-864B-BB1D-494EB2FC8AAF}" presName="centerShape" presStyleLbl="node0" presStyleIdx="0" presStyleCnt="1"/>
      <dgm:spPr/>
    </dgm:pt>
    <dgm:pt modelId="{77FA5D5E-F50C-AC4A-8A4F-F85B1456E746}" type="pres">
      <dgm:prSet presAssocID="{BF00A014-6C8D-6B49-AB31-A577909BB149}" presName="Name9" presStyleLbl="parChTrans1D2" presStyleIdx="0" presStyleCnt="4"/>
      <dgm:spPr/>
    </dgm:pt>
    <dgm:pt modelId="{E4F99608-B378-AC45-A415-1D7C41C3686E}" type="pres">
      <dgm:prSet presAssocID="{BF00A014-6C8D-6B49-AB31-A577909BB149}" presName="connTx" presStyleLbl="parChTrans1D2" presStyleIdx="0" presStyleCnt="4"/>
      <dgm:spPr/>
    </dgm:pt>
    <dgm:pt modelId="{0297706C-6F43-354E-B6C6-738B4516D0E7}" type="pres">
      <dgm:prSet presAssocID="{A9B5BA2F-DC28-F64B-B343-312971044F07}" presName="node" presStyleLbl="node1" presStyleIdx="0" presStyleCnt="4">
        <dgm:presLayoutVars>
          <dgm:bulletEnabled val="1"/>
        </dgm:presLayoutVars>
      </dgm:prSet>
      <dgm:spPr/>
    </dgm:pt>
    <dgm:pt modelId="{5113D669-6191-D146-BFB9-3245EE0C8067}" type="pres">
      <dgm:prSet presAssocID="{2F473401-4952-B744-8603-FF0C95AAA5AF}" presName="Name9" presStyleLbl="parChTrans1D2" presStyleIdx="1" presStyleCnt="4"/>
      <dgm:spPr/>
    </dgm:pt>
    <dgm:pt modelId="{43CA3843-47BB-A446-AB6D-872D6E7390F1}" type="pres">
      <dgm:prSet presAssocID="{2F473401-4952-B744-8603-FF0C95AAA5AF}" presName="connTx" presStyleLbl="parChTrans1D2" presStyleIdx="1" presStyleCnt="4"/>
      <dgm:spPr/>
    </dgm:pt>
    <dgm:pt modelId="{35EEE90B-8779-0E4A-BDC8-2C0D18C6979D}" type="pres">
      <dgm:prSet presAssocID="{F601B45D-7605-8147-8633-81C5D96E0512}" presName="node" presStyleLbl="node1" presStyleIdx="1" presStyleCnt="4">
        <dgm:presLayoutVars>
          <dgm:bulletEnabled val="1"/>
        </dgm:presLayoutVars>
      </dgm:prSet>
      <dgm:spPr/>
    </dgm:pt>
    <dgm:pt modelId="{85486E41-BA9D-714D-89E3-FDBEC6E32CE0}" type="pres">
      <dgm:prSet presAssocID="{717C0D49-14FB-3C4F-AF57-159A4BBB2F94}" presName="Name9" presStyleLbl="parChTrans1D2" presStyleIdx="2" presStyleCnt="4"/>
      <dgm:spPr/>
    </dgm:pt>
    <dgm:pt modelId="{EECD5F3C-D83F-FB49-AA88-C456300B1AB2}" type="pres">
      <dgm:prSet presAssocID="{717C0D49-14FB-3C4F-AF57-159A4BBB2F94}" presName="connTx" presStyleLbl="parChTrans1D2" presStyleIdx="2" presStyleCnt="4"/>
      <dgm:spPr/>
    </dgm:pt>
    <dgm:pt modelId="{0B0E5649-8CE7-4744-A1FA-ABF4B1728F60}" type="pres">
      <dgm:prSet presAssocID="{54000B48-8B47-5044-A6D3-79C6A1DA1BB8}" presName="node" presStyleLbl="node1" presStyleIdx="2" presStyleCnt="4">
        <dgm:presLayoutVars>
          <dgm:bulletEnabled val="1"/>
        </dgm:presLayoutVars>
      </dgm:prSet>
      <dgm:spPr/>
    </dgm:pt>
    <dgm:pt modelId="{6644C81C-657B-5243-B322-AA1E11A8B23B}" type="pres">
      <dgm:prSet presAssocID="{B78DF26E-25FF-2B48-B4B7-7DD8BADC492A}" presName="Name9" presStyleLbl="parChTrans1D2" presStyleIdx="3" presStyleCnt="4"/>
      <dgm:spPr/>
    </dgm:pt>
    <dgm:pt modelId="{A01927DF-5D50-1D4E-BF71-3B10421F57D2}" type="pres">
      <dgm:prSet presAssocID="{B78DF26E-25FF-2B48-B4B7-7DD8BADC492A}" presName="connTx" presStyleLbl="parChTrans1D2" presStyleIdx="3" presStyleCnt="4"/>
      <dgm:spPr/>
    </dgm:pt>
    <dgm:pt modelId="{76CD7209-1072-F94B-AB5E-3981D634532E}" type="pres">
      <dgm:prSet presAssocID="{6CC2B5CD-10A2-4641-A309-77CC5C15B039}" presName="node" presStyleLbl="node1" presStyleIdx="3" presStyleCnt="4">
        <dgm:presLayoutVars>
          <dgm:bulletEnabled val="1"/>
        </dgm:presLayoutVars>
      </dgm:prSet>
      <dgm:spPr/>
    </dgm:pt>
  </dgm:ptLst>
  <dgm:cxnLst>
    <dgm:cxn modelId="{84886B0E-9099-D745-A904-CC1BE65E4CAD}" type="presOf" srcId="{54751D6D-F0F8-864B-BB1D-494EB2FC8AAF}" destId="{11EA98F7-4E1D-E448-9055-2F440046AB3A}" srcOrd="0" destOrd="0" presId="urn:microsoft.com/office/officeart/2005/8/layout/radial1"/>
    <dgm:cxn modelId="{2A1C491E-85FB-1F40-B20A-E9A6AF3A66F4}" type="presOf" srcId="{A9B5BA2F-DC28-F64B-B343-312971044F07}" destId="{0297706C-6F43-354E-B6C6-738B4516D0E7}" srcOrd="0" destOrd="0" presId="urn:microsoft.com/office/officeart/2005/8/layout/radial1"/>
    <dgm:cxn modelId="{A477FF1E-B5C7-F145-B82D-B4F4C728C61E}" type="presOf" srcId="{B78DF26E-25FF-2B48-B4B7-7DD8BADC492A}" destId="{A01927DF-5D50-1D4E-BF71-3B10421F57D2}" srcOrd="1" destOrd="0" presId="urn:microsoft.com/office/officeart/2005/8/layout/radial1"/>
    <dgm:cxn modelId="{04387623-1CDD-7344-9A62-F49D27B7EDAF}" type="presOf" srcId="{6CC2B5CD-10A2-4641-A309-77CC5C15B039}" destId="{76CD7209-1072-F94B-AB5E-3981D634532E}" srcOrd="0" destOrd="0" presId="urn:microsoft.com/office/officeart/2005/8/layout/radial1"/>
    <dgm:cxn modelId="{9AA4902C-B21C-6848-A1CA-9BEC685546EC}" srcId="{54751D6D-F0F8-864B-BB1D-494EB2FC8AAF}" destId="{F601B45D-7605-8147-8633-81C5D96E0512}" srcOrd="1" destOrd="0" parTransId="{2F473401-4952-B744-8603-FF0C95AAA5AF}" sibTransId="{54A536F7-F04F-FC47-9849-13FBB19E5D62}"/>
    <dgm:cxn modelId="{54571738-991E-6F40-81F5-0BA62BC5A3DA}" type="presOf" srcId="{E1B51585-D719-F245-A596-550674A7B048}" destId="{3A21FCBA-448D-FD49-BECD-91F2C4020E4D}" srcOrd="0" destOrd="0" presId="urn:microsoft.com/office/officeart/2005/8/layout/radial1"/>
    <dgm:cxn modelId="{7DB6A03D-8D54-FF45-88B9-0EC49B63A072}" type="presOf" srcId="{B78DF26E-25FF-2B48-B4B7-7DD8BADC492A}" destId="{6644C81C-657B-5243-B322-AA1E11A8B23B}" srcOrd="0" destOrd="0" presId="urn:microsoft.com/office/officeart/2005/8/layout/radial1"/>
    <dgm:cxn modelId="{E7204749-B532-F346-82F2-3BB868C56FD9}" srcId="{54751D6D-F0F8-864B-BB1D-494EB2FC8AAF}" destId="{6CC2B5CD-10A2-4641-A309-77CC5C15B039}" srcOrd="3" destOrd="0" parTransId="{B78DF26E-25FF-2B48-B4B7-7DD8BADC492A}" sibTransId="{2A4661EF-8D0E-E743-9E25-3BBAC057814C}"/>
    <dgm:cxn modelId="{F5F33156-D36D-7344-8B79-49A66DDCFE7A}" srcId="{54751D6D-F0F8-864B-BB1D-494EB2FC8AAF}" destId="{A9B5BA2F-DC28-F64B-B343-312971044F07}" srcOrd="0" destOrd="0" parTransId="{BF00A014-6C8D-6B49-AB31-A577909BB149}" sibTransId="{B9B19819-A1F0-1F43-A04E-8E961C159174}"/>
    <dgm:cxn modelId="{ABC4A360-B04D-D94E-979D-E722C0289FB1}" type="presOf" srcId="{F601B45D-7605-8147-8633-81C5D96E0512}" destId="{35EEE90B-8779-0E4A-BDC8-2C0D18C6979D}" srcOrd="0" destOrd="0" presId="urn:microsoft.com/office/officeart/2005/8/layout/radial1"/>
    <dgm:cxn modelId="{5483CC67-B7A7-354C-A5B6-DC35EFD286BF}" type="presOf" srcId="{717C0D49-14FB-3C4F-AF57-159A4BBB2F94}" destId="{85486E41-BA9D-714D-89E3-FDBEC6E32CE0}" srcOrd="0" destOrd="0" presId="urn:microsoft.com/office/officeart/2005/8/layout/radial1"/>
    <dgm:cxn modelId="{E3BD906C-723B-2340-823A-650A0B917422}" type="presOf" srcId="{54000B48-8B47-5044-A6D3-79C6A1DA1BB8}" destId="{0B0E5649-8CE7-4744-A1FA-ABF4B1728F60}" srcOrd="0" destOrd="0" presId="urn:microsoft.com/office/officeart/2005/8/layout/radial1"/>
    <dgm:cxn modelId="{021DF983-618D-2C45-877A-4963C26CDD5E}" srcId="{54751D6D-F0F8-864B-BB1D-494EB2FC8AAF}" destId="{54000B48-8B47-5044-A6D3-79C6A1DA1BB8}" srcOrd="2" destOrd="0" parTransId="{717C0D49-14FB-3C4F-AF57-159A4BBB2F94}" sibTransId="{8BB14E77-08E5-C24C-B115-F349AAB547CA}"/>
    <dgm:cxn modelId="{56E1F690-9B03-B745-92B6-E8B114AF18EB}" type="presOf" srcId="{2F473401-4952-B744-8603-FF0C95AAA5AF}" destId="{43CA3843-47BB-A446-AB6D-872D6E7390F1}" srcOrd="1" destOrd="0" presId="urn:microsoft.com/office/officeart/2005/8/layout/radial1"/>
    <dgm:cxn modelId="{3C4B7FBE-2435-C949-A75B-4A320D5652D1}" type="presOf" srcId="{2F473401-4952-B744-8603-FF0C95AAA5AF}" destId="{5113D669-6191-D146-BFB9-3245EE0C8067}" srcOrd="0" destOrd="0" presId="urn:microsoft.com/office/officeart/2005/8/layout/radial1"/>
    <dgm:cxn modelId="{89BBBAE0-353B-CD4E-AC10-354E7C70B04E}" type="presOf" srcId="{717C0D49-14FB-3C4F-AF57-159A4BBB2F94}" destId="{EECD5F3C-D83F-FB49-AA88-C456300B1AB2}" srcOrd="1" destOrd="0" presId="urn:microsoft.com/office/officeart/2005/8/layout/radial1"/>
    <dgm:cxn modelId="{79E4FEEE-5F24-3046-BEF5-D217DE20CBE4}" type="presOf" srcId="{BF00A014-6C8D-6B49-AB31-A577909BB149}" destId="{E4F99608-B378-AC45-A415-1D7C41C3686E}" srcOrd="1" destOrd="0" presId="urn:microsoft.com/office/officeart/2005/8/layout/radial1"/>
    <dgm:cxn modelId="{44A5E0EF-95C1-8941-B4C0-84F7748B665C}" srcId="{E1B51585-D719-F245-A596-550674A7B048}" destId="{54751D6D-F0F8-864B-BB1D-494EB2FC8AAF}" srcOrd="0" destOrd="0" parTransId="{B094929E-FBF7-1B4F-9CA8-EFF3391B3D56}" sibTransId="{C19B00FA-E4E2-8044-8F4B-DFE5F4B11064}"/>
    <dgm:cxn modelId="{A0234EF9-B692-EC4D-8D66-32F7E8DA67B7}" type="presOf" srcId="{BF00A014-6C8D-6B49-AB31-A577909BB149}" destId="{77FA5D5E-F50C-AC4A-8A4F-F85B1456E746}" srcOrd="0" destOrd="0" presId="urn:microsoft.com/office/officeart/2005/8/layout/radial1"/>
    <dgm:cxn modelId="{DA786F1B-B6D2-4D42-BEAD-5D7DE9F06705}" type="presParOf" srcId="{3A21FCBA-448D-FD49-BECD-91F2C4020E4D}" destId="{11EA98F7-4E1D-E448-9055-2F440046AB3A}" srcOrd="0" destOrd="0" presId="urn:microsoft.com/office/officeart/2005/8/layout/radial1"/>
    <dgm:cxn modelId="{6BF17BE2-1EFE-CB4F-9EDF-91DA8D554F79}" type="presParOf" srcId="{3A21FCBA-448D-FD49-BECD-91F2C4020E4D}" destId="{77FA5D5E-F50C-AC4A-8A4F-F85B1456E746}" srcOrd="1" destOrd="0" presId="urn:microsoft.com/office/officeart/2005/8/layout/radial1"/>
    <dgm:cxn modelId="{AAF99A56-5F3A-534D-81FB-86BCE3411620}" type="presParOf" srcId="{77FA5D5E-F50C-AC4A-8A4F-F85B1456E746}" destId="{E4F99608-B378-AC45-A415-1D7C41C3686E}" srcOrd="0" destOrd="0" presId="urn:microsoft.com/office/officeart/2005/8/layout/radial1"/>
    <dgm:cxn modelId="{FA87AAC8-0F04-AD42-AFEA-927ED1DA7CD3}" type="presParOf" srcId="{3A21FCBA-448D-FD49-BECD-91F2C4020E4D}" destId="{0297706C-6F43-354E-B6C6-738B4516D0E7}" srcOrd="2" destOrd="0" presId="urn:microsoft.com/office/officeart/2005/8/layout/radial1"/>
    <dgm:cxn modelId="{29B0347F-4E08-AE42-90A6-75CE9F0A13A6}" type="presParOf" srcId="{3A21FCBA-448D-FD49-BECD-91F2C4020E4D}" destId="{5113D669-6191-D146-BFB9-3245EE0C8067}" srcOrd="3" destOrd="0" presId="urn:microsoft.com/office/officeart/2005/8/layout/radial1"/>
    <dgm:cxn modelId="{9FBF8C5E-34D6-134F-BE90-54D17517A9A7}" type="presParOf" srcId="{5113D669-6191-D146-BFB9-3245EE0C8067}" destId="{43CA3843-47BB-A446-AB6D-872D6E7390F1}" srcOrd="0" destOrd="0" presId="urn:microsoft.com/office/officeart/2005/8/layout/radial1"/>
    <dgm:cxn modelId="{F3EAD93F-A088-E248-8C93-AE840F50633B}" type="presParOf" srcId="{3A21FCBA-448D-FD49-BECD-91F2C4020E4D}" destId="{35EEE90B-8779-0E4A-BDC8-2C0D18C6979D}" srcOrd="4" destOrd="0" presId="urn:microsoft.com/office/officeart/2005/8/layout/radial1"/>
    <dgm:cxn modelId="{F978B12E-AB07-AA48-A6B1-44DDDD3B4537}" type="presParOf" srcId="{3A21FCBA-448D-FD49-BECD-91F2C4020E4D}" destId="{85486E41-BA9D-714D-89E3-FDBEC6E32CE0}" srcOrd="5" destOrd="0" presId="urn:microsoft.com/office/officeart/2005/8/layout/radial1"/>
    <dgm:cxn modelId="{88FA2CFA-1D47-4F4F-9B1C-7E3CB198FF0C}" type="presParOf" srcId="{85486E41-BA9D-714D-89E3-FDBEC6E32CE0}" destId="{EECD5F3C-D83F-FB49-AA88-C456300B1AB2}" srcOrd="0" destOrd="0" presId="urn:microsoft.com/office/officeart/2005/8/layout/radial1"/>
    <dgm:cxn modelId="{BEC610D9-5C0C-B545-BC5B-890743B141DD}" type="presParOf" srcId="{3A21FCBA-448D-FD49-BECD-91F2C4020E4D}" destId="{0B0E5649-8CE7-4744-A1FA-ABF4B1728F60}" srcOrd="6" destOrd="0" presId="urn:microsoft.com/office/officeart/2005/8/layout/radial1"/>
    <dgm:cxn modelId="{7CA8C24F-7AF9-644E-B05F-542A32BDE2A2}" type="presParOf" srcId="{3A21FCBA-448D-FD49-BECD-91F2C4020E4D}" destId="{6644C81C-657B-5243-B322-AA1E11A8B23B}" srcOrd="7" destOrd="0" presId="urn:microsoft.com/office/officeart/2005/8/layout/radial1"/>
    <dgm:cxn modelId="{9425184D-EA89-6B48-9BA6-587883B98BDF}" type="presParOf" srcId="{6644C81C-657B-5243-B322-AA1E11A8B23B}" destId="{A01927DF-5D50-1D4E-BF71-3B10421F57D2}" srcOrd="0" destOrd="0" presId="urn:microsoft.com/office/officeart/2005/8/layout/radial1"/>
    <dgm:cxn modelId="{D27D120D-72F6-A44B-81AF-860E717C99F9}" type="presParOf" srcId="{3A21FCBA-448D-FD49-BECD-91F2C4020E4D}" destId="{76CD7209-1072-F94B-AB5E-3981D634532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81B6-52C4-7547-B4FA-1E432A30992C}">
      <dsp:nvSpPr>
        <dsp:cNvPr id="0" name=""/>
        <dsp:cNvSpPr/>
      </dsp:nvSpPr>
      <dsp:spPr>
        <a:xfrm>
          <a:off x="3903" y="0"/>
          <a:ext cx="4471652" cy="4538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Professionally-Generated Content (PGC)</a:t>
          </a:r>
        </a:p>
      </dsp:txBody>
      <dsp:txXfrm>
        <a:off x="3903" y="1815465"/>
        <a:ext cx="4471652" cy="1815465"/>
      </dsp:txXfrm>
    </dsp:sp>
    <dsp:sp modelId="{D06053A6-A8F3-2549-8161-E91F0D80A030}">
      <dsp:nvSpPr>
        <dsp:cNvPr id="0" name=""/>
        <dsp:cNvSpPr/>
      </dsp:nvSpPr>
      <dsp:spPr>
        <a:xfrm>
          <a:off x="1484042" y="272319"/>
          <a:ext cx="1511374" cy="15113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8CBEA-AFD1-6E49-804F-56C8447FB30C}">
      <dsp:nvSpPr>
        <dsp:cNvPr id="0" name=""/>
        <dsp:cNvSpPr/>
      </dsp:nvSpPr>
      <dsp:spPr>
        <a:xfrm>
          <a:off x="4609705" y="0"/>
          <a:ext cx="4471652" cy="4538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User-Generated </a:t>
          </a:r>
          <a:r>
            <a:rPr lang="pl-PL" sz="3300" kern="1200"/>
            <a:t>Content (UGC</a:t>
          </a:r>
          <a:r>
            <a:rPr lang="pl-PL" sz="3300" kern="1200" dirty="0"/>
            <a:t>)</a:t>
          </a:r>
        </a:p>
      </dsp:txBody>
      <dsp:txXfrm>
        <a:off x="4609705" y="1815465"/>
        <a:ext cx="4471652" cy="1815465"/>
      </dsp:txXfrm>
    </dsp:sp>
    <dsp:sp modelId="{C9DE20B2-DE68-0E43-891C-DAFFDB418A7E}">
      <dsp:nvSpPr>
        <dsp:cNvPr id="0" name=""/>
        <dsp:cNvSpPr/>
      </dsp:nvSpPr>
      <dsp:spPr>
        <a:xfrm>
          <a:off x="6089844" y="272319"/>
          <a:ext cx="1511374" cy="15113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97171-8B64-3648-ABA2-D729BF76E454}">
      <dsp:nvSpPr>
        <dsp:cNvPr id="0" name=""/>
        <dsp:cNvSpPr/>
      </dsp:nvSpPr>
      <dsp:spPr>
        <a:xfrm>
          <a:off x="363410" y="3630930"/>
          <a:ext cx="8358441" cy="680799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98F7-4E1D-E448-9055-2F440046AB3A}">
      <dsp:nvSpPr>
        <dsp:cNvPr id="0" name=""/>
        <dsp:cNvSpPr/>
      </dsp:nvSpPr>
      <dsp:spPr>
        <a:xfrm>
          <a:off x="3917617" y="1644317"/>
          <a:ext cx="1250027" cy="125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Content</a:t>
          </a:r>
        </a:p>
      </dsp:txBody>
      <dsp:txXfrm>
        <a:off x="4100679" y="1827379"/>
        <a:ext cx="883903" cy="883903"/>
      </dsp:txXfrm>
    </dsp:sp>
    <dsp:sp modelId="{77FA5D5E-F50C-AC4A-8A4F-F85B1456E746}">
      <dsp:nvSpPr>
        <dsp:cNvPr id="0" name=""/>
        <dsp:cNvSpPr/>
      </dsp:nvSpPr>
      <dsp:spPr>
        <a:xfrm rot="16200000">
          <a:off x="4353732" y="1443035"/>
          <a:ext cx="377797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377797" y="12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533186" y="1445973"/>
        <a:ext cx="18889" cy="18889"/>
      </dsp:txXfrm>
    </dsp:sp>
    <dsp:sp modelId="{0297706C-6F43-354E-B6C6-738B4516D0E7}">
      <dsp:nvSpPr>
        <dsp:cNvPr id="0" name=""/>
        <dsp:cNvSpPr/>
      </dsp:nvSpPr>
      <dsp:spPr>
        <a:xfrm>
          <a:off x="3917617" y="16492"/>
          <a:ext cx="1250027" cy="125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Professionally-Generated Content (PGC)</a:t>
          </a:r>
        </a:p>
      </dsp:txBody>
      <dsp:txXfrm>
        <a:off x="4100679" y="199554"/>
        <a:ext cx="883903" cy="883903"/>
      </dsp:txXfrm>
    </dsp:sp>
    <dsp:sp modelId="{5113D669-6191-D146-BFB9-3245EE0C8067}">
      <dsp:nvSpPr>
        <dsp:cNvPr id="0" name=""/>
        <dsp:cNvSpPr/>
      </dsp:nvSpPr>
      <dsp:spPr>
        <a:xfrm>
          <a:off x="5167644" y="2256948"/>
          <a:ext cx="377797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377797" y="12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47098" y="2259886"/>
        <a:ext cx="18889" cy="18889"/>
      </dsp:txXfrm>
    </dsp:sp>
    <dsp:sp modelId="{35EEE90B-8779-0E4A-BDC8-2C0D18C6979D}">
      <dsp:nvSpPr>
        <dsp:cNvPr id="0" name=""/>
        <dsp:cNvSpPr/>
      </dsp:nvSpPr>
      <dsp:spPr>
        <a:xfrm>
          <a:off x="5545442" y="1644317"/>
          <a:ext cx="1250027" cy="125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In-The-Wild Distortions</a:t>
          </a:r>
        </a:p>
      </dsp:txBody>
      <dsp:txXfrm>
        <a:off x="5728504" y="1827379"/>
        <a:ext cx="883903" cy="883903"/>
      </dsp:txXfrm>
    </dsp:sp>
    <dsp:sp modelId="{85486E41-BA9D-714D-89E3-FDBEC6E32CE0}">
      <dsp:nvSpPr>
        <dsp:cNvPr id="0" name=""/>
        <dsp:cNvSpPr/>
      </dsp:nvSpPr>
      <dsp:spPr>
        <a:xfrm rot="5400000">
          <a:off x="4353732" y="3070861"/>
          <a:ext cx="377797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377797" y="12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533186" y="3073799"/>
        <a:ext cx="18889" cy="18889"/>
      </dsp:txXfrm>
    </dsp:sp>
    <dsp:sp modelId="{0B0E5649-8CE7-4744-A1FA-ABF4B1728F60}">
      <dsp:nvSpPr>
        <dsp:cNvPr id="0" name=""/>
        <dsp:cNvSpPr/>
      </dsp:nvSpPr>
      <dsp:spPr>
        <a:xfrm>
          <a:off x="3917617" y="3272142"/>
          <a:ext cx="1250027" cy="125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User-Generated Content (UGC)</a:t>
          </a:r>
        </a:p>
      </dsp:txBody>
      <dsp:txXfrm>
        <a:off x="4100679" y="3455204"/>
        <a:ext cx="883903" cy="883903"/>
      </dsp:txXfrm>
    </dsp:sp>
    <dsp:sp modelId="{6644C81C-657B-5243-B322-AA1E11A8B23B}">
      <dsp:nvSpPr>
        <dsp:cNvPr id="0" name=""/>
        <dsp:cNvSpPr/>
      </dsp:nvSpPr>
      <dsp:spPr>
        <a:xfrm rot="10800000">
          <a:off x="3539819" y="2256948"/>
          <a:ext cx="377797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377797" y="12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719273" y="2259886"/>
        <a:ext cx="18889" cy="18889"/>
      </dsp:txXfrm>
    </dsp:sp>
    <dsp:sp modelId="{76CD7209-1072-F94B-AB5E-3981D634532E}">
      <dsp:nvSpPr>
        <dsp:cNvPr id="0" name=""/>
        <dsp:cNvSpPr/>
      </dsp:nvSpPr>
      <dsp:spPr>
        <a:xfrm>
          <a:off x="2289791" y="1644317"/>
          <a:ext cx="1250027" cy="1250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Synthetical Distortions</a:t>
          </a:r>
        </a:p>
      </dsp:txBody>
      <dsp:txXfrm>
        <a:off x="2472853" y="1827379"/>
        <a:ext cx="883903" cy="883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45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50622fd5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50622fd59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50622fd5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50622fd59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50622fd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50622fd59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50622fd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50622fd59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84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1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14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84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859694" y="2155915"/>
            <a:ext cx="6403784" cy="28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982570" y="-656708"/>
            <a:ext cx="6403784" cy="852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6800671" y="2011568"/>
            <a:ext cx="5709206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2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5710956" y="1087996"/>
            <a:ext cx="6800671" cy="537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6"/>
              <a:buChar char="•"/>
              <a:defRPr sz="3525"/>
            </a:lvl1pPr>
            <a:lvl2pPr marL="914400" lvl="1" indent="-424497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5"/>
              <a:buChar char="•"/>
              <a:defRPr sz="3085"/>
            </a:lvl2pPr>
            <a:lvl3pPr marL="1371600" lvl="2" indent="-396494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4"/>
              <a:buChar char="•"/>
              <a:defRPr sz="2644"/>
            </a:lvl3pPr>
            <a:lvl4pPr marL="1828800" lvl="3" indent="-368554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4pPr>
            <a:lvl5pPr marL="2286000" lvl="4" indent="-368554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5pPr>
            <a:lvl6pPr marL="2743200" lvl="5" indent="-368554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6pPr>
            <a:lvl7pPr marL="3200400" lvl="6" indent="-368554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7pPr>
            <a:lvl8pPr marL="3657600" lvl="7" indent="-368553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8pPr>
            <a:lvl9pPr marL="4114800" lvl="8" indent="-368553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925298" y="2266950"/>
            <a:ext cx="4332629" cy="419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2"/>
              <a:buNone/>
              <a:defRPr sz="1322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1679178" y="1236678"/>
            <a:ext cx="10075069" cy="263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1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1679178" y="3968912"/>
            <a:ext cx="10075069" cy="182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4"/>
              <a:buNone/>
              <a:defRPr sz="2644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4"/>
              <a:buNone/>
              <a:defRPr sz="2204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3"/>
              <a:buNone/>
              <a:defRPr sz="1983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925298" y="402314"/>
            <a:ext cx="11586329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925298" y="1852393"/>
            <a:ext cx="5682968" cy="90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4"/>
              <a:buNone/>
              <a:defRPr sz="2644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4"/>
              <a:buNone/>
              <a:defRPr sz="2204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3"/>
              <a:buNone/>
              <a:defRPr sz="1983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925298" y="2760222"/>
            <a:ext cx="5682968" cy="405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800672" y="1852393"/>
            <a:ext cx="5710955" cy="90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4"/>
              <a:buNone/>
              <a:defRPr sz="2644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4"/>
              <a:buNone/>
              <a:defRPr sz="2204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3"/>
              <a:buNone/>
              <a:defRPr sz="1983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800672" y="2760222"/>
            <a:ext cx="5710955" cy="405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2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710956" y="1087996"/>
            <a:ext cx="6800671" cy="537001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925298" y="2266950"/>
            <a:ext cx="4332629" cy="419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  <a:defRPr sz="1762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2"/>
              <a:buNone/>
              <a:defRPr sz="1322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4319588" y="-1384299"/>
            <a:ext cx="4794250" cy="1158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h.edu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qoe.agh.edu.pl/user-generated-content-databa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oe.agh.edu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pi.com/1424-8220/23/4/1769" TargetMode="External"/><Relationship Id="rId5" Type="http://schemas.openxmlformats.org/officeDocument/2006/relationships/hyperlink" Target="mailto:qoe@agh.edu.pl" TargetMode="External"/><Relationship Id="rId4" Type="http://schemas.openxmlformats.org/officeDocument/2006/relationships/hyperlink" Target="https://qoe.agh.edu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agh.edu.pl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agh.edu.pl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2465388"/>
            <a:ext cx="134334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“In the Wild” Video Content as a Special Case</a:t>
            </a:r>
            <a:br>
              <a:rPr lang="en-GB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User Generated Content and a System for </a:t>
            </a:r>
            <a:r>
              <a:rPr lang="pl-PL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r>
              <a:rPr lang="en-GB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Recognition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Mikołaj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Leszczuk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Marek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Kobosko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Jakub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Nawała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Filip Korus, Michał Grega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338560" y="5791200"/>
            <a:ext cx="11182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23.06.2023</a:t>
            </a:r>
            <a:endParaRPr sz="16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3811588" y="4343400"/>
            <a:ext cx="6172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A200"/>
                </a:solidFill>
                <a:latin typeface="Arial"/>
                <a:ea typeface="Arial"/>
                <a:cs typeface="Arial"/>
                <a:sym typeface="Arial"/>
              </a:rPr>
              <a:t>Akademia Górniczo-Hutnicza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im. Stanisława Staszica w Krakowie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AGH University of Krakow</a:t>
            </a:r>
            <a:endParaRPr dirty="0"/>
          </a:p>
        </p:txBody>
      </p:sp>
      <p:sp>
        <p:nvSpPr>
          <p:cNvPr id="87" name="Google Shape;87;p1">
            <a:hlinkClick r:id="rId4"/>
          </p:cNvPr>
          <p:cNvSpPr/>
          <p:nvPr/>
        </p:nvSpPr>
        <p:spPr>
          <a:xfrm>
            <a:off x="1603375" y="7018338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AD20B-1685-36B7-625D-D4DD4492C3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>
            <a:hlinkClick r:id="rId3"/>
          </p:cNvPr>
          <p:cNvSpPr/>
          <p:nvPr/>
        </p:nvSpPr>
        <p:spPr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Database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50825" lvl="0" indent="-250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Created based on content from video sequences (clips) posted on YouTube, by the various TV stations, including Euronews, France24 and BBC</a:t>
            </a:r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Both professional and amateur shots (“in the wild”) extracted from these sources</a:t>
            </a:r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Each video divided (cut) into shots and the shots manually labeled into individual categories</a:t>
            </a:r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12067 resulting shots, of which 3535 belonging to the amateur category (”in the wild”)</a:t>
            </a:r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Content of various resolutions is used: 144p, 360p, 720p and 1080p</a:t>
            </a:r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Database available to download from: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https://qoe.agh.edu.pl/user-generated-content-database/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ADA5F-C1A9-24D4-35BE-24930D41B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 Indicators Used in the Experiment</a:t>
            </a:r>
            <a:endParaRPr/>
          </a:p>
        </p:txBody>
      </p:sp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0825" lvl="0" indent="-250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The frames belonging to one shot quite like each other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Having similar values of the video indicators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From each shot, the average of the video indicators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en-GB" dirty="0"/>
              <a:t> determined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Operating on 10-element vectors of indicators (single per shot)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Indicators available to download from: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https://qoe.agh.edu.pl/</a:t>
            </a:r>
            <a:endParaRPr dirty="0"/>
          </a:p>
        </p:txBody>
      </p:sp>
      <p:graphicFrame>
        <p:nvGraphicFramePr>
          <p:cNvPr id="199" name="Google Shape;199;p12"/>
          <p:cNvGraphicFramePr/>
          <p:nvPr/>
        </p:nvGraphicFramePr>
        <p:xfrm>
          <a:off x="6800850" y="2011363"/>
          <a:ext cx="5708650" cy="4330117"/>
        </p:xfrm>
        <a:graphic>
          <a:graphicData uri="http://schemas.openxmlformats.org/drawingml/2006/table">
            <a:tbl>
              <a:tblPr firstRow="1" bandRow="1">
                <a:noFill/>
                <a:tableStyleId>{53E5C87B-0FB9-474D-AF84-98B9A4EB9801}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 u="none" strike="noStrike" cap="none"/>
                        <a:t>#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 u="none" strike="noStrike" cap="none"/>
                        <a:t>Name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Blockiness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Spatial Activity (SA)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Block Loss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Blur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Temporal Activity (TA)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Exposure (Brightness)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Contrast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Noise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Slicing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83"/>
                        <a:t>Flickering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FD1F7-2B9E-A1E4-0134-35B2E1FD13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>
            <a:hlinkClick r:id="rId3"/>
          </p:cNvPr>
          <p:cNvSpPr/>
          <p:nvPr/>
        </p:nvSpPr>
        <p:spPr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Model Parameters</a:t>
            </a:r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0825" lvl="0" indent="-250825" algn="l" rtl="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XGBoost</a:t>
            </a:r>
            <a:r>
              <a:rPr lang="en-US" dirty="0"/>
              <a:t> classification performed using the Python </a:t>
            </a:r>
            <a:r>
              <a:rPr lang="en-US" dirty="0" err="1"/>
              <a:t>XGBClassifier</a:t>
            </a:r>
            <a:endParaRPr lang="en-US" dirty="0"/>
          </a:p>
          <a:p>
            <a:pPr marL="250825" lvl="0" indent="-250825" algn="l" rtl="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Samples split in 80/20 ratio for training/testing</a:t>
            </a:r>
          </a:p>
          <a:p>
            <a:pPr marL="250825" lvl="0" indent="-250825" algn="l" rtl="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Performed binary classification</a:t>
            </a:r>
          </a:p>
          <a:p>
            <a:pPr marL="250825" lvl="0" indent="-250825" algn="l" rtl="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Early stopping parameter used in training to prevent over-fitting</a:t>
            </a:r>
          </a:p>
          <a:p>
            <a:pPr marL="250825" lvl="0" indent="-250825" algn="l" rtl="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Metrics used for evaluation:</a:t>
            </a:r>
          </a:p>
          <a:p>
            <a:pPr marL="708025" lvl="1" indent="-250825">
              <a:lnSpc>
                <a:spcPct val="80000"/>
              </a:lnSpc>
              <a:buSzPct val="100000"/>
            </a:pPr>
            <a:r>
              <a:rPr lang="en-US" dirty="0"/>
              <a:t>Precision</a:t>
            </a:r>
          </a:p>
          <a:p>
            <a:pPr marL="708025" lvl="1" indent="-250825">
              <a:lnSpc>
                <a:spcPct val="80000"/>
              </a:lnSpc>
              <a:buSzPct val="100000"/>
            </a:pPr>
            <a:r>
              <a:rPr lang="en-US" dirty="0"/>
              <a:t>Recall</a:t>
            </a:r>
          </a:p>
          <a:p>
            <a:pPr marL="708025" lvl="1" indent="-250825">
              <a:lnSpc>
                <a:spcPct val="80000"/>
              </a:lnSpc>
              <a:buSzPct val="100000"/>
            </a:pPr>
            <a:r>
              <a:rPr lang="en-US" dirty="0"/>
              <a:t>F1-score</a:t>
            </a:r>
          </a:p>
          <a:p>
            <a:pPr marL="250825" lvl="0" indent="-250825" algn="l" rtl="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Cross validation performed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0D0A9-3146-6AE4-BF38-BAD2D1167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05918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>
            <a:hlinkClick r:id="rId3"/>
          </p:cNvPr>
          <p:cNvSpPr/>
          <p:nvPr/>
        </p:nvSpPr>
        <p:spPr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954475" y="736925"/>
            <a:ext cx="930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Calibri"/>
                <a:ea typeface="Calibri"/>
                <a:cs typeface="Calibri"/>
                <a:sym typeface="Calibri"/>
              </a:rPr>
              <a:t>Model Tuning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Google Shape;224;p15"/>
          <p:cNvGraphicFramePr/>
          <p:nvPr>
            <p:extLst>
              <p:ext uri="{D42A27DB-BD31-4B8C-83A1-F6EECF244321}">
                <p14:modId xmlns:p14="http://schemas.microsoft.com/office/powerpoint/2010/main" val="1208358631"/>
              </p:ext>
            </p:extLst>
          </p:nvPr>
        </p:nvGraphicFramePr>
        <p:xfrm>
          <a:off x="7280038" y="1511700"/>
          <a:ext cx="5966850" cy="4867625"/>
        </p:xfrm>
        <a:graphic>
          <a:graphicData uri="http://schemas.openxmlformats.org/drawingml/2006/table">
            <a:tbl>
              <a:tblPr>
                <a:noFill/>
                <a:tableStyleId>{08B20568-018F-4D5C-BAA1-1E4278BB543B}</a:tableStyleId>
              </a:tblPr>
              <a:tblGrid>
                <a:gridCol w="298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/>
                        <a:t>Parameter</a:t>
                      </a:r>
                      <a:endParaRPr sz="27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/>
                        <a:t>Value</a:t>
                      </a:r>
                      <a:endParaRPr sz="27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/>
                        <a:t>max_depth</a:t>
                      </a:r>
                      <a:endParaRPr sz="2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dirty="0"/>
                        <a:t>10</a:t>
                      </a:r>
                      <a:endParaRPr sz="2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/>
                        <a:t>scale_pos_weight</a:t>
                      </a:r>
                      <a:endParaRPr sz="2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dirty="0"/>
                        <a:t>0.6</a:t>
                      </a:r>
                      <a:endParaRPr sz="2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/>
                        <a:t>learning_rate</a:t>
                      </a:r>
                      <a:endParaRPr sz="2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dirty="0"/>
                        <a:t>0.12</a:t>
                      </a:r>
                      <a:endParaRPr sz="2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/>
                        <a:t>reg_lambda</a:t>
                      </a:r>
                      <a:endParaRPr sz="2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dirty="0"/>
                        <a:t>0.7</a:t>
                      </a:r>
                      <a:endParaRPr sz="2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/>
                        <a:t>colsample_bytree</a:t>
                      </a:r>
                      <a:endParaRPr sz="2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dirty="0"/>
                        <a:t>0.7</a:t>
                      </a:r>
                      <a:endParaRPr sz="2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/>
                        <a:t>gamma</a:t>
                      </a:r>
                      <a:endParaRPr sz="2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dirty="0"/>
                        <a:t>0.3</a:t>
                      </a:r>
                      <a:endParaRPr sz="2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E5C6F89-A3B6-A896-1792-083EB1100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r>
              <a:rPr lang="en-GB" dirty="0"/>
              <a:t>Using 6 parameters to tune the model </a:t>
            </a:r>
          </a:p>
          <a:p>
            <a:r>
              <a:rPr lang="en-GB" dirty="0" err="1"/>
              <a:t>GridSearch</a:t>
            </a:r>
            <a:r>
              <a:rPr lang="en-GB" dirty="0"/>
              <a:t> is used to determine the optimal values of the 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933C3-D7F5-DBEF-47DC-6CB0C3E722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50622fd59_0_21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700" cy="14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Feature Importance</a:t>
            </a:r>
            <a:endParaRPr dirty="0"/>
          </a:p>
        </p:txBody>
      </p:sp>
      <p:pic>
        <p:nvPicPr>
          <p:cNvPr id="231" name="Google Shape;231;g2550622fd59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425" y="1495963"/>
            <a:ext cx="6421192" cy="5389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B83F7E-B265-CA98-EA78-12CB68C3F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r>
              <a:rPr lang="en-GB" dirty="0"/>
              <a:t>Using feature importance</a:t>
            </a:r>
          </a:p>
          <a:p>
            <a:r>
              <a:rPr lang="en-GB" dirty="0"/>
              <a:t>Defining which feature had the greatest impact on the prediction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E653BA-771D-86F6-E739-4A29D1A449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50622fd59_0_40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700" cy="14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Model Testing</a:t>
            </a:r>
            <a:endParaRPr dirty="0"/>
          </a:p>
        </p:txBody>
      </p:sp>
      <p:pic>
        <p:nvPicPr>
          <p:cNvPr id="238" name="Google Shape;238;g2550622fd59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725" y="1199750"/>
            <a:ext cx="5819448" cy="5819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471BA6A-4FFD-4D8F-0E34-B261E6BA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r>
              <a:rPr lang="en-US" dirty="0"/>
              <a:t>Test set contains 2414 samples</a:t>
            </a:r>
          </a:p>
          <a:p>
            <a:r>
              <a:rPr lang="en-US" dirty="0"/>
              <a:t>Confusion matrix is used for presenting the results.</a:t>
            </a:r>
          </a:p>
          <a:p>
            <a:r>
              <a:rPr lang="en-US" dirty="0"/>
              <a:t>Labels classify the content as</a:t>
            </a:r>
          </a:p>
          <a:p>
            <a:pPr lvl="1"/>
            <a:r>
              <a:rPr lang="en-US" dirty="0"/>
              <a:t>1 – professionally generated</a:t>
            </a:r>
          </a:p>
          <a:p>
            <a:pPr lvl="1"/>
            <a:r>
              <a:rPr lang="en-US" dirty="0"/>
              <a:t>0 – amateurly generated</a:t>
            </a:r>
            <a:br>
              <a:rPr lang="en-US" dirty="0"/>
            </a:br>
            <a:r>
              <a:rPr lang="en-US" dirty="0"/>
              <a:t>(“In the Wild”)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0797F-43DE-CF2B-F936-F5A6EFD746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50622fd59_0_27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700" cy="14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244" name="Google Shape;244;g2550622fd59_0_27"/>
          <p:cNvSpPr txBox="1">
            <a:spLocks noGrp="1"/>
          </p:cNvSpPr>
          <p:nvPr>
            <p:ph type="body" idx="1"/>
          </p:nvPr>
        </p:nvSpPr>
        <p:spPr>
          <a:xfrm>
            <a:off x="923925" y="2011375"/>
            <a:ext cx="12060600" cy="14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GB" dirty="0"/>
              <a:t>Comparison of the results within the class classification as well as with  other classification algorithms</a:t>
            </a:r>
            <a:endParaRPr dirty="0"/>
          </a:p>
        </p:txBody>
      </p:sp>
      <p:pic>
        <p:nvPicPr>
          <p:cNvPr id="245" name="Google Shape;245;g2550622fd5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888" y="2726100"/>
            <a:ext cx="5006742" cy="377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550622fd59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925" y="3621100"/>
            <a:ext cx="6134000" cy="19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550622fd59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925" y="5551075"/>
            <a:ext cx="4168850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550622fd59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2900" y="6506025"/>
            <a:ext cx="4406525" cy="3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550622fd59_0_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700" y="5633350"/>
            <a:ext cx="3048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F9FBE-E810-5220-97B2-450AEE307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50622fd59_0_27"/>
          <p:cNvSpPr txBox="1">
            <a:spLocks noGrp="1"/>
          </p:cNvSpPr>
          <p:nvPr>
            <p:ph type="title"/>
          </p:nvPr>
        </p:nvSpPr>
        <p:spPr>
          <a:xfrm>
            <a:off x="923925" y="550975"/>
            <a:ext cx="11585700" cy="14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agh_vqis</a:t>
            </a:r>
            <a:r>
              <a:rPr lang="en-US" dirty="0"/>
              <a:t> pip Package</a:t>
            </a:r>
          </a:p>
        </p:txBody>
      </p:sp>
      <p:sp>
        <p:nvSpPr>
          <p:cNvPr id="244" name="Google Shape;244;g2550622fd59_0_27"/>
          <p:cNvSpPr txBox="1">
            <a:spLocks noGrp="1"/>
          </p:cNvSpPr>
          <p:nvPr>
            <p:ph type="body" idx="1"/>
          </p:nvPr>
        </p:nvSpPr>
        <p:spPr>
          <a:xfrm>
            <a:off x="923925" y="2011375"/>
            <a:ext cx="12060600" cy="14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GB" dirty="0"/>
              <a:t>Our </a:t>
            </a:r>
            <a:r>
              <a:rPr lang="pl-PL" dirty="0"/>
              <a:t>public </a:t>
            </a:r>
            <a:r>
              <a:rPr lang="en-GB" dirty="0"/>
              <a:t>pip package now extended with </a:t>
            </a:r>
            <a:br>
              <a:rPr lang="pl-PL" dirty="0"/>
            </a:br>
            <a:r>
              <a:rPr lang="pl-PL" dirty="0"/>
              <a:t>the „In the Wild” (</a:t>
            </a:r>
            <a:r>
              <a:rPr lang="en-GB" dirty="0"/>
              <a:t>UGC) indicator!</a:t>
            </a:r>
          </a:p>
        </p:txBody>
      </p:sp>
      <p:pic>
        <p:nvPicPr>
          <p:cNvPr id="249" name="Google Shape;249;g2550622fd5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0" y="5633350"/>
            <a:ext cx="3048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EE46C33-95A8-0938-79BF-FAEBBF8C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3209952"/>
            <a:ext cx="6781693" cy="258532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agh_vqis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process_single_mm_file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VQIs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pathlib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process_single_mm_file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pl-PL" sz="1800" dirty="0">
                <a:solidFill>
                  <a:srgbClr val="383A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50A1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'video.mp4'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options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VQIs.ugc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b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pl-PL" sz="4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8EE031-9ABB-2824-0325-AF0CD4667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364" y="1471241"/>
            <a:ext cx="2512411" cy="5226970"/>
          </a:xfrm>
          <a:prstGeom prst="rect">
            <a:avLst/>
          </a:prstGeom>
        </p:spPr>
      </p:pic>
      <p:sp>
        <p:nvSpPr>
          <p:cNvPr id="9" name="Google Shape;244;g2550622fd59_0_27">
            <a:extLst>
              <a:ext uri="{FF2B5EF4-FFF2-40B4-BE49-F238E27FC236}">
                <a16:creationId xmlns:a16="http://schemas.microsoft.com/office/drawing/2014/main" id="{02C316FE-DC2F-2F12-66D0-156E2BAD358D}"/>
              </a:ext>
            </a:extLst>
          </p:cNvPr>
          <p:cNvSpPr txBox="1">
            <a:spLocks/>
          </p:cNvSpPr>
          <p:nvPr/>
        </p:nvSpPr>
        <p:spPr>
          <a:xfrm>
            <a:off x="4737435" y="5840597"/>
            <a:ext cx="9645266" cy="100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Fragment of result CSV file with UGC column shown as a table.</a:t>
            </a:r>
            <a:endParaRPr lang="en-US" sz="1200" dirty="0"/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100" dirty="0"/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 dirty="0"/>
              <a:t>1 - user generated content (UGC) – “In the Wild” 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 dirty="0"/>
              <a:t>0 - professionally generated content (non-UGC)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004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>
            <a:hlinkClick r:id="rId3"/>
          </p:cNvPr>
          <p:cNvSpPr/>
          <p:nvPr/>
        </p:nvSpPr>
        <p:spPr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All Your References, Ideas, Discussion Are Welcome!</a:t>
            </a:r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https://qoe.agh.edu.pl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qoe@agh.edu.pl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553F6A-F2CA-5E9B-390A-4761B6EE70D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 Leszczuk, M Kobosko, J Nawała, F Korus, M Grega, “’In the Wild’ Video Content as a Special Case of User Generated Content and a System for its Recognition”, Sensors 23 (4), 1769, 2023, </a:t>
            </a:r>
            <a:r>
              <a:rPr lang="en-GB" dirty="0">
                <a:hlinkClick r:id="rId6"/>
              </a:rPr>
              <a:t>https://www.mdpi.com/1424-8220/23/4/1769</a:t>
            </a:r>
            <a:endParaRPr lang="en-GB" dirty="0"/>
          </a:p>
          <a:p>
            <a:r>
              <a:rPr lang="en-GB" dirty="0">
                <a:hlinkClick r:id="rId4"/>
              </a:rPr>
              <a:t>https://qoe.agh.edu.pl</a:t>
            </a:r>
            <a:endParaRPr lang="en-GB" dirty="0"/>
          </a:p>
          <a:p>
            <a:r>
              <a:rPr lang="en-GB" dirty="0">
                <a:hlinkClick r:id="rId5"/>
              </a:rPr>
              <a:t>qoe@agh.edu.pl</a:t>
            </a:r>
            <a:endParaRPr lang="en-GB" dirty="0"/>
          </a:p>
          <a:p>
            <a:endParaRPr lang="en-GB"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2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322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8051" y="2220914"/>
            <a:ext cx="3458542" cy="3458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>
            <a:hlinkClick r:id="rId3"/>
          </p:cNvPr>
          <p:cNvSpPr/>
          <p:nvPr/>
        </p:nvSpPr>
        <p:spPr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 Large Volume &amp; Demand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/>
              <a:t>According to Cisco:</a:t>
            </a:r>
            <a:endParaRPr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3-fold increase in IP traffic over the 5 years (from 2017)</a:t>
            </a:r>
            <a:endParaRPr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82% of all IP traffic was IP video traffic (in 2022)</a:t>
            </a:r>
            <a:endParaRPr/>
          </a:p>
        </p:txBody>
      </p:sp>
      <p:pic>
        <p:nvPicPr>
          <p:cNvPr id="96" name="Google Shape;96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70749" y="2383631"/>
            <a:ext cx="35179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>
            <a:hlinkClick r:id="rId3"/>
          </p:cNvPr>
          <p:cNvSpPr/>
          <p:nvPr/>
        </p:nvSpPr>
        <p:spPr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Upload Increase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923548" y="2011568"/>
            <a:ext cx="5709206" cy="47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/>
              <a:t>According to Cisco:</a:t>
            </a:r>
            <a:endParaRPr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the average internet user generated 84.6 GB of traffic per month (by 2022)</a:t>
            </a:r>
            <a:endParaRPr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up 194% from 28.8 GB in 2017</a:t>
            </a:r>
            <a:endParaRPr/>
          </a:p>
        </p:txBody>
      </p:sp>
      <p:pic>
        <p:nvPicPr>
          <p:cNvPr id="105" name="Google Shape;105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004049" y="2256631"/>
            <a:ext cx="40513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hlinkClick r:id="rId3"/>
          </p:cNvPr>
          <p:cNvSpPr/>
          <p:nvPr/>
        </p:nvSpPr>
        <p:spPr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 on UGC Quality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178050" y="3254189"/>
            <a:ext cx="9085262" cy="34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0825" lvl="0" indent="-250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UGC quality evaluation – very popular research topic nowadays</a:t>
            </a:r>
            <a:endParaRPr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Clearly distinctive from general quality evaluation</a:t>
            </a:r>
            <a:endParaRPr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/>
              <a:t>But how to decide in advance if content is really UGC?</a:t>
            </a:r>
            <a:endParaRPr/>
          </a:p>
          <a:p>
            <a:pPr marL="250825" lvl="0" indent="-603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112" y="2184400"/>
            <a:ext cx="9093200" cy="106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3"/>
            <a:extLst>
              <a:ext uri="{FF2B5EF4-FFF2-40B4-BE49-F238E27FC236}">
                <a16:creationId xmlns:a16="http://schemas.microsoft.com/office/drawing/2014/main" id="{A6736ADF-C2C2-A145-A6FF-40FE7A4B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1D498E-0081-6349-9F5C-520730A0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Content Type (Formerly)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80378E97-824C-5646-9A45-0B80669B0C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78050" y="2184401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78120F-028B-864F-A1C2-F4F06C9E0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0F5D-76F1-4A41-A75F-5D1EF1F167B8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6463484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3"/>
            <a:extLst>
              <a:ext uri="{FF2B5EF4-FFF2-40B4-BE49-F238E27FC236}">
                <a16:creationId xmlns:a16="http://schemas.microsoft.com/office/drawing/2014/main" id="{A6736ADF-C2C2-A145-A6FF-40FE7A4B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1D498E-0081-6349-9F5C-520730A0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Professional Camera in Your Pocket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1644DA4-420C-A54F-8CCA-686958CFCF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98" y="2184401"/>
            <a:ext cx="3093543" cy="4538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9A57448A-161A-064A-921F-B1450BCAF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29" y="2184401"/>
            <a:ext cx="3093543" cy="4538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C21B8ABA-A20F-2748-BA93-6FA17873AA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DF9C-8A41-8245-B3A8-569724372305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9905047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3"/>
            <a:extLst>
              <a:ext uri="{FF2B5EF4-FFF2-40B4-BE49-F238E27FC236}">
                <a16:creationId xmlns:a16="http://schemas.microsoft.com/office/drawing/2014/main" id="{A6736ADF-C2C2-A145-A6FF-40FE7A4B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1D498E-0081-6349-9F5C-520730A0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Content Type (Currently)</a:t>
            </a:r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9FE56047-D269-A747-9F3E-126B190A9B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78050" y="2184401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771E703-7162-194D-9981-E3E7424E1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0F5D-76F1-4A41-A75F-5D1EF1F167B8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3542214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>
            <a:hlinkClick r:id="rId3"/>
          </p:cNvPr>
          <p:cNvSpPr/>
          <p:nvPr/>
        </p:nvSpPr>
        <p:spPr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Characteristics of</a:t>
            </a:r>
            <a:r>
              <a:rPr lang="pl-PL" dirty="0"/>
              <a:t> the </a:t>
            </a:r>
            <a:r>
              <a:rPr lang="en-GB" dirty="0"/>
              <a:t>In-The-Wild Content</a:t>
            </a:r>
            <a:endParaRPr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0825" lvl="0" indent="-250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Not professionally curated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Captured and processed by amateurs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Unstable camera motion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Captured with hand-held device</a:t>
            </a:r>
            <a:endParaRPr dirty="0"/>
          </a:p>
          <a:p>
            <a:pPr marL="250825" lvl="0" indent="-250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dirty="0"/>
              <a:t>May contain other annoying distortions due to:</a:t>
            </a:r>
            <a:endParaRPr dirty="0"/>
          </a:p>
          <a:p>
            <a:pPr marL="754063" lvl="1" indent="-250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dirty="0"/>
              <a:t>Out of focus,</a:t>
            </a:r>
            <a:endParaRPr dirty="0"/>
          </a:p>
          <a:p>
            <a:pPr marL="754063" lvl="1" indent="-250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dirty="0"/>
              <a:t>Object motion, or</a:t>
            </a:r>
            <a:endParaRPr dirty="0"/>
          </a:p>
          <a:p>
            <a:pPr marL="754063" lvl="1" indent="-250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dirty="0"/>
              <a:t>Under-/overexposure</a:t>
            </a:r>
            <a:endParaRPr dirty="0"/>
          </a:p>
        </p:txBody>
      </p: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2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22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>
            <a:hlinkClick r:id="rId3"/>
          </p:cNvPr>
          <p:cNvSpPr/>
          <p:nvPr/>
        </p:nvSpPr>
        <p:spPr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Professional Content vs. “In the Wild“ Content</a:t>
            </a:r>
            <a:endParaRPr/>
          </a:p>
        </p:txBody>
      </p:sp>
      <p:pic>
        <p:nvPicPr>
          <p:cNvPr id="179" name="Google Shape;179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77239" y="1087438"/>
            <a:ext cx="5066848" cy="537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>
            <a:spLocks noGrp="1"/>
          </p:cNvSpPr>
          <p:nvPr>
            <p:ph type="body" idx="2"/>
          </p:nvPr>
        </p:nvSpPr>
        <p:spPr>
          <a:xfrm>
            <a:off x="925298" y="2266950"/>
            <a:ext cx="4332629" cy="419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3"/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94AC1-1771-88F5-FD14-0C46F5EF4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lank Presentation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817</Words>
  <Application>Microsoft Macintosh PowerPoint</Application>
  <PresentationFormat>Custom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Helvetica Neue</vt:lpstr>
      <vt:lpstr>Arial</vt:lpstr>
      <vt:lpstr>Blank Presentation</vt:lpstr>
      <vt:lpstr>PowerPoint Presentation</vt:lpstr>
      <vt:lpstr> Large Volume &amp; Demand</vt:lpstr>
      <vt:lpstr>Upload Increase</vt:lpstr>
      <vt:lpstr>Research on UGC Quality</vt:lpstr>
      <vt:lpstr>Content Type (Formerly)</vt:lpstr>
      <vt:lpstr>Professional Camera in Your Pocket</vt:lpstr>
      <vt:lpstr>Content Type (Currently)</vt:lpstr>
      <vt:lpstr>Characteristics of the In-The-Wild Content</vt:lpstr>
      <vt:lpstr>Professional Content vs. “In the Wild“ Content</vt:lpstr>
      <vt:lpstr>Database</vt:lpstr>
      <vt:lpstr>Video Indicators Used in the Experiment</vt:lpstr>
      <vt:lpstr>Model Parameters</vt:lpstr>
      <vt:lpstr>PowerPoint Presentation</vt:lpstr>
      <vt:lpstr>Feature Importance</vt:lpstr>
      <vt:lpstr>Model Testing</vt:lpstr>
      <vt:lpstr>Results</vt:lpstr>
      <vt:lpstr>agh_vqis pip Package</vt:lpstr>
      <vt:lpstr>All Your References, Ideas, Discussion Are Welcome!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Mikołaj Leszczuk</cp:lastModifiedBy>
  <cp:revision>15</cp:revision>
  <dcterms:modified xsi:type="dcterms:W3CDTF">2023-06-30T14:29:25Z</dcterms:modified>
</cp:coreProperties>
</file>