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Lst>
  <p:sldSz cy="5143500" cx="9144000"/>
  <p:notesSz cx="6858000" cy="9144000"/>
  <p:embeddedFontLst>
    <p:embeddedFont>
      <p:font typeface="Roboto"/>
      <p:regular r:id="rId83"/>
      <p:bold r:id="rId84"/>
      <p:italic r:id="rId85"/>
      <p:boldItalic r:id="rId86"/>
    </p:embeddedFont>
    <p:embeddedFont>
      <p:font typeface="Google Sans Medium"/>
      <p:regular r:id="rId87"/>
      <p:bold r:id="rId88"/>
      <p:italic r:id="rId89"/>
      <p:boldItalic r:id="rId90"/>
    </p:embeddedFont>
    <p:embeddedFont>
      <p:font typeface="Google Sans"/>
      <p:regular r:id="rId91"/>
      <p:bold r:id="rId92"/>
      <p:italic r:id="rId93"/>
      <p:boldItalic r:id="rId94"/>
    </p:embeddedFont>
    <p:embeddedFont>
      <p:font typeface="Roboto Mono"/>
      <p:regular r:id="rId95"/>
      <p:bold r:id="rId96"/>
      <p:italic r:id="rId97"/>
      <p:boldItalic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43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3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RobotoMono-regular.fntdata"/><Relationship Id="rId94" Type="http://schemas.openxmlformats.org/officeDocument/2006/relationships/font" Target="fonts/GoogleSans-boldItalic.fntdata"/><Relationship Id="rId97" Type="http://schemas.openxmlformats.org/officeDocument/2006/relationships/font" Target="fonts/RobotoMono-italic.fntdata"/><Relationship Id="rId96" Type="http://schemas.openxmlformats.org/officeDocument/2006/relationships/font" Target="fonts/RobotoMono-bold.fntdata"/><Relationship Id="rId11" Type="http://schemas.openxmlformats.org/officeDocument/2006/relationships/slide" Target="slides/slide6.xml"/><Relationship Id="rId10" Type="http://schemas.openxmlformats.org/officeDocument/2006/relationships/slide" Target="slides/slide5.xml"/><Relationship Id="rId98" Type="http://schemas.openxmlformats.org/officeDocument/2006/relationships/font" Target="fonts/RobotoMono-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GoogleSans-regular.fntdata"/><Relationship Id="rId90" Type="http://schemas.openxmlformats.org/officeDocument/2006/relationships/font" Target="fonts/GoogleSansMedium-boldItalic.fntdata"/><Relationship Id="rId93" Type="http://schemas.openxmlformats.org/officeDocument/2006/relationships/font" Target="fonts/GoogleSans-italic.fntdata"/><Relationship Id="rId92" Type="http://schemas.openxmlformats.org/officeDocument/2006/relationships/font" Target="fonts/GoogleSans-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Roboto-bold.fntdata"/><Relationship Id="rId83" Type="http://schemas.openxmlformats.org/officeDocument/2006/relationships/font" Target="fonts/Roboto-regular.fntdata"/><Relationship Id="rId86" Type="http://schemas.openxmlformats.org/officeDocument/2006/relationships/font" Target="fonts/Roboto-boldItalic.fntdata"/><Relationship Id="rId85" Type="http://schemas.openxmlformats.org/officeDocument/2006/relationships/font" Target="fonts/Roboto-italic.fntdata"/><Relationship Id="rId88" Type="http://schemas.openxmlformats.org/officeDocument/2006/relationships/font" Target="fonts/GoogleSansMedium-bold.fntdata"/><Relationship Id="rId87" Type="http://schemas.openxmlformats.org/officeDocument/2006/relationships/font" Target="fonts/GoogleSansMedium-regular.fntdata"/><Relationship Id="rId89" Type="http://schemas.openxmlformats.org/officeDocument/2006/relationships/font" Target="fonts/GoogleSansMedium-italic.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810d0bdc69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810d0bdc69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5534bb3f84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5534bb3f84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534bb3f8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5534bb3f8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5534bb3f8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5534bb3f8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5534bb3f84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5534bb3f84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5534bb3f84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5534bb3f8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5534bb3f8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5534bb3f8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ed7460f28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ed7460f28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ed7460f288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ed7460f288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ed7460f288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ed7460f288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ed7460f288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ed7460f288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d7460f288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d7460f288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ed7460f288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ed7460f288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ed7460f288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ed7460f288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ed7460f288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ed7460f288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5534bb3f84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5534bb3f84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ed7460f288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ed7460f288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ed7460f288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ed7460f288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ed7460f288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ed7460f288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-\log_2 p_{\hat{y}}(\lfloor g_a(x) \rceil) + \lambda \cdot d(x, g_s(\lfloor g_a(x) \rceil)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http://latex2png.com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ed7460f288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ed7460f288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(NTC-based) neural image compression deals with specifying the architecture of p_y, g_a, g_s, selecting d(), and figuring out how to minimize this loss function.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-\log_2 p_{\hat{y}}(\lfloor g_a(x) \rceil) + \lambda \cdot d(x, g_s(\lfloor g_a(x) \rceil)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\mathbb{E}_{x \sim p_x} \big[ -\log_2 p_{\hat{y}}(\lfloor g_a(x; \theta) \rceil; \psi) + \lambda \cdot d(x, g_s(\lfloor g_a(x; \theta) \rceil; \phi) \big]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http://latex2png.com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5534bb3f84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5534bb3f84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5534bb3f84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5534bb3f84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ed7460f28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ed7460f28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5534bb3f84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5534bb3f84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5534bb3f84_0_1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5534bb3f84_0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analysis/synthesis transforms used by ELIC.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Many architectures have been developed: conv-based, transformer-based, local attention, non-local attention, residual blocks, etc.</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5534bb3f84_0_10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5534bb3f84_0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5534bb3f84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25534bb3f84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5534bb3f84_0_1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25534bb3f84_0_1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5534bb3f84_0_1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5534bb3f84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start with a random image (a) and then directly optimize the pixels according to each perceptual metric.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metrics don’t lead to recognizable or high-quality images. A few do, though they may introduce artifacts (e.g., LPIPS leads to a faint checkerboard pattern).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general, even the metrics that look good here may not work for all images or account for unusual distortions that may arise </a:t>
            </a:r>
            <a:r>
              <a:rPr lang="en"/>
              <a:t>with</a:t>
            </a:r>
            <a:r>
              <a:rPr lang="en"/>
              <a:t> neural transforms (especially during training).</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5534bb3f84_0_1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25534bb3f84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5534bb3f84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5534bb3f84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ed91a6a98f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ed91a6a98f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r(y) + \lambda d(x, \hat{x}) + \beta D(p_{real}, p_{fake})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5534bb3f84_0_1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5534bb3f84_0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5534bb3f84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5534bb3f84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eec7beb1a4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eec7beb1a4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eec7beb1a4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eec7beb1a4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eec7beb1a4_1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eec7beb1a4_1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eec7beb1a4_1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eec7beb1a4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5534bb3f84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25534bb3f84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of the visual impact of adversarial loss.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model is a successor to HiFiC and allows “multi-realism” meaning a single representation can be transformed into a reconstruction with high fidelity (high PSNR, low realism) or high perceptual </a:t>
            </a:r>
            <a:r>
              <a:rPr lang="en"/>
              <a:t>quality</a:t>
            </a:r>
            <a:r>
              <a:rPr lang="en"/>
              <a:t> (lower PSNR but higher realism). This “knob” is tunable at decode time (not encode time).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5534bb3f84_0_1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25534bb3f84_0_1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5534bb3f84_0_1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25534bb3f84_0_1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55dc56ade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255dc56ade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255dc56ade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255dc56ade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55dc56ade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255dc56ade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5534bb3f84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5534bb3f84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55dc56ade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255dc56ade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55dc56adef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255dc56adef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55dc56adef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255dc56adef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55dc56adef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255dc56adef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255dc56adef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255dc56adef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55dc56adef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255dc56adef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55dc56adef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255dc56adef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255dc56adef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255dc56adef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55dc56adef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55dc56adef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255dc56adef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255dc56adef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5534bb3f84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5534bb3f8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Optimizing for MSE =&gt; max PSNR, but leads to overly smooth, “plasticky” reconstructions.</a:t>
            </a:r>
            <a:endParaRPr/>
          </a:p>
          <a:p>
            <a:pPr indent="0" lvl="0" marL="0" rtl="0" algn="l">
              <a:spcBef>
                <a:spcPts val="0"/>
              </a:spcBef>
              <a:spcAft>
                <a:spcPts val="0"/>
              </a:spcAft>
              <a:buNone/>
            </a:pPr>
            <a:r>
              <a:rPr lang="en"/>
              <a:t>Including an adversarial loss dramatically improves perceptual quality at the </a:t>
            </a:r>
            <a:r>
              <a:rPr lang="en"/>
              <a:t>expense</a:t>
            </a:r>
            <a:r>
              <a:rPr lang="en"/>
              <a:t> of </a:t>
            </a:r>
            <a:r>
              <a:rPr lang="en"/>
              <a:t>fidelity</a:t>
            </a:r>
            <a:r>
              <a:rPr lang="en"/>
              <a:t> (PSNR)</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255dc56adef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255dc56adef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55dc56adef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255dc56adef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Finer Detail</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55dc56adef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255dc56adef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255dc56ade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255dc56ade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25534bb3f84_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25534bb3f84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5534bb3f84_0_1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25534bb3f84_0_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25534bb3f84_0_1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25534bb3f84_0_1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25534bb3f84_0_1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25534bb3f84_0_1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f0743e33df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f0743e33df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55dc56adef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255dc56adef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5534bb3f8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5534bb3f8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255dc56adef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255dc56adef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255dc56adef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255dc56adef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255dc56adef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255dc56adef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255dc56adef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255dc56adef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255dc56adef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255dc56adef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55dc56adef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255dc56adef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255dc56adef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255dc56adef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255dc56adef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255dc56adef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5534bb3f8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5534bb3f8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5534bb3f8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5534bb3f8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ipes">
  <p:cSld name="TITLE_4_1_1">
    <p:spTree>
      <p:nvGrpSpPr>
        <p:cNvPr id="7"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b="0" l="53750" r="9" t="0"/>
          <a:stretch/>
        </p:blipFill>
        <p:spPr>
          <a:xfrm>
            <a:off x="4914719" y="0"/>
            <a:ext cx="4227424" cy="5143499"/>
          </a:xfrm>
          <a:prstGeom prst="rect">
            <a:avLst/>
          </a:prstGeom>
          <a:noFill/>
          <a:ln>
            <a:noFill/>
          </a:ln>
        </p:spPr>
      </p:pic>
      <p:pic>
        <p:nvPicPr>
          <p:cNvPr id="9" name="Google Shape;9;p2"/>
          <p:cNvPicPr preferRelativeResize="0"/>
          <p:nvPr/>
        </p:nvPicPr>
        <p:blipFill rotWithShape="1">
          <a:blip r:embed="rId3">
            <a:alphaModFix/>
          </a:blip>
          <a:srcRect b="0" l="0" r="10" t="0"/>
          <a:stretch/>
        </p:blipFill>
        <p:spPr>
          <a:xfrm>
            <a:off x="635097" y="4449912"/>
            <a:ext cx="1306550" cy="191800"/>
          </a:xfrm>
          <a:prstGeom prst="rect">
            <a:avLst/>
          </a:prstGeom>
          <a:noFill/>
          <a:ln>
            <a:noFill/>
          </a:ln>
        </p:spPr>
      </p:pic>
      <p:sp>
        <p:nvSpPr>
          <p:cNvPr id="10" name="Google Shape;10;p2"/>
          <p:cNvSpPr txBox="1"/>
          <p:nvPr>
            <p:ph type="title"/>
          </p:nvPr>
        </p:nvSpPr>
        <p:spPr>
          <a:xfrm>
            <a:off x="547351" y="1745250"/>
            <a:ext cx="5907000" cy="1246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solidFill>
                  <a:srgbClr val="202124"/>
                </a:solidFill>
              </a:defRPr>
            </a:lvl2pPr>
            <a:lvl3pPr lvl="2" rtl="0">
              <a:spcBef>
                <a:spcPts val="0"/>
              </a:spcBef>
              <a:spcAft>
                <a:spcPts val="0"/>
              </a:spcAft>
              <a:buNone/>
              <a:defRPr>
                <a:solidFill>
                  <a:srgbClr val="202124"/>
                </a:solidFill>
              </a:defRPr>
            </a:lvl3pPr>
            <a:lvl4pPr lvl="3" rtl="0">
              <a:spcBef>
                <a:spcPts val="0"/>
              </a:spcBef>
              <a:spcAft>
                <a:spcPts val="0"/>
              </a:spcAft>
              <a:buNone/>
              <a:defRPr>
                <a:solidFill>
                  <a:srgbClr val="202124"/>
                </a:solidFill>
              </a:defRPr>
            </a:lvl4pPr>
            <a:lvl5pPr lvl="4" rtl="0">
              <a:spcBef>
                <a:spcPts val="0"/>
              </a:spcBef>
              <a:spcAft>
                <a:spcPts val="0"/>
              </a:spcAft>
              <a:buNone/>
              <a:defRPr>
                <a:solidFill>
                  <a:srgbClr val="202124"/>
                </a:solidFill>
              </a:defRPr>
            </a:lvl5pPr>
            <a:lvl6pPr lvl="5" rtl="0">
              <a:spcBef>
                <a:spcPts val="0"/>
              </a:spcBef>
              <a:spcAft>
                <a:spcPts val="0"/>
              </a:spcAft>
              <a:buNone/>
              <a:defRPr>
                <a:solidFill>
                  <a:srgbClr val="202124"/>
                </a:solidFill>
              </a:defRPr>
            </a:lvl6pPr>
            <a:lvl7pPr lvl="6" rtl="0">
              <a:spcBef>
                <a:spcPts val="0"/>
              </a:spcBef>
              <a:spcAft>
                <a:spcPts val="0"/>
              </a:spcAft>
              <a:buNone/>
              <a:defRPr>
                <a:solidFill>
                  <a:srgbClr val="202124"/>
                </a:solidFill>
              </a:defRPr>
            </a:lvl7pPr>
            <a:lvl8pPr lvl="7" rtl="0">
              <a:spcBef>
                <a:spcPts val="0"/>
              </a:spcBef>
              <a:spcAft>
                <a:spcPts val="0"/>
              </a:spcAft>
              <a:buNone/>
              <a:defRPr>
                <a:solidFill>
                  <a:srgbClr val="202124"/>
                </a:solidFill>
              </a:defRPr>
            </a:lvl8pPr>
            <a:lvl9pPr lvl="8" rtl="0">
              <a:spcBef>
                <a:spcPts val="0"/>
              </a:spcBef>
              <a:spcAft>
                <a:spcPts val="0"/>
              </a:spcAft>
              <a:buNone/>
              <a:defRPr>
                <a:solidFill>
                  <a:srgbClr val="202124"/>
                </a:solidFill>
              </a:defRPr>
            </a:lvl9pPr>
          </a:lstStyle>
          <a:p/>
        </p:txBody>
      </p:sp>
      <p:sp>
        <p:nvSpPr>
          <p:cNvPr id="11" name="Google Shape;11;p2"/>
          <p:cNvSpPr txBox="1"/>
          <p:nvPr>
            <p:ph idx="1" type="subTitle"/>
          </p:nvPr>
        </p:nvSpPr>
        <p:spPr>
          <a:xfrm>
            <a:off x="554727" y="2940100"/>
            <a:ext cx="5907000" cy="45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Image">
  <p:cSld name="TITLE_3_1_4_1">
    <p:spTree>
      <p:nvGrpSpPr>
        <p:cNvPr id="71" name="Shape 71"/>
        <p:cNvGrpSpPr/>
        <p:nvPr/>
      </p:nvGrpSpPr>
      <p:grpSpPr>
        <a:xfrm>
          <a:off x="0" y="0"/>
          <a:ext cx="0" cy="0"/>
          <a:chOff x="0" y="0"/>
          <a:chExt cx="0" cy="0"/>
        </a:xfrm>
      </p:grpSpPr>
      <p:pic>
        <p:nvPicPr>
          <p:cNvPr id="72" name="Google Shape;72;p11"/>
          <p:cNvPicPr preferRelativeResize="0"/>
          <p:nvPr/>
        </p:nvPicPr>
        <p:blipFill rotWithShape="1">
          <a:blip r:embed="rId2">
            <a:alphaModFix/>
          </a:blip>
          <a:srcRect b="0" l="62066" r="0" t="0"/>
          <a:stretch/>
        </p:blipFill>
        <p:spPr>
          <a:xfrm>
            <a:off x="5675324" y="-525"/>
            <a:ext cx="3468673" cy="5144525"/>
          </a:xfrm>
          <a:prstGeom prst="rect">
            <a:avLst/>
          </a:prstGeom>
          <a:noFill/>
          <a:ln>
            <a:noFill/>
          </a:ln>
        </p:spPr>
      </p:pic>
      <p:pic>
        <p:nvPicPr>
          <p:cNvPr id="73" name="Google Shape;73;p11"/>
          <p:cNvPicPr preferRelativeResize="0"/>
          <p:nvPr/>
        </p:nvPicPr>
        <p:blipFill rotWithShape="1">
          <a:blip r:embed="rId3">
            <a:alphaModFix/>
          </a:blip>
          <a:srcRect b="0" l="0" r="10" t="0"/>
          <a:stretch/>
        </p:blipFill>
        <p:spPr>
          <a:xfrm>
            <a:off x="7297520" y="4579338"/>
            <a:ext cx="1306550" cy="191800"/>
          </a:xfrm>
          <a:prstGeom prst="rect">
            <a:avLst/>
          </a:prstGeom>
          <a:noFill/>
          <a:ln>
            <a:noFill/>
          </a:ln>
        </p:spPr>
      </p:pic>
      <p:sp>
        <p:nvSpPr>
          <p:cNvPr id="74" name="Google Shape;74;p11"/>
          <p:cNvSpPr txBox="1"/>
          <p:nvPr>
            <p:ph idx="1" type="subTitle"/>
          </p:nvPr>
        </p:nvSpPr>
        <p:spPr>
          <a:xfrm>
            <a:off x="632094" y="1168481"/>
            <a:ext cx="6848100" cy="609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200">
                <a:solidFill>
                  <a:srgbClr val="4285F4"/>
                </a:solidFill>
                <a:latin typeface="Google Sans"/>
                <a:ea typeface="Google Sans"/>
                <a:cs typeface="Google Sans"/>
                <a:sym typeface="Google Sans"/>
              </a:defRPr>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75" name="Google Shape;75;p11"/>
          <p:cNvSpPr txBox="1"/>
          <p:nvPr>
            <p:ph type="title"/>
          </p:nvPr>
        </p:nvSpPr>
        <p:spPr>
          <a:xfrm>
            <a:off x="632099" y="1673784"/>
            <a:ext cx="3522600" cy="170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6" name="Google Shape;76;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285F4"/>
                </a:solidFill>
                <a:latin typeface="Google Sans"/>
                <a:ea typeface="Google Sans"/>
                <a:cs typeface="Google Sans"/>
                <a:sym typeface="Google Sans"/>
              </a:defRPr>
            </a:lvl1pPr>
            <a:lvl2pPr lvl="1">
              <a:buNone/>
              <a:defRPr>
                <a:solidFill>
                  <a:srgbClr val="4285F4"/>
                </a:solidFill>
                <a:latin typeface="Google Sans"/>
                <a:ea typeface="Google Sans"/>
                <a:cs typeface="Google Sans"/>
                <a:sym typeface="Google Sans"/>
              </a:defRPr>
            </a:lvl2pPr>
            <a:lvl3pPr lvl="2">
              <a:buNone/>
              <a:defRPr>
                <a:solidFill>
                  <a:srgbClr val="4285F4"/>
                </a:solidFill>
                <a:latin typeface="Google Sans"/>
                <a:ea typeface="Google Sans"/>
                <a:cs typeface="Google Sans"/>
                <a:sym typeface="Google Sans"/>
              </a:defRPr>
            </a:lvl3pPr>
            <a:lvl4pPr lvl="3">
              <a:buNone/>
              <a:defRPr>
                <a:solidFill>
                  <a:srgbClr val="4285F4"/>
                </a:solidFill>
                <a:latin typeface="Google Sans"/>
                <a:ea typeface="Google Sans"/>
                <a:cs typeface="Google Sans"/>
                <a:sym typeface="Google Sans"/>
              </a:defRPr>
            </a:lvl4pPr>
            <a:lvl5pPr lvl="4">
              <a:buNone/>
              <a:defRPr>
                <a:solidFill>
                  <a:srgbClr val="4285F4"/>
                </a:solidFill>
                <a:latin typeface="Google Sans"/>
                <a:ea typeface="Google Sans"/>
                <a:cs typeface="Google Sans"/>
                <a:sym typeface="Google Sans"/>
              </a:defRPr>
            </a:lvl5pPr>
            <a:lvl6pPr lvl="5">
              <a:buNone/>
              <a:defRPr>
                <a:solidFill>
                  <a:srgbClr val="4285F4"/>
                </a:solidFill>
                <a:latin typeface="Google Sans"/>
                <a:ea typeface="Google Sans"/>
                <a:cs typeface="Google Sans"/>
                <a:sym typeface="Google Sans"/>
              </a:defRPr>
            </a:lvl6pPr>
            <a:lvl7pPr lvl="6">
              <a:buNone/>
              <a:defRPr>
                <a:solidFill>
                  <a:srgbClr val="4285F4"/>
                </a:solidFill>
                <a:latin typeface="Google Sans"/>
                <a:ea typeface="Google Sans"/>
                <a:cs typeface="Google Sans"/>
                <a:sym typeface="Google Sans"/>
              </a:defRPr>
            </a:lvl7pPr>
            <a:lvl8pPr lvl="7">
              <a:buNone/>
              <a:defRPr>
                <a:solidFill>
                  <a:srgbClr val="4285F4"/>
                </a:solidFill>
                <a:latin typeface="Google Sans"/>
                <a:ea typeface="Google Sans"/>
                <a:cs typeface="Google Sans"/>
                <a:sym typeface="Google Sans"/>
              </a:defRPr>
            </a:lvl8pPr>
            <a:lvl9pPr lvl="8">
              <a:buNone/>
              <a:defRPr>
                <a:solidFill>
                  <a:srgbClr val="4285F4"/>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Image 2">
  <p:cSld name="TITLE_3_1_4_1_1">
    <p:spTree>
      <p:nvGrpSpPr>
        <p:cNvPr id="77" name="Shape 77"/>
        <p:cNvGrpSpPr/>
        <p:nvPr/>
      </p:nvGrpSpPr>
      <p:grpSpPr>
        <a:xfrm>
          <a:off x="0" y="0"/>
          <a:ext cx="0" cy="0"/>
          <a:chOff x="0" y="0"/>
          <a:chExt cx="0" cy="0"/>
        </a:xfrm>
      </p:grpSpPr>
      <p:pic>
        <p:nvPicPr>
          <p:cNvPr id="78" name="Google Shape;78;p12"/>
          <p:cNvPicPr preferRelativeResize="0"/>
          <p:nvPr/>
        </p:nvPicPr>
        <p:blipFill rotWithShape="1">
          <a:blip r:embed="rId2">
            <a:alphaModFix/>
          </a:blip>
          <a:srcRect b="0" l="62066" r="0" t="0"/>
          <a:stretch/>
        </p:blipFill>
        <p:spPr>
          <a:xfrm>
            <a:off x="-1" y="-512"/>
            <a:ext cx="3468673" cy="5144525"/>
          </a:xfrm>
          <a:prstGeom prst="rect">
            <a:avLst/>
          </a:prstGeom>
          <a:noFill/>
          <a:ln>
            <a:noFill/>
          </a:ln>
        </p:spPr>
      </p:pic>
      <p:pic>
        <p:nvPicPr>
          <p:cNvPr id="79" name="Google Shape;79;p12"/>
          <p:cNvPicPr preferRelativeResize="0"/>
          <p:nvPr/>
        </p:nvPicPr>
        <p:blipFill rotWithShape="1">
          <a:blip r:embed="rId3">
            <a:alphaModFix/>
          </a:blip>
          <a:srcRect b="0" l="0" r="10" t="0"/>
          <a:stretch/>
        </p:blipFill>
        <p:spPr>
          <a:xfrm>
            <a:off x="496108" y="4641688"/>
            <a:ext cx="1306550" cy="191800"/>
          </a:xfrm>
          <a:prstGeom prst="rect">
            <a:avLst/>
          </a:prstGeom>
          <a:noFill/>
          <a:ln>
            <a:noFill/>
          </a:ln>
        </p:spPr>
      </p:pic>
      <p:sp>
        <p:nvSpPr>
          <p:cNvPr id="80" name="Google Shape;80;p12"/>
          <p:cNvSpPr txBox="1"/>
          <p:nvPr>
            <p:ph idx="1" type="subTitle"/>
          </p:nvPr>
        </p:nvSpPr>
        <p:spPr>
          <a:xfrm>
            <a:off x="3876925" y="1168475"/>
            <a:ext cx="5151900" cy="609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200">
                <a:solidFill>
                  <a:srgbClr val="4285F4"/>
                </a:solidFill>
                <a:latin typeface="Google Sans"/>
                <a:ea typeface="Google Sans"/>
                <a:cs typeface="Google Sans"/>
                <a:sym typeface="Google Sans"/>
              </a:defRPr>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81" name="Google Shape;81;p12"/>
          <p:cNvSpPr txBox="1"/>
          <p:nvPr>
            <p:ph type="title"/>
          </p:nvPr>
        </p:nvSpPr>
        <p:spPr>
          <a:xfrm>
            <a:off x="3876929" y="1673777"/>
            <a:ext cx="2650200" cy="170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2" name="Google Shape;82;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285F4"/>
                </a:solidFill>
                <a:latin typeface="Google Sans"/>
                <a:ea typeface="Google Sans"/>
                <a:cs typeface="Google Sans"/>
                <a:sym typeface="Google Sans"/>
              </a:defRPr>
            </a:lvl1pPr>
            <a:lvl2pPr lvl="1">
              <a:buNone/>
              <a:defRPr>
                <a:solidFill>
                  <a:srgbClr val="4285F4"/>
                </a:solidFill>
                <a:latin typeface="Google Sans"/>
                <a:ea typeface="Google Sans"/>
                <a:cs typeface="Google Sans"/>
                <a:sym typeface="Google Sans"/>
              </a:defRPr>
            </a:lvl2pPr>
            <a:lvl3pPr lvl="2">
              <a:buNone/>
              <a:defRPr>
                <a:solidFill>
                  <a:srgbClr val="4285F4"/>
                </a:solidFill>
                <a:latin typeface="Google Sans"/>
                <a:ea typeface="Google Sans"/>
                <a:cs typeface="Google Sans"/>
                <a:sym typeface="Google Sans"/>
              </a:defRPr>
            </a:lvl3pPr>
            <a:lvl4pPr lvl="3">
              <a:buNone/>
              <a:defRPr>
                <a:solidFill>
                  <a:srgbClr val="4285F4"/>
                </a:solidFill>
                <a:latin typeface="Google Sans"/>
                <a:ea typeface="Google Sans"/>
                <a:cs typeface="Google Sans"/>
                <a:sym typeface="Google Sans"/>
              </a:defRPr>
            </a:lvl4pPr>
            <a:lvl5pPr lvl="4">
              <a:buNone/>
              <a:defRPr>
                <a:solidFill>
                  <a:srgbClr val="4285F4"/>
                </a:solidFill>
                <a:latin typeface="Google Sans"/>
                <a:ea typeface="Google Sans"/>
                <a:cs typeface="Google Sans"/>
                <a:sym typeface="Google Sans"/>
              </a:defRPr>
            </a:lvl5pPr>
            <a:lvl6pPr lvl="5">
              <a:buNone/>
              <a:defRPr>
                <a:solidFill>
                  <a:srgbClr val="4285F4"/>
                </a:solidFill>
                <a:latin typeface="Google Sans"/>
                <a:ea typeface="Google Sans"/>
                <a:cs typeface="Google Sans"/>
                <a:sym typeface="Google Sans"/>
              </a:defRPr>
            </a:lvl6pPr>
            <a:lvl7pPr lvl="6">
              <a:buNone/>
              <a:defRPr>
                <a:solidFill>
                  <a:srgbClr val="4285F4"/>
                </a:solidFill>
                <a:latin typeface="Google Sans"/>
                <a:ea typeface="Google Sans"/>
                <a:cs typeface="Google Sans"/>
                <a:sym typeface="Google Sans"/>
              </a:defRPr>
            </a:lvl7pPr>
            <a:lvl8pPr lvl="7">
              <a:buNone/>
              <a:defRPr>
                <a:solidFill>
                  <a:srgbClr val="4285F4"/>
                </a:solidFill>
                <a:latin typeface="Google Sans"/>
                <a:ea typeface="Google Sans"/>
                <a:cs typeface="Google Sans"/>
                <a:sym typeface="Google Sans"/>
              </a:defRPr>
            </a:lvl8pPr>
            <a:lvl9pPr lvl="8">
              <a:buNone/>
              <a:defRPr>
                <a:solidFill>
                  <a:srgbClr val="4285F4"/>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Left Aligned">
  <p:cSld name="TITLE_3_1_3">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85" name="Google Shape;85;p13"/>
          <p:cNvSpPr txBox="1"/>
          <p:nvPr>
            <p:ph idx="1" type="subTitle"/>
          </p:nvPr>
        </p:nvSpPr>
        <p:spPr>
          <a:xfrm>
            <a:off x="632100" y="2479080"/>
            <a:ext cx="6848100" cy="39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1600">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6" name="Google Shape;86;p13"/>
          <p:cNvSpPr txBox="1"/>
          <p:nvPr>
            <p:ph type="title"/>
          </p:nvPr>
        </p:nvSpPr>
        <p:spPr>
          <a:xfrm>
            <a:off x="632100" y="1676855"/>
            <a:ext cx="7274100" cy="78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48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7" name="Google Shape;87;p13"/>
          <p:cNvSpPr txBox="1"/>
          <p:nvPr>
            <p:ph idx="2" type="subTitle"/>
          </p:nvPr>
        </p:nvSpPr>
        <p:spPr>
          <a:xfrm>
            <a:off x="632100" y="2752630"/>
            <a:ext cx="6848100" cy="39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8" name="Google Shape;88;p13"/>
          <p:cNvSpPr txBox="1"/>
          <p:nvPr>
            <p:ph idx="3" type="subTitle"/>
          </p:nvPr>
        </p:nvSpPr>
        <p:spPr>
          <a:xfrm>
            <a:off x="632100" y="3026180"/>
            <a:ext cx="6848100" cy="39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4285F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Square">
  <p:cSld name="TITLE_3_1_3_2">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2">
            <a:alphaModFix/>
          </a:blip>
          <a:srcRect b="36281" l="70587" r="0" t="0"/>
          <a:stretch/>
        </p:blipFill>
        <p:spPr>
          <a:xfrm>
            <a:off x="6454500" y="-525"/>
            <a:ext cx="2689497" cy="3277951"/>
          </a:xfrm>
          <a:prstGeom prst="rect">
            <a:avLst/>
          </a:prstGeom>
          <a:noFill/>
          <a:ln>
            <a:noFill/>
          </a:ln>
        </p:spPr>
      </p:pic>
      <p:pic>
        <p:nvPicPr>
          <p:cNvPr id="91" name="Google Shape;91;p14"/>
          <p:cNvPicPr preferRelativeResize="0"/>
          <p:nvPr/>
        </p:nvPicPr>
        <p:blipFill rotWithShape="1">
          <a:blip r:embed="rId3">
            <a:alphaModFix/>
          </a:blip>
          <a:srcRect b="0" l="0" r="10" t="0"/>
          <a:stretch/>
        </p:blipFill>
        <p:spPr>
          <a:xfrm>
            <a:off x="7297520" y="4579338"/>
            <a:ext cx="1306550" cy="191800"/>
          </a:xfrm>
          <a:prstGeom prst="rect">
            <a:avLst/>
          </a:prstGeom>
          <a:noFill/>
          <a:ln>
            <a:noFill/>
          </a:ln>
        </p:spPr>
      </p:pic>
      <p:sp>
        <p:nvSpPr>
          <p:cNvPr id="92" name="Google Shape;92;p14"/>
          <p:cNvSpPr txBox="1"/>
          <p:nvPr>
            <p:ph idx="1" type="subTitle"/>
          </p:nvPr>
        </p:nvSpPr>
        <p:spPr>
          <a:xfrm>
            <a:off x="632100" y="2479080"/>
            <a:ext cx="6848100" cy="39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1600">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3" name="Google Shape;93;p14"/>
          <p:cNvSpPr txBox="1"/>
          <p:nvPr>
            <p:ph type="title"/>
          </p:nvPr>
        </p:nvSpPr>
        <p:spPr>
          <a:xfrm>
            <a:off x="632100" y="1676855"/>
            <a:ext cx="7274100" cy="786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48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4" name="Google Shape;94;p14"/>
          <p:cNvSpPr txBox="1"/>
          <p:nvPr>
            <p:ph idx="2" type="subTitle"/>
          </p:nvPr>
        </p:nvSpPr>
        <p:spPr>
          <a:xfrm>
            <a:off x="632100" y="2752630"/>
            <a:ext cx="6848100" cy="39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5" name="Google Shape;95;p14"/>
          <p:cNvSpPr txBox="1"/>
          <p:nvPr>
            <p:ph idx="3" type="subTitle"/>
          </p:nvPr>
        </p:nvSpPr>
        <p:spPr>
          <a:xfrm>
            <a:off x="632100" y="3026180"/>
            <a:ext cx="6848100" cy="39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4285F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6" name="Google Shape;96;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9AA0A6"/>
                </a:solidFill>
                <a:latin typeface="Google Sans"/>
                <a:ea typeface="Google Sans"/>
                <a:cs typeface="Google Sans"/>
                <a:sym typeface="Google Sans"/>
              </a:defRPr>
            </a:lvl1pPr>
            <a:lvl2pPr lvl="1">
              <a:buNone/>
              <a:defRPr>
                <a:solidFill>
                  <a:srgbClr val="9AA0A6"/>
                </a:solidFill>
                <a:latin typeface="Google Sans"/>
                <a:ea typeface="Google Sans"/>
                <a:cs typeface="Google Sans"/>
                <a:sym typeface="Google Sans"/>
              </a:defRPr>
            </a:lvl2pPr>
            <a:lvl3pPr lvl="2">
              <a:buNone/>
              <a:defRPr>
                <a:solidFill>
                  <a:srgbClr val="9AA0A6"/>
                </a:solidFill>
                <a:latin typeface="Google Sans"/>
                <a:ea typeface="Google Sans"/>
                <a:cs typeface="Google Sans"/>
                <a:sym typeface="Google Sans"/>
              </a:defRPr>
            </a:lvl3pPr>
            <a:lvl4pPr lvl="3">
              <a:buNone/>
              <a:defRPr>
                <a:solidFill>
                  <a:srgbClr val="9AA0A6"/>
                </a:solidFill>
                <a:latin typeface="Google Sans"/>
                <a:ea typeface="Google Sans"/>
                <a:cs typeface="Google Sans"/>
                <a:sym typeface="Google Sans"/>
              </a:defRPr>
            </a:lvl4pPr>
            <a:lvl5pPr lvl="4">
              <a:buNone/>
              <a:defRPr>
                <a:solidFill>
                  <a:srgbClr val="9AA0A6"/>
                </a:solidFill>
                <a:latin typeface="Google Sans"/>
                <a:ea typeface="Google Sans"/>
                <a:cs typeface="Google Sans"/>
                <a:sym typeface="Google Sans"/>
              </a:defRPr>
            </a:lvl5pPr>
            <a:lvl6pPr lvl="5">
              <a:buNone/>
              <a:defRPr>
                <a:solidFill>
                  <a:srgbClr val="9AA0A6"/>
                </a:solidFill>
                <a:latin typeface="Google Sans"/>
                <a:ea typeface="Google Sans"/>
                <a:cs typeface="Google Sans"/>
                <a:sym typeface="Google Sans"/>
              </a:defRPr>
            </a:lvl6pPr>
            <a:lvl7pPr lvl="6">
              <a:buNone/>
              <a:defRPr>
                <a:solidFill>
                  <a:srgbClr val="9AA0A6"/>
                </a:solidFill>
                <a:latin typeface="Google Sans"/>
                <a:ea typeface="Google Sans"/>
                <a:cs typeface="Google Sans"/>
                <a:sym typeface="Google Sans"/>
              </a:defRPr>
            </a:lvl7pPr>
            <a:lvl8pPr lvl="7">
              <a:buNone/>
              <a:defRPr>
                <a:solidFill>
                  <a:srgbClr val="9AA0A6"/>
                </a:solidFill>
                <a:latin typeface="Google Sans"/>
                <a:ea typeface="Google Sans"/>
                <a:cs typeface="Google Sans"/>
                <a:sym typeface="Google Sans"/>
              </a:defRPr>
            </a:lvl8pPr>
            <a:lvl9pPr lvl="8">
              <a:buNone/>
              <a:defRPr>
                <a:solidFill>
                  <a:srgbClr val="9AA0A6"/>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Center">
  <p:cSld name="TITLE_3_1_3_1">
    <p:spTree>
      <p:nvGrpSpPr>
        <p:cNvPr id="97" name="Shape 97"/>
        <p:cNvGrpSpPr/>
        <p:nvPr/>
      </p:nvGrpSpPr>
      <p:grpSpPr>
        <a:xfrm>
          <a:off x="0" y="0"/>
          <a:ext cx="0" cy="0"/>
          <a:chOff x="0" y="0"/>
          <a:chExt cx="0" cy="0"/>
        </a:xfrm>
      </p:grpSpPr>
      <p:pic>
        <p:nvPicPr>
          <p:cNvPr id="98" name="Google Shape;98;p15"/>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99" name="Google Shape;99;p15"/>
          <p:cNvSpPr txBox="1"/>
          <p:nvPr>
            <p:ph idx="1" type="subTitle"/>
          </p:nvPr>
        </p:nvSpPr>
        <p:spPr>
          <a:xfrm>
            <a:off x="934950" y="2479080"/>
            <a:ext cx="6848100" cy="391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b="1" sz="1600">
                <a:solidFill>
                  <a:srgbClr val="9AA0A6"/>
                </a:solidFill>
                <a:latin typeface="Google Sans"/>
                <a:ea typeface="Google Sans"/>
                <a:cs typeface="Google Sans"/>
                <a:sym typeface="Google Sans"/>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0" name="Google Shape;100;p15"/>
          <p:cNvSpPr txBox="1"/>
          <p:nvPr>
            <p:ph type="title"/>
          </p:nvPr>
        </p:nvSpPr>
        <p:spPr>
          <a:xfrm>
            <a:off x="934950" y="1676855"/>
            <a:ext cx="7274100" cy="78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4800">
                <a:solidFill>
                  <a:srgbClr val="202124"/>
                </a:solidFill>
                <a:latin typeface="Google Sans Medium"/>
                <a:ea typeface="Google Sans Medium"/>
                <a:cs typeface="Google Sans Medium"/>
                <a:sym typeface="Google Sans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1" name="Google Shape;101;p15"/>
          <p:cNvSpPr txBox="1"/>
          <p:nvPr>
            <p:ph idx="2" type="subTitle"/>
          </p:nvPr>
        </p:nvSpPr>
        <p:spPr>
          <a:xfrm>
            <a:off x="934950" y="2752630"/>
            <a:ext cx="6848100" cy="391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solidFill>
                  <a:srgbClr val="9AA0A6"/>
                </a:solidFill>
                <a:latin typeface="Google Sans"/>
                <a:ea typeface="Google Sans"/>
                <a:cs typeface="Google Sans"/>
                <a:sym typeface="Google Sans"/>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2" name="Google Shape;102;p15"/>
          <p:cNvSpPr txBox="1"/>
          <p:nvPr>
            <p:ph idx="3" type="subTitle"/>
          </p:nvPr>
        </p:nvSpPr>
        <p:spPr>
          <a:xfrm>
            <a:off x="934950" y="3026180"/>
            <a:ext cx="6848100" cy="391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solidFill>
                  <a:srgbClr val="4285F4"/>
                </a:solidFill>
                <a:latin typeface="Google Sans Medium"/>
                <a:ea typeface="Google Sans Medium"/>
                <a:cs typeface="Google Sans Medium"/>
                <a:sym typeface="Google Sans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ith Image">
  <p:cSld name="TITLE_3_1_2">
    <p:spTree>
      <p:nvGrpSpPr>
        <p:cNvPr id="103" name="Shape 103"/>
        <p:cNvGrpSpPr/>
        <p:nvPr/>
      </p:nvGrpSpPr>
      <p:grpSpPr>
        <a:xfrm>
          <a:off x="0" y="0"/>
          <a:ext cx="0" cy="0"/>
          <a:chOff x="0" y="0"/>
          <a:chExt cx="0" cy="0"/>
        </a:xfrm>
      </p:grpSpPr>
      <p:sp>
        <p:nvSpPr>
          <p:cNvPr id="104" name="Google Shape;104;p16"/>
          <p:cNvSpPr/>
          <p:nvPr/>
        </p:nvSpPr>
        <p:spPr>
          <a:xfrm>
            <a:off x="6006375" y="0"/>
            <a:ext cx="3137400" cy="514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16"/>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106" name="Google Shape;106;p16"/>
          <p:cNvSpPr txBox="1"/>
          <p:nvPr>
            <p:ph idx="1" type="subTitle"/>
          </p:nvPr>
        </p:nvSpPr>
        <p:spPr>
          <a:xfrm>
            <a:off x="632094" y="612500"/>
            <a:ext cx="6848100" cy="609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400">
                <a:solidFill>
                  <a:srgbClr val="4285F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7" name="Google Shape;107;p16"/>
          <p:cNvSpPr txBox="1"/>
          <p:nvPr>
            <p:ph type="title"/>
          </p:nvPr>
        </p:nvSpPr>
        <p:spPr>
          <a:xfrm>
            <a:off x="632098" y="1184851"/>
            <a:ext cx="5822400" cy="170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8" name="Google Shape;108;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285F4"/>
                </a:solidFill>
                <a:latin typeface="Google Sans"/>
                <a:ea typeface="Google Sans"/>
                <a:cs typeface="Google Sans"/>
                <a:sym typeface="Google Sans"/>
              </a:defRPr>
            </a:lvl1pPr>
            <a:lvl2pPr lvl="1">
              <a:buNone/>
              <a:defRPr>
                <a:solidFill>
                  <a:srgbClr val="4285F4"/>
                </a:solidFill>
                <a:latin typeface="Google Sans"/>
                <a:ea typeface="Google Sans"/>
                <a:cs typeface="Google Sans"/>
                <a:sym typeface="Google Sans"/>
              </a:defRPr>
            </a:lvl2pPr>
            <a:lvl3pPr lvl="2">
              <a:buNone/>
              <a:defRPr>
                <a:solidFill>
                  <a:srgbClr val="4285F4"/>
                </a:solidFill>
                <a:latin typeface="Google Sans"/>
                <a:ea typeface="Google Sans"/>
                <a:cs typeface="Google Sans"/>
                <a:sym typeface="Google Sans"/>
              </a:defRPr>
            </a:lvl3pPr>
            <a:lvl4pPr lvl="3">
              <a:buNone/>
              <a:defRPr>
                <a:solidFill>
                  <a:srgbClr val="4285F4"/>
                </a:solidFill>
                <a:latin typeface="Google Sans"/>
                <a:ea typeface="Google Sans"/>
                <a:cs typeface="Google Sans"/>
                <a:sym typeface="Google Sans"/>
              </a:defRPr>
            </a:lvl4pPr>
            <a:lvl5pPr lvl="4">
              <a:buNone/>
              <a:defRPr>
                <a:solidFill>
                  <a:srgbClr val="4285F4"/>
                </a:solidFill>
                <a:latin typeface="Google Sans"/>
                <a:ea typeface="Google Sans"/>
                <a:cs typeface="Google Sans"/>
                <a:sym typeface="Google Sans"/>
              </a:defRPr>
            </a:lvl5pPr>
            <a:lvl6pPr lvl="5">
              <a:buNone/>
              <a:defRPr>
                <a:solidFill>
                  <a:srgbClr val="4285F4"/>
                </a:solidFill>
                <a:latin typeface="Google Sans"/>
                <a:ea typeface="Google Sans"/>
                <a:cs typeface="Google Sans"/>
                <a:sym typeface="Google Sans"/>
              </a:defRPr>
            </a:lvl6pPr>
            <a:lvl7pPr lvl="6">
              <a:buNone/>
              <a:defRPr>
                <a:solidFill>
                  <a:srgbClr val="4285F4"/>
                </a:solidFill>
                <a:latin typeface="Google Sans"/>
                <a:ea typeface="Google Sans"/>
                <a:cs typeface="Google Sans"/>
                <a:sym typeface="Google Sans"/>
              </a:defRPr>
            </a:lvl7pPr>
            <a:lvl8pPr lvl="7">
              <a:buNone/>
              <a:defRPr>
                <a:solidFill>
                  <a:srgbClr val="4285F4"/>
                </a:solidFill>
                <a:latin typeface="Google Sans"/>
                <a:ea typeface="Google Sans"/>
                <a:cs typeface="Google Sans"/>
                <a:sym typeface="Google Sans"/>
              </a:defRPr>
            </a:lvl8pPr>
            <a:lvl9pPr lvl="8">
              <a:buNone/>
              <a:defRPr>
                <a:solidFill>
                  <a:srgbClr val="4285F4"/>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Image Right">
  <p:cSld name="TITLE_3_1_1">
    <p:spTree>
      <p:nvGrpSpPr>
        <p:cNvPr id="109" name="Shape 109"/>
        <p:cNvGrpSpPr/>
        <p:nvPr/>
      </p:nvGrpSpPr>
      <p:grpSpPr>
        <a:xfrm>
          <a:off x="0" y="0"/>
          <a:ext cx="0" cy="0"/>
          <a:chOff x="0" y="0"/>
          <a:chExt cx="0" cy="0"/>
        </a:xfrm>
      </p:grpSpPr>
      <p:sp>
        <p:nvSpPr>
          <p:cNvPr id="110" name="Google Shape;110;p17"/>
          <p:cNvSpPr/>
          <p:nvPr/>
        </p:nvSpPr>
        <p:spPr>
          <a:xfrm>
            <a:off x="4464600" y="0"/>
            <a:ext cx="4679700" cy="514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txBox="1"/>
          <p:nvPr>
            <p:ph type="title"/>
          </p:nvPr>
        </p:nvSpPr>
        <p:spPr>
          <a:xfrm>
            <a:off x="631175" y="923175"/>
            <a:ext cx="3143700" cy="105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2" name="Google Shape;112;p17"/>
          <p:cNvSpPr txBox="1"/>
          <p:nvPr>
            <p:ph idx="1" type="body"/>
          </p:nvPr>
        </p:nvSpPr>
        <p:spPr>
          <a:xfrm>
            <a:off x="631177" y="2030850"/>
            <a:ext cx="2649900" cy="2110500"/>
          </a:xfrm>
          <a:prstGeom prst="rect">
            <a:avLst/>
          </a:prstGeom>
          <a:noFill/>
          <a:ln>
            <a:noFill/>
          </a:ln>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1pPr>
            <a:lvl2pPr indent="-292100" lvl="1" marL="914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2pPr>
            <a:lvl3pPr indent="-292100" lvl="2" marL="1371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3pPr>
            <a:lvl4pPr indent="-292100" lvl="3" marL="1828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4pPr>
            <a:lvl5pPr indent="-292100" lvl="4" marL="22860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5pPr>
            <a:lvl6pPr indent="-292100" lvl="5" marL="2743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6pPr>
            <a:lvl7pPr indent="-292100" lvl="6" marL="3200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7pPr>
            <a:lvl8pPr indent="-292100" lvl="7" marL="3657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8pPr>
            <a:lvl9pPr indent="-292100" lvl="8" marL="4114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9pPr>
          </a:lstStyle>
          <a:p/>
        </p:txBody>
      </p:sp>
      <p:pic>
        <p:nvPicPr>
          <p:cNvPr id="113" name="Google Shape;113;p17"/>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Image Right with caption">
  <p:cSld name="TITLE_3_1_1_2">
    <p:spTree>
      <p:nvGrpSpPr>
        <p:cNvPr id="114" name="Shape 114"/>
        <p:cNvGrpSpPr/>
        <p:nvPr/>
      </p:nvGrpSpPr>
      <p:grpSpPr>
        <a:xfrm>
          <a:off x="0" y="0"/>
          <a:ext cx="0" cy="0"/>
          <a:chOff x="0" y="0"/>
          <a:chExt cx="0" cy="0"/>
        </a:xfrm>
      </p:grpSpPr>
      <p:sp>
        <p:nvSpPr>
          <p:cNvPr id="115" name="Google Shape;115;p18"/>
          <p:cNvSpPr/>
          <p:nvPr/>
        </p:nvSpPr>
        <p:spPr>
          <a:xfrm>
            <a:off x="4464600" y="0"/>
            <a:ext cx="4679700" cy="514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txBox="1"/>
          <p:nvPr>
            <p:ph type="title"/>
          </p:nvPr>
        </p:nvSpPr>
        <p:spPr>
          <a:xfrm>
            <a:off x="631175" y="923175"/>
            <a:ext cx="3143700" cy="105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7" name="Google Shape;117;p18"/>
          <p:cNvSpPr txBox="1"/>
          <p:nvPr>
            <p:ph idx="1" type="body"/>
          </p:nvPr>
        </p:nvSpPr>
        <p:spPr>
          <a:xfrm>
            <a:off x="631177" y="2030850"/>
            <a:ext cx="2649900" cy="2110500"/>
          </a:xfrm>
          <a:prstGeom prst="rect">
            <a:avLst/>
          </a:prstGeom>
          <a:noFill/>
          <a:ln>
            <a:noFill/>
          </a:ln>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1pPr>
            <a:lvl2pPr indent="-292100" lvl="1" marL="914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2pPr>
            <a:lvl3pPr indent="-292100" lvl="2" marL="1371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3pPr>
            <a:lvl4pPr indent="-292100" lvl="3" marL="1828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4pPr>
            <a:lvl5pPr indent="-292100" lvl="4" marL="22860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5pPr>
            <a:lvl6pPr indent="-292100" lvl="5" marL="2743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6pPr>
            <a:lvl7pPr indent="-292100" lvl="6" marL="3200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7pPr>
            <a:lvl8pPr indent="-292100" lvl="7" marL="3657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8pPr>
            <a:lvl9pPr indent="-292100" lvl="8" marL="4114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9pPr>
          </a:lstStyle>
          <a:p/>
        </p:txBody>
      </p:sp>
      <p:pic>
        <p:nvPicPr>
          <p:cNvPr id="118" name="Google Shape;118;p18"/>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119" name="Google Shape;119;p18"/>
          <p:cNvSpPr/>
          <p:nvPr/>
        </p:nvSpPr>
        <p:spPr>
          <a:xfrm>
            <a:off x="5269650" y="751200"/>
            <a:ext cx="3069600" cy="30696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txBox="1"/>
          <p:nvPr>
            <p:ph idx="2" type="title"/>
          </p:nvPr>
        </p:nvSpPr>
        <p:spPr>
          <a:xfrm>
            <a:off x="5269650" y="3820800"/>
            <a:ext cx="3143700" cy="554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000">
                <a:solidFill>
                  <a:srgbClr val="9AA0A6"/>
                </a:solidFill>
                <a:latin typeface="Google Sans Medium"/>
                <a:ea typeface="Google Sans Medium"/>
                <a:cs typeface="Google Sans Medium"/>
                <a:sym typeface="Google Sans Medium"/>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Image Right">
  <p:cSld name="TITLE_3_1_1_1">
    <p:spTree>
      <p:nvGrpSpPr>
        <p:cNvPr id="121" name="Shape 121"/>
        <p:cNvGrpSpPr/>
        <p:nvPr/>
      </p:nvGrpSpPr>
      <p:grpSpPr>
        <a:xfrm>
          <a:off x="0" y="0"/>
          <a:ext cx="0" cy="0"/>
          <a:chOff x="0" y="0"/>
          <a:chExt cx="0" cy="0"/>
        </a:xfrm>
      </p:grpSpPr>
      <p:sp>
        <p:nvSpPr>
          <p:cNvPr id="122" name="Google Shape;122;p19"/>
          <p:cNvSpPr/>
          <p:nvPr/>
        </p:nvSpPr>
        <p:spPr>
          <a:xfrm>
            <a:off x="4464600" y="0"/>
            <a:ext cx="4679700" cy="514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ph type="title"/>
          </p:nvPr>
        </p:nvSpPr>
        <p:spPr>
          <a:xfrm>
            <a:off x="635000" y="923175"/>
            <a:ext cx="3073500" cy="105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4" name="Google Shape;124;p19"/>
          <p:cNvSpPr txBox="1"/>
          <p:nvPr>
            <p:ph idx="1" type="body"/>
          </p:nvPr>
        </p:nvSpPr>
        <p:spPr>
          <a:xfrm>
            <a:off x="635000" y="2030850"/>
            <a:ext cx="2649900" cy="2110500"/>
          </a:xfrm>
          <a:prstGeom prst="rect">
            <a:avLst/>
          </a:prstGeom>
          <a:noFill/>
          <a:ln>
            <a:noFill/>
          </a:ln>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1pPr>
            <a:lvl2pPr indent="-292100" lvl="1" marL="914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2pPr>
            <a:lvl3pPr indent="-292100" lvl="2" marL="1371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3pPr>
            <a:lvl4pPr indent="-292100" lvl="3" marL="1828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4pPr>
            <a:lvl5pPr indent="-292100" lvl="4" marL="22860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5pPr>
            <a:lvl6pPr indent="-292100" lvl="5" marL="2743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6pPr>
            <a:lvl7pPr indent="-292100" lvl="6" marL="3200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7pPr>
            <a:lvl8pPr indent="-292100" lvl="7" marL="3657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8pPr>
            <a:lvl9pPr indent="-292100" lvl="8" marL="4114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9pPr>
          </a:lstStyle>
          <a:p/>
        </p:txBody>
      </p:sp>
      <p:sp>
        <p:nvSpPr>
          <p:cNvPr id="125" name="Google Shape;125;p19"/>
          <p:cNvSpPr/>
          <p:nvPr/>
        </p:nvSpPr>
        <p:spPr>
          <a:xfrm>
            <a:off x="7202375" y="0"/>
            <a:ext cx="1941600" cy="2586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7202375" y="2571750"/>
            <a:ext cx="1941600" cy="25716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p:cSld name="TITLE_3_1_1_1_2">
    <p:spTree>
      <p:nvGrpSpPr>
        <p:cNvPr id="127" name="Shape 127"/>
        <p:cNvGrpSpPr/>
        <p:nvPr/>
      </p:nvGrpSpPr>
      <p:grpSpPr>
        <a:xfrm>
          <a:off x="0" y="0"/>
          <a:ext cx="0" cy="0"/>
          <a:chOff x="0" y="0"/>
          <a:chExt cx="0" cy="0"/>
        </a:xfrm>
      </p:grpSpPr>
      <p:sp>
        <p:nvSpPr>
          <p:cNvPr id="128" name="Google Shape;128;p20"/>
          <p:cNvSpPr txBox="1"/>
          <p:nvPr>
            <p:ph type="title"/>
          </p:nvPr>
        </p:nvSpPr>
        <p:spPr>
          <a:xfrm>
            <a:off x="635000" y="923175"/>
            <a:ext cx="3073500" cy="105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9" name="Google Shape;129;p20"/>
          <p:cNvSpPr txBox="1"/>
          <p:nvPr>
            <p:ph idx="1" type="body"/>
          </p:nvPr>
        </p:nvSpPr>
        <p:spPr>
          <a:xfrm>
            <a:off x="635000" y="2030850"/>
            <a:ext cx="2649900" cy="2110500"/>
          </a:xfrm>
          <a:prstGeom prst="rect">
            <a:avLst/>
          </a:prstGeom>
          <a:noFill/>
          <a:ln>
            <a:noFill/>
          </a:ln>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1pPr>
            <a:lvl2pPr indent="-292100" lvl="1" marL="914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2pPr>
            <a:lvl3pPr indent="-292100" lvl="2" marL="1371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3pPr>
            <a:lvl4pPr indent="-292100" lvl="3" marL="1828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4pPr>
            <a:lvl5pPr indent="-292100" lvl="4" marL="22860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5pPr>
            <a:lvl6pPr indent="-292100" lvl="5" marL="2743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6pPr>
            <a:lvl7pPr indent="-292100" lvl="6" marL="3200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7pPr>
            <a:lvl8pPr indent="-292100" lvl="7" marL="3657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8pPr>
            <a:lvl9pPr indent="-292100" lvl="8" marL="4114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9pPr>
          </a:lstStyle>
          <a:p/>
        </p:txBody>
      </p:sp>
      <p:pic>
        <p:nvPicPr>
          <p:cNvPr id="130" name="Google Shape;130;p20"/>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Neural 1">
  <p:cSld name="TITLE_4_1_1_1">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b="9" l="50317" r="9" t="635"/>
          <a:stretch/>
        </p:blipFill>
        <p:spPr>
          <a:xfrm>
            <a:off x="4572000" y="0"/>
            <a:ext cx="4570473" cy="5143499"/>
          </a:xfrm>
          <a:prstGeom prst="rect">
            <a:avLst/>
          </a:prstGeom>
          <a:noFill/>
          <a:ln>
            <a:noFill/>
          </a:ln>
        </p:spPr>
      </p:pic>
      <p:pic>
        <p:nvPicPr>
          <p:cNvPr id="14" name="Google Shape;14;p3"/>
          <p:cNvPicPr preferRelativeResize="0"/>
          <p:nvPr/>
        </p:nvPicPr>
        <p:blipFill rotWithShape="1">
          <a:blip r:embed="rId3">
            <a:alphaModFix/>
          </a:blip>
          <a:srcRect b="0" l="0" r="10" t="0"/>
          <a:stretch/>
        </p:blipFill>
        <p:spPr>
          <a:xfrm>
            <a:off x="635097" y="4449912"/>
            <a:ext cx="1306550" cy="191800"/>
          </a:xfrm>
          <a:prstGeom prst="rect">
            <a:avLst/>
          </a:prstGeom>
          <a:noFill/>
          <a:ln>
            <a:noFill/>
          </a:ln>
        </p:spPr>
      </p:pic>
      <p:sp>
        <p:nvSpPr>
          <p:cNvPr id="15" name="Google Shape;15;p3"/>
          <p:cNvSpPr txBox="1"/>
          <p:nvPr>
            <p:ph type="title"/>
          </p:nvPr>
        </p:nvSpPr>
        <p:spPr>
          <a:xfrm>
            <a:off x="547351" y="1745250"/>
            <a:ext cx="5907000" cy="1246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solidFill>
                  <a:srgbClr val="202124"/>
                </a:solidFill>
              </a:defRPr>
            </a:lvl2pPr>
            <a:lvl3pPr lvl="2" rtl="0">
              <a:spcBef>
                <a:spcPts val="0"/>
              </a:spcBef>
              <a:spcAft>
                <a:spcPts val="0"/>
              </a:spcAft>
              <a:buNone/>
              <a:defRPr>
                <a:solidFill>
                  <a:srgbClr val="202124"/>
                </a:solidFill>
              </a:defRPr>
            </a:lvl3pPr>
            <a:lvl4pPr lvl="3" rtl="0">
              <a:spcBef>
                <a:spcPts val="0"/>
              </a:spcBef>
              <a:spcAft>
                <a:spcPts val="0"/>
              </a:spcAft>
              <a:buNone/>
              <a:defRPr>
                <a:solidFill>
                  <a:srgbClr val="202124"/>
                </a:solidFill>
              </a:defRPr>
            </a:lvl4pPr>
            <a:lvl5pPr lvl="4" rtl="0">
              <a:spcBef>
                <a:spcPts val="0"/>
              </a:spcBef>
              <a:spcAft>
                <a:spcPts val="0"/>
              </a:spcAft>
              <a:buNone/>
              <a:defRPr>
                <a:solidFill>
                  <a:srgbClr val="202124"/>
                </a:solidFill>
              </a:defRPr>
            </a:lvl5pPr>
            <a:lvl6pPr lvl="5" rtl="0">
              <a:spcBef>
                <a:spcPts val="0"/>
              </a:spcBef>
              <a:spcAft>
                <a:spcPts val="0"/>
              </a:spcAft>
              <a:buNone/>
              <a:defRPr>
                <a:solidFill>
                  <a:srgbClr val="202124"/>
                </a:solidFill>
              </a:defRPr>
            </a:lvl6pPr>
            <a:lvl7pPr lvl="6" rtl="0">
              <a:spcBef>
                <a:spcPts val="0"/>
              </a:spcBef>
              <a:spcAft>
                <a:spcPts val="0"/>
              </a:spcAft>
              <a:buNone/>
              <a:defRPr>
                <a:solidFill>
                  <a:srgbClr val="202124"/>
                </a:solidFill>
              </a:defRPr>
            </a:lvl7pPr>
            <a:lvl8pPr lvl="7" rtl="0">
              <a:spcBef>
                <a:spcPts val="0"/>
              </a:spcBef>
              <a:spcAft>
                <a:spcPts val="0"/>
              </a:spcAft>
              <a:buNone/>
              <a:defRPr>
                <a:solidFill>
                  <a:srgbClr val="202124"/>
                </a:solidFill>
              </a:defRPr>
            </a:lvl8pPr>
            <a:lvl9pPr lvl="8" rtl="0">
              <a:spcBef>
                <a:spcPts val="0"/>
              </a:spcBef>
              <a:spcAft>
                <a:spcPts val="0"/>
              </a:spcAft>
              <a:buNone/>
              <a:defRPr>
                <a:solidFill>
                  <a:srgbClr val="202124"/>
                </a:solidFill>
              </a:defRPr>
            </a:lvl9pPr>
          </a:lstStyle>
          <a:p/>
        </p:txBody>
      </p:sp>
      <p:sp>
        <p:nvSpPr>
          <p:cNvPr id="16" name="Google Shape;16;p3"/>
          <p:cNvSpPr txBox="1"/>
          <p:nvPr>
            <p:ph idx="1" type="subTitle"/>
          </p:nvPr>
        </p:nvSpPr>
        <p:spPr>
          <a:xfrm>
            <a:off x="554727" y="2940100"/>
            <a:ext cx="5907000" cy="45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tatistics">
  <p:cSld name="TITLE_3_1_1_1_2_1">
    <p:spTree>
      <p:nvGrpSpPr>
        <p:cNvPr id="131" name="Shape 131"/>
        <p:cNvGrpSpPr/>
        <p:nvPr/>
      </p:nvGrpSpPr>
      <p:grpSpPr>
        <a:xfrm>
          <a:off x="0" y="0"/>
          <a:ext cx="0" cy="0"/>
          <a:chOff x="0" y="0"/>
          <a:chExt cx="0" cy="0"/>
        </a:xfrm>
      </p:grpSpPr>
      <p:sp>
        <p:nvSpPr>
          <p:cNvPr id="132" name="Google Shape;132;p21"/>
          <p:cNvSpPr txBox="1"/>
          <p:nvPr>
            <p:ph type="title"/>
          </p:nvPr>
        </p:nvSpPr>
        <p:spPr>
          <a:xfrm>
            <a:off x="635000" y="1291209"/>
            <a:ext cx="2393100" cy="1051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72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3" name="Google Shape;133;p21"/>
          <p:cNvSpPr txBox="1"/>
          <p:nvPr>
            <p:ph idx="1" type="body"/>
          </p:nvPr>
        </p:nvSpPr>
        <p:spPr>
          <a:xfrm>
            <a:off x="635000" y="2763071"/>
            <a:ext cx="2393100" cy="605100"/>
          </a:xfrm>
          <a:prstGeom prst="rect">
            <a:avLst/>
          </a:prstGeom>
          <a:noFill/>
          <a:ln>
            <a:noFill/>
          </a:ln>
        </p:spPr>
        <p:txBody>
          <a:bodyPr anchorCtr="0" anchor="t" bIns="91425" lIns="91425" spcFirstLastPara="1" rIns="91425" wrap="square" tIns="91425">
            <a:noAutofit/>
          </a:bodyPr>
          <a:lstStyle>
            <a:lvl1pPr indent="-292100" lvl="0" marL="4572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1pPr>
            <a:lvl2pPr indent="-292100" lvl="1" marL="9144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2pPr>
            <a:lvl3pPr indent="-292100" lvl="2" marL="13716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3pPr>
            <a:lvl4pPr indent="-292100" lvl="3" marL="18288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4pPr>
            <a:lvl5pPr indent="-292100" lvl="4" marL="22860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5pPr>
            <a:lvl6pPr indent="-292100" lvl="5" marL="27432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6pPr>
            <a:lvl7pPr indent="-292100" lvl="6" marL="32004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7pPr>
            <a:lvl8pPr indent="-292100" lvl="7" marL="36576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8pPr>
            <a:lvl9pPr indent="-292100" lvl="8" marL="41148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9pPr>
          </a:lstStyle>
          <a:p/>
        </p:txBody>
      </p:sp>
      <p:pic>
        <p:nvPicPr>
          <p:cNvPr id="134" name="Google Shape;134;p21"/>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cxnSp>
        <p:nvCxnSpPr>
          <p:cNvPr id="135" name="Google Shape;135;p21"/>
          <p:cNvCxnSpPr/>
          <p:nvPr/>
        </p:nvCxnSpPr>
        <p:spPr>
          <a:xfrm rot="10800000">
            <a:off x="1570850" y="2604934"/>
            <a:ext cx="521400" cy="0"/>
          </a:xfrm>
          <a:prstGeom prst="straightConnector1">
            <a:avLst/>
          </a:prstGeom>
          <a:noFill/>
          <a:ln cap="flat" cmpd="sng" w="38100">
            <a:solidFill>
              <a:srgbClr val="4285F4"/>
            </a:solidFill>
            <a:prstDash val="solid"/>
            <a:round/>
            <a:headEnd len="med" w="med" type="none"/>
            <a:tailEnd len="med" w="med" type="none"/>
          </a:ln>
        </p:spPr>
      </p:cxnSp>
      <p:sp>
        <p:nvSpPr>
          <p:cNvPr id="136" name="Google Shape;136;p21"/>
          <p:cNvSpPr txBox="1"/>
          <p:nvPr>
            <p:ph idx="2" type="title"/>
          </p:nvPr>
        </p:nvSpPr>
        <p:spPr>
          <a:xfrm>
            <a:off x="3404488" y="1291209"/>
            <a:ext cx="2393100" cy="1051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72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7" name="Google Shape;137;p21"/>
          <p:cNvSpPr txBox="1"/>
          <p:nvPr>
            <p:ph idx="3" type="body"/>
          </p:nvPr>
        </p:nvSpPr>
        <p:spPr>
          <a:xfrm>
            <a:off x="3404488" y="2763071"/>
            <a:ext cx="2393100" cy="605100"/>
          </a:xfrm>
          <a:prstGeom prst="rect">
            <a:avLst/>
          </a:prstGeom>
          <a:noFill/>
          <a:ln>
            <a:noFill/>
          </a:ln>
        </p:spPr>
        <p:txBody>
          <a:bodyPr anchorCtr="0" anchor="t" bIns="91425" lIns="91425" spcFirstLastPara="1" rIns="91425" wrap="square" tIns="91425">
            <a:noAutofit/>
          </a:bodyPr>
          <a:lstStyle>
            <a:lvl1pPr indent="-292100" lvl="0" marL="4572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1pPr>
            <a:lvl2pPr indent="-292100" lvl="1" marL="9144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2pPr>
            <a:lvl3pPr indent="-292100" lvl="2" marL="13716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3pPr>
            <a:lvl4pPr indent="-292100" lvl="3" marL="18288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4pPr>
            <a:lvl5pPr indent="-292100" lvl="4" marL="22860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5pPr>
            <a:lvl6pPr indent="-292100" lvl="5" marL="27432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6pPr>
            <a:lvl7pPr indent="-292100" lvl="6" marL="32004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7pPr>
            <a:lvl8pPr indent="-292100" lvl="7" marL="36576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8pPr>
            <a:lvl9pPr indent="-292100" lvl="8" marL="41148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9pPr>
          </a:lstStyle>
          <a:p/>
        </p:txBody>
      </p:sp>
      <p:sp>
        <p:nvSpPr>
          <p:cNvPr id="138" name="Google Shape;138;p21"/>
          <p:cNvSpPr txBox="1"/>
          <p:nvPr>
            <p:ph idx="4" type="title"/>
          </p:nvPr>
        </p:nvSpPr>
        <p:spPr>
          <a:xfrm>
            <a:off x="6173975" y="1291209"/>
            <a:ext cx="2393100" cy="1051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72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9" name="Google Shape;139;p21"/>
          <p:cNvSpPr txBox="1"/>
          <p:nvPr>
            <p:ph idx="5" type="body"/>
          </p:nvPr>
        </p:nvSpPr>
        <p:spPr>
          <a:xfrm>
            <a:off x="6173975" y="2763071"/>
            <a:ext cx="2393100" cy="605100"/>
          </a:xfrm>
          <a:prstGeom prst="rect">
            <a:avLst/>
          </a:prstGeom>
          <a:noFill/>
          <a:ln>
            <a:noFill/>
          </a:ln>
        </p:spPr>
        <p:txBody>
          <a:bodyPr anchorCtr="0" anchor="t" bIns="91425" lIns="91425" spcFirstLastPara="1" rIns="91425" wrap="square" tIns="91425">
            <a:noAutofit/>
          </a:bodyPr>
          <a:lstStyle>
            <a:lvl1pPr indent="-292100" lvl="0" marL="4572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1pPr>
            <a:lvl2pPr indent="-292100" lvl="1" marL="9144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2pPr>
            <a:lvl3pPr indent="-292100" lvl="2" marL="13716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3pPr>
            <a:lvl4pPr indent="-292100" lvl="3" marL="18288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4pPr>
            <a:lvl5pPr indent="-292100" lvl="4" marL="22860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5pPr>
            <a:lvl6pPr indent="-292100" lvl="5" marL="27432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6pPr>
            <a:lvl7pPr indent="-292100" lvl="6" marL="32004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7pPr>
            <a:lvl8pPr indent="-292100" lvl="7" marL="36576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8pPr>
            <a:lvl9pPr indent="-292100" lvl="8" marL="4114800" rtl="0" algn="ctr">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9pPr>
          </a:lstStyle>
          <a:p/>
        </p:txBody>
      </p:sp>
      <p:cxnSp>
        <p:nvCxnSpPr>
          <p:cNvPr id="140" name="Google Shape;140;p21"/>
          <p:cNvCxnSpPr/>
          <p:nvPr/>
        </p:nvCxnSpPr>
        <p:spPr>
          <a:xfrm rot="10800000">
            <a:off x="4340350" y="2604934"/>
            <a:ext cx="521400" cy="0"/>
          </a:xfrm>
          <a:prstGeom prst="straightConnector1">
            <a:avLst/>
          </a:prstGeom>
          <a:noFill/>
          <a:ln cap="flat" cmpd="sng" w="38100">
            <a:solidFill>
              <a:srgbClr val="FBBC04"/>
            </a:solidFill>
            <a:prstDash val="solid"/>
            <a:round/>
            <a:headEnd len="med" w="med" type="none"/>
            <a:tailEnd len="med" w="med" type="none"/>
          </a:ln>
        </p:spPr>
      </p:cxnSp>
      <p:cxnSp>
        <p:nvCxnSpPr>
          <p:cNvPr id="141" name="Google Shape;141;p21"/>
          <p:cNvCxnSpPr/>
          <p:nvPr/>
        </p:nvCxnSpPr>
        <p:spPr>
          <a:xfrm rot="10800000">
            <a:off x="7109850" y="2604934"/>
            <a:ext cx="521400" cy="0"/>
          </a:xfrm>
          <a:prstGeom prst="straightConnector1">
            <a:avLst/>
          </a:prstGeom>
          <a:noFill/>
          <a:ln cap="flat" cmpd="sng" w="38100">
            <a:solidFill>
              <a:srgbClr val="34A853"/>
            </a:solidFill>
            <a:prstDash val="solid"/>
            <a:round/>
            <a:headEnd len="med" w="med" type="none"/>
            <a:tailEnd len="med" w="med" type="none"/>
          </a:ln>
        </p:spPr>
      </p:cxn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Image Right">
  <p:cSld name="TITLE_3_1_1_1_1">
    <p:spTree>
      <p:nvGrpSpPr>
        <p:cNvPr id="142" name="Shape 142"/>
        <p:cNvGrpSpPr/>
        <p:nvPr/>
      </p:nvGrpSpPr>
      <p:grpSpPr>
        <a:xfrm>
          <a:off x="0" y="0"/>
          <a:ext cx="0" cy="0"/>
          <a:chOff x="0" y="0"/>
          <a:chExt cx="0" cy="0"/>
        </a:xfrm>
      </p:grpSpPr>
      <p:sp>
        <p:nvSpPr>
          <p:cNvPr id="143" name="Google Shape;143;p22"/>
          <p:cNvSpPr/>
          <p:nvPr/>
        </p:nvSpPr>
        <p:spPr>
          <a:xfrm>
            <a:off x="0" y="0"/>
            <a:ext cx="4679700" cy="514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2"/>
          <p:cNvSpPr txBox="1"/>
          <p:nvPr>
            <p:ph type="title"/>
          </p:nvPr>
        </p:nvSpPr>
        <p:spPr>
          <a:xfrm>
            <a:off x="5322575" y="923175"/>
            <a:ext cx="3073500" cy="105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5" name="Google Shape;145;p22"/>
          <p:cNvSpPr txBox="1"/>
          <p:nvPr>
            <p:ph idx="1" type="body"/>
          </p:nvPr>
        </p:nvSpPr>
        <p:spPr>
          <a:xfrm>
            <a:off x="5322575" y="2030850"/>
            <a:ext cx="2649900" cy="2110500"/>
          </a:xfrm>
          <a:prstGeom prst="rect">
            <a:avLst/>
          </a:prstGeom>
          <a:noFill/>
          <a:ln>
            <a:noFill/>
          </a:ln>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1pPr>
            <a:lvl2pPr indent="-292100" lvl="1" marL="914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2pPr>
            <a:lvl3pPr indent="-292100" lvl="2" marL="1371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3pPr>
            <a:lvl4pPr indent="-292100" lvl="3" marL="1828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4pPr>
            <a:lvl5pPr indent="-292100" lvl="4" marL="22860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5pPr>
            <a:lvl6pPr indent="-292100" lvl="5" marL="27432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6pPr>
            <a:lvl7pPr indent="-292100" lvl="6" marL="32004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7pPr>
            <a:lvl8pPr indent="-292100" lvl="7" marL="36576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8pPr>
            <a:lvl9pPr indent="-292100" lvl="8" marL="4114800" rtl="0">
              <a:lnSpc>
                <a:spcPct val="115000"/>
              </a:lnSpc>
              <a:spcBef>
                <a:spcPts val="0"/>
              </a:spcBef>
              <a:spcAft>
                <a:spcPts val="0"/>
              </a:spcAft>
              <a:buClr>
                <a:srgbClr val="9AA0A6"/>
              </a:buClr>
              <a:buSzPts val="1000"/>
              <a:buFont typeface="Google Sans"/>
              <a:buChar char="■"/>
              <a:defRPr sz="1000">
                <a:solidFill>
                  <a:srgbClr val="9AA0A6"/>
                </a:solidFill>
                <a:latin typeface="Google Sans"/>
                <a:ea typeface="Google Sans"/>
                <a:cs typeface="Google Sans"/>
                <a:sym typeface="Google Sans"/>
              </a:defRPr>
            </a:lvl9pPr>
          </a:lstStyle>
          <a:p/>
        </p:txBody>
      </p:sp>
      <p:sp>
        <p:nvSpPr>
          <p:cNvPr id="146" name="Google Shape;146;p22"/>
          <p:cNvSpPr/>
          <p:nvPr/>
        </p:nvSpPr>
        <p:spPr>
          <a:xfrm>
            <a:off x="2737775" y="0"/>
            <a:ext cx="1941600" cy="2586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2"/>
          <p:cNvSpPr/>
          <p:nvPr/>
        </p:nvSpPr>
        <p:spPr>
          <a:xfrm>
            <a:off x="2737775" y="2571750"/>
            <a:ext cx="1941600" cy="25716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22"/>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p:cSld name="TITLE_3_1_1_1_1_1">
    <p:spTree>
      <p:nvGrpSpPr>
        <p:cNvPr id="149" name="Shape 149"/>
        <p:cNvGrpSpPr/>
        <p:nvPr/>
      </p:nvGrpSpPr>
      <p:grpSpPr>
        <a:xfrm>
          <a:off x="0" y="0"/>
          <a:ext cx="0" cy="0"/>
          <a:chOff x="0" y="0"/>
          <a:chExt cx="0" cy="0"/>
        </a:xfrm>
      </p:grpSpPr>
      <p:pic>
        <p:nvPicPr>
          <p:cNvPr id="150" name="Google Shape;150;p23"/>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grpSp>
        <p:nvGrpSpPr>
          <p:cNvPr id="151" name="Google Shape;151;p23"/>
          <p:cNvGrpSpPr/>
          <p:nvPr/>
        </p:nvGrpSpPr>
        <p:grpSpPr>
          <a:xfrm>
            <a:off x="547950" y="405903"/>
            <a:ext cx="8048100" cy="3933209"/>
            <a:chOff x="555850" y="455675"/>
            <a:chExt cx="8048100" cy="3883500"/>
          </a:xfrm>
        </p:grpSpPr>
        <p:sp>
          <p:nvSpPr>
            <p:cNvPr id="152" name="Google Shape;152;p23"/>
            <p:cNvSpPr/>
            <p:nvPr/>
          </p:nvSpPr>
          <p:spPr>
            <a:xfrm>
              <a:off x="555850" y="455675"/>
              <a:ext cx="2688000" cy="388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3"/>
            <p:cNvSpPr/>
            <p:nvPr/>
          </p:nvSpPr>
          <p:spPr>
            <a:xfrm>
              <a:off x="3451150" y="455675"/>
              <a:ext cx="5152800" cy="388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2">
    <p:spTree>
      <p:nvGrpSpPr>
        <p:cNvPr id="154" name="Shape 154"/>
        <p:cNvGrpSpPr/>
        <p:nvPr/>
      </p:nvGrpSpPr>
      <p:grpSpPr>
        <a:xfrm>
          <a:off x="0" y="0"/>
          <a:ext cx="0" cy="0"/>
          <a:chOff x="0" y="0"/>
          <a:chExt cx="0" cy="0"/>
        </a:xfrm>
      </p:grpSpPr>
      <p:pic>
        <p:nvPicPr>
          <p:cNvPr id="155" name="Google Shape;155;p24"/>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156" name="Google Shape;156;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7" name="Shape 157"/>
        <p:cNvGrpSpPr/>
        <p:nvPr/>
      </p:nvGrpSpPr>
      <p:grpSpPr>
        <a:xfrm>
          <a:off x="0" y="0"/>
          <a:ext cx="0" cy="0"/>
          <a:chOff x="0" y="0"/>
          <a:chExt cx="0" cy="0"/>
        </a:xfrm>
      </p:grpSpPr>
      <p:sp>
        <p:nvSpPr>
          <p:cNvPr id="158" name="Google Shape;158;p2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59" name="Google Shape;159;p2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0" name="Google Shape;160;p2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1" name="Shape 161"/>
        <p:cNvGrpSpPr/>
        <p:nvPr/>
      </p:nvGrpSpPr>
      <p:grpSpPr>
        <a:xfrm>
          <a:off x="0" y="0"/>
          <a:ext cx="0" cy="0"/>
          <a:chOff x="0" y="0"/>
          <a:chExt cx="0" cy="0"/>
        </a:xfrm>
      </p:grpSpPr>
      <p:sp>
        <p:nvSpPr>
          <p:cNvPr id="162" name="Google Shape;162;p26"/>
          <p:cNvSpPr txBox="1"/>
          <p:nvPr>
            <p:ph type="title"/>
          </p:nvPr>
        </p:nvSpPr>
        <p:spPr>
          <a:xfrm>
            <a:off x="220200" y="323950"/>
            <a:ext cx="8520600" cy="841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400"/>
              <a:buChar char="●"/>
              <a:defRPr sz="3400"/>
            </a:lvl1pPr>
            <a:lvl2pPr lvl="1" rtl="0" algn="ctr">
              <a:spcBef>
                <a:spcPts val="0"/>
              </a:spcBef>
              <a:spcAft>
                <a:spcPts val="0"/>
              </a:spcAft>
              <a:buSzPts val="3600"/>
              <a:buChar char="○"/>
              <a:defRPr sz="3600"/>
            </a:lvl2pPr>
            <a:lvl3pPr lvl="2" rtl="0" algn="ctr">
              <a:spcBef>
                <a:spcPts val="0"/>
              </a:spcBef>
              <a:spcAft>
                <a:spcPts val="0"/>
              </a:spcAft>
              <a:buSzPts val="3600"/>
              <a:buChar char="■"/>
              <a:defRPr sz="3600"/>
            </a:lvl3pPr>
            <a:lvl4pPr lvl="3" rtl="0" algn="ctr">
              <a:spcBef>
                <a:spcPts val="0"/>
              </a:spcBef>
              <a:spcAft>
                <a:spcPts val="0"/>
              </a:spcAft>
              <a:buSzPts val="3600"/>
              <a:buChar char="●"/>
              <a:defRPr sz="3600"/>
            </a:lvl4pPr>
            <a:lvl5pPr lvl="4" rtl="0" algn="ctr">
              <a:spcBef>
                <a:spcPts val="0"/>
              </a:spcBef>
              <a:spcAft>
                <a:spcPts val="0"/>
              </a:spcAft>
              <a:buSzPts val="3600"/>
              <a:buChar char="○"/>
              <a:defRPr sz="3600"/>
            </a:lvl5pPr>
            <a:lvl6pPr lvl="5" rtl="0" algn="ctr">
              <a:spcBef>
                <a:spcPts val="0"/>
              </a:spcBef>
              <a:spcAft>
                <a:spcPts val="0"/>
              </a:spcAft>
              <a:buSzPts val="3600"/>
              <a:buChar char="■"/>
              <a:defRPr sz="3600"/>
            </a:lvl6pPr>
            <a:lvl7pPr lvl="6" rtl="0" algn="ctr">
              <a:spcBef>
                <a:spcPts val="0"/>
              </a:spcBef>
              <a:spcAft>
                <a:spcPts val="0"/>
              </a:spcAft>
              <a:buSzPts val="3600"/>
              <a:buChar char="●"/>
              <a:defRPr sz="3600"/>
            </a:lvl7pPr>
            <a:lvl8pPr lvl="7" rtl="0" algn="ctr">
              <a:spcBef>
                <a:spcPts val="0"/>
              </a:spcBef>
              <a:spcAft>
                <a:spcPts val="0"/>
              </a:spcAft>
              <a:buSzPts val="3600"/>
              <a:buChar char="○"/>
              <a:defRPr sz="3600"/>
            </a:lvl8pPr>
            <a:lvl9pPr lvl="8" rtl="0" algn="ctr">
              <a:spcBef>
                <a:spcPts val="0"/>
              </a:spcBef>
              <a:spcAft>
                <a:spcPts val="0"/>
              </a:spcAft>
              <a:buSzPts val="3600"/>
              <a:buChar char="■"/>
              <a:defRPr sz="3600"/>
            </a:lvl9pPr>
          </a:lstStyle>
          <a:p/>
        </p:txBody>
      </p:sp>
      <p:sp>
        <p:nvSpPr>
          <p:cNvPr id="163" name="Google Shape;163;p26"/>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lvl1pPr lvl="0" rtl="0">
              <a:buNone/>
              <a:defRPr b="1" sz="800">
                <a:solidFill>
                  <a:schemeClr val="dk1"/>
                </a:solidFill>
                <a:latin typeface="Google Sans"/>
                <a:ea typeface="Google Sans"/>
                <a:cs typeface="Google Sans"/>
                <a:sym typeface="Google Sans"/>
              </a:defRPr>
            </a:lvl1pPr>
            <a:lvl2pPr lvl="1" rtl="0">
              <a:buNone/>
              <a:defRPr b="1" sz="800">
                <a:solidFill>
                  <a:schemeClr val="dk1"/>
                </a:solidFill>
                <a:latin typeface="Google Sans"/>
                <a:ea typeface="Google Sans"/>
                <a:cs typeface="Google Sans"/>
                <a:sym typeface="Google Sans"/>
              </a:defRPr>
            </a:lvl2pPr>
            <a:lvl3pPr lvl="2" rtl="0">
              <a:buNone/>
              <a:defRPr b="1" sz="800">
                <a:solidFill>
                  <a:schemeClr val="dk1"/>
                </a:solidFill>
                <a:latin typeface="Google Sans"/>
                <a:ea typeface="Google Sans"/>
                <a:cs typeface="Google Sans"/>
                <a:sym typeface="Google Sans"/>
              </a:defRPr>
            </a:lvl3pPr>
            <a:lvl4pPr lvl="3" rtl="0">
              <a:buNone/>
              <a:defRPr b="1" sz="800">
                <a:solidFill>
                  <a:schemeClr val="dk1"/>
                </a:solidFill>
                <a:latin typeface="Google Sans"/>
                <a:ea typeface="Google Sans"/>
                <a:cs typeface="Google Sans"/>
                <a:sym typeface="Google Sans"/>
              </a:defRPr>
            </a:lvl4pPr>
            <a:lvl5pPr lvl="4" rtl="0">
              <a:buNone/>
              <a:defRPr b="1" sz="800">
                <a:solidFill>
                  <a:schemeClr val="dk1"/>
                </a:solidFill>
                <a:latin typeface="Google Sans"/>
                <a:ea typeface="Google Sans"/>
                <a:cs typeface="Google Sans"/>
                <a:sym typeface="Google Sans"/>
              </a:defRPr>
            </a:lvl5pPr>
            <a:lvl6pPr lvl="5" rtl="0">
              <a:buNone/>
              <a:defRPr b="1" sz="800">
                <a:solidFill>
                  <a:schemeClr val="dk1"/>
                </a:solidFill>
                <a:latin typeface="Google Sans"/>
                <a:ea typeface="Google Sans"/>
                <a:cs typeface="Google Sans"/>
                <a:sym typeface="Google Sans"/>
              </a:defRPr>
            </a:lvl6pPr>
            <a:lvl7pPr lvl="6" rtl="0">
              <a:buNone/>
              <a:defRPr b="1" sz="800">
                <a:solidFill>
                  <a:schemeClr val="dk1"/>
                </a:solidFill>
                <a:latin typeface="Google Sans"/>
                <a:ea typeface="Google Sans"/>
                <a:cs typeface="Google Sans"/>
                <a:sym typeface="Google Sans"/>
              </a:defRPr>
            </a:lvl7pPr>
            <a:lvl8pPr lvl="7" rtl="0">
              <a:buNone/>
              <a:defRPr b="1" sz="800">
                <a:solidFill>
                  <a:schemeClr val="dk1"/>
                </a:solidFill>
                <a:latin typeface="Google Sans"/>
                <a:ea typeface="Google Sans"/>
                <a:cs typeface="Google Sans"/>
                <a:sym typeface="Google Sans"/>
              </a:defRPr>
            </a:lvl8pPr>
            <a:lvl9pPr lvl="8" rtl="0">
              <a:buNone/>
              <a:defRPr b="1" sz="800">
                <a:solidFill>
                  <a:schemeClr val="dk1"/>
                </a:solidFill>
                <a:latin typeface="Google Sans"/>
                <a:ea typeface="Google Sans"/>
                <a:cs typeface="Google Sans"/>
                <a:sym typeface="Google Sans"/>
              </a:defRPr>
            </a:lvl9pPr>
          </a:lstStyle>
          <a:p>
            <a:pPr indent="0" lvl="0" marL="0" rtl="0" algn="r">
              <a:spcBef>
                <a:spcPts val="0"/>
              </a:spcBef>
              <a:spcAft>
                <a:spcPts val="0"/>
              </a:spcAft>
              <a:buNone/>
            </a:pPr>
            <a:r>
              <a:rPr lang="en"/>
              <a:t> Page </a:t>
            </a: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Neural 2">
  <p:cSld name="TITLE_4_1_1_1_1">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926" y="0"/>
            <a:ext cx="9142147" cy="5143499"/>
          </a:xfrm>
          <a:prstGeom prst="rect">
            <a:avLst/>
          </a:prstGeom>
          <a:noFill/>
          <a:ln>
            <a:noFill/>
          </a:ln>
        </p:spPr>
      </p:pic>
      <p:pic>
        <p:nvPicPr>
          <p:cNvPr id="19" name="Google Shape;19;p4"/>
          <p:cNvPicPr preferRelativeResize="0"/>
          <p:nvPr/>
        </p:nvPicPr>
        <p:blipFill rotWithShape="1">
          <a:blip r:embed="rId3">
            <a:alphaModFix/>
          </a:blip>
          <a:srcRect b="0" l="0" r="10" t="0"/>
          <a:stretch/>
        </p:blipFill>
        <p:spPr>
          <a:xfrm>
            <a:off x="635097" y="4449912"/>
            <a:ext cx="1306550" cy="191800"/>
          </a:xfrm>
          <a:prstGeom prst="rect">
            <a:avLst/>
          </a:prstGeom>
          <a:noFill/>
          <a:ln>
            <a:noFill/>
          </a:ln>
        </p:spPr>
      </p:pic>
      <p:sp>
        <p:nvSpPr>
          <p:cNvPr id="20" name="Google Shape;20;p4"/>
          <p:cNvSpPr txBox="1"/>
          <p:nvPr>
            <p:ph type="title"/>
          </p:nvPr>
        </p:nvSpPr>
        <p:spPr>
          <a:xfrm>
            <a:off x="547351" y="1745250"/>
            <a:ext cx="5907000" cy="1246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solidFill>
                  <a:srgbClr val="202124"/>
                </a:solidFill>
              </a:defRPr>
            </a:lvl2pPr>
            <a:lvl3pPr lvl="2" rtl="0">
              <a:spcBef>
                <a:spcPts val="0"/>
              </a:spcBef>
              <a:spcAft>
                <a:spcPts val="0"/>
              </a:spcAft>
              <a:buNone/>
              <a:defRPr>
                <a:solidFill>
                  <a:srgbClr val="202124"/>
                </a:solidFill>
              </a:defRPr>
            </a:lvl3pPr>
            <a:lvl4pPr lvl="3" rtl="0">
              <a:spcBef>
                <a:spcPts val="0"/>
              </a:spcBef>
              <a:spcAft>
                <a:spcPts val="0"/>
              </a:spcAft>
              <a:buNone/>
              <a:defRPr>
                <a:solidFill>
                  <a:srgbClr val="202124"/>
                </a:solidFill>
              </a:defRPr>
            </a:lvl4pPr>
            <a:lvl5pPr lvl="4" rtl="0">
              <a:spcBef>
                <a:spcPts val="0"/>
              </a:spcBef>
              <a:spcAft>
                <a:spcPts val="0"/>
              </a:spcAft>
              <a:buNone/>
              <a:defRPr>
                <a:solidFill>
                  <a:srgbClr val="202124"/>
                </a:solidFill>
              </a:defRPr>
            </a:lvl5pPr>
            <a:lvl6pPr lvl="5" rtl="0">
              <a:spcBef>
                <a:spcPts val="0"/>
              </a:spcBef>
              <a:spcAft>
                <a:spcPts val="0"/>
              </a:spcAft>
              <a:buNone/>
              <a:defRPr>
                <a:solidFill>
                  <a:srgbClr val="202124"/>
                </a:solidFill>
              </a:defRPr>
            </a:lvl6pPr>
            <a:lvl7pPr lvl="6" rtl="0">
              <a:spcBef>
                <a:spcPts val="0"/>
              </a:spcBef>
              <a:spcAft>
                <a:spcPts val="0"/>
              </a:spcAft>
              <a:buNone/>
              <a:defRPr>
                <a:solidFill>
                  <a:srgbClr val="202124"/>
                </a:solidFill>
              </a:defRPr>
            </a:lvl7pPr>
            <a:lvl8pPr lvl="7" rtl="0">
              <a:spcBef>
                <a:spcPts val="0"/>
              </a:spcBef>
              <a:spcAft>
                <a:spcPts val="0"/>
              </a:spcAft>
              <a:buNone/>
              <a:defRPr>
                <a:solidFill>
                  <a:srgbClr val="202124"/>
                </a:solidFill>
              </a:defRPr>
            </a:lvl8pPr>
            <a:lvl9pPr lvl="8" rtl="0">
              <a:spcBef>
                <a:spcPts val="0"/>
              </a:spcBef>
              <a:spcAft>
                <a:spcPts val="0"/>
              </a:spcAft>
              <a:buNone/>
              <a:defRPr>
                <a:solidFill>
                  <a:srgbClr val="202124"/>
                </a:solidFill>
              </a:defRPr>
            </a:lvl9pPr>
          </a:lstStyle>
          <a:p/>
        </p:txBody>
      </p:sp>
      <p:sp>
        <p:nvSpPr>
          <p:cNvPr id="21" name="Google Shape;21;p4"/>
          <p:cNvSpPr txBox="1"/>
          <p:nvPr>
            <p:ph idx="1" type="subTitle"/>
          </p:nvPr>
        </p:nvSpPr>
        <p:spPr>
          <a:xfrm>
            <a:off x="554727" y="2940100"/>
            <a:ext cx="5907000" cy="45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Neural 3">
  <p:cSld name="TITLE_4_1_1_1_1_2">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926" y="0"/>
            <a:ext cx="9142147" cy="5143499"/>
          </a:xfrm>
          <a:prstGeom prst="rect">
            <a:avLst/>
          </a:prstGeom>
          <a:noFill/>
          <a:ln>
            <a:noFill/>
          </a:ln>
        </p:spPr>
      </p:pic>
      <p:pic>
        <p:nvPicPr>
          <p:cNvPr id="24" name="Google Shape;24;p5"/>
          <p:cNvPicPr preferRelativeResize="0"/>
          <p:nvPr/>
        </p:nvPicPr>
        <p:blipFill rotWithShape="1">
          <a:blip r:embed="rId3">
            <a:alphaModFix/>
          </a:blip>
          <a:srcRect b="0" l="0" r="10" t="0"/>
          <a:stretch/>
        </p:blipFill>
        <p:spPr>
          <a:xfrm>
            <a:off x="635097" y="4449912"/>
            <a:ext cx="1306550" cy="191800"/>
          </a:xfrm>
          <a:prstGeom prst="rect">
            <a:avLst/>
          </a:prstGeom>
          <a:noFill/>
          <a:ln>
            <a:noFill/>
          </a:ln>
        </p:spPr>
      </p:pic>
      <p:sp>
        <p:nvSpPr>
          <p:cNvPr id="25" name="Google Shape;25;p5"/>
          <p:cNvSpPr txBox="1"/>
          <p:nvPr>
            <p:ph type="title"/>
          </p:nvPr>
        </p:nvSpPr>
        <p:spPr>
          <a:xfrm>
            <a:off x="547351" y="1745250"/>
            <a:ext cx="5907000" cy="1246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solidFill>
                  <a:srgbClr val="202124"/>
                </a:solidFill>
              </a:defRPr>
            </a:lvl2pPr>
            <a:lvl3pPr lvl="2" rtl="0">
              <a:spcBef>
                <a:spcPts val="0"/>
              </a:spcBef>
              <a:spcAft>
                <a:spcPts val="0"/>
              </a:spcAft>
              <a:buNone/>
              <a:defRPr>
                <a:solidFill>
                  <a:srgbClr val="202124"/>
                </a:solidFill>
              </a:defRPr>
            </a:lvl3pPr>
            <a:lvl4pPr lvl="3" rtl="0">
              <a:spcBef>
                <a:spcPts val="0"/>
              </a:spcBef>
              <a:spcAft>
                <a:spcPts val="0"/>
              </a:spcAft>
              <a:buNone/>
              <a:defRPr>
                <a:solidFill>
                  <a:srgbClr val="202124"/>
                </a:solidFill>
              </a:defRPr>
            </a:lvl4pPr>
            <a:lvl5pPr lvl="4" rtl="0">
              <a:spcBef>
                <a:spcPts val="0"/>
              </a:spcBef>
              <a:spcAft>
                <a:spcPts val="0"/>
              </a:spcAft>
              <a:buNone/>
              <a:defRPr>
                <a:solidFill>
                  <a:srgbClr val="202124"/>
                </a:solidFill>
              </a:defRPr>
            </a:lvl5pPr>
            <a:lvl6pPr lvl="5" rtl="0">
              <a:spcBef>
                <a:spcPts val="0"/>
              </a:spcBef>
              <a:spcAft>
                <a:spcPts val="0"/>
              </a:spcAft>
              <a:buNone/>
              <a:defRPr>
                <a:solidFill>
                  <a:srgbClr val="202124"/>
                </a:solidFill>
              </a:defRPr>
            </a:lvl6pPr>
            <a:lvl7pPr lvl="6" rtl="0">
              <a:spcBef>
                <a:spcPts val="0"/>
              </a:spcBef>
              <a:spcAft>
                <a:spcPts val="0"/>
              </a:spcAft>
              <a:buNone/>
              <a:defRPr>
                <a:solidFill>
                  <a:srgbClr val="202124"/>
                </a:solidFill>
              </a:defRPr>
            </a:lvl7pPr>
            <a:lvl8pPr lvl="7" rtl="0">
              <a:spcBef>
                <a:spcPts val="0"/>
              </a:spcBef>
              <a:spcAft>
                <a:spcPts val="0"/>
              </a:spcAft>
              <a:buNone/>
              <a:defRPr>
                <a:solidFill>
                  <a:srgbClr val="202124"/>
                </a:solidFill>
              </a:defRPr>
            </a:lvl8pPr>
            <a:lvl9pPr lvl="8" rtl="0">
              <a:spcBef>
                <a:spcPts val="0"/>
              </a:spcBef>
              <a:spcAft>
                <a:spcPts val="0"/>
              </a:spcAft>
              <a:buNone/>
              <a:defRPr>
                <a:solidFill>
                  <a:srgbClr val="202124"/>
                </a:solidFill>
              </a:defRPr>
            </a:lvl9pPr>
          </a:lstStyle>
          <a:p/>
        </p:txBody>
      </p:sp>
      <p:sp>
        <p:nvSpPr>
          <p:cNvPr id="26" name="Google Shape;26;p5"/>
          <p:cNvSpPr txBox="1"/>
          <p:nvPr>
            <p:ph idx="1" type="subTitle"/>
          </p:nvPr>
        </p:nvSpPr>
        <p:spPr>
          <a:xfrm>
            <a:off x="554727" y="2940100"/>
            <a:ext cx="5907000" cy="45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7" name="Google Shape;27;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9AA0A6"/>
                </a:solidFill>
                <a:latin typeface="Google Sans"/>
                <a:ea typeface="Google Sans"/>
                <a:cs typeface="Google Sans"/>
                <a:sym typeface="Google Sans"/>
              </a:defRPr>
            </a:lvl1pPr>
            <a:lvl2pPr lvl="1">
              <a:buNone/>
              <a:defRPr>
                <a:solidFill>
                  <a:srgbClr val="9AA0A6"/>
                </a:solidFill>
                <a:latin typeface="Google Sans"/>
                <a:ea typeface="Google Sans"/>
                <a:cs typeface="Google Sans"/>
                <a:sym typeface="Google Sans"/>
              </a:defRPr>
            </a:lvl2pPr>
            <a:lvl3pPr lvl="2">
              <a:buNone/>
              <a:defRPr>
                <a:solidFill>
                  <a:srgbClr val="9AA0A6"/>
                </a:solidFill>
                <a:latin typeface="Google Sans"/>
                <a:ea typeface="Google Sans"/>
                <a:cs typeface="Google Sans"/>
                <a:sym typeface="Google Sans"/>
              </a:defRPr>
            </a:lvl3pPr>
            <a:lvl4pPr lvl="3">
              <a:buNone/>
              <a:defRPr>
                <a:solidFill>
                  <a:srgbClr val="9AA0A6"/>
                </a:solidFill>
                <a:latin typeface="Google Sans"/>
                <a:ea typeface="Google Sans"/>
                <a:cs typeface="Google Sans"/>
                <a:sym typeface="Google Sans"/>
              </a:defRPr>
            </a:lvl4pPr>
            <a:lvl5pPr lvl="4">
              <a:buNone/>
              <a:defRPr>
                <a:solidFill>
                  <a:srgbClr val="9AA0A6"/>
                </a:solidFill>
                <a:latin typeface="Google Sans"/>
                <a:ea typeface="Google Sans"/>
                <a:cs typeface="Google Sans"/>
                <a:sym typeface="Google Sans"/>
              </a:defRPr>
            </a:lvl5pPr>
            <a:lvl6pPr lvl="5">
              <a:buNone/>
              <a:defRPr>
                <a:solidFill>
                  <a:srgbClr val="9AA0A6"/>
                </a:solidFill>
                <a:latin typeface="Google Sans"/>
                <a:ea typeface="Google Sans"/>
                <a:cs typeface="Google Sans"/>
                <a:sym typeface="Google Sans"/>
              </a:defRPr>
            </a:lvl6pPr>
            <a:lvl7pPr lvl="6">
              <a:buNone/>
              <a:defRPr>
                <a:solidFill>
                  <a:srgbClr val="9AA0A6"/>
                </a:solidFill>
                <a:latin typeface="Google Sans"/>
                <a:ea typeface="Google Sans"/>
                <a:cs typeface="Google Sans"/>
                <a:sym typeface="Google Sans"/>
              </a:defRPr>
            </a:lvl7pPr>
            <a:lvl8pPr lvl="7">
              <a:buNone/>
              <a:defRPr>
                <a:solidFill>
                  <a:srgbClr val="9AA0A6"/>
                </a:solidFill>
                <a:latin typeface="Google Sans"/>
                <a:ea typeface="Google Sans"/>
                <a:cs typeface="Google Sans"/>
                <a:sym typeface="Google Sans"/>
              </a:defRPr>
            </a:lvl8pPr>
            <a:lvl9pPr lvl="8">
              <a:buNone/>
              <a:defRPr>
                <a:solidFill>
                  <a:srgbClr val="9AA0A6"/>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Image">
  <p:cSld name="TITLE_4_1_1_1_1_1">
    <p:spTree>
      <p:nvGrpSpPr>
        <p:cNvPr id="28" name="Shape 28"/>
        <p:cNvGrpSpPr/>
        <p:nvPr/>
      </p:nvGrpSpPr>
      <p:grpSpPr>
        <a:xfrm>
          <a:off x="0" y="0"/>
          <a:ext cx="0" cy="0"/>
          <a:chOff x="0" y="0"/>
          <a:chExt cx="0" cy="0"/>
        </a:xfrm>
      </p:grpSpPr>
      <p:sp>
        <p:nvSpPr>
          <p:cNvPr id="29" name="Google Shape;29;p6"/>
          <p:cNvSpPr/>
          <p:nvPr/>
        </p:nvSpPr>
        <p:spPr>
          <a:xfrm>
            <a:off x="4613700" y="0"/>
            <a:ext cx="4530600" cy="514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 name="Google Shape;30;p6"/>
          <p:cNvPicPr preferRelativeResize="0"/>
          <p:nvPr/>
        </p:nvPicPr>
        <p:blipFill rotWithShape="1">
          <a:blip r:embed="rId2">
            <a:alphaModFix/>
          </a:blip>
          <a:srcRect b="0" l="0" r="10" t="0"/>
          <a:stretch/>
        </p:blipFill>
        <p:spPr>
          <a:xfrm>
            <a:off x="635097" y="4449912"/>
            <a:ext cx="1306550" cy="191800"/>
          </a:xfrm>
          <a:prstGeom prst="rect">
            <a:avLst/>
          </a:prstGeom>
          <a:noFill/>
          <a:ln>
            <a:noFill/>
          </a:ln>
        </p:spPr>
      </p:pic>
      <p:sp>
        <p:nvSpPr>
          <p:cNvPr id="31" name="Google Shape;31;p6"/>
          <p:cNvSpPr txBox="1"/>
          <p:nvPr>
            <p:ph type="title"/>
          </p:nvPr>
        </p:nvSpPr>
        <p:spPr>
          <a:xfrm>
            <a:off x="547351" y="1745250"/>
            <a:ext cx="5907000" cy="1246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solidFill>
                  <a:srgbClr val="202124"/>
                </a:solidFill>
              </a:defRPr>
            </a:lvl2pPr>
            <a:lvl3pPr lvl="2" rtl="0">
              <a:spcBef>
                <a:spcPts val="0"/>
              </a:spcBef>
              <a:spcAft>
                <a:spcPts val="0"/>
              </a:spcAft>
              <a:buNone/>
              <a:defRPr>
                <a:solidFill>
                  <a:srgbClr val="202124"/>
                </a:solidFill>
              </a:defRPr>
            </a:lvl3pPr>
            <a:lvl4pPr lvl="3" rtl="0">
              <a:spcBef>
                <a:spcPts val="0"/>
              </a:spcBef>
              <a:spcAft>
                <a:spcPts val="0"/>
              </a:spcAft>
              <a:buNone/>
              <a:defRPr>
                <a:solidFill>
                  <a:srgbClr val="202124"/>
                </a:solidFill>
              </a:defRPr>
            </a:lvl4pPr>
            <a:lvl5pPr lvl="4" rtl="0">
              <a:spcBef>
                <a:spcPts val="0"/>
              </a:spcBef>
              <a:spcAft>
                <a:spcPts val="0"/>
              </a:spcAft>
              <a:buNone/>
              <a:defRPr>
                <a:solidFill>
                  <a:srgbClr val="202124"/>
                </a:solidFill>
              </a:defRPr>
            </a:lvl5pPr>
            <a:lvl6pPr lvl="5" rtl="0">
              <a:spcBef>
                <a:spcPts val="0"/>
              </a:spcBef>
              <a:spcAft>
                <a:spcPts val="0"/>
              </a:spcAft>
              <a:buNone/>
              <a:defRPr>
                <a:solidFill>
                  <a:srgbClr val="202124"/>
                </a:solidFill>
              </a:defRPr>
            </a:lvl6pPr>
            <a:lvl7pPr lvl="6" rtl="0">
              <a:spcBef>
                <a:spcPts val="0"/>
              </a:spcBef>
              <a:spcAft>
                <a:spcPts val="0"/>
              </a:spcAft>
              <a:buNone/>
              <a:defRPr>
                <a:solidFill>
                  <a:srgbClr val="202124"/>
                </a:solidFill>
              </a:defRPr>
            </a:lvl7pPr>
            <a:lvl8pPr lvl="7" rtl="0">
              <a:spcBef>
                <a:spcPts val="0"/>
              </a:spcBef>
              <a:spcAft>
                <a:spcPts val="0"/>
              </a:spcAft>
              <a:buNone/>
              <a:defRPr>
                <a:solidFill>
                  <a:srgbClr val="202124"/>
                </a:solidFill>
              </a:defRPr>
            </a:lvl8pPr>
            <a:lvl9pPr lvl="8" rtl="0">
              <a:spcBef>
                <a:spcPts val="0"/>
              </a:spcBef>
              <a:spcAft>
                <a:spcPts val="0"/>
              </a:spcAft>
              <a:buNone/>
              <a:defRPr>
                <a:solidFill>
                  <a:srgbClr val="202124"/>
                </a:solidFill>
              </a:defRPr>
            </a:lvl9pPr>
          </a:lstStyle>
          <a:p/>
        </p:txBody>
      </p:sp>
      <p:sp>
        <p:nvSpPr>
          <p:cNvPr id="32" name="Google Shape;32;p6"/>
          <p:cNvSpPr txBox="1"/>
          <p:nvPr>
            <p:ph idx="1" type="subTitle"/>
          </p:nvPr>
        </p:nvSpPr>
        <p:spPr>
          <a:xfrm>
            <a:off x="554727" y="2940100"/>
            <a:ext cx="5907000" cy="45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3">
    <p:spTree>
      <p:nvGrpSpPr>
        <p:cNvPr id="33"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35" name="Google Shape;35;p7"/>
          <p:cNvSpPr txBox="1"/>
          <p:nvPr>
            <p:ph idx="1" type="subTitle"/>
          </p:nvPr>
        </p:nvSpPr>
        <p:spPr>
          <a:xfrm>
            <a:off x="3509018" y="890250"/>
            <a:ext cx="48666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4285F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 name="Google Shape;36;p7"/>
          <p:cNvSpPr txBox="1"/>
          <p:nvPr>
            <p:ph type="title"/>
          </p:nvPr>
        </p:nvSpPr>
        <p:spPr>
          <a:xfrm>
            <a:off x="632098" y="791350"/>
            <a:ext cx="1994400" cy="653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7" name="Google Shape;37;p7"/>
          <p:cNvSpPr txBox="1"/>
          <p:nvPr>
            <p:ph idx="2" type="subTitle"/>
          </p:nvPr>
        </p:nvSpPr>
        <p:spPr>
          <a:xfrm>
            <a:off x="3509018" y="1536718"/>
            <a:ext cx="48666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4285F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8" name="Google Shape;38;p7"/>
          <p:cNvSpPr txBox="1"/>
          <p:nvPr>
            <p:ph idx="3" type="subTitle"/>
          </p:nvPr>
        </p:nvSpPr>
        <p:spPr>
          <a:xfrm>
            <a:off x="3509018" y="2183193"/>
            <a:ext cx="48666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4285F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9" name="Google Shape;39;p7"/>
          <p:cNvSpPr txBox="1"/>
          <p:nvPr>
            <p:ph idx="4" type="subTitle"/>
          </p:nvPr>
        </p:nvSpPr>
        <p:spPr>
          <a:xfrm>
            <a:off x="3509018" y="2829668"/>
            <a:ext cx="48666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4285F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0" name="Google Shape;40;p7"/>
          <p:cNvSpPr txBox="1"/>
          <p:nvPr>
            <p:ph idx="5" type="subTitle"/>
          </p:nvPr>
        </p:nvSpPr>
        <p:spPr>
          <a:xfrm>
            <a:off x="3509018" y="3409375"/>
            <a:ext cx="48666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4285F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1" name="Google Shape;41;p7"/>
          <p:cNvSpPr txBox="1"/>
          <p:nvPr>
            <p:ph idx="6" type="subTitle"/>
          </p:nvPr>
        </p:nvSpPr>
        <p:spPr>
          <a:xfrm>
            <a:off x="3940000" y="834125"/>
            <a:ext cx="4866600" cy="545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20212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2" name="Google Shape;42;p7"/>
          <p:cNvSpPr txBox="1"/>
          <p:nvPr>
            <p:ph idx="7" type="subTitle"/>
          </p:nvPr>
        </p:nvSpPr>
        <p:spPr>
          <a:xfrm>
            <a:off x="3940000" y="1489954"/>
            <a:ext cx="4866600" cy="51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20212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3" name="Google Shape;43;p7"/>
          <p:cNvSpPr txBox="1"/>
          <p:nvPr>
            <p:ph idx="8" type="subTitle"/>
          </p:nvPr>
        </p:nvSpPr>
        <p:spPr>
          <a:xfrm>
            <a:off x="3940000" y="2117526"/>
            <a:ext cx="4866600" cy="51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20212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4" name="Google Shape;44;p7"/>
          <p:cNvSpPr txBox="1"/>
          <p:nvPr>
            <p:ph idx="9" type="subTitle"/>
          </p:nvPr>
        </p:nvSpPr>
        <p:spPr>
          <a:xfrm>
            <a:off x="3940000" y="2754727"/>
            <a:ext cx="4866600" cy="51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20212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5" name="Google Shape;45;p7"/>
          <p:cNvSpPr txBox="1"/>
          <p:nvPr>
            <p:ph idx="13" type="subTitle"/>
          </p:nvPr>
        </p:nvSpPr>
        <p:spPr>
          <a:xfrm>
            <a:off x="3940000" y="3391824"/>
            <a:ext cx="4866600" cy="51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20212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6" name="Google Shape;46;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285F4"/>
                </a:solidFill>
                <a:latin typeface="Google Sans"/>
                <a:ea typeface="Google Sans"/>
                <a:cs typeface="Google Sans"/>
                <a:sym typeface="Google Sans"/>
              </a:defRPr>
            </a:lvl1pPr>
            <a:lvl2pPr lvl="1">
              <a:buNone/>
              <a:defRPr>
                <a:solidFill>
                  <a:srgbClr val="4285F4"/>
                </a:solidFill>
                <a:latin typeface="Google Sans"/>
                <a:ea typeface="Google Sans"/>
                <a:cs typeface="Google Sans"/>
                <a:sym typeface="Google Sans"/>
              </a:defRPr>
            </a:lvl2pPr>
            <a:lvl3pPr lvl="2">
              <a:buNone/>
              <a:defRPr>
                <a:solidFill>
                  <a:srgbClr val="4285F4"/>
                </a:solidFill>
                <a:latin typeface="Google Sans"/>
                <a:ea typeface="Google Sans"/>
                <a:cs typeface="Google Sans"/>
                <a:sym typeface="Google Sans"/>
              </a:defRPr>
            </a:lvl3pPr>
            <a:lvl4pPr lvl="3">
              <a:buNone/>
              <a:defRPr>
                <a:solidFill>
                  <a:srgbClr val="4285F4"/>
                </a:solidFill>
                <a:latin typeface="Google Sans"/>
                <a:ea typeface="Google Sans"/>
                <a:cs typeface="Google Sans"/>
                <a:sym typeface="Google Sans"/>
              </a:defRPr>
            </a:lvl4pPr>
            <a:lvl5pPr lvl="4">
              <a:buNone/>
              <a:defRPr>
                <a:solidFill>
                  <a:srgbClr val="4285F4"/>
                </a:solidFill>
                <a:latin typeface="Google Sans"/>
                <a:ea typeface="Google Sans"/>
                <a:cs typeface="Google Sans"/>
                <a:sym typeface="Google Sans"/>
              </a:defRPr>
            </a:lvl5pPr>
            <a:lvl6pPr lvl="5">
              <a:buNone/>
              <a:defRPr>
                <a:solidFill>
                  <a:srgbClr val="4285F4"/>
                </a:solidFill>
                <a:latin typeface="Google Sans"/>
                <a:ea typeface="Google Sans"/>
                <a:cs typeface="Google Sans"/>
                <a:sym typeface="Google Sans"/>
              </a:defRPr>
            </a:lvl6pPr>
            <a:lvl7pPr lvl="6">
              <a:buNone/>
              <a:defRPr>
                <a:solidFill>
                  <a:srgbClr val="4285F4"/>
                </a:solidFill>
                <a:latin typeface="Google Sans"/>
                <a:ea typeface="Google Sans"/>
                <a:cs typeface="Google Sans"/>
                <a:sym typeface="Google Sans"/>
              </a:defRPr>
            </a:lvl7pPr>
            <a:lvl8pPr lvl="7">
              <a:buNone/>
              <a:defRPr>
                <a:solidFill>
                  <a:srgbClr val="4285F4"/>
                </a:solidFill>
                <a:latin typeface="Google Sans"/>
                <a:ea typeface="Google Sans"/>
                <a:cs typeface="Google Sans"/>
                <a:sym typeface="Google Sans"/>
              </a:defRPr>
            </a:lvl8pPr>
            <a:lvl9pPr lvl="8">
              <a:buNone/>
              <a:defRPr>
                <a:solidFill>
                  <a:srgbClr val="4285F4"/>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Color Block">
  <p:cSld name="TITLE_3_2">
    <p:spTree>
      <p:nvGrpSpPr>
        <p:cNvPr id="47" name="Shape 47"/>
        <p:cNvGrpSpPr/>
        <p:nvPr/>
      </p:nvGrpSpPr>
      <p:grpSpPr>
        <a:xfrm>
          <a:off x="0" y="0"/>
          <a:ext cx="0" cy="0"/>
          <a:chOff x="0" y="0"/>
          <a:chExt cx="0" cy="0"/>
        </a:xfrm>
      </p:grpSpPr>
      <p:sp>
        <p:nvSpPr>
          <p:cNvPr id="48" name="Google Shape;48;p8"/>
          <p:cNvSpPr/>
          <p:nvPr/>
        </p:nvSpPr>
        <p:spPr>
          <a:xfrm>
            <a:off x="3581350" y="0"/>
            <a:ext cx="5562600" cy="51435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 name="Google Shape;49;p8"/>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50" name="Google Shape;50;p8"/>
          <p:cNvSpPr txBox="1"/>
          <p:nvPr>
            <p:ph idx="1" type="subTitle"/>
          </p:nvPr>
        </p:nvSpPr>
        <p:spPr>
          <a:xfrm>
            <a:off x="4088225" y="890250"/>
            <a:ext cx="42873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1" name="Google Shape;51;p8"/>
          <p:cNvSpPr txBox="1"/>
          <p:nvPr>
            <p:ph type="title"/>
          </p:nvPr>
        </p:nvSpPr>
        <p:spPr>
          <a:xfrm>
            <a:off x="632098" y="1959150"/>
            <a:ext cx="1994400" cy="653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 name="Google Shape;52;p8"/>
          <p:cNvSpPr txBox="1"/>
          <p:nvPr>
            <p:ph idx="2" type="subTitle"/>
          </p:nvPr>
        </p:nvSpPr>
        <p:spPr>
          <a:xfrm>
            <a:off x="4088225" y="1536718"/>
            <a:ext cx="42873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3" name="Google Shape;53;p8"/>
          <p:cNvSpPr txBox="1"/>
          <p:nvPr>
            <p:ph idx="3" type="subTitle"/>
          </p:nvPr>
        </p:nvSpPr>
        <p:spPr>
          <a:xfrm>
            <a:off x="4088225" y="2183193"/>
            <a:ext cx="42873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4" name="Google Shape;54;p8"/>
          <p:cNvSpPr txBox="1"/>
          <p:nvPr>
            <p:ph idx="4" type="subTitle"/>
          </p:nvPr>
        </p:nvSpPr>
        <p:spPr>
          <a:xfrm>
            <a:off x="4088225" y="2829668"/>
            <a:ext cx="42873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5" name="Google Shape;55;p8"/>
          <p:cNvSpPr txBox="1"/>
          <p:nvPr>
            <p:ph idx="5" type="subTitle"/>
          </p:nvPr>
        </p:nvSpPr>
        <p:spPr>
          <a:xfrm>
            <a:off x="4088225" y="3409375"/>
            <a:ext cx="4287300" cy="331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6" name="Google Shape;56;p8"/>
          <p:cNvSpPr txBox="1"/>
          <p:nvPr>
            <p:ph idx="6" type="subTitle"/>
          </p:nvPr>
        </p:nvSpPr>
        <p:spPr>
          <a:xfrm>
            <a:off x="4572000" y="834125"/>
            <a:ext cx="4234500" cy="545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7" name="Google Shape;57;p8"/>
          <p:cNvSpPr txBox="1"/>
          <p:nvPr>
            <p:ph idx="7" type="subTitle"/>
          </p:nvPr>
        </p:nvSpPr>
        <p:spPr>
          <a:xfrm>
            <a:off x="4572000" y="1489954"/>
            <a:ext cx="4234500" cy="51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8" name="Google Shape;58;p8"/>
          <p:cNvSpPr txBox="1"/>
          <p:nvPr>
            <p:ph idx="8" type="subTitle"/>
          </p:nvPr>
        </p:nvSpPr>
        <p:spPr>
          <a:xfrm>
            <a:off x="4572000" y="2117527"/>
            <a:ext cx="4234500" cy="51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9" name="Google Shape;59;p8"/>
          <p:cNvSpPr txBox="1"/>
          <p:nvPr>
            <p:ph idx="9" type="subTitle"/>
          </p:nvPr>
        </p:nvSpPr>
        <p:spPr>
          <a:xfrm>
            <a:off x="4572000" y="2754727"/>
            <a:ext cx="4234500" cy="51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60" name="Google Shape;60;p8"/>
          <p:cNvSpPr txBox="1"/>
          <p:nvPr>
            <p:ph idx="13" type="subTitle"/>
          </p:nvPr>
        </p:nvSpPr>
        <p:spPr>
          <a:xfrm>
            <a:off x="4572000" y="3391825"/>
            <a:ext cx="4234500" cy="51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latin typeface="Google Sans"/>
                <a:ea typeface="Google Sans"/>
                <a:cs typeface="Google Sans"/>
                <a:sym typeface="Google Sans"/>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TITLE_3_1">
    <p:spTree>
      <p:nvGrpSpPr>
        <p:cNvPr id="61" name="Shape 61"/>
        <p:cNvGrpSpPr/>
        <p:nvPr/>
      </p:nvGrpSpPr>
      <p:grpSpPr>
        <a:xfrm>
          <a:off x="0" y="0"/>
          <a:ext cx="0" cy="0"/>
          <a:chOff x="0" y="0"/>
          <a:chExt cx="0" cy="0"/>
        </a:xfrm>
      </p:grpSpPr>
      <p:sp>
        <p:nvSpPr>
          <p:cNvPr id="62" name="Google Shape;62;p9"/>
          <p:cNvSpPr/>
          <p:nvPr/>
        </p:nvSpPr>
        <p:spPr>
          <a:xfrm>
            <a:off x="150" y="0"/>
            <a:ext cx="9144000" cy="514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9"/>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64" name="Google Shape;64;p9"/>
          <p:cNvSpPr txBox="1"/>
          <p:nvPr>
            <p:ph idx="1" type="subTitle"/>
          </p:nvPr>
        </p:nvSpPr>
        <p:spPr>
          <a:xfrm>
            <a:off x="632094" y="612500"/>
            <a:ext cx="6848100" cy="609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400">
                <a:solidFill>
                  <a:srgbClr val="4285F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5" name="Google Shape;65;p9"/>
          <p:cNvSpPr txBox="1"/>
          <p:nvPr>
            <p:ph type="title"/>
          </p:nvPr>
        </p:nvSpPr>
        <p:spPr>
          <a:xfrm>
            <a:off x="632098" y="1184851"/>
            <a:ext cx="5822400" cy="170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quare">
  <p:cSld name="TITLE_3_1_4">
    <p:spTree>
      <p:nvGrpSpPr>
        <p:cNvPr id="66" name="Shape 66"/>
        <p:cNvGrpSpPr/>
        <p:nvPr/>
      </p:nvGrpSpPr>
      <p:grpSpPr>
        <a:xfrm>
          <a:off x="0" y="0"/>
          <a:ext cx="0" cy="0"/>
          <a:chOff x="0" y="0"/>
          <a:chExt cx="0" cy="0"/>
        </a:xfrm>
      </p:grpSpPr>
      <p:pic>
        <p:nvPicPr>
          <p:cNvPr id="67" name="Google Shape;67;p10"/>
          <p:cNvPicPr preferRelativeResize="0"/>
          <p:nvPr/>
        </p:nvPicPr>
        <p:blipFill rotWithShape="1">
          <a:blip r:embed="rId2">
            <a:alphaModFix/>
          </a:blip>
          <a:srcRect b="0" l="0" r="10" t="0"/>
          <a:stretch/>
        </p:blipFill>
        <p:spPr>
          <a:xfrm>
            <a:off x="7297520" y="4579338"/>
            <a:ext cx="1306550" cy="191800"/>
          </a:xfrm>
          <a:prstGeom prst="rect">
            <a:avLst/>
          </a:prstGeom>
          <a:noFill/>
          <a:ln>
            <a:noFill/>
          </a:ln>
        </p:spPr>
      </p:pic>
      <p:sp>
        <p:nvSpPr>
          <p:cNvPr id="68" name="Google Shape;68;p10"/>
          <p:cNvSpPr txBox="1"/>
          <p:nvPr>
            <p:ph idx="1" type="subTitle"/>
          </p:nvPr>
        </p:nvSpPr>
        <p:spPr>
          <a:xfrm>
            <a:off x="632094" y="612500"/>
            <a:ext cx="6848100" cy="609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400">
                <a:solidFill>
                  <a:srgbClr val="4285F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9" name="Google Shape;69;p10"/>
          <p:cNvSpPr txBox="1"/>
          <p:nvPr>
            <p:ph type="title"/>
          </p:nvPr>
        </p:nvSpPr>
        <p:spPr>
          <a:xfrm>
            <a:off x="632098" y="1184851"/>
            <a:ext cx="5822400" cy="170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70" name="Google Shape;70;p10"/>
          <p:cNvPicPr preferRelativeResize="0"/>
          <p:nvPr/>
        </p:nvPicPr>
        <p:blipFill rotWithShape="1">
          <a:blip r:embed="rId3">
            <a:alphaModFix/>
          </a:blip>
          <a:srcRect b="36281" l="70587" r="0" t="0"/>
          <a:stretch/>
        </p:blipFill>
        <p:spPr>
          <a:xfrm>
            <a:off x="6454500" y="-525"/>
            <a:ext cx="2689497" cy="3277951"/>
          </a:xfrm>
          <a:prstGeom prst="rect">
            <a:avLst/>
          </a:prstGeom>
          <a:noFill/>
          <a:ln>
            <a:noFill/>
          </a:ln>
        </p:spPr>
      </p:pic>
    </p:spTree>
  </p:cSld>
  <p:clrMapOvr>
    <a:masterClrMapping/>
  </p:clrMapOvr>
  <p:extLst>
    <p:ext uri="{DCECCB84-F9BA-43D5-87BE-67443E8EF086}">
      <p15:sldGuideLst>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36.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6.png"/><Relationship Id="rId5" Type="http://schemas.openxmlformats.org/officeDocument/2006/relationships/image" Target="../media/image20.png"/><Relationship Id="rId6" Type="http://schemas.openxmlformats.org/officeDocument/2006/relationships/image" Target="../media/image8.png"/><Relationship Id="rId7" Type="http://schemas.openxmlformats.org/officeDocument/2006/relationships/image" Target="../media/image12.png"/><Relationship Id="rId8" Type="http://schemas.openxmlformats.org/officeDocument/2006/relationships/image" Target="../media/image7.png"/><Relationship Id="rId11" Type="http://schemas.openxmlformats.org/officeDocument/2006/relationships/image" Target="../media/image5.png"/><Relationship Id="rId10"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40.png"/><Relationship Id="rId11" Type="http://schemas.openxmlformats.org/officeDocument/2006/relationships/image" Target="../media/image46.png"/><Relationship Id="rId10"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40.png"/><Relationship Id="rId11" Type="http://schemas.openxmlformats.org/officeDocument/2006/relationships/image" Target="../media/image42.png"/><Relationship Id="rId10"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32.png"/><Relationship Id="rId9" Type="http://schemas.openxmlformats.org/officeDocument/2006/relationships/image" Target="../media/image40.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1.png"/><Relationship Id="rId11" Type="http://schemas.openxmlformats.org/officeDocument/2006/relationships/image" Target="../media/image43.png"/><Relationship Id="rId10" Type="http://schemas.openxmlformats.org/officeDocument/2006/relationships/image" Target="../media/image35.png"/><Relationship Id="rId12"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50.png"/><Relationship Id="rId9" Type="http://schemas.openxmlformats.org/officeDocument/2006/relationships/image" Target="../media/image40.png"/><Relationship Id="rId5" Type="http://schemas.openxmlformats.org/officeDocument/2006/relationships/image" Target="../media/image32.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1.png"/><Relationship Id="rId11" Type="http://schemas.openxmlformats.org/officeDocument/2006/relationships/image" Target="../media/image44.png"/><Relationship Id="rId10" Type="http://schemas.openxmlformats.org/officeDocument/2006/relationships/image" Target="../media/image35.png"/><Relationship Id="rId13" Type="http://schemas.openxmlformats.org/officeDocument/2006/relationships/image" Target="../media/image54.png"/><Relationship Id="rId12" Type="http://schemas.openxmlformats.org/officeDocument/2006/relationships/image" Target="../media/image59.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53.png"/><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57.png"/><Relationship Id="rId4" Type="http://schemas.openxmlformats.org/officeDocument/2006/relationships/image" Target="../media/image51.png"/><Relationship Id="rId5"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65.jpg"/><Relationship Id="rId4" Type="http://schemas.openxmlformats.org/officeDocument/2006/relationships/hyperlink" Target="https://arxiv.org/abs/1609.04802" TargetMode="External"/><Relationship Id="rId5" Type="http://schemas.openxmlformats.org/officeDocument/2006/relationships/hyperlink" Target="https://arxiv.org/abs/1609.04802"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71.png"/><Relationship Id="rId9" Type="http://schemas.openxmlformats.org/officeDocument/2006/relationships/image" Target="../media/image74.png"/><Relationship Id="rId5" Type="http://schemas.openxmlformats.org/officeDocument/2006/relationships/image" Target="../media/image32.png"/><Relationship Id="rId6" Type="http://schemas.openxmlformats.org/officeDocument/2006/relationships/image" Target="../media/image64.png"/><Relationship Id="rId7" Type="http://schemas.openxmlformats.org/officeDocument/2006/relationships/image" Target="../media/image58.png"/><Relationship Id="rId8" Type="http://schemas.openxmlformats.org/officeDocument/2006/relationships/image" Target="../media/image63.png"/><Relationship Id="rId11" Type="http://schemas.openxmlformats.org/officeDocument/2006/relationships/image" Target="../media/image61.png"/><Relationship Id="rId10" Type="http://schemas.openxmlformats.org/officeDocument/2006/relationships/image" Target="../media/image68.png"/><Relationship Id="rId12"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72.png"/><Relationship Id="rId4" Type="http://schemas.openxmlformats.org/officeDocument/2006/relationships/hyperlink" Target="http://hific.github.io" TargetMode="External"/><Relationship Id="rId5"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3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70.png"/><Relationship Id="rId4" Type="http://schemas.openxmlformats.org/officeDocument/2006/relationships/image" Target="../media/image34.png"/><Relationship Id="rId9" Type="http://schemas.openxmlformats.org/officeDocument/2006/relationships/image" Target="../media/image39.png"/><Relationship Id="rId5" Type="http://schemas.openxmlformats.org/officeDocument/2006/relationships/image" Target="../media/image32.png"/><Relationship Id="rId6" Type="http://schemas.openxmlformats.org/officeDocument/2006/relationships/image" Target="../media/image41.png"/><Relationship Id="rId7" Type="http://schemas.openxmlformats.org/officeDocument/2006/relationships/image" Target="../media/image40.png"/><Relationship Id="rId8" Type="http://schemas.openxmlformats.org/officeDocument/2006/relationships/image" Target="../media/image35.png"/><Relationship Id="rId10"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9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9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80.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79.jpg"/><Relationship Id="rId4" Type="http://schemas.openxmlformats.org/officeDocument/2006/relationships/hyperlink" Target="http://arxiv.org/abs/2305.18231"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75.jpg"/><Relationship Id="rId4" Type="http://schemas.openxmlformats.org/officeDocument/2006/relationships/image" Target="../media/image7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89.jpg"/><Relationship Id="rId4" Type="http://schemas.openxmlformats.org/officeDocument/2006/relationships/image" Target="../media/image8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90.jpg"/><Relationship Id="rId4" Type="http://schemas.openxmlformats.org/officeDocument/2006/relationships/image" Target="../media/image8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8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3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92.jp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106.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106.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106.png"/><Relationship Id="rId4" Type="http://schemas.openxmlformats.org/officeDocument/2006/relationships/image" Target="../media/image86.png"/><Relationship Id="rId5"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 Id="rId3"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 Id="rId3" Type="http://schemas.openxmlformats.org/officeDocument/2006/relationships/image" Target="../media/image93.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3.xml"/><Relationship Id="rId3" Type="http://schemas.openxmlformats.org/officeDocument/2006/relationships/image" Target="../media/image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 Id="rId3" Type="http://schemas.openxmlformats.org/officeDocument/2006/relationships/image" Target="../media/image31.jpg"/><Relationship Id="rId4" Type="http://schemas.openxmlformats.org/officeDocument/2006/relationships/image" Target="../media/image28.png"/><Relationship Id="rId5" Type="http://schemas.openxmlformats.org/officeDocument/2006/relationships/image" Target="../media/image9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 Id="rId3" Type="http://schemas.openxmlformats.org/officeDocument/2006/relationships/hyperlink" Target="https://arxiv.org/abs/1801.03924" TargetMode="External"/><Relationship Id="rId4" Type="http://schemas.openxmlformats.org/officeDocument/2006/relationships/hyperlink" Target="https://arxiv.org/abs/2006.06752" TargetMode="External"/><Relationship Id="rId9" Type="http://schemas.openxmlformats.org/officeDocument/2006/relationships/image" Target="../media/image99.jpg"/><Relationship Id="rId5" Type="http://schemas.openxmlformats.org/officeDocument/2006/relationships/hyperlink" Target="https://ai.googleblog.com/2022/08/uvq-measuring-youtubes-perceptual-video.html" TargetMode="External"/><Relationship Id="rId6" Type="http://schemas.openxmlformats.org/officeDocument/2006/relationships/hyperlink" Target="https://arxiv.org/abs/2304.07056" TargetMode="External"/><Relationship Id="rId7" Type="http://schemas.openxmlformats.org/officeDocument/2006/relationships/image" Target="../media/image95.jpg"/><Relationship Id="rId8" Type="http://schemas.openxmlformats.org/officeDocument/2006/relationships/image" Target="../media/image10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hyperlink" Target="https://arxiv.org/abs/1611.01704" TargetMode="External"/><Relationship Id="rId4" Type="http://schemas.openxmlformats.org/officeDocument/2006/relationships/hyperlink" Target="http://youtu.be/Y3ySwIhwvTE" TargetMode="External"/><Relationship Id="rId9" Type="http://schemas.openxmlformats.org/officeDocument/2006/relationships/hyperlink" Target="https://arxiv.org/abs/2205.14501" TargetMode="External"/><Relationship Id="rId5" Type="http://schemas.openxmlformats.org/officeDocument/2006/relationships/hyperlink" Target="https://arxiv.org/abs/1802.01436" TargetMode="External"/><Relationship Id="rId6" Type="http://schemas.openxmlformats.org/officeDocument/2006/relationships/hyperlink" Target="https://arxiv.org/abs/2212.13824" TargetMode="External"/><Relationship Id="rId7" Type="http://schemas.openxmlformats.org/officeDocument/2006/relationships/hyperlink" Target="https://arxiv.org/abs/2203.10886" TargetMode="External"/><Relationship Id="rId8" Type="http://schemas.openxmlformats.org/officeDocument/2006/relationships/hyperlink" Target="https://arxiv.org/abs/2006.09965" TargetMode="External"/><Relationship Id="rId11" Type="http://schemas.openxmlformats.org/officeDocument/2006/relationships/hyperlink" Target="https://arxiv.org/abs/2112.10752" TargetMode="External"/><Relationship Id="rId10" Type="http://schemas.openxmlformats.org/officeDocument/2006/relationships/hyperlink" Target="https://arxiv.org/abs/2305.18231" TargetMode="External"/><Relationship Id="rId13" Type="http://schemas.openxmlformats.org/officeDocument/2006/relationships/hyperlink" Target="https://arxiv.org/abs/2005.01338" TargetMode="External"/><Relationship Id="rId12" Type="http://schemas.openxmlformats.org/officeDocument/2006/relationships/hyperlink" Target="https://arxiv.org/abs/2007.03034" TargetMode="External"/><Relationship Id="rId15" Type="http://schemas.openxmlformats.org/officeDocument/2006/relationships/hyperlink" Target="https://arxiv.org/abs/1901.07821" TargetMode="External"/><Relationship Id="rId14" Type="http://schemas.openxmlformats.org/officeDocument/2006/relationships/hyperlink" Target="https://arxiv.org/abs/1609.04802" TargetMode="External"/><Relationship Id="rId17" Type="http://schemas.openxmlformats.org/officeDocument/2006/relationships/hyperlink" Target="https://arxiv.org/abs/2212.13824" TargetMode="External"/><Relationship Id="rId16" Type="http://schemas.openxmlformats.org/officeDocument/2006/relationships/hyperlink" Target="https://arxiv.org/abs/1809.02736" TargetMode="External"/><Relationship Id="rId19" Type="http://schemas.openxmlformats.org/officeDocument/2006/relationships/hyperlink" Target="https://arxiv.org/abs/2301.00704" TargetMode="External"/><Relationship Id="rId18" Type="http://schemas.openxmlformats.org/officeDocument/2006/relationships/hyperlink" Target="https://arxiv.org/abs/2006.06752"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0.xml"/><Relationship Id="rId3" Type="http://schemas.openxmlformats.org/officeDocument/2006/relationships/hyperlink" Target="https://openaccess.thecvf.com/content/CVPR2021/html/Wang_Rich_Features_for_Perceptual_Quality_Assessment_of_UGC_Videos_CVPR_2021_paper.html" TargetMode="External"/><Relationship Id="rId4" Type="http://schemas.openxmlformats.org/officeDocument/2006/relationships/image" Target="../media/image104.png"/><Relationship Id="rId5" Type="http://schemas.openxmlformats.org/officeDocument/2006/relationships/hyperlink" Target="http://ai.googleblog.com/2022/08/uvq-measuring-youtubes-perceptual-video.html" TargetMode="External"/><Relationship Id="rId6" Type="http://schemas.openxmlformats.org/officeDocument/2006/relationships/hyperlink" Target="http://github.com/google/uvq"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1.xml"/><Relationship Id="rId3" Type="http://schemas.openxmlformats.org/officeDocument/2006/relationships/image" Target="../media/image10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10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10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 Id="rId3"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10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0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7"/>
          <p:cNvSpPr txBox="1"/>
          <p:nvPr>
            <p:ph idx="1" type="subTitle"/>
          </p:nvPr>
        </p:nvSpPr>
        <p:spPr>
          <a:xfrm>
            <a:off x="554725" y="2863900"/>
            <a:ext cx="5907000" cy="149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n" sz="1600">
                <a:solidFill>
                  <a:srgbClr val="666666"/>
                </a:solidFill>
              </a:rPr>
            </a:br>
            <a:r>
              <a:rPr lang="en" sz="1600">
                <a:solidFill>
                  <a:srgbClr val="666666"/>
                </a:solidFill>
              </a:rPr>
              <a:t>David Minnen, Ph.D.</a:t>
            </a:r>
            <a:endParaRPr sz="1600">
              <a:solidFill>
                <a:srgbClr val="666666"/>
              </a:solidFill>
            </a:endParaRPr>
          </a:p>
          <a:p>
            <a:pPr indent="0" lvl="0" marL="0" rtl="0" algn="l">
              <a:spcBef>
                <a:spcPts val="0"/>
              </a:spcBef>
              <a:spcAft>
                <a:spcPts val="0"/>
              </a:spcAft>
              <a:buNone/>
            </a:pPr>
            <a:r>
              <a:rPr lang="en" sz="1600">
                <a:solidFill>
                  <a:srgbClr val="666666"/>
                </a:solidFill>
              </a:rPr>
              <a:t>Staff Research Scientist</a:t>
            </a:r>
            <a:br>
              <a:rPr lang="en" sz="1600">
                <a:solidFill>
                  <a:srgbClr val="666666"/>
                </a:solidFill>
              </a:rPr>
            </a:br>
            <a:endParaRPr sz="1600">
              <a:solidFill>
                <a:srgbClr val="666666"/>
              </a:solidFill>
            </a:endParaRPr>
          </a:p>
          <a:p>
            <a:pPr indent="0" lvl="0" marL="0" rtl="0" algn="l">
              <a:spcBef>
                <a:spcPts val="0"/>
              </a:spcBef>
              <a:spcAft>
                <a:spcPts val="0"/>
              </a:spcAft>
              <a:buNone/>
            </a:pPr>
            <a:r>
              <a:rPr lang="en" sz="1600">
                <a:solidFill>
                  <a:srgbClr val="666666"/>
                </a:solidFill>
              </a:rPr>
              <a:t>VQEG Spring 2023 Meeting</a:t>
            </a:r>
            <a:br>
              <a:rPr lang="en" sz="1600">
                <a:solidFill>
                  <a:srgbClr val="666666"/>
                </a:solidFill>
              </a:rPr>
            </a:br>
            <a:endParaRPr sz="1600">
              <a:solidFill>
                <a:srgbClr val="666666"/>
              </a:solidFill>
            </a:endParaRPr>
          </a:p>
        </p:txBody>
      </p:sp>
      <p:sp>
        <p:nvSpPr>
          <p:cNvPr id="169" name="Google Shape;169;p27"/>
          <p:cNvSpPr txBox="1"/>
          <p:nvPr>
            <p:ph type="title"/>
          </p:nvPr>
        </p:nvSpPr>
        <p:spPr>
          <a:xfrm>
            <a:off x="547350" y="1288050"/>
            <a:ext cx="8441100" cy="176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434343"/>
                </a:solidFill>
              </a:rPr>
              <a:t>Generative Compression</a:t>
            </a:r>
            <a:endParaRPr sz="3400">
              <a:solidFill>
                <a:srgbClr val="434343"/>
              </a:solidFill>
            </a:endParaRPr>
          </a:p>
          <a:p>
            <a:pPr indent="0" lvl="0" marL="0" rtl="0" algn="l">
              <a:spcBef>
                <a:spcPts val="0"/>
              </a:spcBef>
              <a:spcAft>
                <a:spcPts val="0"/>
              </a:spcAft>
              <a:buNone/>
            </a:pPr>
            <a:r>
              <a:rPr lang="en" sz="3400">
                <a:solidFill>
                  <a:srgbClr val="434343"/>
                </a:solidFill>
              </a:rPr>
              <a:t>&amp; Challenges for Quality</a:t>
            </a:r>
            <a:br>
              <a:rPr lang="en" sz="3400">
                <a:solidFill>
                  <a:srgbClr val="434343"/>
                </a:solidFill>
              </a:rPr>
            </a:br>
            <a:r>
              <a:rPr lang="en" sz="3400">
                <a:solidFill>
                  <a:srgbClr val="434343"/>
                </a:solidFill>
              </a:rPr>
              <a:t>Assessment</a:t>
            </a:r>
            <a:endParaRPr sz="3400">
              <a:solidFill>
                <a:srgbClr val="43434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6"/>
          <p:cNvPicPr preferRelativeResize="0"/>
          <p:nvPr/>
        </p:nvPicPr>
        <p:blipFill>
          <a:blip r:embed="rId3">
            <a:alphaModFix/>
          </a:blip>
          <a:stretch>
            <a:fillRect/>
          </a:stretch>
        </p:blipFill>
        <p:spPr>
          <a:xfrm>
            <a:off x="228600" y="59447"/>
            <a:ext cx="6872161" cy="4838699"/>
          </a:xfrm>
          <a:prstGeom prst="rect">
            <a:avLst/>
          </a:prstGeom>
          <a:noFill/>
          <a:ln>
            <a:noFill/>
          </a:ln>
        </p:spPr>
      </p:pic>
      <p:sp>
        <p:nvSpPr>
          <p:cNvPr id="311" name="Google Shape;311;p36"/>
          <p:cNvSpPr txBox="1"/>
          <p:nvPr/>
        </p:nvSpPr>
        <p:spPr>
          <a:xfrm>
            <a:off x="4755900" y="4836900"/>
            <a:ext cx="4388100" cy="3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999999"/>
                </a:solidFill>
                <a:latin typeface="Google Sans"/>
                <a:ea typeface="Google Sans"/>
                <a:cs typeface="Google Sans"/>
                <a:sym typeface="Google Sans"/>
              </a:rPr>
              <a:t>HFD results from Hoogeboom 2023 (arxiv:2305.18231)</a:t>
            </a:r>
            <a:endParaRPr sz="1200">
              <a:solidFill>
                <a:srgbClr val="999999"/>
              </a:solidFill>
              <a:latin typeface="Google Sans"/>
              <a:ea typeface="Google Sans"/>
              <a:cs typeface="Google Sans"/>
              <a:sym typeface="Google Sans"/>
            </a:endParaRPr>
          </a:p>
        </p:txBody>
      </p:sp>
      <p:sp>
        <p:nvSpPr>
          <p:cNvPr id="312" name="Google Shape;312;p36"/>
          <p:cNvSpPr txBox="1"/>
          <p:nvPr/>
        </p:nvSpPr>
        <p:spPr>
          <a:xfrm>
            <a:off x="0" y="4836900"/>
            <a:ext cx="43881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Google Sans"/>
                <a:ea typeface="Google Sans"/>
                <a:cs typeface="Google Sans"/>
                <a:sym typeface="Google Sans"/>
              </a:rPr>
              <a:t>PO-ELIC</a:t>
            </a:r>
            <a:r>
              <a:rPr lang="en" sz="1200">
                <a:solidFill>
                  <a:srgbClr val="999999"/>
                </a:solidFill>
                <a:latin typeface="Google Sans"/>
                <a:ea typeface="Google Sans"/>
                <a:cs typeface="Google Sans"/>
                <a:sym typeface="Google Sans"/>
              </a:rPr>
              <a:t> results from He 2022 (arxiv:</a:t>
            </a:r>
            <a:r>
              <a:rPr lang="en" sz="1200">
                <a:solidFill>
                  <a:srgbClr val="999999"/>
                </a:solidFill>
                <a:latin typeface="Google Sans"/>
                <a:ea typeface="Google Sans"/>
                <a:cs typeface="Google Sans"/>
                <a:sym typeface="Google Sans"/>
              </a:rPr>
              <a:t>2205.14501</a:t>
            </a:r>
            <a:r>
              <a:rPr lang="en" sz="1200">
                <a:solidFill>
                  <a:srgbClr val="999999"/>
                </a:solidFill>
                <a:latin typeface="Google Sans"/>
                <a:ea typeface="Google Sans"/>
                <a:cs typeface="Google Sans"/>
                <a:sym typeface="Google Sans"/>
              </a:rPr>
              <a:t>)</a:t>
            </a:r>
            <a:endParaRPr sz="1200">
              <a:solidFill>
                <a:srgbClr val="999999"/>
              </a:solidFill>
              <a:latin typeface="Google Sans"/>
              <a:ea typeface="Google Sans"/>
              <a:cs typeface="Google Sans"/>
              <a:sym typeface="Google Sans"/>
            </a:endParaRPr>
          </a:p>
        </p:txBody>
      </p:sp>
      <p:sp>
        <p:nvSpPr>
          <p:cNvPr id="313" name="Google Shape;313;p36"/>
          <p:cNvSpPr/>
          <p:nvPr/>
        </p:nvSpPr>
        <p:spPr>
          <a:xfrm>
            <a:off x="192725" y="3362550"/>
            <a:ext cx="1568400" cy="15483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6"/>
          <p:cNvSpPr/>
          <p:nvPr/>
        </p:nvSpPr>
        <p:spPr>
          <a:xfrm>
            <a:off x="192725" y="265825"/>
            <a:ext cx="1568400" cy="30498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6"/>
          <p:cNvSpPr/>
          <p:nvPr/>
        </p:nvSpPr>
        <p:spPr>
          <a:xfrm>
            <a:off x="5545641" y="3362550"/>
            <a:ext cx="1568400" cy="15483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6"/>
          <p:cNvSpPr/>
          <p:nvPr/>
        </p:nvSpPr>
        <p:spPr>
          <a:xfrm>
            <a:off x="5545650" y="242425"/>
            <a:ext cx="1568400" cy="3096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6"/>
          <p:cNvSpPr/>
          <p:nvPr/>
        </p:nvSpPr>
        <p:spPr>
          <a:xfrm>
            <a:off x="1996605" y="26150"/>
            <a:ext cx="3323400" cy="15483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3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3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1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1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37"/>
          <p:cNvPicPr preferRelativeResize="0"/>
          <p:nvPr/>
        </p:nvPicPr>
        <p:blipFill rotWithShape="1">
          <a:blip r:embed="rId3">
            <a:alphaModFix/>
          </a:blip>
          <a:srcRect b="35043" l="67671" r="19307" t="49614"/>
          <a:stretch/>
        </p:blipFill>
        <p:spPr>
          <a:xfrm>
            <a:off x="6053188" y="1620700"/>
            <a:ext cx="2797000" cy="2197050"/>
          </a:xfrm>
          <a:prstGeom prst="rect">
            <a:avLst/>
          </a:prstGeom>
          <a:noFill/>
          <a:ln>
            <a:noFill/>
          </a:ln>
          <a:effectLst>
            <a:outerShdw blurRad="57150" rotWithShape="0" algn="bl" dir="3000000" dist="57150">
              <a:srgbClr val="000000">
                <a:alpha val="50000"/>
              </a:srgbClr>
            </a:outerShdw>
          </a:effectLst>
        </p:spPr>
      </p:pic>
      <p:sp>
        <p:nvSpPr>
          <p:cNvPr id="323" name="Google Shape;323;p37"/>
          <p:cNvSpPr txBox="1"/>
          <p:nvPr/>
        </p:nvSpPr>
        <p:spPr>
          <a:xfrm>
            <a:off x="228975" y="234450"/>
            <a:ext cx="429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HiFiC Failure Cases</a:t>
            </a:r>
            <a:r>
              <a:rPr lang="en" sz="1800">
                <a:solidFill>
                  <a:schemeClr val="dk2"/>
                </a:solidFill>
                <a:latin typeface="Google Sans"/>
                <a:ea typeface="Google Sans"/>
                <a:cs typeface="Google Sans"/>
                <a:sym typeface="Google Sans"/>
              </a:rPr>
              <a:t>: small faces</a:t>
            </a:r>
            <a:endParaRPr sz="1800">
              <a:solidFill>
                <a:schemeClr val="dk2"/>
              </a:solidFill>
              <a:latin typeface="Google Sans"/>
              <a:ea typeface="Google Sans"/>
              <a:cs typeface="Google Sans"/>
              <a:sym typeface="Google Sans"/>
            </a:endParaRPr>
          </a:p>
        </p:txBody>
      </p:sp>
      <p:grpSp>
        <p:nvGrpSpPr>
          <p:cNvPr id="324" name="Google Shape;324;p37"/>
          <p:cNvGrpSpPr/>
          <p:nvPr/>
        </p:nvGrpSpPr>
        <p:grpSpPr>
          <a:xfrm>
            <a:off x="416225" y="933850"/>
            <a:ext cx="5356124" cy="3570749"/>
            <a:chOff x="416225" y="857650"/>
            <a:chExt cx="5356124" cy="3570749"/>
          </a:xfrm>
        </p:grpSpPr>
        <p:pic>
          <p:nvPicPr>
            <p:cNvPr id="325" name="Google Shape;325;p37"/>
            <p:cNvPicPr preferRelativeResize="0"/>
            <p:nvPr/>
          </p:nvPicPr>
          <p:blipFill>
            <a:blip r:embed="rId4">
              <a:alphaModFix/>
            </a:blip>
            <a:stretch>
              <a:fillRect/>
            </a:stretch>
          </p:blipFill>
          <p:spPr>
            <a:xfrm>
              <a:off x="416225" y="857650"/>
              <a:ext cx="5356124" cy="3570749"/>
            </a:xfrm>
            <a:prstGeom prst="rect">
              <a:avLst/>
            </a:prstGeom>
            <a:noFill/>
            <a:ln>
              <a:noFill/>
            </a:ln>
          </p:spPr>
        </p:pic>
        <p:sp>
          <p:nvSpPr>
            <p:cNvPr id="326" name="Google Shape;326;p37"/>
            <p:cNvSpPr/>
            <p:nvPr/>
          </p:nvSpPr>
          <p:spPr>
            <a:xfrm>
              <a:off x="4083675" y="2612575"/>
              <a:ext cx="732600" cy="604200"/>
            </a:xfrm>
            <a:prstGeom prst="rect">
              <a:avLst/>
            </a:prstGeom>
            <a:noFill/>
            <a:ln cap="flat" cmpd="sng" w="28575">
              <a:solidFill>
                <a:schemeClr val="accent3"/>
              </a:solidFill>
              <a:prstDash val="dash"/>
              <a:round/>
              <a:headEnd len="sm" w="sm" type="none"/>
              <a:tailEnd len="sm" w="sm" type="none"/>
            </a:ln>
            <a:effectLst>
              <a:outerShdw blurRad="57150" rotWithShape="0" algn="bl" dir="30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7" name="Google Shape;327;p37"/>
          <p:cNvSpPr txBox="1"/>
          <p:nvPr/>
        </p:nvSpPr>
        <p:spPr>
          <a:xfrm>
            <a:off x="4755900" y="4836900"/>
            <a:ext cx="4388100" cy="3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999999"/>
                </a:solidFill>
                <a:latin typeface="Google Sans"/>
                <a:ea typeface="Google Sans"/>
                <a:cs typeface="Google Sans"/>
                <a:sym typeface="Google Sans"/>
              </a:rPr>
              <a:t>HiFiC results from Mentzer 2020 (arxiv:2006.09965)</a:t>
            </a:r>
            <a:endParaRPr sz="1200">
              <a:solidFill>
                <a:srgbClr val="999999"/>
              </a:solidFill>
              <a:latin typeface="Google Sans"/>
              <a:ea typeface="Google Sans"/>
              <a:cs typeface="Google Sans"/>
              <a:sym typeface="Google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8"/>
          <p:cNvSpPr txBox="1"/>
          <p:nvPr/>
        </p:nvSpPr>
        <p:spPr>
          <a:xfrm>
            <a:off x="228975" y="234450"/>
            <a:ext cx="362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HiFiC Failure Cases</a:t>
            </a:r>
            <a:r>
              <a:rPr lang="en" sz="1800">
                <a:solidFill>
                  <a:schemeClr val="dk2"/>
                </a:solidFill>
                <a:latin typeface="Google Sans"/>
                <a:ea typeface="Google Sans"/>
                <a:cs typeface="Google Sans"/>
                <a:sym typeface="Google Sans"/>
              </a:rPr>
              <a:t>: small faces</a:t>
            </a:r>
            <a:endParaRPr sz="1800">
              <a:solidFill>
                <a:srgbClr val="999999"/>
              </a:solidFill>
              <a:latin typeface="Google Sans"/>
              <a:ea typeface="Google Sans"/>
              <a:cs typeface="Google Sans"/>
              <a:sym typeface="Google Sans"/>
            </a:endParaRPr>
          </a:p>
        </p:txBody>
      </p:sp>
      <p:grpSp>
        <p:nvGrpSpPr>
          <p:cNvPr id="333" name="Google Shape;333;p38"/>
          <p:cNvGrpSpPr/>
          <p:nvPr/>
        </p:nvGrpSpPr>
        <p:grpSpPr>
          <a:xfrm>
            <a:off x="3622725" y="1295074"/>
            <a:ext cx="2396400" cy="2966151"/>
            <a:chOff x="3622725" y="1295074"/>
            <a:chExt cx="2396400" cy="2966151"/>
          </a:xfrm>
        </p:grpSpPr>
        <p:pic>
          <p:nvPicPr>
            <p:cNvPr id="334" name="Google Shape;334;p38"/>
            <p:cNvPicPr preferRelativeResize="0"/>
            <p:nvPr/>
          </p:nvPicPr>
          <p:blipFill>
            <a:blip r:embed="rId3">
              <a:alphaModFix/>
            </a:blip>
            <a:stretch>
              <a:fillRect/>
            </a:stretch>
          </p:blipFill>
          <p:spPr>
            <a:xfrm>
              <a:off x="3622725" y="1295074"/>
              <a:ext cx="2396270" cy="2553351"/>
            </a:xfrm>
            <a:prstGeom prst="rect">
              <a:avLst/>
            </a:prstGeom>
            <a:noFill/>
            <a:ln>
              <a:noFill/>
            </a:ln>
            <a:effectLst>
              <a:outerShdw blurRad="57150" rotWithShape="0" algn="bl" dir="2760000" dist="47625">
                <a:srgbClr val="000000">
                  <a:alpha val="50000"/>
                </a:srgbClr>
              </a:outerShdw>
            </a:effectLst>
          </p:spPr>
        </p:pic>
        <p:sp>
          <p:nvSpPr>
            <p:cNvPr id="335" name="Google Shape;335;p38"/>
            <p:cNvSpPr txBox="1"/>
            <p:nvPr/>
          </p:nvSpPr>
          <p:spPr>
            <a:xfrm>
              <a:off x="3622725" y="3848425"/>
              <a:ext cx="23964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Google Sans"/>
                  <a:ea typeface="Google Sans"/>
                  <a:cs typeface="Google Sans"/>
                  <a:sym typeface="Google Sans"/>
                </a:rPr>
                <a:t>Original</a:t>
              </a:r>
              <a:endParaRPr>
                <a:solidFill>
                  <a:schemeClr val="dk2"/>
                </a:solidFill>
                <a:latin typeface="Google Sans"/>
                <a:ea typeface="Google Sans"/>
                <a:cs typeface="Google Sans"/>
                <a:sym typeface="Google Sans"/>
              </a:endParaRPr>
            </a:p>
          </p:txBody>
        </p:sp>
      </p:grpSp>
      <p:grpSp>
        <p:nvGrpSpPr>
          <p:cNvPr id="336" name="Google Shape;336;p38"/>
          <p:cNvGrpSpPr/>
          <p:nvPr/>
        </p:nvGrpSpPr>
        <p:grpSpPr>
          <a:xfrm>
            <a:off x="6437863" y="1325998"/>
            <a:ext cx="2396400" cy="2904302"/>
            <a:chOff x="6437863" y="1325998"/>
            <a:chExt cx="2396400" cy="2904302"/>
          </a:xfrm>
        </p:grpSpPr>
        <p:pic>
          <p:nvPicPr>
            <p:cNvPr id="337" name="Google Shape;337;p38"/>
            <p:cNvPicPr preferRelativeResize="0"/>
            <p:nvPr/>
          </p:nvPicPr>
          <p:blipFill>
            <a:blip r:embed="rId4">
              <a:alphaModFix/>
            </a:blip>
            <a:stretch>
              <a:fillRect/>
            </a:stretch>
          </p:blipFill>
          <p:spPr>
            <a:xfrm>
              <a:off x="6437932" y="1325998"/>
              <a:ext cx="2396268" cy="2491504"/>
            </a:xfrm>
            <a:prstGeom prst="rect">
              <a:avLst/>
            </a:prstGeom>
            <a:noFill/>
            <a:ln>
              <a:noFill/>
            </a:ln>
            <a:effectLst>
              <a:outerShdw blurRad="57150" rotWithShape="0" algn="bl" dir="2760000" dist="47625">
                <a:srgbClr val="000000">
                  <a:alpha val="50000"/>
                </a:srgbClr>
              </a:outerShdw>
            </a:effectLst>
          </p:spPr>
        </p:pic>
        <p:sp>
          <p:nvSpPr>
            <p:cNvPr id="338" name="Google Shape;338;p38"/>
            <p:cNvSpPr txBox="1"/>
            <p:nvPr/>
          </p:nvSpPr>
          <p:spPr>
            <a:xfrm>
              <a:off x="6437863" y="3817500"/>
              <a:ext cx="23964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Google Sans"/>
                  <a:ea typeface="Google Sans"/>
                  <a:cs typeface="Google Sans"/>
                  <a:sym typeface="Google Sans"/>
                </a:rPr>
                <a:t>HiFiC</a:t>
              </a:r>
              <a:endParaRPr>
                <a:solidFill>
                  <a:schemeClr val="dk2"/>
                </a:solidFill>
                <a:latin typeface="Google Sans"/>
                <a:ea typeface="Google Sans"/>
                <a:cs typeface="Google Sans"/>
                <a:sym typeface="Google Sans"/>
              </a:endParaRPr>
            </a:p>
          </p:txBody>
        </p:sp>
      </p:grpSp>
      <p:grpSp>
        <p:nvGrpSpPr>
          <p:cNvPr id="339" name="Google Shape;339;p38"/>
          <p:cNvGrpSpPr/>
          <p:nvPr/>
        </p:nvGrpSpPr>
        <p:grpSpPr>
          <a:xfrm>
            <a:off x="496225" y="778548"/>
            <a:ext cx="2730474" cy="4096727"/>
            <a:chOff x="496225" y="778548"/>
            <a:chExt cx="2730474" cy="4096727"/>
          </a:xfrm>
        </p:grpSpPr>
        <p:pic>
          <p:nvPicPr>
            <p:cNvPr id="340" name="Google Shape;340;p38"/>
            <p:cNvPicPr preferRelativeResize="0"/>
            <p:nvPr/>
          </p:nvPicPr>
          <p:blipFill>
            <a:blip r:embed="rId5">
              <a:alphaModFix/>
            </a:blip>
            <a:stretch>
              <a:fillRect/>
            </a:stretch>
          </p:blipFill>
          <p:spPr>
            <a:xfrm>
              <a:off x="496225" y="778548"/>
              <a:ext cx="2730474" cy="4096727"/>
            </a:xfrm>
            <a:prstGeom prst="rect">
              <a:avLst/>
            </a:prstGeom>
            <a:noFill/>
            <a:ln>
              <a:noFill/>
            </a:ln>
          </p:spPr>
        </p:pic>
        <p:sp>
          <p:nvSpPr>
            <p:cNvPr id="341" name="Google Shape;341;p38"/>
            <p:cNvSpPr/>
            <p:nvPr/>
          </p:nvSpPr>
          <p:spPr>
            <a:xfrm>
              <a:off x="1931250" y="2749850"/>
              <a:ext cx="228900" cy="234600"/>
            </a:xfrm>
            <a:prstGeom prst="rect">
              <a:avLst/>
            </a:prstGeom>
            <a:noFill/>
            <a:ln cap="flat" cmpd="sng" w="19050">
              <a:solidFill>
                <a:schemeClr val="accent3"/>
              </a:solidFill>
              <a:prstDash val="dash"/>
              <a:round/>
              <a:headEnd len="sm" w="sm" type="none"/>
              <a:tailEnd len="sm" w="sm" type="none"/>
            </a:ln>
            <a:effectLst>
              <a:outerShdw blurRad="57150" rotWithShape="0" algn="bl" dir="30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2" name="Google Shape;342;p38"/>
          <p:cNvSpPr txBox="1"/>
          <p:nvPr/>
        </p:nvSpPr>
        <p:spPr>
          <a:xfrm>
            <a:off x="3657551" y="240658"/>
            <a:ext cx="3951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999999"/>
                </a:solidFill>
                <a:latin typeface="Google Sans"/>
                <a:ea typeface="Google Sans"/>
                <a:cs typeface="Google Sans"/>
                <a:sym typeface="Google Sans"/>
              </a:rPr>
              <a:t>← still a problem with more</a:t>
            </a:r>
            <a:br>
              <a:rPr lang="en" sz="1800">
                <a:solidFill>
                  <a:srgbClr val="999999"/>
                </a:solidFill>
                <a:latin typeface="Google Sans"/>
                <a:ea typeface="Google Sans"/>
                <a:cs typeface="Google Sans"/>
                <a:sym typeface="Google Sans"/>
              </a:rPr>
            </a:br>
            <a:r>
              <a:rPr lang="en" sz="1800">
                <a:solidFill>
                  <a:srgbClr val="999999"/>
                </a:solidFill>
                <a:latin typeface="Google Sans"/>
                <a:ea typeface="Google Sans"/>
                <a:cs typeface="Google Sans"/>
                <a:sym typeface="Google Sans"/>
              </a:rPr>
              <a:t>      powerful GAN-based models</a:t>
            </a:r>
            <a:endParaRPr sz="1800">
              <a:solidFill>
                <a:srgbClr val="999999"/>
              </a:solidFill>
              <a:latin typeface="Google Sans"/>
              <a:ea typeface="Google Sans"/>
              <a:cs typeface="Google Sans"/>
              <a:sym typeface="Google Sans"/>
            </a:endParaRPr>
          </a:p>
        </p:txBody>
      </p:sp>
      <p:sp>
        <p:nvSpPr>
          <p:cNvPr id="343" name="Google Shape;343;p38"/>
          <p:cNvSpPr txBox="1"/>
          <p:nvPr/>
        </p:nvSpPr>
        <p:spPr>
          <a:xfrm>
            <a:off x="4755900" y="4836900"/>
            <a:ext cx="4388100" cy="3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999999"/>
                </a:solidFill>
                <a:latin typeface="Google Sans"/>
                <a:ea typeface="Google Sans"/>
                <a:cs typeface="Google Sans"/>
                <a:sym typeface="Google Sans"/>
              </a:rPr>
              <a:t>HiFiC results from Mentzer 2020 (arxiv:2006.09965)</a:t>
            </a:r>
            <a:endParaRPr sz="1200">
              <a:solidFill>
                <a:srgbClr val="999999"/>
              </a:solidFill>
              <a:latin typeface="Google Sans"/>
              <a:ea typeface="Google Sans"/>
              <a:cs typeface="Google Sans"/>
              <a:sym typeface="Google Sans"/>
            </a:endParaRPr>
          </a:p>
        </p:txBody>
      </p:sp>
      <p:cxnSp>
        <p:nvCxnSpPr>
          <p:cNvPr id="344" name="Google Shape;344;p38"/>
          <p:cNvCxnSpPr/>
          <p:nvPr/>
        </p:nvCxnSpPr>
        <p:spPr>
          <a:xfrm flipH="1" rot="10800000">
            <a:off x="1982700" y="1319975"/>
            <a:ext cx="1611900" cy="1392900"/>
          </a:xfrm>
          <a:prstGeom prst="straightConnector1">
            <a:avLst/>
          </a:prstGeom>
          <a:noFill/>
          <a:ln cap="flat" cmpd="sng" w="9525">
            <a:solidFill>
              <a:schemeClr val="accent3"/>
            </a:solidFill>
            <a:prstDash val="solid"/>
            <a:round/>
            <a:headEnd len="med" w="med" type="none"/>
            <a:tailEnd len="med" w="med" type="none"/>
          </a:ln>
        </p:spPr>
      </p:cxnSp>
      <p:cxnSp>
        <p:nvCxnSpPr>
          <p:cNvPr id="345" name="Google Shape;345;p38"/>
          <p:cNvCxnSpPr/>
          <p:nvPr/>
        </p:nvCxnSpPr>
        <p:spPr>
          <a:xfrm>
            <a:off x="1982700" y="3038650"/>
            <a:ext cx="1600800" cy="786300"/>
          </a:xfrm>
          <a:prstGeom prst="straightConnector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9"/>
          <p:cNvPicPr preferRelativeResize="0"/>
          <p:nvPr/>
        </p:nvPicPr>
        <p:blipFill>
          <a:blip r:embed="rId3">
            <a:alphaModFix/>
          </a:blip>
          <a:stretch>
            <a:fillRect/>
          </a:stretch>
        </p:blipFill>
        <p:spPr>
          <a:xfrm>
            <a:off x="304800" y="152400"/>
            <a:ext cx="4927484" cy="4838701"/>
          </a:xfrm>
          <a:prstGeom prst="rect">
            <a:avLst/>
          </a:prstGeom>
          <a:noFill/>
          <a:ln>
            <a:noFill/>
          </a:ln>
        </p:spPr>
      </p:pic>
      <p:sp>
        <p:nvSpPr>
          <p:cNvPr id="351" name="Google Shape;351;p39"/>
          <p:cNvSpPr txBox="1"/>
          <p:nvPr/>
        </p:nvSpPr>
        <p:spPr>
          <a:xfrm>
            <a:off x="0" y="4836900"/>
            <a:ext cx="9144000" cy="3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999999"/>
                </a:solidFill>
                <a:latin typeface="Google Sans"/>
                <a:ea typeface="Google Sans"/>
                <a:cs typeface="Google Sans"/>
                <a:sym typeface="Google Sans"/>
              </a:rPr>
              <a:t>HFD results from Hoogeboom 2023 (arxiv:2305.18231)</a:t>
            </a:r>
            <a:endParaRPr sz="1200">
              <a:solidFill>
                <a:srgbClr val="999999"/>
              </a:solidFill>
              <a:latin typeface="Google Sans"/>
              <a:ea typeface="Google Sans"/>
              <a:cs typeface="Google Sans"/>
              <a:sym typeface="Google Sans"/>
            </a:endParaRPr>
          </a:p>
        </p:txBody>
      </p:sp>
      <p:sp>
        <p:nvSpPr>
          <p:cNvPr id="352" name="Google Shape;352;p39"/>
          <p:cNvSpPr txBox="1"/>
          <p:nvPr/>
        </p:nvSpPr>
        <p:spPr>
          <a:xfrm>
            <a:off x="5650775" y="788075"/>
            <a:ext cx="2499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oogle Sans"/>
                <a:ea typeface="Google Sans"/>
                <a:cs typeface="Google Sans"/>
                <a:sym typeface="Google Sans"/>
              </a:rPr>
              <a:t>Visual quality looks better in diffusion- based reconstructions of small faces, but this is an ongoing area of research.</a:t>
            </a:r>
            <a:endParaRPr sz="1800">
              <a:solidFill>
                <a:schemeClr val="dk2"/>
              </a:solidFill>
              <a:latin typeface="Google Sans"/>
              <a:ea typeface="Google Sans"/>
              <a:cs typeface="Google Sans"/>
              <a:sym typeface="Google Sans"/>
            </a:endParaRPr>
          </a:p>
        </p:txBody>
      </p:sp>
      <p:sp>
        <p:nvSpPr>
          <p:cNvPr id="353" name="Google Shape;353;p39"/>
          <p:cNvSpPr/>
          <p:nvPr/>
        </p:nvSpPr>
        <p:spPr>
          <a:xfrm>
            <a:off x="965262" y="2033825"/>
            <a:ext cx="271800" cy="283800"/>
          </a:xfrm>
          <a:prstGeom prst="rect">
            <a:avLst/>
          </a:prstGeom>
          <a:noFill/>
          <a:ln cap="flat" cmpd="sng" w="19050">
            <a:solidFill>
              <a:schemeClr val="accent3"/>
            </a:solidFill>
            <a:prstDash val="dash"/>
            <a:round/>
            <a:headEnd len="sm" w="sm" type="none"/>
            <a:tailEnd len="sm" w="sm" type="none"/>
          </a:ln>
          <a:effectLst>
            <a:outerShdw blurRad="57150" rotWithShape="0" algn="bl" dir="30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54" name="Google Shape;354;p39"/>
          <p:cNvSpPr/>
          <p:nvPr/>
        </p:nvSpPr>
        <p:spPr>
          <a:xfrm>
            <a:off x="1990462" y="2635175"/>
            <a:ext cx="271800" cy="283800"/>
          </a:xfrm>
          <a:prstGeom prst="rect">
            <a:avLst/>
          </a:prstGeom>
          <a:noFill/>
          <a:ln cap="flat" cmpd="sng" w="19050">
            <a:solidFill>
              <a:schemeClr val="accent3"/>
            </a:solidFill>
            <a:prstDash val="dash"/>
            <a:round/>
            <a:headEnd len="sm" w="sm" type="none"/>
            <a:tailEnd len="sm" w="sm" type="none"/>
          </a:ln>
          <a:effectLst>
            <a:outerShdw blurRad="57150" rotWithShape="0" algn="bl" dir="30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55" name="Google Shape;355;p39"/>
          <p:cNvSpPr/>
          <p:nvPr/>
        </p:nvSpPr>
        <p:spPr>
          <a:xfrm>
            <a:off x="3045312" y="2825700"/>
            <a:ext cx="271800" cy="283800"/>
          </a:xfrm>
          <a:prstGeom prst="rect">
            <a:avLst/>
          </a:prstGeom>
          <a:noFill/>
          <a:ln cap="flat" cmpd="sng" w="19050">
            <a:solidFill>
              <a:schemeClr val="accent3"/>
            </a:solidFill>
            <a:prstDash val="dash"/>
            <a:round/>
            <a:headEnd len="sm" w="sm" type="none"/>
            <a:tailEnd len="sm" w="sm" type="none"/>
          </a:ln>
          <a:effectLst>
            <a:outerShdw blurRad="57150" rotWithShape="0" algn="bl" dir="30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56" name="Google Shape;356;p39"/>
          <p:cNvSpPr/>
          <p:nvPr/>
        </p:nvSpPr>
        <p:spPr>
          <a:xfrm>
            <a:off x="3832177" y="3829600"/>
            <a:ext cx="271800" cy="283800"/>
          </a:xfrm>
          <a:prstGeom prst="rect">
            <a:avLst/>
          </a:prstGeom>
          <a:noFill/>
          <a:ln cap="flat" cmpd="sng" w="19050">
            <a:solidFill>
              <a:schemeClr val="accent3"/>
            </a:solidFill>
            <a:prstDash val="dash"/>
            <a:round/>
            <a:headEnd len="sm" w="sm" type="none"/>
            <a:tailEnd len="sm" w="sm" type="none"/>
          </a:ln>
          <a:effectLst>
            <a:outerShdw blurRad="57150" rotWithShape="0" algn="bl" dir="30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40"/>
          <p:cNvPicPr preferRelativeResize="0"/>
          <p:nvPr/>
        </p:nvPicPr>
        <p:blipFill>
          <a:blip r:embed="rId3">
            <a:alphaModFix/>
          </a:blip>
          <a:stretch>
            <a:fillRect/>
          </a:stretch>
        </p:blipFill>
        <p:spPr>
          <a:xfrm>
            <a:off x="2444275" y="598825"/>
            <a:ext cx="6632151" cy="3238350"/>
          </a:xfrm>
          <a:prstGeom prst="rect">
            <a:avLst/>
          </a:prstGeom>
          <a:noFill/>
          <a:ln>
            <a:noFill/>
          </a:ln>
        </p:spPr>
      </p:pic>
      <p:sp>
        <p:nvSpPr>
          <p:cNvPr id="362" name="Google Shape;362;p40"/>
          <p:cNvSpPr txBox="1"/>
          <p:nvPr/>
        </p:nvSpPr>
        <p:spPr>
          <a:xfrm>
            <a:off x="0" y="4836900"/>
            <a:ext cx="9144000" cy="30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99999"/>
                </a:solidFill>
                <a:latin typeface="Google Sans"/>
                <a:ea typeface="Google Sans"/>
                <a:cs typeface="Google Sans"/>
                <a:sym typeface="Google Sans"/>
              </a:rPr>
              <a:t>Text-to-image results generated with Stable Diffusion (Rombach 2022, arxiv:2112.10752)</a:t>
            </a:r>
            <a:endParaRPr sz="1200">
              <a:solidFill>
                <a:srgbClr val="999999"/>
              </a:solidFill>
              <a:latin typeface="Google Sans"/>
              <a:ea typeface="Google Sans"/>
              <a:cs typeface="Google Sans"/>
              <a:sym typeface="Google Sans"/>
            </a:endParaRPr>
          </a:p>
        </p:txBody>
      </p:sp>
      <p:pic>
        <p:nvPicPr>
          <p:cNvPr id="363" name="Google Shape;363;p40"/>
          <p:cNvPicPr preferRelativeResize="0"/>
          <p:nvPr/>
        </p:nvPicPr>
        <p:blipFill>
          <a:blip r:embed="rId4">
            <a:alphaModFix/>
          </a:blip>
          <a:stretch>
            <a:fillRect/>
          </a:stretch>
        </p:blipFill>
        <p:spPr>
          <a:xfrm>
            <a:off x="63332" y="598825"/>
            <a:ext cx="2158900" cy="3238351"/>
          </a:xfrm>
          <a:prstGeom prst="rect">
            <a:avLst/>
          </a:prstGeom>
          <a:noFill/>
          <a:ln>
            <a:noFill/>
          </a:ln>
        </p:spPr>
      </p:pic>
      <p:cxnSp>
        <p:nvCxnSpPr>
          <p:cNvPr id="364" name="Google Shape;364;p40"/>
          <p:cNvCxnSpPr/>
          <p:nvPr/>
        </p:nvCxnSpPr>
        <p:spPr>
          <a:xfrm>
            <a:off x="2349650" y="388625"/>
            <a:ext cx="0" cy="3685200"/>
          </a:xfrm>
          <a:prstGeom prst="straightConnector1">
            <a:avLst/>
          </a:prstGeom>
          <a:noFill/>
          <a:ln cap="flat" cmpd="sng" w="9525">
            <a:solidFill>
              <a:srgbClr val="CCCCCC"/>
            </a:solidFill>
            <a:prstDash val="dash"/>
            <a:round/>
            <a:headEnd len="med" w="med" type="none"/>
            <a:tailEnd len="med" w="med" type="none"/>
          </a:ln>
        </p:spPr>
      </p:cxnSp>
      <p:sp>
        <p:nvSpPr>
          <p:cNvPr id="365" name="Google Shape;365;p40"/>
          <p:cNvSpPr txBox="1"/>
          <p:nvPr/>
        </p:nvSpPr>
        <p:spPr>
          <a:xfrm>
            <a:off x="63325" y="3760975"/>
            <a:ext cx="2158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Google Sans"/>
                <a:ea typeface="Google Sans"/>
                <a:cs typeface="Google Sans"/>
                <a:sym typeface="Google Sans"/>
              </a:rPr>
              <a:t>Original: kodim19</a:t>
            </a:r>
            <a:endParaRPr b="1" sz="1600">
              <a:solidFill>
                <a:schemeClr val="dk2"/>
              </a:solidFill>
              <a:latin typeface="Google Sans"/>
              <a:ea typeface="Google Sans"/>
              <a:cs typeface="Google Sans"/>
              <a:sym typeface="Google Sans"/>
            </a:endParaRPr>
          </a:p>
        </p:txBody>
      </p:sp>
      <p:sp>
        <p:nvSpPr>
          <p:cNvPr id="366" name="Google Shape;366;p40"/>
          <p:cNvSpPr txBox="1"/>
          <p:nvPr/>
        </p:nvSpPr>
        <p:spPr>
          <a:xfrm>
            <a:off x="2477075" y="3760975"/>
            <a:ext cx="6599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Google Sans"/>
                <a:ea typeface="Google Sans"/>
                <a:cs typeface="Google Sans"/>
                <a:sym typeface="Google Sans"/>
              </a:rPr>
              <a:t>Generated images conditioned on text + low-res image</a:t>
            </a:r>
            <a:endParaRPr b="1" sz="1600">
              <a:solidFill>
                <a:schemeClr val="dk2"/>
              </a:solidFill>
              <a:latin typeface="Google Sans"/>
              <a:ea typeface="Google Sans"/>
              <a:cs typeface="Google Sans"/>
              <a:sym typeface="Google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1"/>
          <p:cNvSpPr txBox="1"/>
          <p:nvPr>
            <p:ph idx="1" type="subTitle"/>
          </p:nvPr>
        </p:nvSpPr>
        <p:spPr>
          <a:xfrm>
            <a:off x="554725" y="1748254"/>
            <a:ext cx="5907000" cy="4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99999"/>
                </a:solidFill>
              </a:rPr>
              <a:t>A high-level overview</a:t>
            </a:r>
            <a:endParaRPr sz="1600">
              <a:solidFill>
                <a:srgbClr val="999999"/>
              </a:solidFill>
            </a:endParaRPr>
          </a:p>
        </p:txBody>
      </p:sp>
      <p:sp>
        <p:nvSpPr>
          <p:cNvPr id="372" name="Google Shape;372;p41"/>
          <p:cNvSpPr txBox="1"/>
          <p:nvPr>
            <p:ph type="title"/>
          </p:nvPr>
        </p:nvSpPr>
        <p:spPr>
          <a:xfrm>
            <a:off x="547350" y="1086795"/>
            <a:ext cx="8083800" cy="77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Learned Image Compression</a:t>
            </a:r>
            <a:endParaRPr>
              <a:solidFill>
                <a:srgbClr val="434343"/>
              </a:solidFill>
            </a:endParaRPr>
          </a:p>
        </p:txBody>
      </p:sp>
      <p:grpSp>
        <p:nvGrpSpPr>
          <p:cNvPr id="373" name="Google Shape;373;p41"/>
          <p:cNvGrpSpPr/>
          <p:nvPr/>
        </p:nvGrpSpPr>
        <p:grpSpPr>
          <a:xfrm>
            <a:off x="-5550" y="0"/>
            <a:ext cx="62265" cy="5143500"/>
            <a:chOff x="-5550" y="0"/>
            <a:chExt cx="985200" cy="5143500"/>
          </a:xfrm>
        </p:grpSpPr>
        <p:sp>
          <p:nvSpPr>
            <p:cNvPr id="374" name="Google Shape;374;p41"/>
            <p:cNvSpPr/>
            <p:nvPr/>
          </p:nvSpPr>
          <p:spPr>
            <a:xfrm>
              <a:off x="-5550" y="0"/>
              <a:ext cx="985200" cy="199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1"/>
            <p:cNvSpPr/>
            <p:nvPr/>
          </p:nvSpPr>
          <p:spPr>
            <a:xfrm>
              <a:off x="-5550" y="1994400"/>
              <a:ext cx="985200" cy="846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1"/>
            <p:cNvSpPr/>
            <p:nvPr/>
          </p:nvSpPr>
          <p:spPr>
            <a:xfrm>
              <a:off x="-5550" y="2841300"/>
              <a:ext cx="985200" cy="1151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1"/>
            <p:cNvSpPr/>
            <p:nvPr/>
          </p:nvSpPr>
          <p:spPr>
            <a:xfrm>
              <a:off x="-5550" y="3992400"/>
              <a:ext cx="985200" cy="11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41"/>
          <p:cNvSpPr/>
          <p:nvPr/>
        </p:nvSpPr>
        <p:spPr>
          <a:xfrm>
            <a:off x="529250" y="4323650"/>
            <a:ext cx="1473900" cy="41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1"/>
          <p:cNvSpPr txBox="1"/>
          <p:nvPr>
            <p:ph idx="1" type="subTitle"/>
          </p:nvPr>
        </p:nvSpPr>
        <p:spPr>
          <a:xfrm>
            <a:off x="928126" y="2678000"/>
            <a:ext cx="495600" cy="33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D9D9D9"/>
                </a:solidFill>
              </a:rPr>
              <a:t>01</a:t>
            </a:r>
            <a:endParaRPr>
              <a:solidFill>
                <a:srgbClr val="D9D9D9"/>
              </a:solidFill>
            </a:endParaRPr>
          </a:p>
        </p:txBody>
      </p:sp>
      <p:sp>
        <p:nvSpPr>
          <p:cNvPr id="380" name="Google Shape;380;p41"/>
          <p:cNvSpPr txBox="1"/>
          <p:nvPr>
            <p:ph idx="1" type="subTitle"/>
          </p:nvPr>
        </p:nvSpPr>
        <p:spPr>
          <a:xfrm>
            <a:off x="928126" y="3050652"/>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285F4"/>
                </a:solidFill>
                <a:latin typeface="Google Sans"/>
                <a:ea typeface="Google Sans"/>
                <a:cs typeface="Google Sans"/>
                <a:sym typeface="Google Sans"/>
              </a:rPr>
              <a:t>02</a:t>
            </a:r>
            <a:endParaRPr>
              <a:solidFill>
                <a:srgbClr val="4285F4"/>
              </a:solidFill>
              <a:latin typeface="Google Sans"/>
              <a:ea typeface="Google Sans"/>
              <a:cs typeface="Google Sans"/>
              <a:sym typeface="Google Sans"/>
            </a:endParaRPr>
          </a:p>
        </p:txBody>
      </p:sp>
      <p:sp>
        <p:nvSpPr>
          <p:cNvPr id="381" name="Google Shape;381;p41"/>
          <p:cNvSpPr txBox="1"/>
          <p:nvPr>
            <p:ph idx="2" type="subTitle"/>
          </p:nvPr>
        </p:nvSpPr>
        <p:spPr>
          <a:xfrm>
            <a:off x="928126" y="3376570"/>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285F4"/>
                </a:solidFill>
                <a:latin typeface="Google Sans"/>
                <a:ea typeface="Google Sans"/>
                <a:cs typeface="Google Sans"/>
                <a:sym typeface="Google Sans"/>
              </a:rPr>
              <a:t>03</a:t>
            </a:r>
            <a:endParaRPr>
              <a:solidFill>
                <a:srgbClr val="4285F4"/>
              </a:solidFill>
              <a:latin typeface="Google Sans"/>
              <a:ea typeface="Google Sans"/>
              <a:cs typeface="Google Sans"/>
              <a:sym typeface="Google Sans"/>
            </a:endParaRPr>
          </a:p>
        </p:txBody>
      </p:sp>
      <p:sp>
        <p:nvSpPr>
          <p:cNvPr id="382" name="Google Shape;382;p41"/>
          <p:cNvSpPr txBox="1"/>
          <p:nvPr>
            <p:ph idx="3" type="subTitle"/>
          </p:nvPr>
        </p:nvSpPr>
        <p:spPr>
          <a:xfrm>
            <a:off x="928126" y="3709573"/>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285F4"/>
                </a:solidFill>
                <a:latin typeface="Google Sans"/>
                <a:ea typeface="Google Sans"/>
                <a:cs typeface="Google Sans"/>
                <a:sym typeface="Google Sans"/>
              </a:rPr>
              <a:t>04</a:t>
            </a:r>
            <a:endParaRPr>
              <a:solidFill>
                <a:srgbClr val="4285F4"/>
              </a:solidFill>
              <a:latin typeface="Google Sans"/>
              <a:ea typeface="Google Sans"/>
              <a:cs typeface="Google Sans"/>
              <a:sym typeface="Google Sans"/>
            </a:endParaRPr>
          </a:p>
        </p:txBody>
      </p:sp>
      <p:sp>
        <p:nvSpPr>
          <p:cNvPr id="383" name="Google Shape;383;p41"/>
          <p:cNvSpPr txBox="1"/>
          <p:nvPr>
            <p:ph idx="4" type="subTitle"/>
          </p:nvPr>
        </p:nvSpPr>
        <p:spPr>
          <a:xfrm>
            <a:off x="1282900" y="2605600"/>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Visual Examples</a:t>
            </a:r>
            <a:endParaRPr>
              <a:solidFill>
                <a:srgbClr val="D9D9D9"/>
              </a:solidFill>
              <a:latin typeface="Google Sans"/>
              <a:ea typeface="Google Sans"/>
              <a:cs typeface="Google Sans"/>
              <a:sym typeface="Google Sans"/>
            </a:endParaRPr>
          </a:p>
        </p:txBody>
      </p:sp>
      <p:sp>
        <p:nvSpPr>
          <p:cNvPr id="384" name="Google Shape;384;p41"/>
          <p:cNvSpPr txBox="1"/>
          <p:nvPr>
            <p:ph idx="5" type="subTitle"/>
          </p:nvPr>
        </p:nvSpPr>
        <p:spPr>
          <a:xfrm>
            <a:off x="1282900" y="2956629"/>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Google Sans"/>
                <a:ea typeface="Google Sans"/>
                <a:cs typeface="Google Sans"/>
                <a:sym typeface="Google Sans"/>
              </a:rPr>
              <a:t>Learned Image Compression</a:t>
            </a:r>
            <a:endParaRPr>
              <a:solidFill>
                <a:srgbClr val="434343"/>
              </a:solidFill>
              <a:latin typeface="Google Sans"/>
              <a:ea typeface="Google Sans"/>
              <a:cs typeface="Google Sans"/>
              <a:sym typeface="Google Sans"/>
            </a:endParaRPr>
          </a:p>
        </p:txBody>
      </p:sp>
      <p:sp>
        <p:nvSpPr>
          <p:cNvPr id="385" name="Google Shape;385;p41"/>
          <p:cNvSpPr txBox="1"/>
          <p:nvPr>
            <p:ph idx="6" type="subTitle"/>
          </p:nvPr>
        </p:nvSpPr>
        <p:spPr>
          <a:xfrm>
            <a:off x="1282900" y="3279402"/>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Google Sans"/>
                <a:ea typeface="Google Sans"/>
                <a:cs typeface="Google Sans"/>
                <a:sym typeface="Google Sans"/>
              </a:rPr>
              <a:t>Generative Compression</a:t>
            </a:r>
            <a:endParaRPr>
              <a:solidFill>
                <a:srgbClr val="434343"/>
              </a:solidFill>
              <a:latin typeface="Google Sans"/>
              <a:ea typeface="Google Sans"/>
              <a:cs typeface="Google Sans"/>
              <a:sym typeface="Google Sans"/>
            </a:endParaRPr>
          </a:p>
        </p:txBody>
      </p:sp>
      <p:sp>
        <p:nvSpPr>
          <p:cNvPr id="386" name="Google Shape;386;p41"/>
          <p:cNvSpPr txBox="1"/>
          <p:nvPr>
            <p:ph idx="7" type="subTitle"/>
          </p:nvPr>
        </p:nvSpPr>
        <p:spPr>
          <a:xfrm>
            <a:off x="1282900" y="3611802"/>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434343"/>
                </a:solidFill>
                <a:latin typeface="Google Sans"/>
                <a:ea typeface="Google Sans"/>
                <a:cs typeface="Google Sans"/>
                <a:sym typeface="Google Sans"/>
              </a:rPr>
              <a:t>Concluding Remarks</a:t>
            </a:r>
            <a:endParaRPr>
              <a:solidFill>
                <a:srgbClr val="434343"/>
              </a:solidFill>
              <a:latin typeface="Google Sans"/>
              <a:ea typeface="Google Sans"/>
              <a:cs typeface="Google Sans"/>
              <a:sym typeface="Google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cxnSp>
        <p:nvCxnSpPr>
          <p:cNvPr id="391" name="Google Shape;391;p42"/>
          <p:cNvCxnSpPr>
            <a:stCxn id="392"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392" name="Google Shape;392;p42"/>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3" name="Google Shape;393;p42"/>
          <p:cNvCxnSpPr>
            <a:endCxn id="392"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394" name="Google Shape;394;p42"/>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5" name="Google Shape;395;p42"/>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396" name="Google Shape;396;p42"/>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397" name="Google Shape;397;p42"/>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398" name="Google Shape;398;p42"/>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399" name="Google Shape;399;p42"/>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0" name="Google Shape;400;p42"/>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401" name="Google Shape;401;p42"/>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402" name="Google Shape;402;p42"/>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nvGrpSpPr>
          <p:cNvPr id="403" name="Google Shape;403;p42"/>
          <p:cNvGrpSpPr/>
          <p:nvPr/>
        </p:nvGrpSpPr>
        <p:grpSpPr>
          <a:xfrm>
            <a:off x="3879134" y="2204375"/>
            <a:ext cx="371100" cy="400200"/>
            <a:chOff x="3444250" y="227925"/>
            <a:chExt cx="371100" cy="400200"/>
          </a:xfrm>
        </p:grpSpPr>
        <p:sp>
          <p:nvSpPr>
            <p:cNvPr id="404" name="Google Shape;404;p42"/>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405" name="Google Shape;405;p42"/>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sp>
        <p:nvSpPr>
          <p:cNvPr id="406" name="Google Shape;406;p42"/>
          <p:cNvSpPr txBox="1"/>
          <p:nvPr/>
        </p:nvSpPr>
        <p:spPr>
          <a:xfrm>
            <a:off x="1109532"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input</a:t>
            </a:r>
            <a:r>
              <a:rPr lang="en">
                <a:solidFill>
                  <a:srgbClr val="434343"/>
                </a:solidFill>
                <a:latin typeface="Google Sans"/>
                <a:ea typeface="Google Sans"/>
                <a:cs typeface="Google Sans"/>
                <a:sym typeface="Google Sans"/>
              </a:rPr>
              <a:t> image</a:t>
            </a:r>
            <a:endParaRPr>
              <a:solidFill>
                <a:srgbClr val="434343"/>
              </a:solidFill>
              <a:latin typeface="Google Sans"/>
              <a:ea typeface="Google Sans"/>
              <a:cs typeface="Google Sans"/>
              <a:sym typeface="Google Sans"/>
            </a:endParaRPr>
          </a:p>
        </p:txBody>
      </p:sp>
      <p:sp>
        <p:nvSpPr>
          <p:cNvPr id="407" name="Google Shape;407;p42"/>
          <p:cNvSpPr txBox="1"/>
          <p:nvPr/>
        </p:nvSpPr>
        <p:spPr>
          <a:xfrm>
            <a:off x="6460357"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reconstruction</a:t>
            </a:r>
            <a:endParaRPr>
              <a:solidFill>
                <a:srgbClr val="434343"/>
              </a:solidFill>
              <a:latin typeface="Google Sans"/>
              <a:ea typeface="Google Sans"/>
              <a:cs typeface="Google Sans"/>
              <a:sym typeface="Google Sans"/>
            </a:endParaRPr>
          </a:p>
        </p:txBody>
      </p:sp>
      <p:grpSp>
        <p:nvGrpSpPr>
          <p:cNvPr id="408" name="Google Shape;408;p42"/>
          <p:cNvGrpSpPr/>
          <p:nvPr/>
        </p:nvGrpSpPr>
        <p:grpSpPr>
          <a:xfrm>
            <a:off x="2573025" y="1302800"/>
            <a:ext cx="3965400" cy="2732480"/>
            <a:chOff x="2573025" y="1302800"/>
            <a:chExt cx="3965400" cy="2732480"/>
          </a:xfrm>
        </p:grpSpPr>
        <p:sp>
          <p:nvSpPr>
            <p:cNvPr id="409" name="Google Shape;409;p42"/>
            <p:cNvSpPr/>
            <p:nvPr/>
          </p:nvSpPr>
          <p:spPr>
            <a:xfrm>
              <a:off x="2573025" y="1302800"/>
              <a:ext cx="3965400" cy="2190300"/>
            </a:xfrm>
            <a:prstGeom prst="roundRect">
              <a:avLst>
                <a:gd fmla="val 16667" name="adj"/>
              </a:avLst>
            </a:prstGeom>
            <a:noFill/>
            <a:ln cap="flat" cmpd="sng" w="19050">
              <a:solidFill>
                <a:srgbClr val="9AA0A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2"/>
            <p:cNvSpPr txBox="1"/>
            <p:nvPr/>
          </p:nvSpPr>
          <p:spPr>
            <a:xfrm>
              <a:off x="2963850" y="3507580"/>
              <a:ext cx="3297600" cy="52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Coder / Decoder (</a:t>
              </a:r>
              <a:r>
                <a:rPr i="1" lang="en">
                  <a:solidFill>
                    <a:srgbClr val="434343"/>
                  </a:solidFill>
                  <a:latin typeface="Google Sans"/>
                  <a:ea typeface="Google Sans"/>
                  <a:cs typeface="Google Sans"/>
                  <a:sym typeface="Google Sans"/>
                </a:rPr>
                <a:t>codec</a:t>
              </a:r>
              <a:r>
                <a:rPr lang="en">
                  <a:solidFill>
                    <a:srgbClr val="434343"/>
                  </a:solidFill>
                  <a:latin typeface="Google Sans"/>
                  <a:ea typeface="Google Sans"/>
                  <a:cs typeface="Google Sans"/>
                  <a:sym typeface="Google Sans"/>
                </a:rPr>
                <a:t>)</a:t>
              </a:r>
              <a:endParaRPr>
                <a:solidFill>
                  <a:srgbClr val="434343"/>
                </a:solidFill>
                <a:latin typeface="Google Sans"/>
                <a:ea typeface="Google Sans"/>
                <a:cs typeface="Google Sans"/>
                <a:sym typeface="Google Sans"/>
              </a:endParaRPr>
            </a:p>
            <a:p>
              <a:pPr indent="0" lvl="0" marL="0" rtl="0" algn="ctr">
                <a:spcBef>
                  <a:spcPts val="0"/>
                </a:spcBef>
                <a:spcAft>
                  <a:spcPts val="0"/>
                </a:spcAft>
                <a:buNone/>
              </a:pPr>
              <a:r>
                <a:t/>
              </a:r>
              <a:endParaRPr>
                <a:solidFill>
                  <a:srgbClr val="434343"/>
                </a:solidFill>
                <a:latin typeface="Google Sans"/>
                <a:ea typeface="Google Sans"/>
                <a:cs typeface="Google Sans"/>
                <a:sym typeface="Google Sans"/>
              </a:endParaRPr>
            </a:p>
          </p:txBody>
        </p:sp>
      </p:grpSp>
      <p:sp>
        <p:nvSpPr>
          <p:cNvPr id="411" name="Google Shape;411;p42"/>
          <p:cNvSpPr txBox="1"/>
          <p:nvPr/>
        </p:nvSpPr>
        <p:spPr>
          <a:xfrm>
            <a:off x="597601" y="134950"/>
            <a:ext cx="7948800" cy="78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latin typeface="Google Sans"/>
                <a:ea typeface="Google Sans"/>
                <a:cs typeface="Google Sans"/>
                <a:sym typeface="Google Sans"/>
              </a:rPr>
              <a:t>Learned Image Compression</a:t>
            </a:r>
            <a:endParaRPr sz="2400">
              <a:solidFill>
                <a:srgbClr val="434343"/>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4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4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408"/>
                                        </p:tgtEl>
                                      </p:cBhvr>
                                    </p:animEffect>
                                    <p:set>
                                      <p:cBhvr>
                                        <p:cTn dur="1" fill="hold">
                                          <p:stCondLst>
                                            <p:cond delay="300"/>
                                          </p:stCondLst>
                                        </p:cTn>
                                        <p:tgtEl>
                                          <p:spTgt spid="40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4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cxnSp>
        <p:nvCxnSpPr>
          <p:cNvPr id="416" name="Google Shape;416;p43"/>
          <p:cNvCxnSpPr>
            <a:stCxn id="417"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417" name="Google Shape;417;p43"/>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8" name="Google Shape;418;p43"/>
          <p:cNvCxnSpPr>
            <a:endCxn id="417"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419" name="Google Shape;419;p43"/>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0" name="Google Shape;420;p43"/>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421" name="Google Shape;421;p43"/>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422" name="Google Shape;422;p43"/>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423" name="Google Shape;423;p43"/>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424" name="Google Shape;424;p43"/>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5" name="Google Shape;425;p43"/>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426" name="Google Shape;426;p43"/>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427" name="Google Shape;427;p43"/>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nvGrpSpPr>
          <p:cNvPr id="428" name="Google Shape;428;p43"/>
          <p:cNvGrpSpPr/>
          <p:nvPr/>
        </p:nvGrpSpPr>
        <p:grpSpPr>
          <a:xfrm>
            <a:off x="3879134" y="2204375"/>
            <a:ext cx="371100" cy="400200"/>
            <a:chOff x="3444250" y="227925"/>
            <a:chExt cx="371100" cy="400200"/>
          </a:xfrm>
        </p:grpSpPr>
        <p:sp>
          <p:nvSpPr>
            <p:cNvPr id="429" name="Google Shape;429;p43"/>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430" name="Google Shape;430;p43"/>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grpSp>
        <p:nvGrpSpPr>
          <p:cNvPr id="431" name="Google Shape;431;p43"/>
          <p:cNvGrpSpPr/>
          <p:nvPr/>
        </p:nvGrpSpPr>
        <p:grpSpPr>
          <a:xfrm>
            <a:off x="2604200" y="3336825"/>
            <a:ext cx="4065950" cy="453753"/>
            <a:chOff x="2604200" y="3336825"/>
            <a:chExt cx="4065950" cy="453753"/>
          </a:xfrm>
        </p:grpSpPr>
        <p:grpSp>
          <p:nvGrpSpPr>
            <p:cNvPr id="432" name="Google Shape;432;p43"/>
            <p:cNvGrpSpPr/>
            <p:nvPr/>
          </p:nvGrpSpPr>
          <p:grpSpPr>
            <a:xfrm>
              <a:off x="2604200" y="3336825"/>
              <a:ext cx="1636800" cy="453753"/>
              <a:chOff x="2604200" y="3336825"/>
              <a:chExt cx="1636800" cy="453753"/>
            </a:xfrm>
          </p:grpSpPr>
          <p:sp>
            <p:nvSpPr>
              <p:cNvPr id="433" name="Google Shape;433;p43"/>
              <p:cNvSpPr/>
              <p:nvPr/>
            </p:nvSpPr>
            <p:spPr>
              <a:xfrm rot="-5400000">
                <a:off x="333815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3"/>
              <p:cNvSpPr txBox="1"/>
              <p:nvPr/>
            </p:nvSpPr>
            <p:spPr>
              <a:xfrm>
                <a:off x="263555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encoder</a:t>
                </a:r>
                <a:endParaRPr>
                  <a:solidFill>
                    <a:srgbClr val="434343"/>
                  </a:solidFill>
                  <a:latin typeface="Google Sans"/>
                  <a:ea typeface="Google Sans"/>
                  <a:cs typeface="Google Sans"/>
                  <a:sym typeface="Google Sans"/>
                </a:endParaRPr>
              </a:p>
            </p:txBody>
          </p:sp>
        </p:grpSp>
        <p:grpSp>
          <p:nvGrpSpPr>
            <p:cNvPr id="435" name="Google Shape;435;p43"/>
            <p:cNvGrpSpPr/>
            <p:nvPr/>
          </p:nvGrpSpPr>
          <p:grpSpPr>
            <a:xfrm>
              <a:off x="5033350" y="3336825"/>
              <a:ext cx="1636800" cy="453753"/>
              <a:chOff x="5033350" y="3336825"/>
              <a:chExt cx="1636800" cy="453753"/>
            </a:xfrm>
          </p:grpSpPr>
          <p:sp>
            <p:nvSpPr>
              <p:cNvPr id="436" name="Google Shape;436;p43"/>
              <p:cNvSpPr/>
              <p:nvPr/>
            </p:nvSpPr>
            <p:spPr>
              <a:xfrm rot="-5400000">
                <a:off x="576730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3"/>
              <p:cNvSpPr txBox="1"/>
              <p:nvPr/>
            </p:nvSpPr>
            <p:spPr>
              <a:xfrm>
                <a:off x="506470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decoder</a:t>
                </a:r>
                <a:endParaRPr>
                  <a:solidFill>
                    <a:srgbClr val="434343"/>
                  </a:solidFill>
                  <a:latin typeface="Google Sans"/>
                  <a:ea typeface="Google Sans"/>
                  <a:cs typeface="Google Sans"/>
                  <a:sym typeface="Google Sans"/>
                </a:endParaRPr>
              </a:p>
            </p:txBody>
          </p:sp>
        </p:grpSp>
      </p:grpSp>
      <p:grpSp>
        <p:nvGrpSpPr>
          <p:cNvPr id="438" name="Google Shape;438;p43"/>
          <p:cNvGrpSpPr/>
          <p:nvPr/>
        </p:nvGrpSpPr>
        <p:grpSpPr>
          <a:xfrm>
            <a:off x="1109532" y="2919003"/>
            <a:ext cx="6924925" cy="285000"/>
            <a:chOff x="1109532" y="2919003"/>
            <a:chExt cx="6924925" cy="285000"/>
          </a:xfrm>
        </p:grpSpPr>
        <p:sp>
          <p:nvSpPr>
            <p:cNvPr id="439" name="Google Shape;439;p43"/>
            <p:cNvSpPr txBox="1"/>
            <p:nvPr/>
          </p:nvSpPr>
          <p:spPr>
            <a:xfrm>
              <a:off x="1109532"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Google Sans"/>
                  <a:ea typeface="Google Sans"/>
                  <a:cs typeface="Google Sans"/>
                  <a:sym typeface="Google Sans"/>
                </a:rPr>
                <a:t>input image</a:t>
              </a:r>
              <a:endParaRPr>
                <a:solidFill>
                  <a:srgbClr val="EFEFEF"/>
                </a:solidFill>
                <a:latin typeface="Google Sans"/>
                <a:ea typeface="Google Sans"/>
                <a:cs typeface="Google Sans"/>
                <a:sym typeface="Google Sans"/>
              </a:endParaRPr>
            </a:p>
          </p:txBody>
        </p:sp>
        <p:sp>
          <p:nvSpPr>
            <p:cNvPr id="440" name="Google Shape;440;p43"/>
            <p:cNvSpPr txBox="1"/>
            <p:nvPr/>
          </p:nvSpPr>
          <p:spPr>
            <a:xfrm>
              <a:off x="6460357"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Google Sans"/>
                  <a:ea typeface="Google Sans"/>
                  <a:cs typeface="Google Sans"/>
                  <a:sym typeface="Google Sans"/>
                </a:rPr>
                <a:t>reconstruction</a:t>
              </a:r>
              <a:endParaRPr>
                <a:solidFill>
                  <a:srgbClr val="EFEFEF"/>
                </a:solidFill>
                <a:latin typeface="Google Sans"/>
                <a:ea typeface="Google Sans"/>
                <a:cs typeface="Google Sans"/>
                <a:sym typeface="Google Sans"/>
              </a:endParaRPr>
            </a:p>
          </p:txBody>
        </p:sp>
      </p:grpSp>
      <p:sp>
        <p:nvSpPr>
          <p:cNvPr id="441" name="Google Shape;441;p43"/>
          <p:cNvSpPr txBox="1"/>
          <p:nvPr/>
        </p:nvSpPr>
        <p:spPr>
          <a:xfrm>
            <a:off x="597601" y="134950"/>
            <a:ext cx="7948800" cy="78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latin typeface="Google Sans"/>
                <a:ea typeface="Google Sans"/>
                <a:cs typeface="Google Sans"/>
                <a:sym typeface="Google Sans"/>
              </a:rPr>
              <a:t>Learned Image Compression</a:t>
            </a:r>
            <a:endParaRPr sz="2400">
              <a:solidFill>
                <a:srgbClr val="434343"/>
              </a:solidFill>
              <a:latin typeface="Google Sans"/>
              <a:ea typeface="Google Sans"/>
              <a:cs typeface="Google Sans"/>
              <a:sym typeface="Google Sans"/>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5" name="Shape 445"/>
        <p:cNvGrpSpPr/>
        <p:nvPr/>
      </p:nvGrpSpPr>
      <p:grpSpPr>
        <a:xfrm>
          <a:off x="0" y="0"/>
          <a:ext cx="0" cy="0"/>
          <a:chOff x="0" y="0"/>
          <a:chExt cx="0" cy="0"/>
        </a:xfrm>
      </p:grpSpPr>
      <p:cxnSp>
        <p:nvCxnSpPr>
          <p:cNvPr id="446" name="Google Shape;446;p44"/>
          <p:cNvCxnSpPr>
            <a:stCxn id="447"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447" name="Google Shape;447;p44"/>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8" name="Google Shape;448;p44"/>
          <p:cNvCxnSpPr>
            <a:endCxn id="447"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449" name="Google Shape;449;p44"/>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0" name="Google Shape;450;p44"/>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451" name="Google Shape;451;p44"/>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452" name="Google Shape;452;p44"/>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453" name="Google Shape;453;p44"/>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454" name="Google Shape;454;p44"/>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5" name="Google Shape;455;p44"/>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456" name="Google Shape;456;p44"/>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457" name="Google Shape;457;p44"/>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nvGrpSpPr>
          <p:cNvPr id="458" name="Google Shape;458;p44"/>
          <p:cNvGrpSpPr/>
          <p:nvPr/>
        </p:nvGrpSpPr>
        <p:grpSpPr>
          <a:xfrm>
            <a:off x="3879134" y="2204375"/>
            <a:ext cx="371100" cy="400200"/>
            <a:chOff x="3444250" y="227925"/>
            <a:chExt cx="371100" cy="400200"/>
          </a:xfrm>
        </p:grpSpPr>
        <p:sp>
          <p:nvSpPr>
            <p:cNvPr id="459" name="Google Shape;459;p44"/>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460" name="Google Shape;460;p44"/>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sp>
        <p:nvSpPr>
          <p:cNvPr id="461" name="Google Shape;461;p44"/>
          <p:cNvSpPr/>
          <p:nvPr/>
        </p:nvSpPr>
        <p:spPr>
          <a:xfrm rot="-5400000">
            <a:off x="3338150" y="2602875"/>
            <a:ext cx="168900" cy="1636800"/>
          </a:xfrm>
          <a:prstGeom prst="leftBrace">
            <a:avLst>
              <a:gd fmla="val 50000" name="adj1"/>
              <a:gd fmla="val 50000" name="adj2"/>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9D9D9"/>
              </a:solidFill>
            </a:endParaRPr>
          </a:p>
        </p:txBody>
      </p:sp>
      <p:sp>
        <p:nvSpPr>
          <p:cNvPr id="462" name="Google Shape;462;p44"/>
          <p:cNvSpPr txBox="1"/>
          <p:nvPr/>
        </p:nvSpPr>
        <p:spPr>
          <a:xfrm>
            <a:off x="263555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Google Sans"/>
                <a:ea typeface="Google Sans"/>
                <a:cs typeface="Google Sans"/>
                <a:sym typeface="Google Sans"/>
              </a:rPr>
              <a:t>encoder</a:t>
            </a:r>
            <a:endParaRPr>
              <a:solidFill>
                <a:srgbClr val="EFEFEF"/>
              </a:solidFill>
              <a:latin typeface="Google Sans"/>
              <a:ea typeface="Google Sans"/>
              <a:cs typeface="Google Sans"/>
              <a:sym typeface="Google Sans"/>
            </a:endParaRPr>
          </a:p>
        </p:txBody>
      </p:sp>
      <p:sp>
        <p:nvSpPr>
          <p:cNvPr id="463" name="Google Shape;463;p44"/>
          <p:cNvSpPr/>
          <p:nvPr/>
        </p:nvSpPr>
        <p:spPr>
          <a:xfrm rot="-5400000">
            <a:off x="5767300" y="2602875"/>
            <a:ext cx="168900" cy="1636800"/>
          </a:xfrm>
          <a:prstGeom prst="leftBrace">
            <a:avLst>
              <a:gd fmla="val 50000" name="adj1"/>
              <a:gd fmla="val 50000" name="adj2"/>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9D9D9"/>
              </a:solidFill>
            </a:endParaRPr>
          </a:p>
        </p:txBody>
      </p:sp>
      <p:sp>
        <p:nvSpPr>
          <p:cNvPr id="464" name="Google Shape;464;p44"/>
          <p:cNvSpPr txBox="1"/>
          <p:nvPr/>
        </p:nvSpPr>
        <p:spPr>
          <a:xfrm>
            <a:off x="506470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Google Sans"/>
                <a:ea typeface="Google Sans"/>
                <a:cs typeface="Google Sans"/>
                <a:sym typeface="Google Sans"/>
              </a:rPr>
              <a:t>decoder</a:t>
            </a:r>
            <a:endParaRPr>
              <a:solidFill>
                <a:srgbClr val="EFEFEF"/>
              </a:solidFill>
              <a:latin typeface="Google Sans"/>
              <a:ea typeface="Google Sans"/>
              <a:cs typeface="Google Sans"/>
              <a:sym typeface="Google Sans"/>
            </a:endParaRPr>
          </a:p>
        </p:txBody>
      </p:sp>
      <p:grpSp>
        <p:nvGrpSpPr>
          <p:cNvPr id="465" name="Google Shape;465;p44"/>
          <p:cNvGrpSpPr/>
          <p:nvPr/>
        </p:nvGrpSpPr>
        <p:grpSpPr>
          <a:xfrm>
            <a:off x="1109532" y="2919003"/>
            <a:ext cx="6924925" cy="285000"/>
            <a:chOff x="1109532" y="2919003"/>
            <a:chExt cx="6924925" cy="285000"/>
          </a:xfrm>
        </p:grpSpPr>
        <p:sp>
          <p:nvSpPr>
            <p:cNvPr id="466" name="Google Shape;466;p44"/>
            <p:cNvSpPr txBox="1"/>
            <p:nvPr/>
          </p:nvSpPr>
          <p:spPr>
            <a:xfrm>
              <a:off x="1109532"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Google Sans"/>
                  <a:ea typeface="Google Sans"/>
                  <a:cs typeface="Google Sans"/>
                  <a:sym typeface="Google Sans"/>
                </a:rPr>
                <a:t>input image</a:t>
              </a:r>
              <a:endParaRPr>
                <a:solidFill>
                  <a:srgbClr val="EFEFEF"/>
                </a:solidFill>
                <a:latin typeface="Google Sans"/>
                <a:ea typeface="Google Sans"/>
                <a:cs typeface="Google Sans"/>
                <a:sym typeface="Google Sans"/>
              </a:endParaRPr>
            </a:p>
          </p:txBody>
        </p:sp>
        <p:sp>
          <p:nvSpPr>
            <p:cNvPr id="467" name="Google Shape;467;p44"/>
            <p:cNvSpPr txBox="1"/>
            <p:nvPr/>
          </p:nvSpPr>
          <p:spPr>
            <a:xfrm>
              <a:off x="6460357"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Google Sans"/>
                  <a:ea typeface="Google Sans"/>
                  <a:cs typeface="Google Sans"/>
                  <a:sym typeface="Google Sans"/>
                </a:rPr>
                <a:t>reconstruction</a:t>
              </a:r>
              <a:endParaRPr>
                <a:solidFill>
                  <a:srgbClr val="EFEFEF"/>
                </a:solidFill>
                <a:latin typeface="Google Sans"/>
                <a:ea typeface="Google Sans"/>
                <a:cs typeface="Google Sans"/>
                <a:sym typeface="Google Sans"/>
              </a:endParaRPr>
            </a:p>
          </p:txBody>
        </p:sp>
      </p:grpSp>
      <p:sp>
        <p:nvSpPr>
          <p:cNvPr id="468" name="Google Shape;468;p44"/>
          <p:cNvSpPr/>
          <p:nvPr/>
        </p:nvSpPr>
        <p:spPr>
          <a:xfrm rot="-5400000">
            <a:off x="2897125" y="2339925"/>
            <a:ext cx="168900" cy="32643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4"/>
          <p:cNvSpPr txBox="1"/>
          <p:nvPr/>
        </p:nvSpPr>
        <p:spPr>
          <a:xfrm>
            <a:off x="2194532" y="4038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sender</a:t>
            </a:r>
            <a:endParaRPr>
              <a:solidFill>
                <a:srgbClr val="434343"/>
              </a:solidFill>
              <a:latin typeface="Google Sans"/>
              <a:ea typeface="Google Sans"/>
              <a:cs typeface="Google Sans"/>
              <a:sym typeface="Google Sans"/>
            </a:endParaRPr>
          </a:p>
        </p:txBody>
      </p:sp>
      <p:sp>
        <p:nvSpPr>
          <p:cNvPr id="470" name="Google Shape;470;p44"/>
          <p:cNvSpPr txBox="1"/>
          <p:nvPr/>
        </p:nvSpPr>
        <p:spPr>
          <a:xfrm>
            <a:off x="5573732" y="4038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receiver</a:t>
            </a:r>
            <a:endParaRPr>
              <a:solidFill>
                <a:srgbClr val="434343"/>
              </a:solidFill>
              <a:latin typeface="Google Sans"/>
              <a:ea typeface="Google Sans"/>
              <a:cs typeface="Google Sans"/>
              <a:sym typeface="Google Sans"/>
            </a:endParaRPr>
          </a:p>
        </p:txBody>
      </p:sp>
      <p:sp>
        <p:nvSpPr>
          <p:cNvPr id="471" name="Google Shape;471;p44"/>
          <p:cNvSpPr/>
          <p:nvPr/>
        </p:nvSpPr>
        <p:spPr>
          <a:xfrm rot="-5400000">
            <a:off x="6276325" y="2353575"/>
            <a:ext cx="168900" cy="32370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4"/>
          <p:cNvSpPr txBox="1"/>
          <p:nvPr/>
        </p:nvSpPr>
        <p:spPr>
          <a:xfrm>
            <a:off x="597601" y="134950"/>
            <a:ext cx="7948800" cy="78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latin typeface="Google Sans"/>
                <a:ea typeface="Google Sans"/>
                <a:cs typeface="Google Sans"/>
                <a:sym typeface="Google Sans"/>
              </a:rPr>
              <a:t>Learned Image Compression</a:t>
            </a:r>
            <a:endParaRPr sz="2400">
              <a:solidFill>
                <a:srgbClr val="434343"/>
              </a:solidFill>
              <a:latin typeface="Google Sans"/>
              <a:ea typeface="Google Sans"/>
              <a:cs typeface="Google Sans"/>
              <a:sym typeface="Google Sans"/>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5"/>
          <p:cNvSpPr txBox="1"/>
          <p:nvPr/>
        </p:nvSpPr>
        <p:spPr>
          <a:xfrm>
            <a:off x="1109532"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input image</a:t>
            </a:r>
            <a:endParaRPr>
              <a:solidFill>
                <a:srgbClr val="434343"/>
              </a:solidFill>
              <a:latin typeface="Google Sans"/>
              <a:ea typeface="Google Sans"/>
              <a:cs typeface="Google Sans"/>
              <a:sym typeface="Google Sans"/>
            </a:endParaRPr>
          </a:p>
        </p:txBody>
      </p:sp>
      <p:sp>
        <p:nvSpPr>
          <p:cNvPr id="478" name="Google Shape;478;p45"/>
          <p:cNvSpPr txBox="1"/>
          <p:nvPr/>
        </p:nvSpPr>
        <p:spPr>
          <a:xfrm>
            <a:off x="6460357"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reconstruction</a:t>
            </a:r>
            <a:endParaRPr>
              <a:solidFill>
                <a:srgbClr val="434343"/>
              </a:solidFill>
              <a:latin typeface="Google Sans"/>
              <a:ea typeface="Google Sans"/>
              <a:cs typeface="Google Sans"/>
              <a:sym typeface="Google Sans"/>
            </a:endParaRPr>
          </a:p>
        </p:txBody>
      </p:sp>
      <p:grpSp>
        <p:nvGrpSpPr>
          <p:cNvPr id="479" name="Google Shape;479;p45"/>
          <p:cNvGrpSpPr/>
          <p:nvPr/>
        </p:nvGrpSpPr>
        <p:grpSpPr>
          <a:xfrm>
            <a:off x="2604200" y="3336825"/>
            <a:ext cx="4065950" cy="453753"/>
            <a:chOff x="2604200" y="3336825"/>
            <a:chExt cx="4065950" cy="453753"/>
          </a:xfrm>
        </p:grpSpPr>
        <p:grpSp>
          <p:nvGrpSpPr>
            <p:cNvPr id="480" name="Google Shape;480;p45"/>
            <p:cNvGrpSpPr/>
            <p:nvPr/>
          </p:nvGrpSpPr>
          <p:grpSpPr>
            <a:xfrm>
              <a:off x="2604200" y="3336825"/>
              <a:ext cx="1636800" cy="453753"/>
              <a:chOff x="2604200" y="3336825"/>
              <a:chExt cx="1636800" cy="453753"/>
            </a:xfrm>
          </p:grpSpPr>
          <p:sp>
            <p:nvSpPr>
              <p:cNvPr id="481" name="Google Shape;481;p45"/>
              <p:cNvSpPr/>
              <p:nvPr/>
            </p:nvSpPr>
            <p:spPr>
              <a:xfrm rot="-5400000">
                <a:off x="333815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5"/>
              <p:cNvSpPr txBox="1"/>
              <p:nvPr/>
            </p:nvSpPr>
            <p:spPr>
              <a:xfrm>
                <a:off x="263555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encoder</a:t>
                </a:r>
                <a:endParaRPr>
                  <a:solidFill>
                    <a:srgbClr val="434343"/>
                  </a:solidFill>
                  <a:latin typeface="Google Sans"/>
                  <a:ea typeface="Google Sans"/>
                  <a:cs typeface="Google Sans"/>
                  <a:sym typeface="Google Sans"/>
                </a:endParaRPr>
              </a:p>
            </p:txBody>
          </p:sp>
        </p:grpSp>
        <p:grpSp>
          <p:nvGrpSpPr>
            <p:cNvPr id="483" name="Google Shape;483;p45"/>
            <p:cNvGrpSpPr/>
            <p:nvPr/>
          </p:nvGrpSpPr>
          <p:grpSpPr>
            <a:xfrm>
              <a:off x="5033350" y="3336825"/>
              <a:ext cx="1636800" cy="453753"/>
              <a:chOff x="5033350" y="3336825"/>
              <a:chExt cx="1636800" cy="453753"/>
            </a:xfrm>
          </p:grpSpPr>
          <p:sp>
            <p:nvSpPr>
              <p:cNvPr id="484" name="Google Shape;484;p45"/>
              <p:cNvSpPr/>
              <p:nvPr/>
            </p:nvSpPr>
            <p:spPr>
              <a:xfrm rot="-5400000">
                <a:off x="576730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5"/>
              <p:cNvSpPr txBox="1"/>
              <p:nvPr/>
            </p:nvSpPr>
            <p:spPr>
              <a:xfrm>
                <a:off x="506470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decoder</a:t>
                </a:r>
                <a:endParaRPr>
                  <a:solidFill>
                    <a:srgbClr val="434343"/>
                  </a:solidFill>
                  <a:latin typeface="Google Sans"/>
                  <a:ea typeface="Google Sans"/>
                  <a:cs typeface="Google Sans"/>
                  <a:sym typeface="Google Sans"/>
                </a:endParaRPr>
              </a:p>
            </p:txBody>
          </p:sp>
        </p:grpSp>
      </p:grpSp>
      <p:cxnSp>
        <p:nvCxnSpPr>
          <p:cNvPr id="486" name="Google Shape;486;p45"/>
          <p:cNvCxnSpPr>
            <a:stCxn id="487"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487" name="Google Shape;487;p45"/>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8" name="Google Shape;488;p45"/>
          <p:cNvCxnSpPr>
            <a:endCxn id="487"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489" name="Google Shape;489;p45"/>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0" name="Google Shape;490;p45"/>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491" name="Google Shape;491;p45"/>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492" name="Google Shape;492;p45"/>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493" name="Google Shape;493;p45"/>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494" name="Google Shape;494;p45"/>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5" name="Google Shape;495;p45"/>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496" name="Google Shape;496;p45"/>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497" name="Google Shape;497;p45"/>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sp>
        <p:nvSpPr>
          <p:cNvPr id="498" name="Google Shape;498;p45"/>
          <p:cNvSpPr/>
          <p:nvPr/>
        </p:nvSpPr>
        <p:spPr>
          <a:xfrm>
            <a:off x="1327200" y="1302800"/>
            <a:ext cx="6707400" cy="26220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9" name="Google Shape;499;p45"/>
          <p:cNvGrpSpPr/>
          <p:nvPr/>
        </p:nvGrpSpPr>
        <p:grpSpPr>
          <a:xfrm>
            <a:off x="3879134" y="2204375"/>
            <a:ext cx="371100" cy="400200"/>
            <a:chOff x="3444250" y="227925"/>
            <a:chExt cx="371100" cy="400200"/>
          </a:xfrm>
        </p:grpSpPr>
        <p:sp>
          <p:nvSpPr>
            <p:cNvPr id="500" name="Google Shape;500;p45"/>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501" name="Google Shape;501;p45"/>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cxnSp>
        <p:nvCxnSpPr>
          <p:cNvPr id="502" name="Google Shape;502;p45"/>
          <p:cNvCxnSpPr/>
          <p:nvPr/>
        </p:nvCxnSpPr>
        <p:spPr>
          <a:xfrm>
            <a:off x="1815350" y="1120600"/>
            <a:ext cx="2047200" cy="1120500"/>
          </a:xfrm>
          <a:prstGeom prst="straightConnector1">
            <a:avLst/>
          </a:prstGeom>
          <a:noFill/>
          <a:ln cap="flat" cmpd="sng" w="19050">
            <a:solidFill>
              <a:srgbClr val="3C78D8"/>
            </a:solidFill>
            <a:prstDash val="solid"/>
            <a:round/>
            <a:headEnd len="med" w="med" type="none"/>
            <a:tailEnd len="med" w="med" type="triangle"/>
          </a:ln>
        </p:spPr>
      </p:cxnSp>
      <p:sp>
        <p:nvSpPr>
          <p:cNvPr id="503" name="Google Shape;503;p45"/>
          <p:cNvSpPr/>
          <p:nvPr/>
        </p:nvSpPr>
        <p:spPr>
          <a:xfrm>
            <a:off x="539075" y="685800"/>
            <a:ext cx="2715000" cy="1407900"/>
          </a:xfrm>
          <a:prstGeom prst="roundRect">
            <a:avLst>
              <a:gd fmla="val 1666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3C78D8"/>
                </a:solidFill>
                <a:latin typeface="Google Sans"/>
                <a:ea typeface="Google Sans"/>
                <a:cs typeface="Google Sans"/>
                <a:sym typeface="Google Sans"/>
              </a:rPr>
              <a:t>Quantization</a:t>
            </a:r>
            <a:endParaRPr sz="2000">
              <a:solidFill>
                <a:srgbClr val="3C78D8"/>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solidFill>
                <a:srgbClr val="3C78D8"/>
              </a:solidFill>
              <a:latin typeface="Google Sans"/>
              <a:ea typeface="Google Sans"/>
              <a:cs typeface="Google Sans"/>
              <a:sym typeface="Google Sans"/>
            </a:endParaRPr>
          </a:p>
          <a:p>
            <a:pPr indent="0" lvl="0" marL="0" rtl="0" algn="l">
              <a:spcBef>
                <a:spcPts val="0"/>
              </a:spcBef>
              <a:spcAft>
                <a:spcPts val="0"/>
              </a:spcAft>
              <a:buNone/>
            </a:pPr>
            <a:r>
              <a:rPr lang="en" sz="1600">
                <a:solidFill>
                  <a:srgbClr val="3C78D8"/>
                </a:solidFill>
                <a:latin typeface="Google Sans"/>
                <a:ea typeface="Google Sans"/>
                <a:cs typeface="Google Sans"/>
                <a:sym typeface="Google Sans"/>
              </a:rPr>
              <a:t>Since entropy coding requires discrete symbols</a:t>
            </a:r>
            <a:endParaRPr>
              <a:solidFill>
                <a:srgbClr val="3C78D8"/>
              </a:solidFill>
            </a:endParaRPr>
          </a:p>
        </p:txBody>
      </p:sp>
      <p:cxnSp>
        <p:nvCxnSpPr>
          <p:cNvPr id="504" name="Google Shape;504;p45"/>
          <p:cNvCxnSpPr/>
          <p:nvPr/>
        </p:nvCxnSpPr>
        <p:spPr>
          <a:xfrm flipH="1">
            <a:off x="4950800" y="1319075"/>
            <a:ext cx="1587600" cy="920100"/>
          </a:xfrm>
          <a:prstGeom prst="straightConnector1">
            <a:avLst/>
          </a:prstGeom>
          <a:noFill/>
          <a:ln cap="flat" cmpd="sng" w="19050">
            <a:solidFill>
              <a:srgbClr val="3C78D8"/>
            </a:solidFill>
            <a:prstDash val="solid"/>
            <a:round/>
            <a:headEnd len="med" w="med" type="none"/>
            <a:tailEnd len="med" w="med" type="triangle"/>
          </a:ln>
        </p:spPr>
      </p:cxnSp>
      <p:sp>
        <p:nvSpPr>
          <p:cNvPr id="505" name="Google Shape;505;p45"/>
          <p:cNvSpPr/>
          <p:nvPr/>
        </p:nvSpPr>
        <p:spPr>
          <a:xfrm>
            <a:off x="5991375" y="811775"/>
            <a:ext cx="2802600" cy="1792800"/>
          </a:xfrm>
          <a:prstGeom prst="roundRect">
            <a:avLst>
              <a:gd fmla="val 1666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3C78D8"/>
                </a:solidFill>
                <a:latin typeface="Google Sans"/>
                <a:ea typeface="Google Sans"/>
                <a:cs typeface="Google Sans"/>
                <a:sym typeface="Google Sans"/>
              </a:rPr>
              <a:t>Quantized Latents</a:t>
            </a:r>
            <a:endParaRPr sz="2000">
              <a:solidFill>
                <a:srgbClr val="3C78D8"/>
              </a:solidFill>
              <a:latin typeface="Google Sans"/>
              <a:ea typeface="Google Sans"/>
              <a:cs typeface="Google Sans"/>
              <a:sym typeface="Google Sans"/>
            </a:endParaRPr>
          </a:p>
          <a:p>
            <a:pPr indent="0" lvl="0" marL="0" rtl="0" algn="l">
              <a:spcBef>
                <a:spcPts val="0"/>
              </a:spcBef>
              <a:spcAft>
                <a:spcPts val="0"/>
              </a:spcAft>
              <a:buNone/>
            </a:pPr>
            <a:r>
              <a:t/>
            </a:r>
            <a:endParaRPr sz="1200">
              <a:solidFill>
                <a:srgbClr val="3C78D8"/>
              </a:solidFill>
              <a:latin typeface="Google Sans"/>
              <a:ea typeface="Google Sans"/>
              <a:cs typeface="Google Sans"/>
              <a:sym typeface="Google Sans"/>
            </a:endParaRPr>
          </a:p>
          <a:p>
            <a:pPr indent="0" lvl="0" marL="0" rtl="0" algn="l">
              <a:spcBef>
                <a:spcPts val="0"/>
              </a:spcBef>
              <a:spcAft>
                <a:spcPts val="0"/>
              </a:spcAft>
              <a:buNone/>
            </a:pPr>
            <a:r>
              <a:rPr lang="en" sz="1600">
                <a:solidFill>
                  <a:srgbClr val="3C78D8"/>
                </a:solidFill>
                <a:latin typeface="Google Sans"/>
                <a:ea typeface="Google Sans"/>
                <a:cs typeface="Google Sans"/>
                <a:sym typeface="Google Sans"/>
              </a:rPr>
              <a:t>In a neural network, this is an integer-valued tensor</a:t>
            </a:r>
            <a:endParaRPr sz="1600">
              <a:solidFill>
                <a:srgbClr val="3C78D8"/>
              </a:solidFill>
              <a:latin typeface="Google Sans"/>
              <a:ea typeface="Google Sans"/>
              <a:cs typeface="Google Sans"/>
              <a:sym typeface="Google Sans"/>
            </a:endParaRPr>
          </a:p>
        </p:txBody>
      </p:sp>
      <p:sp>
        <p:nvSpPr>
          <p:cNvPr id="506" name="Google Shape;506;p45"/>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6017300" y="325700"/>
            <a:ext cx="3037200" cy="143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434343"/>
                </a:solidFill>
              </a:rPr>
              <a:t>Colleagues &amp;</a:t>
            </a:r>
            <a:br>
              <a:rPr lang="en" sz="3400">
                <a:solidFill>
                  <a:srgbClr val="434343"/>
                </a:solidFill>
              </a:rPr>
            </a:br>
            <a:r>
              <a:rPr lang="en" sz="3400">
                <a:solidFill>
                  <a:srgbClr val="434343"/>
                </a:solidFill>
              </a:rPr>
              <a:t>Collaborators</a:t>
            </a:r>
            <a:endParaRPr sz="3400">
              <a:solidFill>
                <a:srgbClr val="434343"/>
              </a:solidFill>
            </a:endParaRPr>
          </a:p>
        </p:txBody>
      </p:sp>
      <p:grpSp>
        <p:nvGrpSpPr>
          <p:cNvPr id="175" name="Google Shape;175;p28"/>
          <p:cNvGrpSpPr/>
          <p:nvPr/>
        </p:nvGrpSpPr>
        <p:grpSpPr>
          <a:xfrm>
            <a:off x="526976" y="148213"/>
            <a:ext cx="1533075" cy="1533075"/>
            <a:chOff x="526976" y="148213"/>
            <a:chExt cx="1533075" cy="1533075"/>
          </a:xfrm>
        </p:grpSpPr>
        <p:pic>
          <p:nvPicPr>
            <p:cNvPr id="176" name="Google Shape;176;p28"/>
            <p:cNvPicPr preferRelativeResize="0"/>
            <p:nvPr/>
          </p:nvPicPr>
          <p:blipFill>
            <a:blip r:embed="rId3">
              <a:alphaModFix/>
            </a:blip>
            <a:stretch>
              <a:fillRect/>
            </a:stretch>
          </p:blipFill>
          <p:spPr>
            <a:xfrm>
              <a:off x="526976" y="148213"/>
              <a:ext cx="1533075" cy="1533075"/>
            </a:xfrm>
            <a:prstGeom prst="rect">
              <a:avLst/>
            </a:prstGeom>
            <a:noFill/>
            <a:ln>
              <a:noFill/>
            </a:ln>
            <a:effectLst>
              <a:outerShdw blurRad="57150" rotWithShape="0" algn="bl" dir="5400000" dist="19050">
                <a:srgbClr val="000000">
                  <a:alpha val="50000"/>
                </a:srgbClr>
              </a:outerShdw>
            </a:effectLst>
          </p:spPr>
        </p:pic>
        <p:sp>
          <p:nvSpPr>
            <p:cNvPr id="177" name="Google Shape;177;p28"/>
            <p:cNvSpPr/>
            <p:nvPr/>
          </p:nvSpPr>
          <p:spPr>
            <a:xfrm>
              <a:off x="600963" y="1503675"/>
              <a:ext cx="1385091" cy="177599"/>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George Toderici</a:t>
              </a:r>
            </a:p>
          </p:txBody>
        </p:sp>
      </p:grpSp>
      <p:grpSp>
        <p:nvGrpSpPr>
          <p:cNvPr id="178" name="Google Shape;178;p28"/>
          <p:cNvGrpSpPr/>
          <p:nvPr/>
        </p:nvGrpSpPr>
        <p:grpSpPr>
          <a:xfrm>
            <a:off x="3903025" y="1799200"/>
            <a:ext cx="1533075" cy="1533075"/>
            <a:chOff x="2215000" y="148238"/>
            <a:chExt cx="1533075" cy="1533075"/>
          </a:xfrm>
        </p:grpSpPr>
        <p:pic>
          <p:nvPicPr>
            <p:cNvPr id="179" name="Google Shape;179;p28"/>
            <p:cNvPicPr preferRelativeResize="0"/>
            <p:nvPr/>
          </p:nvPicPr>
          <p:blipFill>
            <a:blip r:embed="rId4">
              <a:alphaModFix/>
            </a:blip>
            <a:stretch>
              <a:fillRect/>
            </a:stretch>
          </p:blipFill>
          <p:spPr>
            <a:xfrm>
              <a:off x="2215000" y="148238"/>
              <a:ext cx="1533075" cy="1533075"/>
            </a:xfrm>
            <a:prstGeom prst="rect">
              <a:avLst/>
            </a:prstGeom>
            <a:noFill/>
            <a:ln>
              <a:noFill/>
            </a:ln>
            <a:effectLst>
              <a:outerShdw blurRad="57150" rotWithShape="0" algn="bl" dir="5400000" dist="19050">
                <a:srgbClr val="000000">
                  <a:alpha val="50000"/>
                </a:srgbClr>
              </a:outerShdw>
            </a:effectLst>
          </p:spPr>
        </p:pic>
        <p:sp>
          <p:nvSpPr>
            <p:cNvPr id="180" name="Google Shape;180;p28"/>
            <p:cNvSpPr/>
            <p:nvPr/>
          </p:nvSpPr>
          <p:spPr>
            <a:xfrm>
              <a:off x="2349638" y="1491650"/>
              <a:ext cx="1263794" cy="140893"/>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Nick Johnston</a:t>
              </a:r>
            </a:p>
          </p:txBody>
        </p:sp>
      </p:grpSp>
      <p:grpSp>
        <p:nvGrpSpPr>
          <p:cNvPr id="181" name="Google Shape;181;p28"/>
          <p:cNvGrpSpPr/>
          <p:nvPr/>
        </p:nvGrpSpPr>
        <p:grpSpPr>
          <a:xfrm>
            <a:off x="3903025" y="3462225"/>
            <a:ext cx="1533075" cy="1533075"/>
            <a:chOff x="3903025" y="148250"/>
            <a:chExt cx="1533075" cy="1533075"/>
          </a:xfrm>
        </p:grpSpPr>
        <p:pic>
          <p:nvPicPr>
            <p:cNvPr id="182" name="Google Shape;182;p28"/>
            <p:cNvPicPr preferRelativeResize="0"/>
            <p:nvPr/>
          </p:nvPicPr>
          <p:blipFill>
            <a:blip r:embed="rId5">
              <a:alphaModFix/>
            </a:blip>
            <a:stretch>
              <a:fillRect/>
            </a:stretch>
          </p:blipFill>
          <p:spPr>
            <a:xfrm>
              <a:off x="3903025" y="148250"/>
              <a:ext cx="1533075" cy="1533075"/>
            </a:xfrm>
            <a:prstGeom prst="rect">
              <a:avLst/>
            </a:prstGeom>
            <a:noFill/>
            <a:ln>
              <a:noFill/>
            </a:ln>
            <a:effectLst>
              <a:outerShdw blurRad="57150" rotWithShape="0" algn="bl" dir="5400000" dist="19050">
                <a:srgbClr val="000000">
                  <a:alpha val="50000"/>
                </a:srgbClr>
              </a:outerShdw>
            </a:effectLst>
          </p:spPr>
        </p:pic>
        <p:sp>
          <p:nvSpPr>
            <p:cNvPr id="183" name="Google Shape;183;p28"/>
            <p:cNvSpPr/>
            <p:nvPr/>
          </p:nvSpPr>
          <p:spPr>
            <a:xfrm>
              <a:off x="4127216" y="1491650"/>
              <a:ext cx="1092072" cy="138668"/>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Luca Versari</a:t>
              </a:r>
            </a:p>
          </p:txBody>
        </p:sp>
      </p:grpSp>
      <p:grpSp>
        <p:nvGrpSpPr>
          <p:cNvPr id="184" name="Google Shape;184;p28"/>
          <p:cNvGrpSpPr/>
          <p:nvPr/>
        </p:nvGrpSpPr>
        <p:grpSpPr>
          <a:xfrm>
            <a:off x="3903025" y="136175"/>
            <a:ext cx="1533076" cy="1533076"/>
            <a:chOff x="526975" y="1799175"/>
            <a:chExt cx="1533076" cy="1533076"/>
          </a:xfrm>
        </p:grpSpPr>
        <p:pic>
          <p:nvPicPr>
            <p:cNvPr id="185" name="Google Shape;185;p28"/>
            <p:cNvPicPr preferRelativeResize="0"/>
            <p:nvPr/>
          </p:nvPicPr>
          <p:blipFill>
            <a:blip r:embed="rId6">
              <a:alphaModFix/>
            </a:blip>
            <a:stretch>
              <a:fillRect/>
            </a:stretch>
          </p:blipFill>
          <p:spPr>
            <a:xfrm>
              <a:off x="526975" y="1799175"/>
              <a:ext cx="1533076" cy="1533076"/>
            </a:xfrm>
            <a:prstGeom prst="rect">
              <a:avLst/>
            </a:prstGeom>
            <a:noFill/>
            <a:ln>
              <a:noFill/>
            </a:ln>
            <a:effectLst>
              <a:outerShdw blurRad="57150" rotWithShape="0" algn="bl" dir="5400000" dist="19050">
                <a:srgbClr val="000000">
                  <a:alpha val="50000"/>
                </a:srgbClr>
              </a:outerShdw>
            </a:effectLst>
          </p:spPr>
        </p:pic>
        <p:sp>
          <p:nvSpPr>
            <p:cNvPr id="186" name="Google Shape;186;p28"/>
            <p:cNvSpPr/>
            <p:nvPr/>
          </p:nvSpPr>
          <p:spPr>
            <a:xfrm>
              <a:off x="600963" y="3166725"/>
              <a:ext cx="1358489" cy="140893"/>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Johannes Ballé</a:t>
              </a:r>
            </a:p>
          </p:txBody>
        </p:sp>
      </p:grpSp>
      <p:grpSp>
        <p:nvGrpSpPr>
          <p:cNvPr id="187" name="Google Shape;187;p28"/>
          <p:cNvGrpSpPr/>
          <p:nvPr/>
        </p:nvGrpSpPr>
        <p:grpSpPr>
          <a:xfrm>
            <a:off x="2215000" y="136125"/>
            <a:ext cx="1533076" cy="1545150"/>
            <a:chOff x="2213725" y="1799175"/>
            <a:chExt cx="1533076" cy="1545150"/>
          </a:xfrm>
        </p:grpSpPr>
        <p:pic>
          <p:nvPicPr>
            <p:cNvPr id="188" name="Google Shape;188;p28"/>
            <p:cNvPicPr preferRelativeResize="0"/>
            <p:nvPr/>
          </p:nvPicPr>
          <p:blipFill>
            <a:blip r:embed="rId7">
              <a:alphaModFix/>
            </a:blip>
            <a:stretch>
              <a:fillRect/>
            </a:stretch>
          </p:blipFill>
          <p:spPr>
            <a:xfrm>
              <a:off x="2213725" y="1799175"/>
              <a:ext cx="1533076" cy="1545150"/>
            </a:xfrm>
            <a:prstGeom prst="rect">
              <a:avLst/>
            </a:prstGeom>
            <a:noFill/>
            <a:ln>
              <a:noFill/>
            </a:ln>
            <a:effectLst>
              <a:outerShdw blurRad="57150" rotWithShape="0" algn="bl" dir="5400000" dist="19050">
                <a:srgbClr val="000000">
                  <a:alpha val="50000"/>
                </a:srgbClr>
              </a:outerShdw>
            </a:effectLst>
          </p:spPr>
        </p:pic>
        <p:sp>
          <p:nvSpPr>
            <p:cNvPr id="189" name="Google Shape;189;p28"/>
            <p:cNvSpPr/>
            <p:nvPr/>
          </p:nvSpPr>
          <p:spPr>
            <a:xfrm>
              <a:off x="2227175" y="3148375"/>
              <a:ext cx="1519619" cy="177599"/>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Eirikur Agustsson</a:t>
              </a:r>
            </a:p>
          </p:txBody>
        </p:sp>
      </p:grpSp>
      <p:grpSp>
        <p:nvGrpSpPr>
          <p:cNvPr id="190" name="Google Shape;190;p28"/>
          <p:cNvGrpSpPr/>
          <p:nvPr/>
        </p:nvGrpSpPr>
        <p:grpSpPr>
          <a:xfrm>
            <a:off x="2215000" y="1799188"/>
            <a:ext cx="1533075" cy="1533075"/>
            <a:chOff x="3900475" y="1799188"/>
            <a:chExt cx="1533075" cy="1533075"/>
          </a:xfrm>
        </p:grpSpPr>
        <p:pic>
          <p:nvPicPr>
            <p:cNvPr id="191" name="Google Shape;191;p28"/>
            <p:cNvPicPr preferRelativeResize="0"/>
            <p:nvPr/>
          </p:nvPicPr>
          <p:blipFill>
            <a:blip r:embed="rId8">
              <a:alphaModFix/>
            </a:blip>
            <a:stretch>
              <a:fillRect/>
            </a:stretch>
          </p:blipFill>
          <p:spPr>
            <a:xfrm>
              <a:off x="3900475" y="1799188"/>
              <a:ext cx="1533075" cy="1533075"/>
            </a:xfrm>
            <a:prstGeom prst="rect">
              <a:avLst/>
            </a:prstGeom>
            <a:noFill/>
            <a:ln>
              <a:noFill/>
            </a:ln>
            <a:effectLst>
              <a:outerShdw blurRad="57150" rotWithShape="0" algn="bl" dir="5400000" dist="19050">
                <a:srgbClr val="000000">
                  <a:alpha val="50000"/>
                </a:srgbClr>
              </a:outerShdw>
            </a:effectLst>
          </p:spPr>
        </p:pic>
        <p:sp>
          <p:nvSpPr>
            <p:cNvPr id="192" name="Google Shape;192;p28"/>
            <p:cNvSpPr/>
            <p:nvPr/>
          </p:nvSpPr>
          <p:spPr>
            <a:xfrm>
              <a:off x="3954075" y="3156875"/>
              <a:ext cx="1430950" cy="175374"/>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Sung Jin Hwang</a:t>
              </a:r>
            </a:p>
          </p:txBody>
        </p:sp>
      </p:grpSp>
      <p:grpSp>
        <p:nvGrpSpPr>
          <p:cNvPr id="193" name="Google Shape;193;p28"/>
          <p:cNvGrpSpPr/>
          <p:nvPr/>
        </p:nvGrpSpPr>
        <p:grpSpPr>
          <a:xfrm>
            <a:off x="526975" y="1805213"/>
            <a:ext cx="1533075" cy="1533075"/>
            <a:chOff x="2215000" y="3462213"/>
            <a:chExt cx="1533075" cy="1533075"/>
          </a:xfrm>
        </p:grpSpPr>
        <p:pic>
          <p:nvPicPr>
            <p:cNvPr id="194" name="Google Shape;194;p28"/>
            <p:cNvPicPr preferRelativeResize="0"/>
            <p:nvPr/>
          </p:nvPicPr>
          <p:blipFill>
            <a:blip r:embed="rId9">
              <a:alphaModFix/>
            </a:blip>
            <a:stretch>
              <a:fillRect/>
            </a:stretch>
          </p:blipFill>
          <p:spPr>
            <a:xfrm>
              <a:off x="2215000" y="3462213"/>
              <a:ext cx="1533075" cy="1533075"/>
            </a:xfrm>
            <a:prstGeom prst="rect">
              <a:avLst/>
            </a:prstGeom>
            <a:noFill/>
            <a:ln>
              <a:noFill/>
            </a:ln>
            <a:effectLst>
              <a:outerShdw blurRad="57150" rotWithShape="0" algn="bl" dir="5400000" dist="19050">
                <a:srgbClr val="000000">
                  <a:alpha val="50000"/>
                </a:srgbClr>
              </a:outerShdw>
            </a:effectLst>
          </p:spPr>
        </p:pic>
        <p:sp>
          <p:nvSpPr>
            <p:cNvPr id="195" name="Google Shape;195;p28"/>
            <p:cNvSpPr/>
            <p:nvPr/>
          </p:nvSpPr>
          <p:spPr>
            <a:xfrm>
              <a:off x="2454350" y="4793025"/>
              <a:ext cx="1054353" cy="178526"/>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Troy Chinen</a:t>
              </a:r>
            </a:p>
          </p:txBody>
        </p:sp>
      </p:grpSp>
      <p:grpSp>
        <p:nvGrpSpPr>
          <p:cNvPr id="196" name="Google Shape;196;p28"/>
          <p:cNvGrpSpPr/>
          <p:nvPr/>
        </p:nvGrpSpPr>
        <p:grpSpPr>
          <a:xfrm>
            <a:off x="2215000" y="3462225"/>
            <a:ext cx="1533075" cy="1533075"/>
            <a:chOff x="3903025" y="3462225"/>
            <a:chExt cx="1533075" cy="1533075"/>
          </a:xfrm>
        </p:grpSpPr>
        <p:pic>
          <p:nvPicPr>
            <p:cNvPr id="197" name="Google Shape;197;p28"/>
            <p:cNvPicPr preferRelativeResize="0"/>
            <p:nvPr/>
          </p:nvPicPr>
          <p:blipFill>
            <a:blip r:embed="rId10">
              <a:alphaModFix/>
            </a:blip>
            <a:stretch>
              <a:fillRect/>
            </a:stretch>
          </p:blipFill>
          <p:spPr>
            <a:xfrm>
              <a:off x="3903025" y="3462225"/>
              <a:ext cx="1533075" cy="1533075"/>
            </a:xfrm>
            <a:prstGeom prst="rect">
              <a:avLst/>
            </a:prstGeom>
            <a:noFill/>
            <a:ln>
              <a:noFill/>
            </a:ln>
            <a:effectLst>
              <a:outerShdw blurRad="57150" rotWithShape="0" algn="bl" dir="5400000" dist="19050">
                <a:srgbClr val="000000">
                  <a:alpha val="50000"/>
                </a:srgbClr>
              </a:outerShdw>
            </a:effectLst>
          </p:spPr>
        </p:pic>
        <p:sp>
          <p:nvSpPr>
            <p:cNvPr id="198" name="Google Shape;198;p28"/>
            <p:cNvSpPr/>
            <p:nvPr/>
          </p:nvSpPr>
          <p:spPr>
            <a:xfrm>
              <a:off x="4178875" y="4790850"/>
              <a:ext cx="1048993" cy="140893"/>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Lucas Theis</a:t>
              </a:r>
            </a:p>
          </p:txBody>
        </p:sp>
      </p:grpSp>
      <p:grpSp>
        <p:nvGrpSpPr>
          <p:cNvPr id="199" name="Google Shape;199;p28"/>
          <p:cNvGrpSpPr/>
          <p:nvPr/>
        </p:nvGrpSpPr>
        <p:grpSpPr>
          <a:xfrm>
            <a:off x="526975" y="3462225"/>
            <a:ext cx="1533075" cy="1533075"/>
            <a:chOff x="526975" y="3462175"/>
            <a:chExt cx="1533075" cy="1533075"/>
          </a:xfrm>
        </p:grpSpPr>
        <p:pic>
          <p:nvPicPr>
            <p:cNvPr id="200" name="Google Shape;200;p28"/>
            <p:cNvPicPr preferRelativeResize="0"/>
            <p:nvPr/>
          </p:nvPicPr>
          <p:blipFill>
            <a:blip r:embed="rId11">
              <a:alphaModFix/>
            </a:blip>
            <a:stretch>
              <a:fillRect/>
            </a:stretch>
          </p:blipFill>
          <p:spPr>
            <a:xfrm>
              <a:off x="526975" y="3462175"/>
              <a:ext cx="1533075" cy="1533075"/>
            </a:xfrm>
            <a:prstGeom prst="rect">
              <a:avLst/>
            </a:prstGeom>
            <a:noFill/>
            <a:ln>
              <a:noFill/>
            </a:ln>
            <a:effectLst>
              <a:outerShdw blurRad="57150" rotWithShape="0" algn="bl" dir="5400000" dist="19050">
                <a:srgbClr val="000000">
                  <a:alpha val="50000"/>
                </a:srgbClr>
              </a:outerShdw>
            </a:effectLst>
          </p:spPr>
        </p:pic>
        <p:sp>
          <p:nvSpPr>
            <p:cNvPr id="201" name="Google Shape;201;p28"/>
            <p:cNvSpPr/>
            <p:nvPr/>
          </p:nvSpPr>
          <p:spPr>
            <a:xfrm>
              <a:off x="619013" y="4811838"/>
              <a:ext cx="1367026" cy="140893"/>
            </a:xfrm>
            <a:prstGeom prst="rect">
              <a:avLst/>
            </a:prstGeom>
          </p:spPr>
          <p:txBody>
            <a:bodyPr>
              <a:prstTxWarp prst="textPlain"/>
            </a:bodyPr>
            <a:lstStyle/>
            <a:p>
              <a:pPr lvl="0" algn="ctr"/>
              <a:r>
                <a:rPr b="1" i="0">
                  <a:ln cap="flat" cmpd="sng" w="9525">
                    <a:solidFill>
                      <a:srgbClr val="434343"/>
                    </a:solidFill>
                    <a:prstDash val="solid"/>
                    <a:round/>
                    <a:headEnd len="sm" w="sm" type="none"/>
                    <a:tailEnd len="sm" w="sm" type="none"/>
                  </a:ln>
                  <a:solidFill>
                    <a:schemeClr val="lt1"/>
                  </a:solidFill>
                  <a:latin typeface="Roboto"/>
                </a:rPr>
                <a:t>Fabian Mentzer</a:t>
              </a: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0" name="Shape 510"/>
        <p:cNvGrpSpPr/>
        <p:nvPr/>
      </p:nvGrpSpPr>
      <p:grpSpPr>
        <a:xfrm>
          <a:off x="0" y="0"/>
          <a:ext cx="0" cy="0"/>
          <a:chOff x="0" y="0"/>
          <a:chExt cx="0" cy="0"/>
        </a:xfrm>
      </p:grpSpPr>
      <p:grpSp>
        <p:nvGrpSpPr>
          <p:cNvPr id="511" name="Google Shape;511;p46"/>
          <p:cNvGrpSpPr/>
          <p:nvPr/>
        </p:nvGrpSpPr>
        <p:grpSpPr>
          <a:xfrm>
            <a:off x="3942782" y="1456628"/>
            <a:ext cx="1574100" cy="723950"/>
            <a:chOff x="3942782" y="1456628"/>
            <a:chExt cx="1574100" cy="723950"/>
          </a:xfrm>
        </p:grpSpPr>
        <p:cxnSp>
          <p:nvCxnSpPr>
            <p:cNvPr id="512" name="Google Shape;512;p46"/>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513" name="Google Shape;513;p46"/>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514" name="Google Shape;514;p46"/>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grpSp>
        <p:nvGrpSpPr>
          <p:cNvPr id="515" name="Google Shape;515;p46"/>
          <p:cNvGrpSpPr/>
          <p:nvPr/>
        </p:nvGrpSpPr>
        <p:grpSpPr>
          <a:xfrm>
            <a:off x="1109532" y="2919003"/>
            <a:ext cx="6924925" cy="285000"/>
            <a:chOff x="1109532" y="2919003"/>
            <a:chExt cx="6924925" cy="285000"/>
          </a:xfrm>
        </p:grpSpPr>
        <p:sp>
          <p:nvSpPr>
            <p:cNvPr id="516" name="Google Shape;516;p46"/>
            <p:cNvSpPr txBox="1"/>
            <p:nvPr/>
          </p:nvSpPr>
          <p:spPr>
            <a:xfrm>
              <a:off x="1109532"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input image</a:t>
              </a:r>
              <a:endParaRPr>
                <a:solidFill>
                  <a:srgbClr val="434343"/>
                </a:solidFill>
                <a:latin typeface="Google Sans"/>
                <a:ea typeface="Google Sans"/>
                <a:cs typeface="Google Sans"/>
                <a:sym typeface="Google Sans"/>
              </a:endParaRPr>
            </a:p>
          </p:txBody>
        </p:sp>
        <p:sp>
          <p:nvSpPr>
            <p:cNvPr id="517" name="Google Shape;517;p46"/>
            <p:cNvSpPr txBox="1"/>
            <p:nvPr/>
          </p:nvSpPr>
          <p:spPr>
            <a:xfrm>
              <a:off x="6460357"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reconstruction</a:t>
              </a:r>
              <a:endParaRPr>
                <a:solidFill>
                  <a:srgbClr val="434343"/>
                </a:solidFill>
                <a:latin typeface="Google Sans"/>
                <a:ea typeface="Google Sans"/>
                <a:cs typeface="Google Sans"/>
                <a:sym typeface="Google Sans"/>
              </a:endParaRPr>
            </a:p>
          </p:txBody>
        </p:sp>
      </p:grpSp>
      <p:grpSp>
        <p:nvGrpSpPr>
          <p:cNvPr id="518" name="Google Shape;518;p46"/>
          <p:cNvGrpSpPr/>
          <p:nvPr/>
        </p:nvGrpSpPr>
        <p:grpSpPr>
          <a:xfrm>
            <a:off x="2604200" y="3336825"/>
            <a:ext cx="4065950" cy="453753"/>
            <a:chOff x="2604200" y="3336825"/>
            <a:chExt cx="4065950" cy="453753"/>
          </a:xfrm>
        </p:grpSpPr>
        <p:grpSp>
          <p:nvGrpSpPr>
            <p:cNvPr id="519" name="Google Shape;519;p46"/>
            <p:cNvGrpSpPr/>
            <p:nvPr/>
          </p:nvGrpSpPr>
          <p:grpSpPr>
            <a:xfrm>
              <a:off x="2604200" y="3336825"/>
              <a:ext cx="1636800" cy="453753"/>
              <a:chOff x="2604200" y="3336825"/>
              <a:chExt cx="1636800" cy="453753"/>
            </a:xfrm>
          </p:grpSpPr>
          <p:sp>
            <p:nvSpPr>
              <p:cNvPr id="520" name="Google Shape;520;p46"/>
              <p:cNvSpPr/>
              <p:nvPr/>
            </p:nvSpPr>
            <p:spPr>
              <a:xfrm rot="-5400000">
                <a:off x="333815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6"/>
              <p:cNvSpPr txBox="1"/>
              <p:nvPr/>
            </p:nvSpPr>
            <p:spPr>
              <a:xfrm>
                <a:off x="263555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encoder</a:t>
                </a:r>
                <a:endParaRPr>
                  <a:solidFill>
                    <a:srgbClr val="434343"/>
                  </a:solidFill>
                  <a:latin typeface="Google Sans"/>
                  <a:ea typeface="Google Sans"/>
                  <a:cs typeface="Google Sans"/>
                  <a:sym typeface="Google Sans"/>
                </a:endParaRPr>
              </a:p>
            </p:txBody>
          </p:sp>
        </p:grpSp>
        <p:grpSp>
          <p:nvGrpSpPr>
            <p:cNvPr id="522" name="Google Shape;522;p46"/>
            <p:cNvGrpSpPr/>
            <p:nvPr/>
          </p:nvGrpSpPr>
          <p:grpSpPr>
            <a:xfrm>
              <a:off x="5033350" y="3336825"/>
              <a:ext cx="1636800" cy="453753"/>
              <a:chOff x="5033350" y="3336825"/>
              <a:chExt cx="1636800" cy="453753"/>
            </a:xfrm>
          </p:grpSpPr>
          <p:sp>
            <p:nvSpPr>
              <p:cNvPr id="523" name="Google Shape;523;p46"/>
              <p:cNvSpPr/>
              <p:nvPr/>
            </p:nvSpPr>
            <p:spPr>
              <a:xfrm rot="-5400000">
                <a:off x="576730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6"/>
              <p:cNvSpPr txBox="1"/>
              <p:nvPr/>
            </p:nvSpPr>
            <p:spPr>
              <a:xfrm>
                <a:off x="506470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decoder</a:t>
                </a:r>
                <a:endParaRPr>
                  <a:solidFill>
                    <a:srgbClr val="434343"/>
                  </a:solidFill>
                  <a:latin typeface="Google Sans"/>
                  <a:ea typeface="Google Sans"/>
                  <a:cs typeface="Google Sans"/>
                  <a:sym typeface="Google Sans"/>
                </a:endParaRPr>
              </a:p>
            </p:txBody>
          </p:sp>
        </p:grpSp>
      </p:grpSp>
      <p:cxnSp>
        <p:nvCxnSpPr>
          <p:cNvPr id="525" name="Google Shape;525;p46"/>
          <p:cNvCxnSpPr>
            <a:stCxn id="526"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526" name="Google Shape;526;p46"/>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7" name="Google Shape;527;p46"/>
          <p:cNvCxnSpPr>
            <a:endCxn id="526"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528" name="Google Shape;528;p46"/>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9" name="Google Shape;529;p46"/>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530" name="Google Shape;530;p46"/>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531" name="Google Shape;531;p46"/>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532" name="Google Shape;532;p46"/>
          <p:cNvPicPr preferRelativeResize="0"/>
          <p:nvPr/>
        </p:nvPicPr>
        <p:blipFill>
          <a:blip r:embed="rId4">
            <a:alphaModFix/>
          </a:blip>
          <a:stretch>
            <a:fillRect/>
          </a:stretch>
        </p:blipFill>
        <p:spPr>
          <a:xfrm>
            <a:off x="6784810" y="1956738"/>
            <a:ext cx="925200" cy="925200"/>
          </a:xfrm>
          <a:prstGeom prst="rect">
            <a:avLst/>
          </a:prstGeom>
          <a:noFill/>
          <a:ln>
            <a:noFill/>
          </a:ln>
        </p:spPr>
      </p:pic>
      <p:grpSp>
        <p:nvGrpSpPr>
          <p:cNvPr id="533" name="Google Shape;533;p46"/>
          <p:cNvGrpSpPr/>
          <p:nvPr/>
        </p:nvGrpSpPr>
        <p:grpSpPr>
          <a:xfrm>
            <a:off x="3879134" y="2204375"/>
            <a:ext cx="371100" cy="400200"/>
            <a:chOff x="3444250" y="227925"/>
            <a:chExt cx="371100" cy="400200"/>
          </a:xfrm>
        </p:grpSpPr>
        <p:sp>
          <p:nvSpPr>
            <p:cNvPr id="534" name="Google Shape;534;p46"/>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535" name="Google Shape;535;p46"/>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sp>
        <p:nvSpPr>
          <p:cNvPr id="536" name="Google Shape;536;p46"/>
          <p:cNvSpPr/>
          <p:nvPr/>
        </p:nvSpPr>
        <p:spPr>
          <a:xfrm>
            <a:off x="1327200" y="1456625"/>
            <a:ext cx="6603600" cy="26220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7" name="Google Shape;537;p46"/>
          <p:cNvCxnSpPr/>
          <p:nvPr/>
        </p:nvCxnSpPr>
        <p:spPr>
          <a:xfrm flipH="1">
            <a:off x="4950800" y="1319075"/>
            <a:ext cx="1587600" cy="920100"/>
          </a:xfrm>
          <a:prstGeom prst="straightConnector1">
            <a:avLst/>
          </a:prstGeom>
          <a:noFill/>
          <a:ln cap="flat" cmpd="sng" w="19050">
            <a:solidFill>
              <a:srgbClr val="3C78D8"/>
            </a:solidFill>
            <a:prstDash val="solid"/>
            <a:round/>
            <a:headEnd len="med" w="med" type="none"/>
            <a:tailEnd len="med" w="med" type="triangle"/>
          </a:ln>
        </p:spPr>
      </p:cxnSp>
      <p:sp>
        <p:nvSpPr>
          <p:cNvPr id="538" name="Google Shape;538;p46"/>
          <p:cNvSpPr/>
          <p:nvPr/>
        </p:nvSpPr>
        <p:spPr>
          <a:xfrm>
            <a:off x="5991375" y="811775"/>
            <a:ext cx="2802600" cy="1792800"/>
          </a:xfrm>
          <a:prstGeom prst="roundRect">
            <a:avLst>
              <a:gd fmla="val 1666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3C78D8"/>
                </a:solidFill>
                <a:latin typeface="Google Sans"/>
                <a:ea typeface="Google Sans"/>
                <a:cs typeface="Google Sans"/>
                <a:sym typeface="Google Sans"/>
              </a:rPr>
              <a:t>Quantized Latents</a:t>
            </a:r>
            <a:endParaRPr sz="2000">
              <a:solidFill>
                <a:srgbClr val="3C78D8"/>
              </a:solidFill>
              <a:latin typeface="Google Sans"/>
              <a:ea typeface="Google Sans"/>
              <a:cs typeface="Google Sans"/>
              <a:sym typeface="Google Sans"/>
            </a:endParaRPr>
          </a:p>
          <a:p>
            <a:pPr indent="0" lvl="0" marL="0" rtl="0" algn="l">
              <a:spcBef>
                <a:spcPts val="0"/>
              </a:spcBef>
              <a:spcAft>
                <a:spcPts val="0"/>
              </a:spcAft>
              <a:buNone/>
            </a:pPr>
            <a:r>
              <a:t/>
            </a:r>
            <a:endParaRPr sz="1200">
              <a:solidFill>
                <a:srgbClr val="3C78D8"/>
              </a:solidFill>
              <a:latin typeface="Google Sans"/>
              <a:ea typeface="Google Sans"/>
              <a:cs typeface="Google Sans"/>
              <a:sym typeface="Google Sans"/>
            </a:endParaRPr>
          </a:p>
          <a:p>
            <a:pPr indent="0" lvl="0" marL="0" rtl="0" algn="l">
              <a:spcBef>
                <a:spcPts val="0"/>
              </a:spcBef>
              <a:spcAft>
                <a:spcPts val="0"/>
              </a:spcAft>
              <a:buNone/>
            </a:pPr>
            <a:r>
              <a:rPr lang="en" sz="1600">
                <a:solidFill>
                  <a:srgbClr val="3C78D8"/>
                </a:solidFill>
                <a:latin typeface="Google Sans"/>
                <a:ea typeface="Google Sans"/>
                <a:cs typeface="Google Sans"/>
                <a:sym typeface="Google Sans"/>
              </a:rPr>
              <a:t>In a neural network, this is an integer-valued tensor</a:t>
            </a:r>
            <a:endParaRPr sz="1600">
              <a:solidFill>
                <a:srgbClr val="3C78D8"/>
              </a:solidFill>
              <a:latin typeface="Google Sans"/>
              <a:ea typeface="Google Sans"/>
              <a:cs typeface="Google Sans"/>
              <a:sym typeface="Google Sans"/>
            </a:endParaRPr>
          </a:p>
        </p:txBody>
      </p:sp>
      <p:sp>
        <p:nvSpPr>
          <p:cNvPr id="539" name="Google Shape;539;p46"/>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grpSp>
        <p:nvGrpSpPr>
          <p:cNvPr id="544" name="Google Shape;544;p47"/>
          <p:cNvGrpSpPr/>
          <p:nvPr/>
        </p:nvGrpSpPr>
        <p:grpSpPr>
          <a:xfrm>
            <a:off x="1109532" y="2919003"/>
            <a:ext cx="6924925" cy="285000"/>
            <a:chOff x="1109532" y="2919003"/>
            <a:chExt cx="6924925" cy="285000"/>
          </a:xfrm>
        </p:grpSpPr>
        <p:sp>
          <p:nvSpPr>
            <p:cNvPr id="545" name="Google Shape;545;p47"/>
            <p:cNvSpPr txBox="1"/>
            <p:nvPr/>
          </p:nvSpPr>
          <p:spPr>
            <a:xfrm>
              <a:off x="1109532"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input image</a:t>
              </a:r>
              <a:endParaRPr>
                <a:solidFill>
                  <a:srgbClr val="434343"/>
                </a:solidFill>
                <a:latin typeface="Google Sans"/>
                <a:ea typeface="Google Sans"/>
                <a:cs typeface="Google Sans"/>
                <a:sym typeface="Google Sans"/>
              </a:endParaRPr>
            </a:p>
          </p:txBody>
        </p:sp>
        <p:sp>
          <p:nvSpPr>
            <p:cNvPr id="546" name="Google Shape;546;p47"/>
            <p:cNvSpPr txBox="1"/>
            <p:nvPr/>
          </p:nvSpPr>
          <p:spPr>
            <a:xfrm>
              <a:off x="6460357"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reconstruction</a:t>
              </a:r>
              <a:endParaRPr>
                <a:solidFill>
                  <a:srgbClr val="434343"/>
                </a:solidFill>
                <a:latin typeface="Google Sans"/>
                <a:ea typeface="Google Sans"/>
                <a:cs typeface="Google Sans"/>
                <a:sym typeface="Google Sans"/>
              </a:endParaRPr>
            </a:p>
          </p:txBody>
        </p:sp>
      </p:grpSp>
      <p:grpSp>
        <p:nvGrpSpPr>
          <p:cNvPr id="547" name="Google Shape;547;p47"/>
          <p:cNvGrpSpPr/>
          <p:nvPr/>
        </p:nvGrpSpPr>
        <p:grpSpPr>
          <a:xfrm>
            <a:off x="2604200" y="3336825"/>
            <a:ext cx="4065950" cy="453753"/>
            <a:chOff x="2604200" y="3336825"/>
            <a:chExt cx="4065950" cy="453753"/>
          </a:xfrm>
        </p:grpSpPr>
        <p:grpSp>
          <p:nvGrpSpPr>
            <p:cNvPr id="548" name="Google Shape;548;p47"/>
            <p:cNvGrpSpPr/>
            <p:nvPr/>
          </p:nvGrpSpPr>
          <p:grpSpPr>
            <a:xfrm>
              <a:off x="2604200" y="3336825"/>
              <a:ext cx="1636800" cy="453753"/>
              <a:chOff x="2604200" y="3336825"/>
              <a:chExt cx="1636800" cy="453753"/>
            </a:xfrm>
          </p:grpSpPr>
          <p:sp>
            <p:nvSpPr>
              <p:cNvPr id="549" name="Google Shape;549;p47"/>
              <p:cNvSpPr/>
              <p:nvPr/>
            </p:nvSpPr>
            <p:spPr>
              <a:xfrm rot="-5400000">
                <a:off x="333815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7"/>
              <p:cNvSpPr txBox="1"/>
              <p:nvPr/>
            </p:nvSpPr>
            <p:spPr>
              <a:xfrm>
                <a:off x="263555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encoder</a:t>
                </a:r>
                <a:endParaRPr>
                  <a:solidFill>
                    <a:srgbClr val="434343"/>
                  </a:solidFill>
                  <a:latin typeface="Google Sans"/>
                  <a:ea typeface="Google Sans"/>
                  <a:cs typeface="Google Sans"/>
                  <a:sym typeface="Google Sans"/>
                </a:endParaRPr>
              </a:p>
            </p:txBody>
          </p:sp>
        </p:grpSp>
        <p:grpSp>
          <p:nvGrpSpPr>
            <p:cNvPr id="551" name="Google Shape;551;p47"/>
            <p:cNvGrpSpPr/>
            <p:nvPr/>
          </p:nvGrpSpPr>
          <p:grpSpPr>
            <a:xfrm>
              <a:off x="5033350" y="3336825"/>
              <a:ext cx="1636800" cy="453753"/>
              <a:chOff x="5033350" y="3336825"/>
              <a:chExt cx="1636800" cy="453753"/>
            </a:xfrm>
          </p:grpSpPr>
          <p:sp>
            <p:nvSpPr>
              <p:cNvPr id="552" name="Google Shape;552;p47"/>
              <p:cNvSpPr/>
              <p:nvPr/>
            </p:nvSpPr>
            <p:spPr>
              <a:xfrm rot="-5400000">
                <a:off x="576730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7"/>
              <p:cNvSpPr txBox="1"/>
              <p:nvPr/>
            </p:nvSpPr>
            <p:spPr>
              <a:xfrm>
                <a:off x="506470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decoder</a:t>
                </a:r>
                <a:endParaRPr>
                  <a:solidFill>
                    <a:srgbClr val="434343"/>
                  </a:solidFill>
                  <a:latin typeface="Google Sans"/>
                  <a:ea typeface="Google Sans"/>
                  <a:cs typeface="Google Sans"/>
                  <a:sym typeface="Google Sans"/>
                </a:endParaRPr>
              </a:p>
            </p:txBody>
          </p:sp>
        </p:grpSp>
      </p:grpSp>
      <p:cxnSp>
        <p:nvCxnSpPr>
          <p:cNvPr id="554" name="Google Shape;554;p47"/>
          <p:cNvCxnSpPr>
            <a:stCxn id="555"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555" name="Google Shape;555;p47"/>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6" name="Google Shape;556;p47"/>
          <p:cNvCxnSpPr>
            <a:endCxn id="555"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557" name="Google Shape;557;p47"/>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8" name="Google Shape;558;p47"/>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559" name="Google Shape;559;p47"/>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560" name="Google Shape;560;p47"/>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561" name="Google Shape;561;p47"/>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562" name="Google Shape;562;p47"/>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 name="Google Shape;563;p47"/>
          <p:cNvGrpSpPr/>
          <p:nvPr/>
        </p:nvGrpSpPr>
        <p:grpSpPr>
          <a:xfrm>
            <a:off x="3879134" y="2204375"/>
            <a:ext cx="371100" cy="400200"/>
            <a:chOff x="3444250" y="227925"/>
            <a:chExt cx="371100" cy="400200"/>
          </a:xfrm>
        </p:grpSpPr>
        <p:sp>
          <p:nvSpPr>
            <p:cNvPr id="564" name="Google Shape;564;p47"/>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565" name="Google Shape;565;p47"/>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sp>
        <p:nvSpPr>
          <p:cNvPr id="566" name="Google Shape;566;p47"/>
          <p:cNvSpPr/>
          <p:nvPr/>
        </p:nvSpPr>
        <p:spPr>
          <a:xfrm>
            <a:off x="1327200" y="1398125"/>
            <a:ext cx="6636300" cy="26220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47"/>
          <p:cNvGrpSpPr/>
          <p:nvPr/>
        </p:nvGrpSpPr>
        <p:grpSpPr>
          <a:xfrm>
            <a:off x="3942782" y="1456628"/>
            <a:ext cx="1574100" cy="723950"/>
            <a:chOff x="3942782" y="1456628"/>
            <a:chExt cx="1574100" cy="723950"/>
          </a:xfrm>
        </p:grpSpPr>
        <p:cxnSp>
          <p:nvCxnSpPr>
            <p:cNvPr id="568" name="Google Shape;568;p47"/>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569" name="Google Shape;569;p47"/>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570" name="Google Shape;570;p47"/>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cxnSp>
        <p:nvCxnSpPr>
          <p:cNvPr id="571" name="Google Shape;571;p47"/>
          <p:cNvCxnSpPr/>
          <p:nvPr/>
        </p:nvCxnSpPr>
        <p:spPr>
          <a:xfrm rot="10800000">
            <a:off x="5277225" y="1716875"/>
            <a:ext cx="1296900" cy="726000"/>
          </a:xfrm>
          <a:prstGeom prst="straightConnector1">
            <a:avLst/>
          </a:prstGeom>
          <a:noFill/>
          <a:ln cap="flat" cmpd="sng" w="19050">
            <a:solidFill>
              <a:srgbClr val="3C78D8"/>
            </a:solidFill>
            <a:prstDash val="solid"/>
            <a:round/>
            <a:headEnd len="med" w="med" type="none"/>
            <a:tailEnd len="med" w="med" type="triangle"/>
          </a:ln>
        </p:spPr>
      </p:cxnSp>
      <p:cxnSp>
        <p:nvCxnSpPr>
          <p:cNvPr id="572" name="Google Shape;572;p47"/>
          <p:cNvCxnSpPr/>
          <p:nvPr/>
        </p:nvCxnSpPr>
        <p:spPr>
          <a:xfrm flipH="1" rot="10800000">
            <a:off x="3039425" y="1980800"/>
            <a:ext cx="1556400" cy="602400"/>
          </a:xfrm>
          <a:prstGeom prst="straightConnector1">
            <a:avLst/>
          </a:prstGeom>
          <a:noFill/>
          <a:ln cap="flat" cmpd="sng" w="19050">
            <a:solidFill>
              <a:srgbClr val="3C78D8"/>
            </a:solidFill>
            <a:prstDash val="solid"/>
            <a:round/>
            <a:headEnd len="med" w="med" type="none"/>
            <a:tailEnd len="med" w="med" type="triangle"/>
          </a:ln>
        </p:spPr>
      </p:cxnSp>
      <p:sp>
        <p:nvSpPr>
          <p:cNvPr id="573" name="Google Shape;573;p47"/>
          <p:cNvSpPr/>
          <p:nvPr/>
        </p:nvSpPr>
        <p:spPr>
          <a:xfrm>
            <a:off x="5889900" y="2204375"/>
            <a:ext cx="2715000" cy="1407900"/>
          </a:xfrm>
          <a:prstGeom prst="roundRect">
            <a:avLst>
              <a:gd fmla="val 1666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3C78D8"/>
                </a:solidFill>
                <a:latin typeface="Google Sans"/>
                <a:ea typeface="Google Sans"/>
                <a:cs typeface="Google Sans"/>
                <a:sym typeface="Google Sans"/>
              </a:rPr>
              <a:t>Bits produced by entropy coding</a:t>
            </a:r>
            <a:endParaRPr sz="2000">
              <a:solidFill>
                <a:srgbClr val="3C78D8"/>
              </a:solidFill>
              <a:latin typeface="Google Sans"/>
              <a:ea typeface="Google Sans"/>
              <a:cs typeface="Google Sans"/>
              <a:sym typeface="Google Sans"/>
            </a:endParaRPr>
          </a:p>
          <a:p>
            <a:pPr indent="0" lvl="0" marL="0" rtl="0" algn="l">
              <a:spcBef>
                <a:spcPts val="0"/>
              </a:spcBef>
              <a:spcAft>
                <a:spcPts val="0"/>
              </a:spcAft>
              <a:buNone/>
            </a:pPr>
            <a:r>
              <a:t/>
            </a:r>
            <a:endParaRPr sz="1200">
              <a:solidFill>
                <a:srgbClr val="3C78D8"/>
              </a:solidFill>
              <a:latin typeface="Google Sans"/>
              <a:ea typeface="Google Sans"/>
              <a:cs typeface="Google Sans"/>
              <a:sym typeface="Google Sans"/>
            </a:endParaRPr>
          </a:p>
          <a:p>
            <a:pPr indent="0" lvl="0" marL="0" rtl="0" algn="l">
              <a:spcBef>
                <a:spcPts val="0"/>
              </a:spcBef>
              <a:spcAft>
                <a:spcPts val="0"/>
              </a:spcAft>
              <a:buNone/>
            </a:pPr>
            <a:r>
              <a:rPr lang="en" sz="1600">
                <a:solidFill>
                  <a:srgbClr val="3C78D8"/>
                </a:solidFill>
                <a:latin typeface="Google Sans"/>
                <a:ea typeface="Google Sans"/>
                <a:cs typeface="Google Sans"/>
                <a:sym typeface="Google Sans"/>
              </a:rPr>
              <a:t>Saved to disk, transmitted over a network, etc.</a:t>
            </a:r>
            <a:endParaRPr sz="1600">
              <a:solidFill>
                <a:srgbClr val="3C78D8"/>
              </a:solidFill>
              <a:latin typeface="Google Sans"/>
              <a:ea typeface="Google Sans"/>
              <a:cs typeface="Google Sans"/>
              <a:sym typeface="Google Sans"/>
            </a:endParaRPr>
          </a:p>
        </p:txBody>
      </p:sp>
      <p:sp>
        <p:nvSpPr>
          <p:cNvPr id="574" name="Google Shape;574;p47"/>
          <p:cNvSpPr/>
          <p:nvPr/>
        </p:nvSpPr>
        <p:spPr>
          <a:xfrm>
            <a:off x="618325" y="2276400"/>
            <a:ext cx="2813400" cy="22890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3C78D8"/>
                </a:solidFill>
                <a:latin typeface="Google Sans"/>
                <a:ea typeface="Google Sans"/>
                <a:cs typeface="Google Sans"/>
                <a:sym typeface="Google Sans"/>
              </a:rPr>
              <a:t>Entropy Coding</a:t>
            </a:r>
            <a:endParaRPr sz="2000">
              <a:solidFill>
                <a:srgbClr val="3C78D8"/>
              </a:solidFill>
              <a:latin typeface="Google Sans"/>
              <a:ea typeface="Google Sans"/>
              <a:cs typeface="Google Sans"/>
              <a:sym typeface="Google Sans"/>
            </a:endParaRPr>
          </a:p>
          <a:p>
            <a:pPr indent="0" lvl="0" marL="0" rtl="0" algn="l">
              <a:spcBef>
                <a:spcPts val="0"/>
              </a:spcBef>
              <a:spcAft>
                <a:spcPts val="0"/>
              </a:spcAft>
              <a:buNone/>
            </a:pPr>
            <a:r>
              <a:t/>
            </a:r>
            <a:endParaRPr sz="1200">
              <a:solidFill>
                <a:srgbClr val="3C78D8"/>
              </a:solidFill>
              <a:latin typeface="Google Sans"/>
              <a:ea typeface="Google Sans"/>
              <a:cs typeface="Google Sans"/>
              <a:sym typeface="Google Sans"/>
            </a:endParaRPr>
          </a:p>
          <a:p>
            <a:pPr indent="0" lvl="0" marL="0" rtl="0" algn="l">
              <a:spcBef>
                <a:spcPts val="0"/>
              </a:spcBef>
              <a:spcAft>
                <a:spcPts val="0"/>
              </a:spcAft>
              <a:buNone/>
            </a:pPr>
            <a:r>
              <a:rPr lang="en" sz="1600">
                <a:solidFill>
                  <a:srgbClr val="3C78D8"/>
                </a:solidFill>
                <a:latin typeface="Google Sans"/>
                <a:ea typeface="Google Sans"/>
                <a:cs typeface="Google Sans"/>
                <a:sym typeface="Google Sans"/>
              </a:rPr>
              <a:t>Huffman, arithmetic,</a:t>
            </a:r>
            <a:br>
              <a:rPr lang="en" sz="1600">
                <a:solidFill>
                  <a:srgbClr val="3C78D8"/>
                </a:solidFill>
                <a:latin typeface="Google Sans"/>
                <a:ea typeface="Google Sans"/>
                <a:cs typeface="Google Sans"/>
                <a:sym typeface="Google Sans"/>
              </a:rPr>
            </a:br>
            <a:r>
              <a:rPr lang="en" sz="1600">
                <a:solidFill>
                  <a:srgbClr val="3C78D8"/>
                </a:solidFill>
                <a:latin typeface="Google Sans"/>
                <a:ea typeface="Google Sans"/>
                <a:cs typeface="Google Sans"/>
                <a:sym typeface="Google Sans"/>
              </a:rPr>
              <a:t>range coding, ANS, etc. </a:t>
            </a:r>
            <a:br>
              <a:rPr lang="en" sz="1600">
                <a:solidFill>
                  <a:srgbClr val="3C78D8"/>
                </a:solidFill>
                <a:latin typeface="Google Sans"/>
                <a:ea typeface="Google Sans"/>
                <a:cs typeface="Google Sans"/>
                <a:sym typeface="Google Sans"/>
              </a:rPr>
            </a:br>
            <a:endParaRPr sz="1600">
              <a:solidFill>
                <a:srgbClr val="3C78D8"/>
              </a:solidFill>
              <a:latin typeface="Google Sans"/>
              <a:ea typeface="Google Sans"/>
              <a:cs typeface="Google Sans"/>
              <a:sym typeface="Google Sans"/>
            </a:endParaRPr>
          </a:p>
          <a:p>
            <a:pPr indent="0" lvl="0" marL="0" rtl="0" algn="l">
              <a:spcBef>
                <a:spcPts val="0"/>
              </a:spcBef>
              <a:spcAft>
                <a:spcPts val="0"/>
              </a:spcAft>
              <a:buNone/>
            </a:pPr>
            <a:r>
              <a:rPr lang="en" sz="1600">
                <a:solidFill>
                  <a:srgbClr val="3C78D8"/>
                </a:solidFill>
                <a:latin typeface="Google Sans"/>
                <a:ea typeface="Google Sans"/>
                <a:cs typeface="Google Sans"/>
                <a:sym typeface="Google Sans"/>
              </a:rPr>
              <a:t>Requires a distribution over the latents shared by the sender and receiver</a:t>
            </a:r>
            <a:endParaRPr sz="1600">
              <a:solidFill>
                <a:srgbClr val="3C78D8"/>
              </a:solidFill>
              <a:latin typeface="Google Sans"/>
              <a:ea typeface="Google Sans"/>
              <a:cs typeface="Google Sans"/>
              <a:sym typeface="Google Sans"/>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8" name="Shape 578"/>
        <p:cNvGrpSpPr/>
        <p:nvPr/>
      </p:nvGrpSpPr>
      <p:grpSpPr>
        <a:xfrm>
          <a:off x="0" y="0"/>
          <a:ext cx="0" cy="0"/>
          <a:chOff x="0" y="0"/>
          <a:chExt cx="0" cy="0"/>
        </a:xfrm>
      </p:grpSpPr>
      <p:cxnSp>
        <p:nvCxnSpPr>
          <p:cNvPr id="579" name="Google Shape;579;p48"/>
          <p:cNvCxnSpPr>
            <a:stCxn id="580"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580" name="Google Shape;580;p48"/>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1" name="Google Shape;581;p48"/>
          <p:cNvCxnSpPr>
            <a:endCxn id="580"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582" name="Google Shape;582;p48"/>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3" name="Google Shape;583;p48"/>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584" name="Google Shape;584;p48"/>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585" name="Google Shape;585;p48"/>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586" name="Google Shape;586;p48"/>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587" name="Google Shape;587;p48"/>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8" name="Google Shape;588;p48"/>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589" name="Google Shape;589;p48"/>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590" name="Google Shape;590;p48"/>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nvGrpSpPr>
          <p:cNvPr id="591" name="Google Shape;591;p48"/>
          <p:cNvGrpSpPr/>
          <p:nvPr/>
        </p:nvGrpSpPr>
        <p:grpSpPr>
          <a:xfrm>
            <a:off x="3879134" y="2204375"/>
            <a:ext cx="371100" cy="400200"/>
            <a:chOff x="3444250" y="227925"/>
            <a:chExt cx="371100" cy="400200"/>
          </a:xfrm>
        </p:grpSpPr>
        <p:sp>
          <p:nvSpPr>
            <p:cNvPr id="592" name="Google Shape;592;p48"/>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593" name="Google Shape;593;p48"/>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pic>
        <p:nvPicPr>
          <p:cNvPr id="594" name="Google Shape;594;p48"/>
          <p:cNvPicPr preferRelativeResize="0"/>
          <p:nvPr/>
        </p:nvPicPr>
        <p:blipFill>
          <a:blip r:embed="rId5">
            <a:alphaModFix/>
          </a:blip>
          <a:stretch>
            <a:fillRect/>
          </a:stretch>
        </p:blipFill>
        <p:spPr>
          <a:xfrm>
            <a:off x="5679398" y="2279965"/>
            <a:ext cx="344729" cy="277850"/>
          </a:xfrm>
          <a:prstGeom prst="rect">
            <a:avLst/>
          </a:prstGeom>
          <a:noFill/>
          <a:ln>
            <a:noFill/>
          </a:ln>
        </p:spPr>
      </p:pic>
      <p:pic>
        <p:nvPicPr>
          <p:cNvPr id="595" name="Google Shape;595;p48"/>
          <p:cNvPicPr preferRelativeResize="0"/>
          <p:nvPr/>
        </p:nvPicPr>
        <p:blipFill>
          <a:blip r:embed="rId6">
            <a:alphaModFix/>
          </a:blip>
          <a:stretch>
            <a:fillRect/>
          </a:stretch>
        </p:blipFill>
        <p:spPr>
          <a:xfrm>
            <a:off x="3120890" y="2291866"/>
            <a:ext cx="344725" cy="254983"/>
          </a:xfrm>
          <a:prstGeom prst="rect">
            <a:avLst/>
          </a:prstGeom>
          <a:noFill/>
          <a:ln>
            <a:noFill/>
          </a:ln>
        </p:spPr>
      </p:pic>
      <p:pic>
        <p:nvPicPr>
          <p:cNvPr id="596" name="Google Shape;596;p48"/>
          <p:cNvPicPr preferRelativeResize="0"/>
          <p:nvPr/>
        </p:nvPicPr>
        <p:blipFill>
          <a:blip r:embed="rId7">
            <a:alphaModFix/>
          </a:blip>
          <a:stretch>
            <a:fillRect/>
          </a:stretch>
        </p:blipFill>
        <p:spPr>
          <a:xfrm>
            <a:off x="1797688" y="3028475"/>
            <a:ext cx="197775" cy="178925"/>
          </a:xfrm>
          <a:prstGeom prst="rect">
            <a:avLst/>
          </a:prstGeom>
          <a:noFill/>
          <a:ln>
            <a:noFill/>
          </a:ln>
        </p:spPr>
      </p:pic>
      <p:pic>
        <p:nvPicPr>
          <p:cNvPr id="597" name="Google Shape;597;p48"/>
          <p:cNvPicPr preferRelativeResize="0"/>
          <p:nvPr/>
        </p:nvPicPr>
        <p:blipFill>
          <a:blip r:embed="rId8">
            <a:alphaModFix/>
          </a:blip>
          <a:stretch>
            <a:fillRect/>
          </a:stretch>
        </p:blipFill>
        <p:spPr>
          <a:xfrm>
            <a:off x="7148510" y="2929550"/>
            <a:ext cx="197775" cy="277855"/>
          </a:xfrm>
          <a:prstGeom prst="rect">
            <a:avLst/>
          </a:prstGeom>
          <a:noFill/>
          <a:ln>
            <a:noFill/>
          </a:ln>
        </p:spPr>
      </p:pic>
      <p:pic>
        <p:nvPicPr>
          <p:cNvPr id="598" name="Google Shape;598;p48"/>
          <p:cNvPicPr preferRelativeResize="0"/>
          <p:nvPr/>
        </p:nvPicPr>
        <p:blipFill>
          <a:blip r:embed="rId9">
            <a:alphaModFix/>
          </a:blip>
          <a:stretch>
            <a:fillRect/>
          </a:stretch>
        </p:blipFill>
        <p:spPr>
          <a:xfrm>
            <a:off x="4590588" y="2604575"/>
            <a:ext cx="197775" cy="380345"/>
          </a:xfrm>
          <a:prstGeom prst="rect">
            <a:avLst/>
          </a:prstGeom>
          <a:noFill/>
          <a:ln>
            <a:noFill/>
          </a:ln>
        </p:spPr>
      </p:pic>
      <p:grpSp>
        <p:nvGrpSpPr>
          <p:cNvPr id="599" name="Google Shape;599;p48"/>
          <p:cNvGrpSpPr/>
          <p:nvPr/>
        </p:nvGrpSpPr>
        <p:grpSpPr>
          <a:xfrm>
            <a:off x="2604200" y="3336825"/>
            <a:ext cx="1636800" cy="453753"/>
            <a:chOff x="2604200" y="3336825"/>
            <a:chExt cx="1636800" cy="453753"/>
          </a:xfrm>
        </p:grpSpPr>
        <p:sp>
          <p:nvSpPr>
            <p:cNvPr id="600" name="Google Shape;600;p48"/>
            <p:cNvSpPr/>
            <p:nvPr/>
          </p:nvSpPr>
          <p:spPr>
            <a:xfrm rot="-5400000">
              <a:off x="333815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8"/>
            <p:cNvSpPr txBox="1"/>
            <p:nvPr/>
          </p:nvSpPr>
          <p:spPr>
            <a:xfrm>
              <a:off x="263555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encoder</a:t>
              </a:r>
              <a:endParaRPr>
                <a:solidFill>
                  <a:srgbClr val="434343"/>
                </a:solidFill>
                <a:latin typeface="Google Sans"/>
                <a:ea typeface="Google Sans"/>
                <a:cs typeface="Google Sans"/>
                <a:sym typeface="Google Sans"/>
              </a:endParaRPr>
            </a:p>
          </p:txBody>
        </p:sp>
      </p:grpSp>
      <p:grpSp>
        <p:nvGrpSpPr>
          <p:cNvPr id="602" name="Google Shape;602;p48"/>
          <p:cNvGrpSpPr/>
          <p:nvPr/>
        </p:nvGrpSpPr>
        <p:grpSpPr>
          <a:xfrm>
            <a:off x="5033350" y="3336825"/>
            <a:ext cx="1636800" cy="453753"/>
            <a:chOff x="5033350" y="3336825"/>
            <a:chExt cx="1636800" cy="453753"/>
          </a:xfrm>
        </p:grpSpPr>
        <p:sp>
          <p:nvSpPr>
            <p:cNvPr id="603" name="Google Shape;603;p48"/>
            <p:cNvSpPr/>
            <p:nvPr/>
          </p:nvSpPr>
          <p:spPr>
            <a:xfrm rot="-5400000">
              <a:off x="5767300" y="2602875"/>
              <a:ext cx="168900" cy="1636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8"/>
            <p:cNvSpPr txBox="1"/>
            <p:nvPr/>
          </p:nvSpPr>
          <p:spPr>
            <a:xfrm>
              <a:off x="5064707" y="350557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decoder</a:t>
              </a:r>
              <a:endParaRPr>
                <a:solidFill>
                  <a:srgbClr val="434343"/>
                </a:solidFill>
                <a:latin typeface="Google Sans"/>
                <a:ea typeface="Google Sans"/>
                <a:cs typeface="Google Sans"/>
                <a:sym typeface="Google Sans"/>
              </a:endParaRPr>
            </a:p>
          </p:txBody>
        </p:sp>
      </p:grpSp>
      <p:sp>
        <p:nvSpPr>
          <p:cNvPr id="605" name="Google Shape;605;p48"/>
          <p:cNvSpPr txBox="1"/>
          <p:nvPr/>
        </p:nvSpPr>
        <p:spPr>
          <a:xfrm>
            <a:off x="1109532"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input image</a:t>
            </a:r>
            <a:endParaRPr>
              <a:solidFill>
                <a:srgbClr val="434343"/>
              </a:solidFill>
              <a:latin typeface="Google Sans"/>
              <a:ea typeface="Google Sans"/>
              <a:cs typeface="Google Sans"/>
              <a:sym typeface="Google Sans"/>
            </a:endParaRPr>
          </a:p>
        </p:txBody>
      </p:sp>
      <p:sp>
        <p:nvSpPr>
          <p:cNvPr id="606" name="Google Shape;606;p48"/>
          <p:cNvSpPr txBox="1"/>
          <p:nvPr/>
        </p:nvSpPr>
        <p:spPr>
          <a:xfrm>
            <a:off x="6460357" y="291900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reconstruction</a:t>
            </a:r>
            <a:endParaRPr>
              <a:solidFill>
                <a:srgbClr val="434343"/>
              </a:solidFill>
              <a:latin typeface="Google Sans"/>
              <a:ea typeface="Google Sans"/>
              <a:cs typeface="Google Sans"/>
              <a:sym typeface="Google Sans"/>
            </a:endParaRPr>
          </a:p>
        </p:txBody>
      </p:sp>
      <p:sp>
        <p:nvSpPr>
          <p:cNvPr id="607" name="Google Shape;607;p48"/>
          <p:cNvSpPr txBox="1"/>
          <p:nvPr/>
        </p:nvSpPr>
        <p:spPr>
          <a:xfrm>
            <a:off x="2506213" y="3164325"/>
            <a:ext cx="1574100" cy="5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analysis</a:t>
            </a:r>
            <a:endParaRPr>
              <a:solidFill>
                <a:srgbClr val="434343"/>
              </a:solidFill>
              <a:latin typeface="Google Sans"/>
              <a:ea typeface="Google Sans"/>
              <a:cs typeface="Google Sans"/>
              <a:sym typeface="Google Sans"/>
            </a:endParaRPr>
          </a:p>
          <a:p>
            <a:pPr indent="0" lvl="0" marL="0" rtl="0" algn="ctr">
              <a:spcBef>
                <a:spcPts val="0"/>
              </a:spcBef>
              <a:spcAft>
                <a:spcPts val="0"/>
              </a:spcAft>
              <a:buNone/>
            </a:pPr>
            <a:r>
              <a:rPr lang="en">
                <a:solidFill>
                  <a:srgbClr val="434343"/>
                </a:solidFill>
                <a:latin typeface="Google Sans"/>
                <a:ea typeface="Google Sans"/>
                <a:cs typeface="Google Sans"/>
                <a:sym typeface="Google Sans"/>
              </a:rPr>
              <a:t>transform</a:t>
            </a:r>
            <a:endParaRPr>
              <a:solidFill>
                <a:srgbClr val="434343"/>
              </a:solidFill>
              <a:latin typeface="Google Sans"/>
              <a:ea typeface="Google Sans"/>
              <a:cs typeface="Google Sans"/>
              <a:sym typeface="Google Sans"/>
            </a:endParaRPr>
          </a:p>
        </p:txBody>
      </p:sp>
      <p:sp>
        <p:nvSpPr>
          <p:cNvPr id="608" name="Google Shape;608;p48"/>
          <p:cNvSpPr txBox="1"/>
          <p:nvPr/>
        </p:nvSpPr>
        <p:spPr>
          <a:xfrm>
            <a:off x="5064713" y="3131500"/>
            <a:ext cx="1574100" cy="5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synthesis</a:t>
            </a:r>
            <a:endParaRPr>
              <a:solidFill>
                <a:srgbClr val="434343"/>
              </a:solidFill>
              <a:latin typeface="Google Sans"/>
              <a:ea typeface="Google Sans"/>
              <a:cs typeface="Google Sans"/>
              <a:sym typeface="Google Sans"/>
            </a:endParaRPr>
          </a:p>
          <a:p>
            <a:pPr indent="0" lvl="0" marL="0" rtl="0" algn="ctr">
              <a:spcBef>
                <a:spcPts val="0"/>
              </a:spcBef>
              <a:spcAft>
                <a:spcPts val="0"/>
              </a:spcAft>
              <a:buNone/>
            </a:pPr>
            <a:r>
              <a:rPr lang="en">
                <a:solidFill>
                  <a:srgbClr val="434343"/>
                </a:solidFill>
                <a:latin typeface="Google Sans"/>
                <a:ea typeface="Google Sans"/>
                <a:cs typeface="Google Sans"/>
                <a:sym typeface="Google Sans"/>
              </a:rPr>
              <a:t>transform</a:t>
            </a:r>
            <a:endParaRPr>
              <a:solidFill>
                <a:srgbClr val="434343"/>
              </a:solidFill>
              <a:latin typeface="Google Sans"/>
              <a:ea typeface="Google Sans"/>
              <a:cs typeface="Google Sans"/>
              <a:sym typeface="Google Sans"/>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300"/>
                                        <p:tgtEl>
                                          <p:spTgt spid="596"/>
                                        </p:tgtEl>
                                      </p:cBhvr>
                                    </p:animEffect>
                                  </p:childTnLst>
                                </p:cTn>
                              </p:par>
                              <p:par>
                                <p:cTn fill="hold" nodeType="withEffect" presetClass="exit" presetID="10" presetSubtype="0">
                                  <p:stCondLst>
                                    <p:cond delay="0"/>
                                  </p:stCondLst>
                                  <p:childTnLst>
                                    <p:animEffect filter="fade" transition="out">
                                      <p:cBhvr>
                                        <p:cTn dur="200"/>
                                        <p:tgtEl>
                                          <p:spTgt spid="605"/>
                                        </p:tgtEl>
                                      </p:cBhvr>
                                    </p:animEffect>
                                    <p:set>
                                      <p:cBhvr>
                                        <p:cTn dur="1" fill="hold">
                                          <p:stCondLst>
                                            <p:cond delay="200"/>
                                          </p:stCondLst>
                                        </p:cTn>
                                        <p:tgtEl>
                                          <p:spTgt spid="60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300"/>
                                        <p:tgtEl>
                                          <p:spTgt spid="595"/>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300"/>
                                        <p:tgtEl>
                                          <p:spTgt spid="607"/>
                                        </p:tgtEl>
                                      </p:cBhvr>
                                    </p:animEffect>
                                  </p:childTnLst>
                                </p:cTn>
                              </p:par>
                              <p:par>
                                <p:cTn fill="hold" nodeType="withEffect" presetClass="exit" presetID="10" presetSubtype="0">
                                  <p:stCondLst>
                                    <p:cond delay="0"/>
                                  </p:stCondLst>
                                  <p:childTnLst>
                                    <p:animEffect filter="fade" transition="out">
                                      <p:cBhvr>
                                        <p:cTn dur="200"/>
                                        <p:tgtEl>
                                          <p:spTgt spid="599"/>
                                        </p:tgtEl>
                                      </p:cBhvr>
                                    </p:animEffect>
                                    <p:set>
                                      <p:cBhvr>
                                        <p:cTn dur="1" fill="hold">
                                          <p:stCondLst>
                                            <p:cond delay="200"/>
                                          </p:stCondLst>
                                        </p:cTn>
                                        <p:tgtEl>
                                          <p:spTgt spid="5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3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300"/>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300"/>
                                        <p:tgtEl>
                                          <p:spTgt spid="608"/>
                                        </p:tgtEl>
                                      </p:cBhvr>
                                    </p:animEffect>
                                  </p:childTnLst>
                                </p:cTn>
                              </p:par>
                              <p:par>
                                <p:cTn fill="hold" nodeType="withEffect" presetClass="exit" presetID="10" presetSubtype="0">
                                  <p:stCondLst>
                                    <p:cond delay="0"/>
                                  </p:stCondLst>
                                  <p:childTnLst>
                                    <p:animEffect filter="fade" transition="out">
                                      <p:cBhvr>
                                        <p:cTn dur="200"/>
                                        <p:tgtEl>
                                          <p:spTgt spid="602"/>
                                        </p:tgtEl>
                                      </p:cBhvr>
                                    </p:animEffect>
                                    <p:set>
                                      <p:cBhvr>
                                        <p:cTn dur="1" fill="hold">
                                          <p:stCondLst>
                                            <p:cond delay="200"/>
                                          </p:stCondLst>
                                        </p:cTn>
                                        <p:tgtEl>
                                          <p:spTgt spid="60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300"/>
                                        <p:tgtEl>
                                          <p:spTgt spid="597"/>
                                        </p:tgtEl>
                                      </p:cBhvr>
                                    </p:animEffect>
                                  </p:childTnLst>
                                </p:cTn>
                              </p:par>
                              <p:par>
                                <p:cTn fill="hold" nodeType="withEffect" presetClass="exit" presetID="10" presetSubtype="0">
                                  <p:stCondLst>
                                    <p:cond delay="0"/>
                                  </p:stCondLst>
                                  <p:childTnLst>
                                    <p:animEffect filter="fade" transition="out">
                                      <p:cBhvr>
                                        <p:cTn dur="200"/>
                                        <p:tgtEl>
                                          <p:spTgt spid="606"/>
                                        </p:tgtEl>
                                      </p:cBhvr>
                                    </p:animEffect>
                                    <p:set>
                                      <p:cBhvr>
                                        <p:cTn dur="1" fill="hold">
                                          <p:stCondLst>
                                            <p:cond delay="200"/>
                                          </p:stCondLst>
                                        </p:cTn>
                                        <p:tgtEl>
                                          <p:spTgt spid="60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cxnSp>
        <p:nvCxnSpPr>
          <p:cNvPr id="613" name="Google Shape;613;p49"/>
          <p:cNvCxnSpPr>
            <a:stCxn id="614"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614" name="Google Shape;614;p49"/>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5" name="Google Shape;615;p49"/>
          <p:cNvCxnSpPr>
            <a:endCxn id="614"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616" name="Google Shape;616;p49"/>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7" name="Google Shape;617;p49"/>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618" name="Google Shape;618;p49"/>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619" name="Google Shape;619;p49"/>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620" name="Google Shape;620;p49"/>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621" name="Google Shape;621;p49"/>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2" name="Google Shape;622;p49"/>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623" name="Google Shape;623;p49"/>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624" name="Google Shape;624;p49"/>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nvGrpSpPr>
          <p:cNvPr id="625" name="Google Shape;625;p49"/>
          <p:cNvGrpSpPr/>
          <p:nvPr/>
        </p:nvGrpSpPr>
        <p:grpSpPr>
          <a:xfrm>
            <a:off x="3879134" y="2204375"/>
            <a:ext cx="371100" cy="400200"/>
            <a:chOff x="3444250" y="227925"/>
            <a:chExt cx="371100" cy="400200"/>
          </a:xfrm>
        </p:grpSpPr>
        <p:sp>
          <p:nvSpPr>
            <p:cNvPr id="626" name="Google Shape;626;p49"/>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627" name="Google Shape;627;p49"/>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pic>
        <p:nvPicPr>
          <p:cNvPr id="628" name="Google Shape;628;p49"/>
          <p:cNvPicPr preferRelativeResize="0"/>
          <p:nvPr/>
        </p:nvPicPr>
        <p:blipFill>
          <a:blip r:embed="rId5">
            <a:alphaModFix/>
          </a:blip>
          <a:stretch>
            <a:fillRect/>
          </a:stretch>
        </p:blipFill>
        <p:spPr>
          <a:xfrm>
            <a:off x="5679398" y="2279965"/>
            <a:ext cx="344729" cy="277850"/>
          </a:xfrm>
          <a:prstGeom prst="rect">
            <a:avLst/>
          </a:prstGeom>
          <a:noFill/>
          <a:ln>
            <a:noFill/>
          </a:ln>
        </p:spPr>
      </p:pic>
      <p:pic>
        <p:nvPicPr>
          <p:cNvPr id="629" name="Google Shape;629;p49"/>
          <p:cNvPicPr preferRelativeResize="0"/>
          <p:nvPr/>
        </p:nvPicPr>
        <p:blipFill>
          <a:blip r:embed="rId6">
            <a:alphaModFix/>
          </a:blip>
          <a:stretch>
            <a:fillRect/>
          </a:stretch>
        </p:blipFill>
        <p:spPr>
          <a:xfrm>
            <a:off x="3120890" y="2291866"/>
            <a:ext cx="344725" cy="254983"/>
          </a:xfrm>
          <a:prstGeom prst="rect">
            <a:avLst/>
          </a:prstGeom>
          <a:noFill/>
          <a:ln>
            <a:noFill/>
          </a:ln>
        </p:spPr>
      </p:pic>
      <p:pic>
        <p:nvPicPr>
          <p:cNvPr id="630" name="Google Shape;630;p49"/>
          <p:cNvPicPr preferRelativeResize="0"/>
          <p:nvPr/>
        </p:nvPicPr>
        <p:blipFill>
          <a:blip r:embed="rId7">
            <a:alphaModFix/>
          </a:blip>
          <a:stretch>
            <a:fillRect/>
          </a:stretch>
        </p:blipFill>
        <p:spPr>
          <a:xfrm>
            <a:off x="1797688" y="3028475"/>
            <a:ext cx="197775" cy="178925"/>
          </a:xfrm>
          <a:prstGeom prst="rect">
            <a:avLst/>
          </a:prstGeom>
          <a:noFill/>
          <a:ln>
            <a:noFill/>
          </a:ln>
        </p:spPr>
      </p:pic>
      <p:pic>
        <p:nvPicPr>
          <p:cNvPr id="631" name="Google Shape;631;p49"/>
          <p:cNvPicPr preferRelativeResize="0"/>
          <p:nvPr/>
        </p:nvPicPr>
        <p:blipFill>
          <a:blip r:embed="rId8">
            <a:alphaModFix/>
          </a:blip>
          <a:stretch>
            <a:fillRect/>
          </a:stretch>
        </p:blipFill>
        <p:spPr>
          <a:xfrm>
            <a:off x="7148510" y="2929550"/>
            <a:ext cx="197775" cy="277855"/>
          </a:xfrm>
          <a:prstGeom prst="rect">
            <a:avLst/>
          </a:prstGeom>
          <a:noFill/>
          <a:ln>
            <a:noFill/>
          </a:ln>
        </p:spPr>
      </p:pic>
      <p:pic>
        <p:nvPicPr>
          <p:cNvPr id="632" name="Google Shape;632;p49"/>
          <p:cNvPicPr preferRelativeResize="0"/>
          <p:nvPr/>
        </p:nvPicPr>
        <p:blipFill>
          <a:blip r:embed="rId9">
            <a:alphaModFix/>
          </a:blip>
          <a:stretch>
            <a:fillRect/>
          </a:stretch>
        </p:blipFill>
        <p:spPr>
          <a:xfrm>
            <a:off x="4590588" y="2604575"/>
            <a:ext cx="197775" cy="380345"/>
          </a:xfrm>
          <a:prstGeom prst="rect">
            <a:avLst/>
          </a:prstGeom>
          <a:noFill/>
          <a:ln>
            <a:noFill/>
          </a:ln>
        </p:spPr>
      </p:pic>
      <p:sp>
        <p:nvSpPr>
          <p:cNvPr id="633" name="Google Shape;633;p49"/>
          <p:cNvSpPr txBox="1"/>
          <p:nvPr/>
        </p:nvSpPr>
        <p:spPr>
          <a:xfrm>
            <a:off x="2506213" y="3164325"/>
            <a:ext cx="1574100" cy="5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analysis</a:t>
            </a:r>
            <a:endParaRPr>
              <a:solidFill>
                <a:srgbClr val="434343"/>
              </a:solidFill>
              <a:latin typeface="Google Sans"/>
              <a:ea typeface="Google Sans"/>
              <a:cs typeface="Google Sans"/>
              <a:sym typeface="Google Sans"/>
            </a:endParaRPr>
          </a:p>
          <a:p>
            <a:pPr indent="0" lvl="0" marL="0" rtl="0" algn="ctr">
              <a:spcBef>
                <a:spcPts val="0"/>
              </a:spcBef>
              <a:spcAft>
                <a:spcPts val="0"/>
              </a:spcAft>
              <a:buNone/>
            </a:pPr>
            <a:r>
              <a:rPr lang="en">
                <a:solidFill>
                  <a:srgbClr val="434343"/>
                </a:solidFill>
                <a:latin typeface="Google Sans"/>
                <a:ea typeface="Google Sans"/>
                <a:cs typeface="Google Sans"/>
                <a:sym typeface="Google Sans"/>
              </a:rPr>
              <a:t>transform</a:t>
            </a:r>
            <a:endParaRPr>
              <a:solidFill>
                <a:srgbClr val="434343"/>
              </a:solidFill>
              <a:latin typeface="Google Sans"/>
              <a:ea typeface="Google Sans"/>
              <a:cs typeface="Google Sans"/>
              <a:sym typeface="Google Sans"/>
            </a:endParaRPr>
          </a:p>
        </p:txBody>
      </p:sp>
      <p:sp>
        <p:nvSpPr>
          <p:cNvPr id="634" name="Google Shape;634;p49"/>
          <p:cNvSpPr txBox="1"/>
          <p:nvPr/>
        </p:nvSpPr>
        <p:spPr>
          <a:xfrm>
            <a:off x="5064713" y="3131500"/>
            <a:ext cx="1574100" cy="5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synthesis</a:t>
            </a:r>
            <a:endParaRPr>
              <a:solidFill>
                <a:srgbClr val="434343"/>
              </a:solidFill>
              <a:latin typeface="Google Sans"/>
              <a:ea typeface="Google Sans"/>
              <a:cs typeface="Google Sans"/>
              <a:sym typeface="Google Sans"/>
            </a:endParaRPr>
          </a:p>
          <a:p>
            <a:pPr indent="0" lvl="0" marL="0" rtl="0" algn="ctr">
              <a:spcBef>
                <a:spcPts val="0"/>
              </a:spcBef>
              <a:spcAft>
                <a:spcPts val="0"/>
              </a:spcAft>
              <a:buNone/>
            </a:pPr>
            <a:r>
              <a:rPr lang="en">
                <a:solidFill>
                  <a:srgbClr val="434343"/>
                </a:solidFill>
                <a:latin typeface="Google Sans"/>
                <a:ea typeface="Google Sans"/>
                <a:cs typeface="Google Sans"/>
                <a:sym typeface="Google Sans"/>
              </a:rPr>
              <a:t>transform</a:t>
            </a:r>
            <a:endParaRPr>
              <a:solidFill>
                <a:srgbClr val="434343"/>
              </a:solidFill>
              <a:latin typeface="Google Sans"/>
              <a:ea typeface="Google Sans"/>
              <a:cs typeface="Google Sans"/>
              <a:sym typeface="Google Sans"/>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cxnSp>
        <p:nvCxnSpPr>
          <p:cNvPr id="639" name="Google Shape;639;p50"/>
          <p:cNvCxnSpPr>
            <a:stCxn id="640"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640" name="Google Shape;640;p50"/>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1" name="Google Shape;641;p50"/>
          <p:cNvCxnSpPr>
            <a:endCxn id="640"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642" name="Google Shape;642;p50"/>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3" name="Google Shape;643;p50"/>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644" name="Google Shape;644;p50"/>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645" name="Google Shape;645;p50"/>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646" name="Google Shape;646;p50"/>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647" name="Google Shape;647;p50"/>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8" name="Google Shape;648;p50"/>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649" name="Google Shape;649;p50"/>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650" name="Google Shape;650;p50"/>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nvGrpSpPr>
          <p:cNvPr id="651" name="Google Shape;651;p50"/>
          <p:cNvGrpSpPr/>
          <p:nvPr/>
        </p:nvGrpSpPr>
        <p:grpSpPr>
          <a:xfrm>
            <a:off x="3879134" y="2204375"/>
            <a:ext cx="371100" cy="400200"/>
            <a:chOff x="3444250" y="227925"/>
            <a:chExt cx="371100" cy="400200"/>
          </a:xfrm>
        </p:grpSpPr>
        <p:sp>
          <p:nvSpPr>
            <p:cNvPr id="652" name="Google Shape;652;p50"/>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653" name="Google Shape;653;p50"/>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pic>
        <p:nvPicPr>
          <p:cNvPr id="654" name="Google Shape;654;p50"/>
          <p:cNvPicPr preferRelativeResize="0"/>
          <p:nvPr/>
        </p:nvPicPr>
        <p:blipFill>
          <a:blip r:embed="rId5">
            <a:alphaModFix/>
          </a:blip>
          <a:stretch>
            <a:fillRect/>
          </a:stretch>
        </p:blipFill>
        <p:spPr>
          <a:xfrm>
            <a:off x="5679398" y="2279965"/>
            <a:ext cx="344729" cy="277850"/>
          </a:xfrm>
          <a:prstGeom prst="rect">
            <a:avLst/>
          </a:prstGeom>
          <a:noFill/>
          <a:ln>
            <a:noFill/>
          </a:ln>
        </p:spPr>
      </p:pic>
      <p:pic>
        <p:nvPicPr>
          <p:cNvPr id="655" name="Google Shape;655;p50"/>
          <p:cNvPicPr preferRelativeResize="0"/>
          <p:nvPr/>
        </p:nvPicPr>
        <p:blipFill>
          <a:blip r:embed="rId6">
            <a:alphaModFix/>
          </a:blip>
          <a:stretch>
            <a:fillRect/>
          </a:stretch>
        </p:blipFill>
        <p:spPr>
          <a:xfrm>
            <a:off x="3120890" y="2291866"/>
            <a:ext cx="344725" cy="254983"/>
          </a:xfrm>
          <a:prstGeom prst="rect">
            <a:avLst/>
          </a:prstGeom>
          <a:noFill/>
          <a:ln>
            <a:noFill/>
          </a:ln>
        </p:spPr>
      </p:pic>
      <p:pic>
        <p:nvPicPr>
          <p:cNvPr id="656" name="Google Shape;656;p50"/>
          <p:cNvPicPr preferRelativeResize="0"/>
          <p:nvPr/>
        </p:nvPicPr>
        <p:blipFill>
          <a:blip r:embed="rId7">
            <a:alphaModFix/>
          </a:blip>
          <a:stretch>
            <a:fillRect/>
          </a:stretch>
        </p:blipFill>
        <p:spPr>
          <a:xfrm>
            <a:off x="1797688" y="3028475"/>
            <a:ext cx="197775" cy="178925"/>
          </a:xfrm>
          <a:prstGeom prst="rect">
            <a:avLst/>
          </a:prstGeom>
          <a:noFill/>
          <a:ln>
            <a:noFill/>
          </a:ln>
        </p:spPr>
      </p:pic>
      <p:pic>
        <p:nvPicPr>
          <p:cNvPr id="657" name="Google Shape;657;p50"/>
          <p:cNvPicPr preferRelativeResize="0"/>
          <p:nvPr/>
        </p:nvPicPr>
        <p:blipFill>
          <a:blip r:embed="rId8">
            <a:alphaModFix/>
          </a:blip>
          <a:stretch>
            <a:fillRect/>
          </a:stretch>
        </p:blipFill>
        <p:spPr>
          <a:xfrm>
            <a:off x="7148510" y="2929550"/>
            <a:ext cx="197775" cy="277855"/>
          </a:xfrm>
          <a:prstGeom prst="rect">
            <a:avLst/>
          </a:prstGeom>
          <a:noFill/>
          <a:ln>
            <a:noFill/>
          </a:ln>
        </p:spPr>
      </p:pic>
      <p:pic>
        <p:nvPicPr>
          <p:cNvPr id="658" name="Google Shape;658;p50"/>
          <p:cNvPicPr preferRelativeResize="0"/>
          <p:nvPr/>
        </p:nvPicPr>
        <p:blipFill>
          <a:blip r:embed="rId9">
            <a:alphaModFix/>
          </a:blip>
          <a:stretch>
            <a:fillRect/>
          </a:stretch>
        </p:blipFill>
        <p:spPr>
          <a:xfrm>
            <a:off x="4590588" y="2604575"/>
            <a:ext cx="197775" cy="380345"/>
          </a:xfrm>
          <a:prstGeom prst="rect">
            <a:avLst/>
          </a:prstGeom>
          <a:noFill/>
          <a:ln>
            <a:noFill/>
          </a:ln>
        </p:spPr>
      </p:pic>
      <p:pic>
        <p:nvPicPr>
          <p:cNvPr id="659" name="Google Shape;659;p50"/>
          <p:cNvPicPr preferRelativeResize="0"/>
          <p:nvPr/>
        </p:nvPicPr>
        <p:blipFill>
          <a:blip r:embed="rId10">
            <a:alphaModFix/>
          </a:blip>
          <a:stretch>
            <a:fillRect/>
          </a:stretch>
        </p:blipFill>
        <p:spPr>
          <a:xfrm>
            <a:off x="1575075" y="3748275"/>
            <a:ext cx="2861666" cy="380350"/>
          </a:xfrm>
          <a:prstGeom prst="rect">
            <a:avLst/>
          </a:prstGeom>
          <a:noFill/>
          <a:ln>
            <a:noFill/>
          </a:ln>
        </p:spPr>
      </p:pic>
      <p:pic>
        <p:nvPicPr>
          <p:cNvPr id="660" name="Google Shape;660;p50"/>
          <p:cNvPicPr preferRelativeResize="0"/>
          <p:nvPr/>
        </p:nvPicPr>
        <p:blipFill>
          <a:blip r:embed="rId11">
            <a:alphaModFix/>
          </a:blip>
          <a:stretch>
            <a:fillRect/>
          </a:stretch>
        </p:blipFill>
        <p:spPr>
          <a:xfrm>
            <a:off x="5742775" y="3748275"/>
            <a:ext cx="1521400" cy="380350"/>
          </a:xfrm>
          <a:prstGeom prst="rect">
            <a:avLst/>
          </a:prstGeom>
          <a:noFill/>
          <a:ln>
            <a:noFill/>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cxnSp>
        <p:nvCxnSpPr>
          <p:cNvPr id="665" name="Google Shape;665;p51"/>
          <p:cNvCxnSpPr>
            <a:stCxn id="666"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666" name="Google Shape;666;p51"/>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7" name="Google Shape;667;p51"/>
          <p:cNvCxnSpPr>
            <a:endCxn id="666"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668" name="Google Shape;668;p51"/>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9" name="Google Shape;669;p51"/>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670" name="Google Shape;670;p51"/>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671" name="Google Shape;671;p51"/>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672" name="Google Shape;672;p51"/>
          <p:cNvPicPr preferRelativeResize="0"/>
          <p:nvPr/>
        </p:nvPicPr>
        <p:blipFill>
          <a:blip r:embed="rId4">
            <a:alphaModFix/>
          </a:blip>
          <a:stretch>
            <a:fillRect/>
          </a:stretch>
        </p:blipFill>
        <p:spPr>
          <a:xfrm>
            <a:off x="6784810" y="1956738"/>
            <a:ext cx="925200" cy="925200"/>
          </a:xfrm>
          <a:prstGeom prst="rect">
            <a:avLst/>
          </a:prstGeom>
          <a:noFill/>
          <a:ln>
            <a:noFill/>
          </a:ln>
        </p:spPr>
      </p:pic>
      <p:sp>
        <p:nvSpPr>
          <p:cNvPr id="673" name="Google Shape;673;p51"/>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4" name="Google Shape;674;p51"/>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675" name="Google Shape;675;p51"/>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676" name="Google Shape;676;p51"/>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grpSp>
        <p:nvGrpSpPr>
          <p:cNvPr id="677" name="Google Shape;677;p51"/>
          <p:cNvGrpSpPr/>
          <p:nvPr/>
        </p:nvGrpSpPr>
        <p:grpSpPr>
          <a:xfrm>
            <a:off x="3879134" y="2204375"/>
            <a:ext cx="371100" cy="400200"/>
            <a:chOff x="3444250" y="227925"/>
            <a:chExt cx="371100" cy="400200"/>
          </a:xfrm>
        </p:grpSpPr>
        <p:sp>
          <p:nvSpPr>
            <p:cNvPr id="678" name="Google Shape;678;p51"/>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679" name="Google Shape;679;p51"/>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pic>
        <p:nvPicPr>
          <p:cNvPr id="680" name="Google Shape;680;p51"/>
          <p:cNvPicPr preferRelativeResize="0"/>
          <p:nvPr/>
        </p:nvPicPr>
        <p:blipFill>
          <a:blip r:embed="rId5">
            <a:alphaModFix/>
          </a:blip>
          <a:stretch>
            <a:fillRect/>
          </a:stretch>
        </p:blipFill>
        <p:spPr>
          <a:xfrm>
            <a:off x="5679398" y="2279965"/>
            <a:ext cx="344729" cy="277850"/>
          </a:xfrm>
          <a:prstGeom prst="rect">
            <a:avLst/>
          </a:prstGeom>
          <a:noFill/>
          <a:ln>
            <a:noFill/>
          </a:ln>
        </p:spPr>
      </p:pic>
      <p:pic>
        <p:nvPicPr>
          <p:cNvPr id="681" name="Google Shape;681;p51"/>
          <p:cNvPicPr preferRelativeResize="0"/>
          <p:nvPr/>
        </p:nvPicPr>
        <p:blipFill>
          <a:blip r:embed="rId6">
            <a:alphaModFix/>
          </a:blip>
          <a:stretch>
            <a:fillRect/>
          </a:stretch>
        </p:blipFill>
        <p:spPr>
          <a:xfrm>
            <a:off x="3120890" y="2291866"/>
            <a:ext cx="344725" cy="254983"/>
          </a:xfrm>
          <a:prstGeom prst="rect">
            <a:avLst/>
          </a:prstGeom>
          <a:noFill/>
          <a:ln>
            <a:noFill/>
          </a:ln>
        </p:spPr>
      </p:pic>
      <p:pic>
        <p:nvPicPr>
          <p:cNvPr id="682" name="Google Shape;682;p51"/>
          <p:cNvPicPr preferRelativeResize="0"/>
          <p:nvPr/>
        </p:nvPicPr>
        <p:blipFill>
          <a:blip r:embed="rId7">
            <a:alphaModFix/>
          </a:blip>
          <a:stretch>
            <a:fillRect/>
          </a:stretch>
        </p:blipFill>
        <p:spPr>
          <a:xfrm>
            <a:off x="1797688" y="3028475"/>
            <a:ext cx="197775" cy="178925"/>
          </a:xfrm>
          <a:prstGeom prst="rect">
            <a:avLst/>
          </a:prstGeom>
          <a:noFill/>
          <a:ln>
            <a:noFill/>
          </a:ln>
        </p:spPr>
      </p:pic>
      <p:pic>
        <p:nvPicPr>
          <p:cNvPr id="683" name="Google Shape;683;p51"/>
          <p:cNvPicPr preferRelativeResize="0"/>
          <p:nvPr/>
        </p:nvPicPr>
        <p:blipFill>
          <a:blip r:embed="rId8">
            <a:alphaModFix/>
          </a:blip>
          <a:stretch>
            <a:fillRect/>
          </a:stretch>
        </p:blipFill>
        <p:spPr>
          <a:xfrm>
            <a:off x="7148510" y="2929550"/>
            <a:ext cx="197775" cy="277855"/>
          </a:xfrm>
          <a:prstGeom prst="rect">
            <a:avLst/>
          </a:prstGeom>
          <a:noFill/>
          <a:ln>
            <a:noFill/>
          </a:ln>
        </p:spPr>
      </p:pic>
      <p:pic>
        <p:nvPicPr>
          <p:cNvPr id="684" name="Google Shape;684;p51"/>
          <p:cNvPicPr preferRelativeResize="0"/>
          <p:nvPr/>
        </p:nvPicPr>
        <p:blipFill>
          <a:blip r:embed="rId9">
            <a:alphaModFix/>
          </a:blip>
          <a:stretch>
            <a:fillRect/>
          </a:stretch>
        </p:blipFill>
        <p:spPr>
          <a:xfrm>
            <a:off x="4590588" y="2604575"/>
            <a:ext cx="197775" cy="380345"/>
          </a:xfrm>
          <a:prstGeom prst="rect">
            <a:avLst/>
          </a:prstGeom>
          <a:noFill/>
          <a:ln>
            <a:noFill/>
          </a:ln>
        </p:spPr>
      </p:pic>
      <p:sp>
        <p:nvSpPr>
          <p:cNvPr id="685" name="Google Shape;685;p51"/>
          <p:cNvSpPr txBox="1"/>
          <p:nvPr/>
        </p:nvSpPr>
        <p:spPr>
          <a:xfrm>
            <a:off x="597601" y="134950"/>
            <a:ext cx="7948800" cy="78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latin typeface="Google Sans"/>
                <a:ea typeface="Google Sans"/>
                <a:cs typeface="Google Sans"/>
                <a:sym typeface="Google Sans"/>
              </a:rPr>
              <a:t>Our research is focused on</a:t>
            </a:r>
            <a:br>
              <a:rPr lang="en" sz="2400">
                <a:solidFill>
                  <a:srgbClr val="434343"/>
                </a:solidFill>
                <a:latin typeface="Google Sans"/>
                <a:ea typeface="Google Sans"/>
                <a:cs typeface="Google Sans"/>
                <a:sym typeface="Google Sans"/>
              </a:rPr>
            </a:br>
            <a:r>
              <a:rPr b="1" lang="en" sz="2400">
                <a:solidFill>
                  <a:srgbClr val="434343"/>
                </a:solidFill>
                <a:latin typeface="Google Sans"/>
                <a:ea typeface="Google Sans"/>
                <a:cs typeface="Google Sans"/>
                <a:sym typeface="Google Sans"/>
              </a:rPr>
              <a:t>lossy </a:t>
            </a:r>
            <a:r>
              <a:rPr lang="en" sz="2400">
                <a:solidFill>
                  <a:srgbClr val="434343"/>
                </a:solidFill>
                <a:latin typeface="Google Sans"/>
                <a:ea typeface="Google Sans"/>
                <a:cs typeface="Google Sans"/>
                <a:sym typeface="Google Sans"/>
              </a:rPr>
              <a:t>image compression</a:t>
            </a:r>
            <a:endParaRPr sz="2400">
              <a:solidFill>
                <a:srgbClr val="434343"/>
              </a:solidFill>
              <a:latin typeface="Google Sans"/>
              <a:ea typeface="Google Sans"/>
              <a:cs typeface="Google Sans"/>
              <a:sym typeface="Google Sans"/>
            </a:endParaRPr>
          </a:p>
        </p:txBody>
      </p:sp>
      <p:pic>
        <p:nvPicPr>
          <p:cNvPr id="686" name="Google Shape;686;p51"/>
          <p:cNvPicPr preferRelativeResize="0"/>
          <p:nvPr/>
        </p:nvPicPr>
        <p:blipFill>
          <a:blip r:embed="rId10">
            <a:alphaModFix/>
          </a:blip>
          <a:stretch>
            <a:fillRect/>
          </a:stretch>
        </p:blipFill>
        <p:spPr>
          <a:xfrm>
            <a:off x="4158136" y="3485123"/>
            <a:ext cx="980120" cy="380350"/>
          </a:xfrm>
          <a:prstGeom prst="rect">
            <a:avLst/>
          </a:prstGeom>
          <a:noFill/>
          <a:ln>
            <a:noFill/>
          </a:ln>
        </p:spPr>
      </p:pic>
      <p:sp>
        <p:nvSpPr>
          <p:cNvPr id="687" name="Google Shape;687;p51"/>
          <p:cNvSpPr/>
          <p:nvPr/>
        </p:nvSpPr>
        <p:spPr>
          <a:xfrm>
            <a:off x="1327200" y="1398125"/>
            <a:ext cx="6636300" cy="20010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8" name="Google Shape;688;p51"/>
          <p:cNvGrpSpPr/>
          <p:nvPr/>
        </p:nvGrpSpPr>
        <p:grpSpPr>
          <a:xfrm>
            <a:off x="442250" y="1359650"/>
            <a:ext cx="3318350" cy="2809150"/>
            <a:chOff x="442250" y="1359650"/>
            <a:chExt cx="3318350" cy="2809150"/>
          </a:xfrm>
        </p:grpSpPr>
        <p:cxnSp>
          <p:nvCxnSpPr>
            <p:cNvPr id="689" name="Google Shape;689;p51"/>
            <p:cNvCxnSpPr/>
            <p:nvPr/>
          </p:nvCxnSpPr>
          <p:spPr>
            <a:xfrm>
              <a:off x="1039900" y="1905000"/>
              <a:ext cx="2720700" cy="2263800"/>
            </a:xfrm>
            <a:prstGeom prst="straightConnector1">
              <a:avLst/>
            </a:prstGeom>
            <a:noFill/>
            <a:ln cap="flat" cmpd="sng" w="19050">
              <a:solidFill>
                <a:srgbClr val="3C78D8"/>
              </a:solidFill>
              <a:prstDash val="solid"/>
              <a:round/>
              <a:headEnd len="med" w="med" type="none"/>
              <a:tailEnd len="med" w="med" type="triangle"/>
            </a:ln>
          </p:spPr>
        </p:cxnSp>
        <p:grpSp>
          <p:nvGrpSpPr>
            <p:cNvPr id="690" name="Google Shape;690;p51"/>
            <p:cNvGrpSpPr/>
            <p:nvPr/>
          </p:nvGrpSpPr>
          <p:grpSpPr>
            <a:xfrm>
              <a:off x="442250" y="1359650"/>
              <a:ext cx="2811300" cy="2289000"/>
              <a:chOff x="366050" y="1359650"/>
              <a:chExt cx="2811300" cy="2289000"/>
            </a:xfrm>
          </p:grpSpPr>
          <p:sp>
            <p:nvSpPr>
              <p:cNvPr id="691" name="Google Shape;691;p51"/>
              <p:cNvSpPr/>
              <p:nvPr/>
            </p:nvSpPr>
            <p:spPr>
              <a:xfrm>
                <a:off x="366050" y="1359650"/>
                <a:ext cx="2811300" cy="22890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3C78D8"/>
                    </a:solidFill>
                    <a:latin typeface="Google Sans"/>
                    <a:ea typeface="Google Sans"/>
                    <a:cs typeface="Google Sans"/>
                    <a:sym typeface="Google Sans"/>
                  </a:rPr>
                  <a:t>d(x, x) is the </a:t>
                </a:r>
                <a:r>
                  <a:rPr b="1" lang="en" sz="1600">
                    <a:solidFill>
                      <a:srgbClr val="3C78D8"/>
                    </a:solidFill>
                    <a:latin typeface="Google Sans"/>
                    <a:ea typeface="Google Sans"/>
                    <a:cs typeface="Google Sans"/>
                    <a:sym typeface="Google Sans"/>
                  </a:rPr>
                  <a:t>distortion</a:t>
                </a:r>
                <a:r>
                  <a:rPr lang="en" sz="1600">
                    <a:solidFill>
                      <a:srgbClr val="3C78D8"/>
                    </a:solidFill>
                    <a:latin typeface="Google Sans"/>
                    <a:ea typeface="Google Sans"/>
                    <a:cs typeface="Google Sans"/>
                    <a:sym typeface="Google Sans"/>
                  </a:rPr>
                  <a:t> between the input and the reconstructed image.</a:t>
                </a:r>
                <a:endParaRPr sz="1600">
                  <a:solidFill>
                    <a:srgbClr val="3C78D8"/>
                  </a:solidFill>
                  <a:latin typeface="Google Sans"/>
                  <a:ea typeface="Google Sans"/>
                  <a:cs typeface="Google Sans"/>
                  <a:sym typeface="Google Sans"/>
                </a:endParaRPr>
              </a:p>
              <a:p>
                <a:pPr indent="0" lvl="0" marL="0" rtl="0" algn="l">
                  <a:spcBef>
                    <a:spcPts val="0"/>
                  </a:spcBef>
                  <a:spcAft>
                    <a:spcPts val="0"/>
                  </a:spcAft>
                  <a:buNone/>
                </a:pPr>
                <a:r>
                  <a:t/>
                </a:r>
                <a:endParaRPr sz="1600">
                  <a:solidFill>
                    <a:srgbClr val="3C78D8"/>
                  </a:solidFill>
                  <a:latin typeface="Google Sans"/>
                  <a:ea typeface="Google Sans"/>
                  <a:cs typeface="Google Sans"/>
                  <a:sym typeface="Google Sans"/>
                </a:endParaRPr>
              </a:p>
              <a:p>
                <a:pPr indent="0" lvl="0" marL="0" rtl="0" algn="l">
                  <a:spcBef>
                    <a:spcPts val="0"/>
                  </a:spcBef>
                  <a:spcAft>
                    <a:spcPts val="0"/>
                  </a:spcAft>
                  <a:buNone/>
                </a:pPr>
                <a:r>
                  <a:rPr lang="en" sz="1600">
                    <a:solidFill>
                      <a:srgbClr val="3C78D8"/>
                    </a:solidFill>
                    <a:latin typeface="Google Sans"/>
                    <a:ea typeface="Google Sans"/>
                    <a:cs typeface="Google Sans"/>
                    <a:sym typeface="Google Sans"/>
                  </a:rPr>
                  <a:t>Any (differentiable) image </a:t>
                </a:r>
                <a:r>
                  <a:rPr lang="en" sz="1600">
                    <a:solidFill>
                      <a:srgbClr val="3C78D8"/>
                    </a:solidFill>
                    <a:latin typeface="Google Sans"/>
                    <a:ea typeface="Google Sans"/>
                    <a:cs typeface="Google Sans"/>
                    <a:sym typeface="Google Sans"/>
                  </a:rPr>
                  <a:t>quality</a:t>
                </a:r>
                <a:r>
                  <a:rPr lang="en" sz="1600">
                    <a:solidFill>
                      <a:srgbClr val="3C78D8"/>
                    </a:solidFill>
                    <a:latin typeface="Google Sans"/>
                    <a:ea typeface="Google Sans"/>
                    <a:cs typeface="Google Sans"/>
                    <a:sym typeface="Google Sans"/>
                  </a:rPr>
                  <a:t> metric can be used: MSE, SSIM, Butteraugli, LPIPS, etc.</a:t>
                </a:r>
                <a:endParaRPr sz="1600">
                  <a:solidFill>
                    <a:srgbClr val="3C78D8"/>
                  </a:solidFill>
                  <a:latin typeface="Google Sans"/>
                  <a:ea typeface="Google Sans"/>
                  <a:cs typeface="Google Sans"/>
                  <a:sym typeface="Google Sans"/>
                </a:endParaRPr>
              </a:p>
            </p:txBody>
          </p:sp>
          <p:sp>
            <p:nvSpPr>
              <p:cNvPr id="692" name="Google Shape;692;p51"/>
              <p:cNvSpPr txBox="1"/>
              <p:nvPr/>
            </p:nvSpPr>
            <p:spPr>
              <a:xfrm>
                <a:off x="838769" y="1406503"/>
                <a:ext cx="37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C78D8"/>
                    </a:solidFill>
                    <a:latin typeface="Google Sans"/>
                    <a:ea typeface="Google Sans"/>
                    <a:cs typeface="Google Sans"/>
                    <a:sym typeface="Google Sans"/>
                  </a:rPr>
                  <a:t>^</a:t>
                </a:r>
                <a:endParaRPr>
                  <a:solidFill>
                    <a:srgbClr val="3C78D8"/>
                  </a:solidFill>
                  <a:latin typeface="Google Sans"/>
                  <a:ea typeface="Google Sans"/>
                  <a:cs typeface="Google Sans"/>
                  <a:sym typeface="Google Sans"/>
                </a:endParaRPr>
              </a:p>
            </p:txBody>
          </p:sp>
        </p:grpSp>
      </p:grpSp>
      <p:pic>
        <p:nvPicPr>
          <p:cNvPr id="693" name="Google Shape;693;p51"/>
          <p:cNvPicPr preferRelativeResize="0"/>
          <p:nvPr/>
        </p:nvPicPr>
        <p:blipFill>
          <a:blip r:embed="rId11">
            <a:alphaModFix/>
          </a:blip>
          <a:stretch>
            <a:fillRect/>
          </a:stretch>
        </p:blipFill>
        <p:spPr>
          <a:xfrm>
            <a:off x="3772037" y="4116450"/>
            <a:ext cx="1752325" cy="38035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4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400"/>
                                        <p:tgtEl>
                                          <p:spTgt spid="6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52"/>
          <p:cNvPicPr preferRelativeResize="0"/>
          <p:nvPr/>
        </p:nvPicPr>
        <p:blipFill>
          <a:blip r:embed="rId3">
            <a:alphaModFix/>
          </a:blip>
          <a:stretch>
            <a:fillRect/>
          </a:stretch>
        </p:blipFill>
        <p:spPr>
          <a:xfrm>
            <a:off x="2665825" y="3491525"/>
            <a:ext cx="3812346" cy="380350"/>
          </a:xfrm>
          <a:prstGeom prst="rect">
            <a:avLst/>
          </a:prstGeom>
          <a:noFill/>
          <a:ln>
            <a:noFill/>
          </a:ln>
        </p:spPr>
      </p:pic>
      <p:pic>
        <p:nvPicPr>
          <p:cNvPr id="699" name="Google Shape;699;p52"/>
          <p:cNvPicPr preferRelativeResize="0"/>
          <p:nvPr/>
        </p:nvPicPr>
        <p:blipFill>
          <a:blip r:embed="rId4">
            <a:alphaModFix/>
          </a:blip>
          <a:stretch>
            <a:fillRect/>
          </a:stretch>
        </p:blipFill>
        <p:spPr>
          <a:xfrm>
            <a:off x="6784810" y="1956738"/>
            <a:ext cx="925200" cy="925200"/>
          </a:xfrm>
          <a:prstGeom prst="rect">
            <a:avLst/>
          </a:prstGeom>
          <a:noFill/>
          <a:ln>
            <a:noFill/>
          </a:ln>
        </p:spPr>
      </p:pic>
      <p:cxnSp>
        <p:nvCxnSpPr>
          <p:cNvPr id="700" name="Google Shape;700;p52"/>
          <p:cNvCxnSpPr>
            <a:stCxn id="701"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701" name="Google Shape;701;p52"/>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2" name="Google Shape;702;p52"/>
          <p:cNvCxnSpPr>
            <a:endCxn id="701"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703" name="Google Shape;703;p52"/>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4" name="Google Shape;704;p52"/>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705" name="Google Shape;705;p52"/>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706" name="Google Shape;706;p52"/>
          <p:cNvPicPr preferRelativeResize="0"/>
          <p:nvPr/>
        </p:nvPicPr>
        <p:blipFill>
          <a:blip r:embed="rId5">
            <a:alphaModFix/>
          </a:blip>
          <a:stretch>
            <a:fillRect/>
          </a:stretch>
        </p:blipFill>
        <p:spPr>
          <a:xfrm>
            <a:off x="1433980" y="1948300"/>
            <a:ext cx="925200" cy="925200"/>
          </a:xfrm>
          <a:prstGeom prst="rect">
            <a:avLst/>
          </a:prstGeom>
          <a:noFill/>
          <a:ln>
            <a:noFill/>
          </a:ln>
        </p:spPr>
      </p:pic>
      <p:grpSp>
        <p:nvGrpSpPr>
          <p:cNvPr id="707" name="Google Shape;707;p52"/>
          <p:cNvGrpSpPr/>
          <p:nvPr/>
        </p:nvGrpSpPr>
        <p:grpSpPr>
          <a:xfrm>
            <a:off x="3879134" y="2204375"/>
            <a:ext cx="371100" cy="400200"/>
            <a:chOff x="3444250" y="227925"/>
            <a:chExt cx="371100" cy="400200"/>
          </a:xfrm>
        </p:grpSpPr>
        <p:sp>
          <p:nvSpPr>
            <p:cNvPr id="708" name="Google Shape;708;p52"/>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709" name="Google Shape;709;p52"/>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pic>
        <p:nvPicPr>
          <p:cNvPr id="710" name="Google Shape;710;p52"/>
          <p:cNvPicPr preferRelativeResize="0"/>
          <p:nvPr/>
        </p:nvPicPr>
        <p:blipFill>
          <a:blip r:embed="rId6">
            <a:alphaModFix/>
          </a:blip>
          <a:stretch>
            <a:fillRect/>
          </a:stretch>
        </p:blipFill>
        <p:spPr>
          <a:xfrm>
            <a:off x="5679398" y="2279965"/>
            <a:ext cx="344729" cy="277850"/>
          </a:xfrm>
          <a:prstGeom prst="rect">
            <a:avLst/>
          </a:prstGeom>
          <a:noFill/>
          <a:ln>
            <a:noFill/>
          </a:ln>
        </p:spPr>
      </p:pic>
      <p:pic>
        <p:nvPicPr>
          <p:cNvPr id="711" name="Google Shape;711;p52"/>
          <p:cNvPicPr preferRelativeResize="0"/>
          <p:nvPr/>
        </p:nvPicPr>
        <p:blipFill>
          <a:blip r:embed="rId7">
            <a:alphaModFix/>
          </a:blip>
          <a:stretch>
            <a:fillRect/>
          </a:stretch>
        </p:blipFill>
        <p:spPr>
          <a:xfrm>
            <a:off x="3120890" y="2291866"/>
            <a:ext cx="344725" cy="254983"/>
          </a:xfrm>
          <a:prstGeom prst="rect">
            <a:avLst/>
          </a:prstGeom>
          <a:noFill/>
          <a:ln>
            <a:noFill/>
          </a:ln>
        </p:spPr>
      </p:pic>
      <p:pic>
        <p:nvPicPr>
          <p:cNvPr id="712" name="Google Shape;712;p52"/>
          <p:cNvPicPr preferRelativeResize="0"/>
          <p:nvPr/>
        </p:nvPicPr>
        <p:blipFill>
          <a:blip r:embed="rId8">
            <a:alphaModFix/>
          </a:blip>
          <a:stretch>
            <a:fillRect/>
          </a:stretch>
        </p:blipFill>
        <p:spPr>
          <a:xfrm>
            <a:off x="1797688" y="3028475"/>
            <a:ext cx="197775" cy="178925"/>
          </a:xfrm>
          <a:prstGeom prst="rect">
            <a:avLst/>
          </a:prstGeom>
          <a:noFill/>
          <a:ln>
            <a:noFill/>
          </a:ln>
        </p:spPr>
      </p:pic>
      <p:pic>
        <p:nvPicPr>
          <p:cNvPr id="713" name="Google Shape;713;p52"/>
          <p:cNvPicPr preferRelativeResize="0"/>
          <p:nvPr/>
        </p:nvPicPr>
        <p:blipFill>
          <a:blip r:embed="rId9">
            <a:alphaModFix/>
          </a:blip>
          <a:stretch>
            <a:fillRect/>
          </a:stretch>
        </p:blipFill>
        <p:spPr>
          <a:xfrm>
            <a:off x="7148510" y="2929550"/>
            <a:ext cx="197775" cy="277855"/>
          </a:xfrm>
          <a:prstGeom prst="rect">
            <a:avLst/>
          </a:prstGeom>
          <a:noFill/>
          <a:ln>
            <a:noFill/>
          </a:ln>
        </p:spPr>
      </p:pic>
      <p:sp>
        <p:nvSpPr>
          <p:cNvPr id="714" name="Google Shape;714;p52"/>
          <p:cNvSpPr/>
          <p:nvPr/>
        </p:nvSpPr>
        <p:spPr>
          <a:xfrm>
            <a:off x="1325425" y="1456625"/>
            <a:ext cx="6676200" cy="20349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2"/>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6" name="Google Shape;716;p52"/>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717" name="Google Shape;717;p52"/>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718" name="Google Shape;718;p52"/>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pic>
        <p:nvPicPr>
          <p:cNvPr id="719" name="Google Shape;719;p52"/>
          <p:cNvPicPr preferRelativeResize="0"/>
          <p:nvPr/>
        </p:nvPicPr>
        <p:blipFill>
          <a:blip r:embed="rId10">
            <a:alphaModFix/>
          </a:blip>
          <a:stretch>
            <a:fillRect/>
          </a:stretch>
        </p:blipFill>
        <p:spPr>
          <a:xfrm>
            <a:off x="4590588" y="2604575"/>
            <a:ext cx="197775" cy="380345"/>
          </a:xfrm>
          <a:prstGeom prst="rect">
            <a:avLst/>
          </a:prstGeom>
          <a:noFill/>
          <a:ln>
            <a:noFill/>
          </a:ln>
        </p:spPr>
      </p:pic>
      <p:grpSp>
        <p:nvGrpSpPr>
          <p:cNvPr id="720" name="Google Shape;720;p52"/>
          <p:cNvGrpSpPr/>
          <p:nvPr/>
        </p:nvGrpSpPr>
        <p:grpSpPr>
          <a:xfrm>
            <a:off x="974550" y="710825"/>
            <a:ext cx="3592850" cy="1893900"/>
            <a:chOff x="974550" y="710825"/>
            <a:chExt cx="3592850" cy="1893900"/>
          </a:xfrm>
        </p:grpSpPr>
        <p:cxnSp>
          <p:nvCxnSpPr>
            <p:cNvPr id="721" name="Google Shape;721;p52"/>
            <p:cNvCxnSpPr/>
            <p:nvPr/>
          </p:nvCxnSpPr>
          <p:spPr>
            <a:xfrm>
              <a:off x="3109700" y="1284150"/>
              <a:ext cx="1457700" cy="715200"/>
            </a:xfrm>
            <a:prstGeom prst="straightConnector1">
              <a:avLst/>
            </a:prstGeom>
            <a:noFill/>
            <a:ln cap="flat" cmpd="sng" w="19050">
              <a:solidFill>
                <a:srgbClr val="3C78D8"/>
              </a:solidFill>
              <a:prstDash val="solid"/>
              <a:round/>
              <a:headEnd len="med" w="med" type="none"/>
              <a:tailEnd len="med" w="med" type="triangle"/>
            </a:ln>
          </p:spPr>
        </p:cxnSp>
        <p:grpSp>
          <p:nvGrpSpPr>
            <p:cNvPr id="722" name="Google Shape;722;p52"/>
            <p:cNvGrpSpPr/>
            <p:nvPr/>
          </p:nvGrpSpPr>
          <p:grpSpPr>
            <a:xfrm>
              <a:off x="974550" y="710825"/>
              <a:ext cx="2371200" cy="1893900"/>
              <a:chOff x="974550" y="710825"/>
              <a:chExt cx="2371200" cy="1893900"/>
            </a:xfrm>
          </p:grpSpPr>
          <p:sp>
            <p:nvSpPr>
              <p:cNvPr id="723" name="Google Shape;723;p52"/>
              <p:cNvSpPr/>
              <p:nvPr/>
            </p:nvSpPr>
            <p:spPr>
              <a:xfrm>
                <a:off x="974550" y="710825"/>
                <a:ext cx="2371200" cy="18939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3C78D8"/>
                  </a:solidFill>
                  <a:latin typeface="Google Sans"/>
                  <a:ea typeface="Google Sans"/>
                  <a:cs typeface="Google Sans"/>
                  <a:sym typeface="Google Sans"/>
                </a:endParaRPr>
              </a:p>
              <a:p>
                <a:pPr indent="0" lvl="0" marL="0" rtl="0" algn="ctr">
                  <a:spcBef>
                    <a:spcPts val="0"/>
                  </a:spcBef>
                  <a:spcAft>
                    <a:spcPts val="0"/>
                  </a:spcAft>
                  <a:buNone/>
                </a:pPr>
                <a:r>
                  <a:t/>
                </a:r>
                <a:endParaRPr sz="1200">
                  <a:solidFill>
                    <a:srgbClr val="3C78D8"/>
                  </a:solidFill>
                  <a:latin typeface="Google Sans"/>
                  <a:ea typeface="Google Sans"/>
                  <a:cs typeface="Google Sans"/>
                  <a:sym typeface="Google Sans"/>
                </a:endParaRPr>
              </a:p>
              <a:p>
                <a:pPr indent="0" lvl="0" marL="0" rtl="0" algn="ctr">
                  <a:spcBef>
                    <a:spcPts val="0"/>
                  </a:spcBef>
                  <a:spcAft>
                    <a:spcPts val="0"/>
                  </a:spcAft>
                  <a:buNone/>
                </a:pPr>
                <a:r>
                  <a:t/>
                </a:r>
                <a:endParaRPr>
                  <a:solidFill>
                    <a:srgbClr val="3C78D8"/>
                  </a:solidFill>
                  <a:latin typeface="Google Sans"/>
                  <a:ea typeface="Google Sans"/>
                  <a:cs typeface="Google Sans"/>
                  <a:sym typeface="Google Sans"/>
                </a:endParaRPr>
              </a:p>
              <a:p>
                <a:pPr indent="0" lvl="0" marL="0" rtl="0" algn="ctr">
                  <a:spcBef>
                    <a:spcPts val="0"/>
                  </a:spcBef>
                  <a:spcAft>
                    <a:spcPts val="0"/>
                  </a:spcAft>
                  <a:buNone/>
                </a:pPr>
                <a:r>
                  <a:rPr lang="en" sz="1600">
                    <a:solidFill>
                      <a:srgbClr val="3C78D8"/>
                    </a:solidFill>
                    <a:latin typeface="Google Sans"/>
                    <a:ea typeface="Google Sans"/>
                    <a:cs typeface="Google Sans"/>
                    <a:sym typeface="Google Sans"/>
                  </a:rPr>
                  <a:t>The learned distribution over ŷ used as an entropy model to code ŷ.</a:t>
                </a:r>
                <a:endParaRPr sz="1600">
                  <a:solidFill>
                    <a:srgbClr val="3C78D8"/>
                  </a:solidFill>
                  <a:latin typeface="Google Sans"/>
                  <a:ea typeface="Google Sans"/>
                  <a:cs typeface="Google Sans"/>
                  <a:sym typeface="Google Sans"/>
                </a:endParaRPr>
              </a:p>
            </p:txBody>
          </p:sp>
          <p:grpSp>
            <p:nvGrpSpPr>
              <p:cNvPr id="724" name="Google Shape;724;p52"/>
              <p:cNvGrpSpPr/>
              <p:nvPr/>
            </p:nvGrpSpPr>
            <p:grpSpPr>
              <a:xfrm>
                <a:off x="1712035" y="913688"/>
                <a:ext cx="721190" cy="340075"/>
                <a:chOff x="6529935" y="510251"/>
                <a:chExt cx="721190" cy="340075"/>
              </a:xfrm>
            </p:grpSpPr>
            <p:pic>
              <p:nvPicPr>
                <p:cNvPr id="725" name="Google Shape;725;p52"/>
                <p:cNvPicPr preferRelativeResize="0"/>
                <p:nvPr/>
              </p:nvPicPr>
              <p:blipFill>
                <a:blip r:embed="rId11">
                  <a:alphaModFix/>
                </a:blip>
                <a:stretch>
                  <a:fillRect/>
                </a:stretch>
              </p:blipFill>
              <p:spPr>
                <a:xfrm>
                  <a:off x="6529935" y="510251"/>
                  <a:ext cx="721190" cy="340075"/>
                </a:xfrm>
                <a:prstGeom prst="rect">
                  <a:avLst/>
                </a:prstGeom>
                <a:noFill/>
                <a:ln>
                  <a:noFill/>
                </a:ln>
              </p:spPr>
            </p:pic>
            <p:pic>
              <p:nvPicPr>
                <p:cNvPr id="726" name="Google Shape;726;p52"/>
                <p:cNvPicPr preferRelativeResize="0"/>
                <p:nvPr/>
              </p:nvPicPr>
              <p:blipFill>
                <a:blip r:embed="rId11">
                  <a:alphaModFix/>
                </a:blip>
                <a:stretch>
                  <a:fillRect/>
                </a:stretch>
              </p:blipFill>
              <p:spPr>
                <a:xfrm>
                  <a:off x="6529935" y="510251"/>
                  <a:ext cx="721190" cy="340075"/>
                </a:xfrm>
                <a:prstGeom prst="rect">
                  <a:avLst/>
                </a:prstGeom>
                <a:noFill/>
                <a:ln>
                  <a:noFill/>
                </a:ln>
              </p:spPr>
            </p:pic>
          </p:grpSp>
        </p:grpSp>
      </p:grpSp>
      <p:grpSp>
        <p:nvGrpSpPr>
          <p:cNvPr id="727" name="Google Shape;727;p52"/>
          <p:cNvGrpSpPr/>
          <p:nvPr/>
        </p:nvGrpSpPr>
        <p:grpSpPr>
          <a:xfrm>
            <a:off x="2630750" y="3946425"/>
            <a:ext cx="4048407" cy="453903"/>
            <a:chOff x="2630750" y="3946425"/>
            <a:chExt cx="4048407" cy="453903"/>
          </a:xfrm>
        </p:grpSpPr>
        <p:sp>
          <p:nvSpPr>
            <p:cNvPr id="728" name="Google Shape;728;p52"/>
            <p:cNvSpPr/>
            <p:nvPr/>
          </p:nvSpPr>
          <p:spPr>
            <a:xfrm rot="-5400000">
              <a:off x="3497300" y="3079875"/>
              <a:ext cx="168900" cy="19020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2"/>
            <p:cNvSpPr txBox="1"/>
            <p:nvPr/>
          </p:nvSpPr>
          <p:spPr>
            <a:xfrm>
              <a:off x="2794707" y="41153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rate</a:t>
              </a:r>
              <a:endParaRPr>
                <a:solidFill>
                  <a:srgbClr val="434343"/>
                </a:solidFill>
                <a:latin typeface="Google Sans"/>
                <a:ea typeface="Google Sans"/>
                <a:cs typeface="Google Sans"/>
                <a:sym typeface="Google Sans"/>
              </a:endParaRPr>
            </a:p>
          </p:txBody>
        </p:sp>
        <p:sp>
          <p:nvSpPr>
            <p:cNvPr id="730" name="Google Shape;730;p52"/>
            <p:cNvSpPr/>
            <p:nvPr/>
          </p:nvSpPr>
          <p:spPr>
            <a:xfrm rot="-5400000">
              <a:off x="5807650" y="3488325"/>
              <a:ext cx="168900" cy="10851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2"/>
            <p:cNvSpPr txBox="1"/>
            <p:nvPr/>
          </p:nvSpPr>
          <p:spPr>
            <a:xfrm>
              <a:off x="5105057" y="41153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distortion</a:t>
              </a:r>
              <a:endParaRPr>
                <a:solidFill>
                  <a:srgbClr val="434343"/>
                </a:solidFill>
                <a:latin typeface="Google Sans"/>
                <a:ea typeface="Google Sans"/>
                <a:cs typeface="Google Sans"/>
                <a:sym typeface="Google Sans"/>
              </a:endParaRPr>
            </a:p>
          </p:txBody>
        </p:sp>
      </p:grpSp>
      <p:grpSp>
        <p:nvGrpSpPr>
          <p:cNvPr id="732" name="Google Shape;732;p52"/>
          <p:cNvGrpSpPr/>
          <p:nvPr/>
        </p:nvGrpSpPr>
        <p:grpSpPr>
          <a:xfrm>
            <a:off x="5208300" y="981600"/>
            <a:ext cx="2885175" cy="2330425"/>
            <a:chOff x="5208300" y="981600"/>
            <a:chExt cx="2885175" cy="2330425"/>
          </a:xfrm>
        </p:grpSpPr>
        <p:cxnSp>
          <p:nvCxnSpPr>
            <p:cNvPr id="733" name="Google Shape;733;p52"/>
            <p:cNvCxnSpPr/>
            <p:nvPr/>
          </p:nvCxnSpPr>
          <p:spPr>
            <a:xfrm flipH="1">
              <a:off x="5208300" y="1464625"/>
              <a:ext cx="1601100" cy="1847400"/>
            </a:xfrm>
            <a:prstGeom prst="straightConnector1">
              <a:avLst/>
            </a:prstGeom>
            <a:noFill/>
            <a:ln cap="flat" cmpd="sng" w="19050">
              <a:solidFill>
                <a:srgbClr val="3C78D8"/>
              </a:solidFill>
              <a:prstDash val="solid"/>
              <a:round/>
              <a:headEnd len="med" w="med" type="none"/>
              <a:tailEnd len="med" w="med" type="triangle"/>
            </a:ln>
          </p:spPr>
        </p:cxnSp>
        <p:sp>
          <p:nvSpPr>
            <p:cNvPr id="734" name="Google Shape;734;p52"/>
            <p:cNvSpPr/>
            <p:nvPr/>
          </p:nvSpPr>
          <p:spPr>
            <a:xfrm>
              <a:off x="6112875" y="981600"/>
              <a:ext cx="1980600" cy="14376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solidFill>
                  <a:srgbClr val="3C78D8"/>
                </a:solidFill>
                <a:latin typeface="Google Sans"/>
                <a:ea typeface="Google Sans"/>
                <a:cs typeface="Google Sans"/>
                <a:sym typeface="Google Sans"/>
              </a:endParaRPr>
            </a:p>
            <a:p>
              <a:pPr indent="0" lvl="0" marL="0" rtl="0" algn="ctr">
                <a:spcBef>
                  <a:spcPts val="0"/>
                </a:spcBef>
                <a:spcAft>
                  <a:spcPts val="0"/>
                </a:spcAft>
                <a:buNone/>
              </a:pPr>
              <a:r>
                <a:t/>
              </a:r>
              <a:endParaRPr sz="1600">
                <a:solidFill>
                  <a:srgbClr val="3C78D8"/>
                </a:solidFill>
                <a:latin typeface="Google Sans"/>
                <a:ea typeface="Google Sans"/>
                <a:cs typeface="Google Sans"/>
                <a:sym typeface="Google Sans"/>
              </a:endParaRPr>
            </a:p>
            <a:p>
              <a:pPr indent="0" lvl="0" marL="0" rtl="0" algn="ctr">
                <a:spcBef>
                  <a:spcPts val="0"/>
                </a:spcBef>
                <a:spcAft>
                  <a:spcPts val="0"/>
                </a:spcAft>
                <a:buNone/>
              </a:pPr>
              <a:r>
                <a:rPr lang="en" sz="1600">
                  <a:solidFill>
                    <a:srgbClr val="3C78D8"/>
                  </a:solidFill>
                  <a:latin typeface="Google Sans"/>
                  <a:ea typeface="Google Sans"/>
                  <a:cs typeface="Google Sans"/>
                  <a:sym typeface="Google Sans"/>
                </a:rPr>
                <a:t>The standard rate-distortion formula</a:t>
              </a:r>
              <a:endParaRPr sz="1600">
                <a:solidFill>
                  <a:srgbClr val="3C78D8"/>
                </a:solidFill>
                <a:latin typeface="Google Sans"/>
                <a:ea typeface="Google Sans"/>
                <a:cs typeface="Google Sans"/>
                <a:sym typeface="Google Sans"/>
              </a:endParaRPr>
            </a:p>
          </p:txBody>
        </p:sp>
        <p:pic>
          <p:nvPicPr>
            <p:cNvPr id="735" name="Google Shape;735;p52"/>
            <p:cNvPicPr preferRelativeResize="0"/>
            <p:nvPr/>
          </p:nvPicPr>
          <p:blipFill>
            <a:blip r:embed="rId12">
              <a:alphaModFix/>
            </a:blip>
            <a:stretch>
              <a:fillRect/>
            </a:stretch>
          </p:blipFill>
          <p:spPr>
            <a:xfrm>
              <a:off x="6503975" y="1120175"/>
              <a:ext cx="1198400" cy="285000"/>
            </a:xfrm>
            <a:prstGeom prst="rect">
              <a:avLst/>
            </a:prstGeom>
            <a:noFill/>
            <a:ln>
              <a:noFill/>
            </a:ln>
          </p:spPr>
        </p:pic>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500"/>
                                        <p:tgtEl>
                                          <p:spTgt spid="727"/>
                                        </p:tgtEl>
                                      </p:cBhvr>
                                    </p:animEffect>
                                  </p:childTnLst>
                                </p:cTn>
                              </p:par>
                              <p:par>
                                <p:cTn fill="hold" nodeType="with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500"/>
                                        <p:tgtEl>
                                          <p:spTgt spid="732"/>
                                        </p:tgtEl>
                                      </p:cBhvr>
                                    </p:animEffect>
                                  </p:childTnLst>
                                </p:cTn>
                              </p:par>
                              <p:par>
                                <p:cTn fill="hold" nodeType="withEffect" presetClass="exit" presetID="10" presetSubtype="0">
                                  <p:stCondLst>
                                    <p:cond delay="0"/>
                                  </p:stCondLst>
                                  <p:childTnLst>
                                    <p:animEffect filter="fade" transition="out">
                                      <p:cBhvr>
                                        <p:cTn dur="300"/>
                                        <p:tgtEl>
                                          <p:spTgt spid="720"/>
                                        </p:tgtEl>
                                      </p:cBhvr>
                                    </p:animEffect>
                                    <p:set>
                                      <p:cBhvr>
                                        <p:cTn dur="1" fill="hold">
                                          <p:stCondLst>
                                            <p:cond delay="300"/>
                                          </p:stCondLst>
                                        </p:cTn>
                                        <p:tgtEl>
                                          <p:spTgt spid="72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53"/>
          <p:cNvPicPr preferRelativeResize="0"/>
          <p:nvPr/>
        </p:nvPicPr>
        <p:blipFill>
          <a:blip r:embed="rId3">
            <a:alphaModFix/>
          </a:blip>
          <a:stretch>
            <a:fillRect/>
          </a:stretch>
        </p:blipFill>
        <p:spPr>
          <a:xfrm>
            <a:off x="1433980" y="1948300"/>
            <a:ext cx="925200" cy="925200"/>
          </a:xfrm>
          <a:prstGeom prst="rect">
            <a:avLst/>
          </a:prstGeom>
          <a:noFill/>
          <a:ln>
            <a:noFill/>
          </a:ln>
        </p:spPr>
      </p:pic>
      <p:pic>
        <p:nvPicPr>
          <p:cNvPr id="741" name="Google Shape;741;p53"/>
          <p:cNvPicPr preferRelativeResize="0"/>
          <p:nvPr/>
        </p:nvPicPr>
        <p:blipFill>
          <a:blip r:embed="rId4">
            <a:alphaModFix/>
          </a:blip>
          <a:stretch>
            <a:fillRect/>
          </a:stretch>
        </p:blipFill>
        <p:spPr>
          <a:xfrm>
            <a:off x="2665825" y="3491525"/>
            <a:ext cx="3812346" cy="380350"/>
          </a:xfrm>
          <a:prstGeom prst="rect">
            <a:avLst/>
          </a:prstGeom>
          <a:noFill/>
          <a:ln>
            <a:noFill/>
          </a:ln>
        </p:spPr>
      </p:pic>
      <p:pic>
        <p:nvPicPr>
          <p:cNvPr id="742" name="Google Shape;742;p53"/>
          <p:cNvPicPr preferRelativeResize="0"/>
          <p:nvPr/>
        </p:nvPicPr>
        <p:blipFill>
          <a:blip r:embed="rId5">
            <a:alphaModFix/>
          </a:blip>
          <a:stretch>
            <a:fillRect/>
          </a:stretch>
        </p:blipFill>
        <p:spPr>
          <a:xfrm>
            <a:off x="6784810" y="1956738"/>
            <a:ext cx="925200" cy="925200"/>
          </a:xfrm>
          <a:prstGeom prst="rect">
            <a:avLst/>
          </a:prstGeom>
          <a:noFill/>
          <a:ln>
            <a:noFill/>
          </a:ln>
        </p:spPr>
      </p:pic>
      <p:cxnSp>
        <p:nvCxnSpPr>
          <p:cNvPr id="743" name="Google Shape;743;p53"/>
          <p:cNvCxnSpPr>
            <a:stCxn id="744" idx="2"/>
          </p:cNvCxnSpPr>
          <p:nvPr/>
        </p:nvCxnSpPr>
        <p:spPr>
          <a:xfrm flipH="1" rot="10800000">
            <a:off x="3795475" y="2418438"/>
            <a:ext cx="691500" cy="900"/>
          </a:xfrm>
          <a:prstGeom prst="straightConnector1">
            <a:avLst/>
          </a:prstGeom>
          <a:noFill/>
          <a:ln cap="flat" cmpd="sng" w="9525">
            <a:solidFill>
              <a:srgbClr val="595959"/>
            </a:solidFill>
            <a:prstDash val="solid"/>
            <a:round/>
            <a:headEnd len="med" w="med" type="none"/>
            <a:tailEnd len="med" w="med" type="triangle"/>
          </a:ln>
        </p:spPr>
      </p:cxnSp>
      <p:sp>
        <p:nvSpPr>
          <p:cNvPr id="744" name="Google Shape;744;p53"/>
          <p:cNvSpPr/>
          <p:nvPr/>
        </p:nvSpPr>
        <p:spPr>
          <a:xfrm rot="-5400000">
            <a:off x="2539913" y="1917113"/>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5" name="Google Shape;745;p53"/>
          <p:cNvCxnSpPr>
            <a:endCxn id="744" idx="0"/>
          </p:cNvCxnSpPr>
          <p:nvPr/>
        </p:nvCxnSpPr>
        <p:spPr>
          <a:xfrm>
            <a:off x="2392325" y="2419338"/>
            <a:ext cx="398700" cy="0"/>
          </a:xfrm>
          <a:prstGeom prst="straightConnector1">
            <a:avLst/>
          </a:prstGeom>
          <a:noFill/>
          <a:ln cap="flat" cmpd="sng" w="9525">
            <a:solidFill>
              <a:srgbClr val="595959"/>
            </a:solidFill>
            <a:prstDash val="solid"/>
            <a:round/>
            <a:headEnd len="med" w="med" type="none"/>
            <a:tailEnd len="med" w="med" type="triangle"/>
          </a:ln>
        </p:spPr>
      </p:cxnSp>
      <p:sp>
        <p:nvSpPr>
          <p:cNvPr id="746" name="Google Shape;746;p53"/>
          <p:cNvSpPr/>
          <p:nvPr/>
        </p:nvSpPr>
        <p:spPr>
          <a:xfrm rot="5400000">
            <a:off x="5098413" y="1917113"/>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7" name="Google Shape;747;p53"/>
          <p:cNvCxnSpPr/>
          <p:nvPr/>
        </p:nvCxnSpPr>
        <p:spPr>
          <a:xfrm>
            <a:off x="4892038" y="2419338"/>
            <a:ext cx="457500" cy="0"/>
          </a:xfrm>
          <a:prstGeom prst="straightConnector1">
            <a:avLst/>
          </a:prstGeom>
          <a:noFill/>
          <a:ln cap="flat" cmpd="sng" w="9525">
            <a:solidFill>
              <a:srgbClr val="595959"/>
            </a:solidFill>
            <a:prstDash val="solid"/>
            <a:round/>
            <a:headEnd len="med" w="med" type="none"/>
            <a:tailEnd len="med" w="med" type="triangle"/>
          </a:ln>
        </p:spPr>
      </p:cxnSp>
      <p:cxnSp>
        <p:nvCxnSpPr>
          <p:cNvPr id="748" name="Google Shape;748;p53"/>
          <p:cNvCxnSpPr/>
          <p:nvPr/>
        </p:nvCxnSpPr>
        <p:spPr>
          <a:xfrm>
            <a:off x="6353975" y="2419325"/>
            <a:ext cx="398700" cy="0"/>
          </a:xfrm>
          <a:prstGeom prst="straightConnector1">
            <a:avLst/>
          </a:prstGeom>
          <a:noFill/>
          <a:ln cap="flat" cmpd="sng" w="9525">
            <a:solidFill>
              <a:srgbClr val="595959"/>
            </a:solidFill>
            <a:prstDash val="solid"/>
            <a:round/>
            <a:headEnd len="med" w="med" type="none"/>
            <a:tailEnd len="med" w="med" type="triangle"/>
          </a:ln>
        </p:spPr>
      </p:cxnSp>
      <p:grpSp>
        <p:nvGrpSpPr>
          <p:cNvPr id="749" name="Google Shape;749;p53"/>
          <p:cNvGrpSpPr/>
          <p:nvPr/>
        </p:nvGrpSpPr>
        <p:grpSpPr>
          <a:xfrm>
            <a:off x="3879134" y="2204375"/>
            <a:ext cx="371100" cy="400200"/>
            <a:chOff x="3444250" y="227925"/>
            <a:chExt cx="371100" cy="400200"/>
          </a:xfrm>
        </p:grpSpPr>
        <p:sp>
          <p:nvSpPr>
            <p:cNvPr id="750" name="Google Shape;750;p53"/>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751" name="Google Shape;751;p53"/>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pic>
        <p:nvPicPr>
          <p:cNvPr id="752" name="Google Shape;752;p53"/>
          <p:cNvPicPr preferRelativeResize="0"/>
          <p:nvPr/>
        </p:nvPicPr>
        <p:blipFill>
          <a:blip r:embed="rId6">
            <a:alphaModFix/>
          </a:blip>
          <a:stretch>
            <a:fillRect/>
          </a:stretch>
        </p:blipFill>
        <p:spPr>
          <a:xfrm>
            <a:off x="5679398" y="2279965"/>
            <a:ext cx="344729" cy="277850"/>
          </a:xfrm>
          <a:prstGeom prst="rect">
            <a:avLst/>
          </a:prstGeom>
          <a:noFill/>
          <a:ln>
            <a:noFill/>
          </a:ln>
        </p:spPr>
      </p:pic>
      <p:pic>
        <p:nvPicPr>
          <p:cNvPr id="753" name="Google Shape;753;p53"/>
          <p:cNvPicPr preferRelativeResize="0"/>
          <p:nvPr/>
        </p:nvPicPr>
        <p:blipFill>
          <a:blip r:embed="rId7">
            <a:alphaModFix/>
          </a:blip>
          <a:stretch>
            <a:fillRect/>
          </a:stretch>
        </p:blipFill>
        <p:spPr>
          <a:xfrm>
            <a:off x="3120890" y="2291866"/>
            <a:ext cx="344725" cy="254983"/>
          </a:xfrm>
          <a:prstGeom prst="rect">
            <a:avLst/>
          </a:prstGeom>
          <a:noFill/>
          <a:ln>
            <a:noFill/>
          </a:ln>
        </p:spPr>
      </p:pic>
      <p:pic>
        <p:nvPicPr>
          <p:cNvPr id="754" name="Google Shape;754;p53"/>
          <p:cNvPicPr preferRelativeResize="0"/>
          <p:nvPr/>
        </p:nvPicPr>
        <p:blipFill>
          <a:blip r:embed="rId8">
            <a:alphaModFix/>
          </a:blip>
          <a:stretch>
            <a:fillRect/>
          </a:stretch>
        </p:blipFill>
        <p:spPr>
          <a:xfrm>
            <a:off x="1797688" y="3028475"/>
            <a:ext cx="197775" cy="178925"/>
          </a:xfrm>
          <a:prstGeom prst="rect">
            <a:avLst/>
          </a:prstGeom>
          <a:noFill/>
          <a:ln>
            <a:noFill/>
          </a:ln>
        </p:spPr>
      </p:pic>
      <p:pic>
        <p:nvPicPr>
          <p:cNvPr id="755" name="Google Shape;755;p53"/>
          <p:cNvPicPr preferRelativeResize="0"/>
          <p:nvPr/>
        </p:nvPicPr>
        <p:blipFill>
          <a:blip r:embed="rId9">
            <a:alphaModFix/>
          </a:blip>
          <a:stretch>
            <a:fillRect/>
          </a:stretch>
        </p:blipFill>
        <p:spPr>
          <a:xfrm>
            <a:off x="7148510" y="2929550"/>
            <a:ext cx="197775" cy="277855"/>
          </a:xfrm>
          <a:prstGeom prst="rect">
            <a:avLst/>
          </a:prstGeom>
          <a:noFill/>
          <a:ln>
            <a:noFill/>
          </a:ln>
        </p:spPr>
      </p:pic>
      <p:sp>
        <p:nvSpPr>
          <p:cNvPr id="756" name="Google Shape;756;p53"/>
          <p:cNvSpPr/>
          <p:nvPr/>
        </p:nvSpPr>
        <p:spPr>
          <a:xfrm>
            <a:off x="4546963" y="2276400"/>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7" name="Google Shape;757;p53"/>
          <p:cNvCxnSpPr/>
          <p:nvPr/>
        </p:nvCxnSpPr>
        <p:spPr>
          <a:xfrm rot="10800000">
            <a:off x="4739732" y="1741678"/>
            <a:ext cx="0" cy="438900"/>
          </a:xfrm>
          <a:prstGeom prst="straightConnector1">
            <a:avLst/>
          </a:prstGeom>
          <a:noFill/>
          <a:ln cap="flat" cmpd="sng" w="9525">
            <a:solidFill>
              <a:srgbClr val="595959"/>
            </a:solidFill>
            <a:prstDash val="dash"/>
            <a:round/>
            <a:headEnd len="med" w="med" type="triangle"/>
            <a:tailEnd len="med" w="med" type="none"/>
          </a:ln>
        </p:spPr>
      </p:cxnSp>
      <p:sp>
        <p:nvSpPr>
          <p:cNvPr id="758" name="Google Shape;758;p53"/>
          <p:cNvSpPr txBox="1"/>
          <p:nvPr/>
        </p:nvSpPr>
        <p:spPr>
          <a:xfrm>
            <a:off x="3942782" y="14566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Roboto Mono"/>
                <a:ea typeface="Roboto Mono"/>
                <a:cs typeface="Roboto Mono"/>
                <a:sym typeface="Roboto Mono"/>
              </a:rPr>
              <a:t>01101...00101</a:t>
            </a:r>
            <a:endParaRPr sz="1200">
              <a:solidFill>
                <a:srgbClr val="434343"/>
              </a:solidFill>
              <a:latin typeface="Roboto Mono"/>
              <a:ea typeface="Roboto Mono"/>
              <a:cs typeface="Roboto Mono"/>
              <a:sym typeface="Roboto Mono"/>
            </a:endParaRPr>
          </a:p>
        </p:txBody>
      </p:sp>
      <p:cxnSp>
        <p:nvCxnSpPr>
          <p:cNvPr id="759" name="Google Shape;759;p53"/>
          <p:cNvCxnSpPr/>
          <p:nvPr/>
        </p:nvCxnSpPr>
        <p:spPr>
          <a:xfrm rot="10800000">
            <a:off x="4663532" y="1741678"/>
            <a:ext cx="0" cy="438900"/>
          </a:xfrm>
          <a:prstGeom prst="straightConnector1">
            <a:avLst/>
          </a:prstGeom>
          <a:noFill/>
          <a:ln cap="flat" cmpd="sng" w="9525">
            <a:solidFill>
              <a:srgbClr val="595959"/>
            </a:solidFill>
            <a:prstDash val="dash"/>
            <a:round/>
            <a:headEnd len="med" w="med" type="none"/>
            <a:tailEnd len="med" w="med" type="triangle"/>
          </a:ln>
        </p:spPr>
      </p:cxnSp>
      <p:pic>
        <p:nvPicPr>
          <p:cNvPr id="760" name="Google Shape;760;p53"/>
          <p:cNvPicPr preferRelativeResize="0"/>
          <p:nvPr/>
        </p:nvPicPr>
        <p:blipFill>
          <a:blip r:embed="rId10">
            <a:alphaModFix/>
          </a:blip>
          <a:stretch>
            <a:fillRect/>
          </a:stretch>
        </p:blipFill>
        <p:spPr>
          <a:xfrm>
            <a:off x="4590588" y="2604575"/>
            <a:ext cx="197775" cy="380345"/>
          </a:xfrm>
          <a:prstGeom prst="rect">
            <a:avLst/>
          </a:prstGeom>
          <a:noFill/>
          <a:ln>
            <a:noFill/>
          </a:ln>
        </p:spPr>
      </p:pic>
      <p:sp>
        <p:nvSpPr>
          <p:cNvPr id="761" name="Google Shape;761;p53"/>
          <p:cNvSpPr/>
          <p:nvPr/>
        </p:nvSpPr>
        <p:spPr>
          <a:xfrm rot="-5400000">
            <a:off x="3497300" y="3079875"/>
            <a:ext cx="168900" cy="1902000"/>
          </a:xfrm>
          <a:prstGeom prst="leftBrace">
            <a:avLst>
              <a:gd fmla="val 50000" name="adj1"/>
              <a:gd fmla="val 50000" name="adj2"/>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3"/>
          <p:cNvSpPr txBox="1"/>
          <p:nvPr/>
        </p:nvSpPr>
        <p:spPr>
          <a:xfrm>
            <a:off x="2794707" y="41153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Google Sans"/>
                <a:ea typeface="Google Sans"/>
                <a:cs typeface="Google Sans"/>
                <a:sym typeface="Google Sans"/>
              </a:rPr>
              <a:t>rate</a:t>
            </a:r>
            <a:endParaRPr>
              <a:solidFill>
                <a:srgbClr val="EFEFEF"/>
              </a:solidFill>
              <a:latin typeface="Google Sans"/>
              <a:ea typeface="Google Sans"/>
              <a:cs typeface="Google Sans"/>
              <a:sym typeface="Google Sans"/>
            </a:endParaRPr>
          </a:p>
        </p:txBody>
      </p:sp>
      <p:sp>
        <p:nvSpPr>
          <p:cNvPr id="763" name="Google Shape;763;p53"/>
          <p:cNvSpPr/>
          <p:nvPr/>
        </p:nvSpPr>
        <p:spPr>
          <a:xfrm rot="-5400000">
            <a:off x="5807650" y="3488325"/>
            <a:ext cx="168900" cy="1085100"/>
          </a:xfrm>
          <a:prstGeom prst="leftBrace">
            <a:avLst>
              <a:gd fmla="val 50000" name="adj1"/>
              <a:gd fmla="val 50000" name="adj2"/>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3"/>
          <p:cNvSpPr txBox="1"/>
          <p:nvPr/>
        </p:nvSpPr>
        <p:spPr>
          <a:xfrm>
            <a:off x="5105057" y="411532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Google Sans"/>
                <a:ea typeface="Google Sans"/>
                <a:cs typeface="Google Sans"/>
                <a:sym typeface="Google Sans"/>
              </a:rPr>
              <a:t>distortion</a:t>
            </a:r>
            <a:endParaRPr>
              <a:solidFill>
                <a:srgbClr val="EFEFEF"/>
              </a:solidFill>
              <a:latin typeface="Google Sans"/>
              <a:ea typeface="Google Sans"/>
              <a:cs typeface="Google Sans"/>
              <a:sym typeface="Google Sans"/>
            </a:endParaRPr>
          </a:p>
        </p:txBody>
      </p:sp>
      <p:sp>
        <p:nvSpPr>
          <p:cNvPr id="765" name="Google Shape;765;p53"/>
          <p:cNvSpPr/>
          <p:nvPr/>
        </p:nvSpPr>
        <p:spPr>
          <a:xfrm>
            <a:off x="1325425" y="1456625"/>
            <a:ext cx="6676200" cy="20349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6" name="Google Shape;766;p53"/>
          <p:cNvPicPr preferRelativeResize="0"/>
          <p:nvPr/>
        </p:nvPicPr>
        <p:blipFill>
          <a:blip r:embed="rId11">
            <a:alphaModFix/>
          </a:blip>
          <a:stretch>
            <a:fillRect/>
          </a:stretch>
        </p:blipFill>
        <p:spPr>
          <a:xfrm>
            <a:off x="1645591" y="3491525"/>
            <a:ext cx="958482" cy="380350"/>
          </a:xfrm>
          <a:prstGeom prst="rect">
            <a:avLst/>
          </a:prstGeom>
          <a:noFill/>
          <a:ln>
            <a:noFill/>
          </a:ln>
        </p:spPr>
      </p:pic>
      <p:pic>
        <p:nvPicPr>
          <p:cNvPr id="767" name="Google Shape;767;p53"/>
          <p:cNvPicPr preferRelativeResize="0"/>
          <p:nvPr/>
        </p:nvPicPr>
        <p:blipFill>
          <a:blip r:embed="rId12">
            <a:alphaModFix/>
          </a:blip>
          <a:stretch>
            <a:fillRect/>
          </a:stretch>
        </p:blipFill>
        <p:spPr>
          <a:xfrm>
            <a:off x="6542109" y="3491527"/>
            <a:ext cx="63393" cy="380350"/>
          </a:xfrm>
          <a:prstGeom prst="rect">
            <a:avLst/>
          </a:prstGeom>
          <a:noFill/>
          <a:ln>
            <a:noFill/>
          </a:ln>
        </p:spPr>
      </p:pic>
      <p:grpSp>
        <p:nvGrpSpPr>
          <p:cNvPr id="768" name="Google Shape;768;p53"/>
          <p:cNvGrpSpPr/>
          <p:nvPr/>
        </p:nvGrpSpPr>
        <p:grpSpPr>
          <a:xfrm>
            <a:off x="343250" y="1992788"/>
            <a:ext cx="8457475" cy="1448913"/>
            <a:chOff x="343250" y="1992788"/>
            <a:chExt cx="8457475" cy="1448913"/>
          </a:xfrm>
        </p:grpSpPr>
        <p:cxnSp>
          <p:nvCxnSpPr>
            <p:cNvPr id="769" name="Google Shape;769;p53"/>
            <p:cNvCxnSpPr/>
            <p:nvPr/>
          </p:nvCxnSpPr>
          <p:spPr>
            <a:xfrm>
              <a:off x="3045450" y="2619100"/>
              <a:ext cx="631800" cy="822600"/>
            </a:xfrm>
            <a:prstGeom prst="straightConnector1">
              <a:avLst/>
            </a:prstGeom>
            <a:noFill/>
            <a:ln cap="flat" cmpd="sng" w="19050">
              <a:solidFill>
                <a:srgbClr val="3C78D8"/>
              </a:solidFill>
              <a:prstDash val="solid"/>
              <a:round/>
              <a:headEnd len="med" w="med" type="none"/>
              <a:tailEnd len="med" w="med" type="triangle"/>
            </a:ln>
          </p:spPr>
        </p:cxnSp>
        <p:cxnSp>
          <p:nvCxnSpPr>
            <p:cNvPr id="770" name="Google Shape;770;p53"/>
            <p:cNvCxnSpPr/>
            <p:nvPr/>
          </p:nvCxnSpPr>
          <p:spPr>
            <a:xfrm flipH="1">
              <a:off x="6098700" y="2581025"/>
              <a:ext cx="372900" cy="852600"/>
            </a:xfrm>
            <a:prstGeom prst="straightConnector1">
              <a:avLst/>
            </a:prstGeom>
            <a:noFill/>
            <a:ln cap="flat" cmpd="sng" w="19050">
              <a:solidFill>
                <a:srgbClr val="3C78D8"/>
              </a:solidFill>
              <a:prstDash val="solid"/>
              <a:round/>
              <a:headEnd len="med" w="med" type="none"/>
              <a:tailEnd len="med" w="med" type="triangle"/>
            </a:ln>
          </p:spPr>
        </p:cxnSp>
        <p:grpSp>
          <p:nvGrpSpPr>
            <p:cNvPr id="771" name="Google Shape;771;p53"/>
            <p:cNvGrpSpPr/>
            <p:nvPr/>
          </p:nvGrpSpPr>
          <p:grpSpPr>
            <a:xfrm>
              <a:off x="343250" y="1992788"/>
              <a:ext cx="3940500" cy="784500"/>
              <a:chOff x="799225" y="1590875"/>
              <a:chExt cx="3940500" cy="784500"/>
            </a:xfrm>
          </p:grpSpPr>
          <p:sp>
            <p:nvSpPr>
              <p:cNvPr id="772" name="Google Shape;772;p53"/>
              <p:cNvSpPr/>
              <p:nvPr/>
            </p:nvSpPr>
            <p:spPr>
              <a:xfrm>
                <a:off x="799225" y="1590875"/>
                <a:ext cx="3940500" cy="7845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solidFill>
                    <a:srgbClr val="3C78D8"/>
                  </a:solidFill>
                  <a:latin typeface="Google Sans"/>
                  <a:ea typeface="Google Sans"/>
                  <a:cs typeface="Google Sans"/>
                  <a:sym typeface="Google Sans"/>
                </a:endParaRPr>
              </a:p>
            </p:txBody>
          </p:sp>
          <p:grpSp>
            <p:nvGrpSpPr>
              <p:cNvPr id="773" name="Google Shape;773;p53"/>
              <p:cNvGrpSpPr/>
              <p:nvPr/>
            </p:nvGrpSpPr>
            <p:grpSpPr>
              <a:xfrm>
                <a:off x="1015779" y="1770950"/>
                <a:ext cx="3507383" cy="380350"/>
                <a:chOff x="470142" y="2039000"/>
                <a:chExt cx="3507383" cy="380350"/>
              </a:xfrm>
            </p:grpSpPr>
            <p:pic>
              <p:nvPicPr>
                <p:cNvPr id="774" name="Google Shape;774;p53"/>
                <p:cNvPicPr preferRelativeResize="0"/>
                <p:nvPr/>
              </p:nvPicPr>
              <p:blipFill>
                <a:blip r:embed="rId13">
                  <a:alphaModFix/>
                </a:blip>
                <a:stretch>
                  <a:fillRect/>
                </a:stretch>
              </p:blipFill>
              <p:spPr>
                <a:xfrm>
                  <a:off x="470142" y="2039000"/>
                  <a:ext cx="3507383" cy="380350"/>
                </a:xfrm>
                <a:prstGeom prst="rect">
                  <a:avLst/>
                </a:prstGeom>
                <a:noFill/>
                <a:ln>
                  <a:noFill/>
                </a:ln>
              </p:spPr>
            </p:pic>
            <p:pic>
              <p:nvPicPr>
                <p:cNvPr id="775" name="Google Shape;775;p53"/>
                <p:cNvPicPr preferRelativeResize="0"/>
                <p:nvPr/>
              </p:nvPicPr>
              <p:blipFill>
                <a:blip r:embed="rId13">
                  <a:alphaModFix/>
                </a:blip>
                <a:stretch>
                  <a:fillRect/>
                </a:stretch>
              </p:blipFill>
              <p:spPr>
                <a:xfrm>
                  <a:off x="470142" y="2039000"/>
                  <a:ext cx="3507383" cy="380350"/>
                </a:xfrm>
                <a:prstGeom prst="rect">
                  <a:avLst/>
                </a:prstGeom>
                <a:noFill/>
                <a:ln>
                  <a:noFill/>
                </a:ln>
              </p:spPr>
            </p:pic>
          </p:grpSp>
        </p:grpSp>
        <p:grpSp>
          <p:nvGrpSpPr>
            <p:cNvPr id="776" name="Google Shape;776;p53"/>
            <p:cNvGrpSpPr/>
            <p:nvPr/>
          </p:nvGrpSpPr>
          <p:grpSpPr>
            <a:xfrm>
              <a:off x="4860225" y="1992788"/>
              <a:ext cx="3940500" cy="784500"/>
              <a:chOff x="5008125" y="881500"/>
              <a:chExt cx="3940500" cy="784500"/>
            </a:xfrm>
          </p:grpSpPr>
          <p:sp>
            <p:nvSpPr>
              <p:cNvPr id="777" name="Google Shape;777;p53"/>
              <p:cNvSpPr/>
              <p:nvPr/>
            </p:nvSpPr>
            <p:spPr>
              <a:xfrm>
                <a:off x="5008125" y="881500"/>
                <a:ext cx="3940500" cy="7845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solidFill>
                    <a:srgbClr val="3C78D8"/>
                  </a:solidFill>
                  <a:latin typeface="Google Sans"/>
                  <a:ea typeface="Google Sans"/>
                  <a:cs typeface="Google Sans"/>
                  <a:sym typeface="Google Sans"/>
                </a:endParaRPr>
              </a:p>
            </p:txBody>
          </p:sp>
          <p:grpSp>
            <p:nvGrpSpPr>
              <p:cNvPr id="778" name="Google Shape;778;p53"/>
              <p:cNvGrpSpPr/>
              <p:nvPr/>
            </p:nvGrpSpPr>
            <p:grpSpPr>
              <a:xfrm>
                <a:off x="5352787" y="1083573"/>
                <a:ext cx="3251172" cy="380350"/>
                <a:chOff x="3942775" y="313273"/>
                <a:chExt cx="3251172" cy="380350"/>
              </a:xfrm>
            </p:grpSpPr>
            <p:pic>
              <p:nvPicPr>
                <p:cNvPr id="779" name="Google Shape;779;p53"/>
                <p:cNvPicPr preferRelativeResize="0"/>
                <p:nvPr/>
              </p:nvPicPr>
              <p:blipFill>
                <a:blip r:embed="rId14">
                  <a:alphaModFix/>
                </a:blip>
                <a:stretch>
                  <a:fillRect/>
                </a:stretch>
              </p:blipFill>
              <p:spPr>
                <a:xfrm>
                  <a:off x="3942775" y="313273"/>
                  <a:ext cx="3251172" cy="380350"/>
                </a:xfrm>
                <a:prstGeom prst="rect">
                  <a:avLst/>
                </a:prstGeom>
                <a:noFill/>
                <a:ln>
                  <a:noFill/>
                </a:ln>
              </p:spPr>
            </p:pic>
            <p:pic>
              <p:nvPicPr>
                <p:cNvPr id="780" name="Google Shape;780;p53"/>
                <p:cNvPicPr preferRelativeResize="0"/>
                <p:nvPr/>
              </p:nvPicPr>
              <p:blipFill>
                <a:blip r:embed="rId14">
                  <a:alphaModFix/>
                </a:blip>
                <a:stretch>
                  <a:fillRect/>
                </a:stretch>
              </p:blipFill>
              <p:spPr>
                <a:xfrm>
                  <a:off x="3942775" y="313273"/>
                  <a:ext cx="3251172" cy="380350"/>
                </a:xfrm>
                <a:prstGeom prst="rect">
                  <a:avLst/>
                </a:prstGeom>
                <a:noFill/>
                <a:ln>
                  <a:noFill/>
                </a:ln>
              </p:spPr>
            </p:pic>
          </p:grpSp>
        </p:grpSp>
      </p:grpSp>
      <p:cxnSp>
        <p:nvCxnSpPr>
          <p:cNvPr id="781" name="Google Shape;781;p53"/>
          <p:cNvCxnSpPr/>
          <p:nvPr/>
        </p:nvCxnSpPr>
        <p:spPr>
          <a:xfrm>
            <a:off x="1506750" y="2604575"/>
            <a:ext cx="399000" cy="0"/>
          </a:xfrm>
          <a:prstGeom prst="straightConnector1">
            <a:avLst/>
          </a:prstGeom>
          <a:noFill/>
          <a:ln cap="flat" cmpd="sng" w="28575">
            <a:solidFill>
              <a:schemeClr val="accent5"/>
            </a:solidFill>
            <a:prstDash val="solid"/>
            <a:round/>
            <a:headEnd len="med" w="med" type="none"/>
            <a:tailEnd len="med" w="med" type="none"/>
          </a:ln>
        </p:spPr>
      </p:cxnSp>
      <p:grpSp>
        <p:nvGrpSpPr>
          <p:cNvPr id="782" name="Google Shape;782;p53"/>
          <p:cNvGrpSpPr/>
          <p:nvPr/>
        </p:nvGrpSpPr>
        <p:grpSpPr>
          <a:xfrm>
            <a:off x="2188350" y="2604575"/>
            <a:ext cx="4062550" cy="0"/>
            <a:chOff x="2188350" y="2604575"/>
            <a:chExt cx="4062550" cy="0"/>
          </a:xfrm>
        </p:grpSpPr>
        <p:cxnSp>
          <p:nvCxnSpPr>
            <p:cNvPr id="783" name="Google Shape;783;p53"/>
            <p:cNvCxnSpPr/>
            <p:nvPr/>
          </p:nvCxnSpPr>
          <p:spPr>
            <a:xfrm>
              <a:off x="2188350" y="2604575"/>
              <a:ext cx="349800" cy="0"/>
            </a:xfrm>
            <a:prstGeom prst="straightConnector1">
              <a:avLst/>
            </a:prstGeom>
            <a:noFill/>
            <a:ln cap="flat" cmpd="sng" w="28575">
              <a:solidFill>
                <a:schemeClr val="accent5"/>
              </a:solidFill>
              <a:prstDash val="solid"/>
              <a:round/>
              <a:headEnd len="med" w="med" type="none"/>
              <a:tailEnd len="med" w="med" type="none"/>
            </a:ln>
          </p:spPr>
        </p:cxnSp>
        <p:cxnSp>
          <p:nvCxnSpPr>
            <p:cNvPr id="784" name="Google Shape;784;p53"/>
            <p:cNvCxnSpPr/>
            <p:nvPr/>
          </p:nvCxnSpPr>
          <p:spPr>
            <a:xfrm>
              <a:off x="5887900" y="2604575"/>
              <a:ext cx="363000" cy="0"/>
            </a:xfrm>
            <a:prstGeom prst="straightConnector1">
              <a:avLst/>
            </a:prstGeom>
            <a:noFill/>
            <a:ln cap="flat" cmpd="sng" w="28575">
              <a:solidFill>
                <a:schemeClr val="accent5"/>
              </a:solidFill>
              <a:prstDash val="solid"/>
              <a:round/>
              <a:headEnd len="med" w="med" type="none"/>
              <a:tailEnd len="med" w="med" type="none"/>
            </a:ln>
          </p:spPr>
        </p:cxnSp>
      </p:grpSp>
      <p:cxnSp>
        <p:nvCxnSpPr>
          <p:cNvPr id="785" name="Google Shape;785;p53"/>
          <p:cNvCxnSpPr/>
          <p:nvPr/>
        </p:nvCxnSpPr>
        <p:spPr>
          <a:xfrm>
            <a:off x="5161425" y="2604575"/>
            <a:ext cx="278100" cy="0"/>
          </a:xfrm>
          <a:prstGeom prst="straightConnector1">
            <a:avLst/>
          </a:prstGeom>
          <a:noFill/>
          <a:ln cap="flat" cmpd="sng" w="28575">
            <a:solidFill>
              <a:schemeClr val="accent5"/>
            </a:solidFill>
            <a:prstDash val="solid"/>
            <a:round/>
            <a:headEnd len="med" w="med" type="none"/>
            <a:tailEnd len="med" w="med" type="none"/>
          </a:ln>
        </p:spPr>
      </p:cxnSp>
      <p:sp>
        <p:nvSpPr>
          <p:cNvPr id="786" name="Google Shape;786;p53"/>
          <p:cNvSpPr txBox="1"/>
          <p:nvPr/>
        </p:nvSpPr>
        <p:spPr>
          <a:xfrm>
            <a:off x="0" y="4758825"/>
            <a:ext cx="478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CCCC"/>
                </a:solidFill>
                <a:latin typeface="Google Sans"/>
                <a:ea typeface="Google Sans"/>
                <a:cs typeface="Google Sans"/>
                <a:sym typeface="Google Sans"/>
              </a:rPr>
              <a:t>Ballé et al. IEEE STSP 2020</a:t>
            </a:r>
            <a:endParaRPr sz="1200">
              <a:solidFill>
                <a:srgbClr val="CCCCCC"/>
              </a:solidFill>
              <a:latin typeface="Google Sans"/>
              <a:ea typeface="Google Sans"/>
              <a:cs typeface="Google Sans"/>
              <a:sym typeface="Google Sans"/>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400"/>
                                        <p:tgtEl>
                                          <p:spTgt spid="7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500"/>
                                        <p:tgtEl>
                                          <p:spTgt spid="782"/>
                                        </p:tgtEl>
                                      </p:cBhvr>
                                    </p:animEffect>
                                  </p:childTnLst>
                                </p:cTn>
                              </p:par>
                              <p:par>
                                <p:cTn fill="hold" nodeType="withEffect" presetClass="exit" presetID="10" presetSubtype="0">
                                  <p:stCondLst>
                                    <p:cond delay="0"/>
                                  </p:stCondLst>
                                  <p:childTnLst>
                                    <p:animEffect filter="fade" transition="out">
                                      <p:cBhvr>
                                        <p:cTn dur="300"/>
                                        <p:tgtEl>
                                          <p:spTgt spid="781"/>
                                        </p:tgtEl>
                                      </p:cBhvr>
                                    </p:animEffect>
                                    <p:set>
                                      <p:cBhvr>
                                        <p:cTn dur="1" fill="hold">
                                          <p:stCondLst>
                                            <p:cond delay="300"/>
                                          </p:stCondLst>
                                        </p:cTn>
                                        <p:tgtEl>
                                          <p:spTgt spid="78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400"/>
                                        <p:tgtEl>
                                          <p:spTgt spid="785"/>
                                        </p:tgtEl>
                                      </p:cBhvr>
                                    </p:animEffect>
                                  </p:childTnLst>
                                </p:cTn>
                              </p:par>
                              <p:par>
                                <p:cTn fill="hold" nodeType="withEffect" presetClass="exit" presetID="10" presetSubtype="0">
                                  <p:stCondLst>
                                    <p:cond delay="0"/>
                                  </p:stCondLst>
                                  <p:childTnLst>
                                    <p:animEffect filter="fade" transition="out">
                                      <p:cBhvr>
                                        <p:cTn dur="300"/>
                                        <p:tgtEl>
                                          <p:spTgt spid="782"/>
                                        </p:tgtEl>
                                      </p:cBhvr>
                                    </p:animEffect>
                                    <p:set>
                                      <p:cBhvr>
                                        <p:cTn dur="1" fill="hold">
                                          <p:stCondLst>
                                            <p:cond delay="300"/>
                                          </p:stCondLst>
                                        </p:cTn>
                                        <p:tgtEl>
                                          <p:spTgt spid="7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54"/>
          <p:cNvSpPr txBox="1"/>
          <p:nvPr/>
        </p:nvSpPr>
        <p:spPr>
          <a:xfrm>
            <a:off x="5438825" y="260875"/>
            <a:ext cx="3568500" cy="41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How do we model p</a:t>
            </a:r>
            <a:r>
              <a:rPr b="1" baseline="-25000" lang="en" sz="1800">
                <a:solidFill>
                  <a:schemeClr val="dk2"/>
                </a:solidFill>
                <a:latin typeface="Google Sans"/>
                <a:ea typeface="Google Sans"/>
                <a:cs typeface="Google Sans"/>
                <a:sym typeface="Google Sans"/>
              </a:rPr>
              <a:t>ŷ</a:t>
            </a:r>
            <a:r>
              <a:rPr b="1" lang="en" sz="1800">
                <a:solidFill>
                  <a:schemeClr val="dk2"/>
                </a:solidFill>
                <a:latin typeface="Google Sans"/>
                <a:ea typeface="Google Sans"/>
                <a:cs typeface="Google Sans"/>
                <a:sym typeface="Google Sans"/>
              </a:rPr>
              <a:t>?</a:t>
            </a:r>
            <a:endParaRPr b="1" sz="1800">
              <a:solidFill>
                <a:schemeClr val="dk2"/>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2"/>
              </a:solidFill>
              <a:latin typeface="Google Sans"/>
              <a:ea typeface="Google Sans"/>
              <a:cs typeface="Google Sans"/>
              <a:sym typeface="Google Sans"/>
            </a:endParaRPr>
          </a:p>
          <a:p>
            <a:pPr indent="0" lvl="0" marL="0" rtl="0" algn="l">
              <a:spcBef>
                <a:spcPts val="0"/>
              </a:spcBef>
              <a:spcAft>
                <a:spcPts val="0"/>
              </a:spcAft>
              <a:buNone/>
            </a:pPr>
            <a:r>
              <a:rPr lang="en">
                <a:solidFill>
                  <a:schemeClr val="dk2"/>
                </a:solidFill>
                <a:latin typeface="Google Sans"/>
                <a:ea typeface="Google Sans"/>
                <a:cs typeface="Google Sans"/>
                <a:sym typeface="Google Sans"/>
              </a:rPr>
              <a:t>Many research papers on this topic:</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factorized priors</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fixed rate (uniform distribution)</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hyperprior </a:t>
            </a:r>
            <a:r>
              <a:rPr lang="en">
                <a:solidFill>
                  <a:srgbClr val="999999"/>
                </a:solidFill>
                <a:latin typeface="Google Sans"/>
                <a:ea typeface="Google Sans"/>
                <a:cs typeface="Google Sans"/>
                <a:sym typeface="Google Sans"/>
              </a:rPr>
              <a:t>(shown here)</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spatial autoregressive models</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channel-wise autoregressive models</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checkerboard decomposition</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3D AR (spatial + channel-wise)</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etc.</a:t>
            </a:r>
            <a:endParaRPr>
              <a:solidFill>
                <a:schemeClr val="dk2"/>
              </a:solidFill>
              <a:latin typeface="Google Sans"/>
              <a:ea typeface="Google Sans"/>
              <a:cs typeface="Google Sans"/>
              <a:sym typeface="Google Sans"/>
            </a:endParaRPr>
          </a:p>
        </p:txBody>
      </p:sp>
      <p:pic>
        <p:nvPicPr>
          <p:cNvPr id="792" name="Google Shape;792;p54"/>
          <p:cNvPicPr preferRelativeResize="0"/>
          <p:nvPr/>
        </p:nvPicPr>
        <p:blipFill>
          <a:blip r:embed="rId3">
            <a:alphaModFix/>
          </a:blip>
          <a:stretch>
            <a:fillRect/>
          </a:stretch>
        </p:blipFill>
        <p:spPr>
          <a:xfrm>
            <a:off x="446450" y="152400"/>
            <a:ext cx="4735870" cy="4838699"/>
          </a:xfrm>
          <a:prstGeom prst="rect">
            <a:avLst/>
          </a:prstGeom>
          <a:noFill/>
          <a:ln>
            <a:noFill/>
          </a:ln>
        </p:spPr>
      </p:pic>
      <p:sp>
        <p:nvSpPr>
          <p:cNvPr id="793" name="Google Shape;793;p54"/>
          <p:cNvSpPr txBox="1"/>
          <p:nvPr/>
        </p:nvSpPr>
        <p:spPr>
          <a:xfrm>
            <a:off x="5182325" y="4774200"/>
            <a:ext cx="3961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CCCCCC"/>
                </a:solidFill>
                <a:latin typeface="Google Sans"/>
                <a:ea typeface="Google Sans"/>
                <a:cs typeface="Google Sans"/>
                <a:sym typeface="Google Sans"/>
              </a:rPr>
              <a:t>Ballé et al. IEEE STSP 2020</a:t>
            </a:r>
            <a:endParaRPr sz="1200">
              <a:solidFill>
                <a:srgbClr val="CCCCCC"/>
              </a:solidFill>
              <a:latin typeface="Google Sans"/>
              <a:ea typeface="Google Sans"/>
              <a:cs typeface="Google Sans"/>
              <a:sym typeface="Google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p55"/>
          <p:cNvPicPr preferRelativeResize="0"/>
          <p:nvPr/>
        </p:nvPicPr>
        <p:blipFill>
          <a:blip r:embed="rId3">
            <a:alphaModFix/>
          </a:blip>
          <a:stretch>
            <a:fillRect/>
          </a:stretch>
        </p:blipFill>
        <p:spPr>
          <a:xfrm>
            <a:off x="446450" y="152400"/>
            <a:ext cx="4735870" cy="4838699"/>
          </a:xfrm>
          <a:prstGeom prst="rect">
            <a:avLst/>
          </a:prstGeom>
          <a:noFill/>
          <a:ln>
            <a:noFill/>
          </a:ln>
        </p:spPr>
      </p:pic>
      <p:sp>
        <p:nvSpPr>
          <p:cNvPr id="799" name="Google Shape;799;p55"/>
          <p:cNvSpPr/>
          <p:nvPr/>
        </p:nvSpPr>
        <p:spPr>
          <a:xfrm>
            <a:off x="2677575" y="44300"/>
            <a:ext cx="2598900" cy="50154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0" name="Google Shape;800;p55"/>
          <p:cNvPicPr preferRelativeResize="0"/>
          <p:nvPr/>
        </p:nvPicPr>
        <p:blipFill>
          <a:blip r:embed="rId4">
            <a:alphaModFix/>
          </a:blip>
          <a:stretch>
            <a:fillRect/>
          </a:stretch>
        </p:blipFill>
        <p:spPr>
          <a:xfrm>
            <a:off x="3546185" y="3159389"/>
            <a:ext cx="4270624" cy="1221025"/>
          </a:xfrm>
          <a:prstGeom prst="rect">
            <a:avLst/>
          </a:prstGeom>
          <a:noFill/>
          <a:ln>
            <a:noFill/>
          </a:ln>
        </p:spPr>
      </p:pic>
      <p:sp>
        <p:nvSpPr>
          <p:cNvPr id="801" name="Google Shape;801;p55"/>
          <p:cNvSpPr/>
          <p:nvPr/>
        </p:nvSpPr>
        <p:spPr>
          <a:xfrm rot="10800000">
            <a:off x="2773200" y="118150"/>
            <a:ext cx="168900" cy="49023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2" name="Google Shape;802;p55"/>
          <p:cNvCxnSpPr/>
          <p:nvPr/>
        </p:nvCxnSpPr>
        <p:spPr>
          <a:xfrm rot="10800000">
            <a:off x="2971600" y="2569175"/>
            <a:ext cx="1413900" cy="758100"/>
          </a:xfrm>
          <a:prstGeom prst="straightConnector1">
            <a:avLst/>
          </a:prstGeom>
          <a:noFill/>
          <a:ln cap="flat" cmpd="sng" w="9525">
            <a:solidFill>
              <a:schemeClr val="dk2"/>
            </a:solidFill>
            <a:prstDash val="solid"/>
            <a:round/>
            <a:headEnd len="med" w="med" type="none"/>
            <a:tailEnd len="med" w="med" type="triangle"/>
          </a:ln>
        </p:spPr>
      </p:cxnSp>
      <p:sp>
        <p:nvSpPr>
          <p:cNvPr id="803" name="Google Shape;803;p55"/>
          <p:cNvSpPr txBox="1"/>
          <p:nvPr/>
        </p:nvSpPr>
        <p:spPr>
          <a:xfrm rot="1673603">
            <a:off x="3130407" y="2692264"/>
            <a:ext cx="1151706" cy="32490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Google Sans"/>
                <a:ea typeface="Google Sans"/>
                <a:cs typeface="Google Sans"/>
                <a:sym typeface="Google Sans"/>
              </a:rPr>
              <a:t>same model</a:t>
            </a:r>
            <a:endParaRPr sz="1200">
              <a:solidFill>
                <a:schemeClr val="dk2"/>
              </a:solidFill>
              <a:latin typeface="Google Sans"/>
              <a:ea typeface="Google Sans"/>
              <a:cs typeface="Google Sans"/>
              <a:sym typeface="Google Sans"/>
            </a:endParaRPr>
          </a:p>
        </p:txBody>
      </p:sp>
      <p:sp>
        <p:nvSpPr>
          <p:cNvPr id="804" name="Google Shape;804;p55"/>
          <p:cNvSpPr txBox="1"/>
          <p:nvPr/>
        </p:nvSpPr>
        <p:spPr>
          <a:xfrm>
            <a:off x="5438825" y="260875"/>
            <a:ext cx="3568500" cy="41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How do we model p</a:t>
            </a:r>
            <a:r>
              <a:rPr b="1" baseline="-25000" lang="en" sz="1800">
                <a:solidFill>
                  <a:schemeClr val="dk2"/>
                </a:solidFill>
                <a:latin typeface="Google Sans"/>
                <a:ea typeface="Google Sans"/>
                <a:cs typeface="Google Sans"/>
                <a:sym typeface="Google Sans"/>
              </a:rPr>
              <a:t>ŷ</a:t>
            </a:r>
            <a:r>
              <a:rPr b="1" lang="en" sz="1800">
                <a:solidFill>
                  <a:schemeClr val="dk2"/>
                </a:solidFill>
                <a:latin typeface="Google Sans"/>
                <a:ea typeface="Google Sans"/>
                <a:cs typeface="Google Sans"/>
                <a:sym typeface="Google Sans"/>
              </a:rPr>
              <a:t>?</a:t>
            </a:r>
            <a:endParaRPr b="1" sz="1800">
              <a:solidFill>
                <a:schemeClr val="dk2"/>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2"/>
              </a:solidFill>
              <a:latin typeface="Google Sans"/>
              <a:ea typeface="Google Sans"/>
              <a:cs typeface="Google Sans"/>
              <a:sym typeface="Google Sans"/>
            </a:endParaRPr>
          </a:p>
          <a:p>
            <a:pPr indent="0" lvl="0" marL="0" rtl="0" algn="l">
              <a:spcBef>
                <a:spcPts val="0"/>
              </a:spcBef>
              <a:spcAft>
                <a:spcPts val="0"/>
              </a:spcAft>
              <a:buNone/>
            </a:pPr>
            <a:r>
              <a:rPr lang="en">
                <a:solidFill>
                  <a:schemeClr val="dk2"/>
                </a:solidFill>
                <a:latin typeface="Google Sans"/>
                <a:ea typeface="Google Sans"/>
                <a:cs typeface="Google Sans"/>
                <a:sym typeface="Google Sans"/>
              </a:rPr>
              <a:t>Many research papers on this topic:</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factorized priors</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fixed rate (uniform distribution)</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b="1" lang="en">
                <a:solidFill>
                  <a:schemeClr val="dk2"/>
                </a:solidFill>
                <a:latin typeface="Google Sans"/>
                <a:ea typeface="Google Sans"/>
                <a:cs typeface="Google Sans"/>
                <a:sym typeface="Google Sans"/>
              </a:rPr>
              <a:t>hyperprior</a:t>
            </a:r>
            <a:endParaRPr b="1">
              <a:solidFill>
                <a:schemeClr val="dk2"/>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spatial autoregressive models</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channel-wise autoregressive models</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checkerboard decomposition</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3D AR (spatial + channel-wise)</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etc.</a:t>
            </a:r>
            <a:endParaRPr>
              <a:solidFill>
                <a:srgbClr val="999999"/>
              </a:solidFill>
              <a:latin typeface="Google Sans"/>
              <a:ea typeface="Google Sans"/>
              <a:cs typeface="Google Sans"/>
              <a:sym typeface="Google Sans"/>
            </a:endParaRPr>
          </a:p>
        </p:txBody>
      </p:sp>
      <p:sp>
        <p:nvSpPr>
          <p:cNvPr id="805" name="Google Shape;805;p55"/>
          <p:cNvSpPr txBox="1"/>
          <p:nvPr/>
        </p:nvSpPr>
        <p:spPr>
          <a:xfrm>
            <a:off x="5182325" y="4774200"/>
            <a:ext cx="3961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CCCCCC"/>
                </a:solidFill>
                <a:latin typeface="Google Sans"/>
                <a:ea typeface="Google Sans"/>
                <a:cs typeface="Google Sans"/>
                <a:sym typeface="Google Sans"/>
              </a:rPr>
              <a:t>Ballé et al. IEEE STSP 2020</a:t>
            </a:r>
            <a:endParaRPr sz="1200">
              <a:solidFill>
                <a:srgbClr val="CCCCCC"/>
              </a:solidFill>
              <a:latin typeface="Google Sans"/>
              <a:ea typeface="Google Sans"/>
              <a:cs typeface="Google Sans"/>
              <a:sym typeface="Googl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9"/>
          <p:cNvSpPr txBox="1"/>
          <p:nvPr>
            <p:ph idx="1" type="subTitle"/>
          </p:nvPr>
        </p:nvSpPr>
        <p:spPr>
          <a:xfrm>
            <a:off x="3509018" y="906535"/>
            <a:ext cx="4866600" cy="33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285F4"/>
                </a:solidFill>
              </a:rPr>
              <a:t>0</a:t>
            </a:r>
            <a:r>
              <a:rPr lang="en">
                <a:solidFill>
                  <a:srgbClr val="4285F4"/>
                </a:solidFill>
              </a:rPr>
              <a:t>1</a:t>
            </a:r>
            <a:endParaRPr>
              <a:solidFill>
                <a:srgbClr val="4285F4"/>
              </a:solidFill>
            </a:endParaRPr>
          </a:p>
        </p:txBody>
      </p:sp>
      <p:sp>
        <p:nvSpPr>
          <p:cNvPr id="207" name="Google Shape;207;p29"/>
          <p:cNvSpPr txBox="1"/>
          <p:nvPr>
            <p:ph type="title"/>
          </p:nvPr>
        </p:nvSpPr>
        <p:spPr>
          <a:xfrm>
            <a:off x="632098" y="791350"/>
            <a:ext cx="1994400" cy="6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Agenda</a:t>
            </a:r>
            <a:endParaRPr>
              <a:solidFill>
                <a:srgbClr val="434343"/>
              </a:solidFill>
            </a:endParaRPr>
          </a:p>
        </p:txBody>
      </p:sp>
      <p:sp>
        <p:nvSpPr>
          <p:cNvPr id="208" name="Google Shape;208;p29"/>
          <p:cNvSpPr txBox="1"/>
          <p:nvPr>
            <p:ph idx="2" type="subTitle"/>
          </p:nvPr>
        </p:nvSpPr>
        <p:spPr>
          <a:xfrm>
            <a:off x="3509018" y="1561146"/>
            <a:ext cx="4866600" cy="33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209" name="Google Shape;209;p29"/>
          <p:cNvSpPr txBox="1"/>
          <p:nvPr>
            <p:ph idx="3" type="subTitle"/>
          </p:nvPr>
        </p:nvSpPr>
        <p:spPr>
          <a:xfrm>
            <a:off x="3509018" y="2199478"/>
            <a:ext cx="4866600" cy="33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210" name="Google Shape;210;p29"/>
          <p:cNvSpPr txBox="1"/>
          <p:nvPr>
            <p:ph idx="4" type="subTitle"/>
          </p:nvPr>
        </p:nvSpPr>
        <p:spPr>
          <a:xfrm>
            <a:off x="3509018" y="2829668"/>
            <a:ext cx="4866600" cy="33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211" name="Google Shape;211;p29"/>
          <p:cNvSpPr txBox="1"/>
          <p:nvPr>
            <p:ph idx="6" type="subTitle"/>
          </p:nvPr>
        </p:nvSpPr>
        <p:spPr>
          <a:xfrm>
            <a:off x="3940000" y="834125"/>
            <a:ext cx="4866600" cy="51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Visual Examples</a:t>
            </a:r>
            <a:endParaRPr>
              <a:solidFill>
                <a:srgbClr val="434343"/>
              </a:solidFill>
            </a:endParaRPr>
          </a:p>
        </p:txBody>
      </p:sp>
      <p:sp>
        <p:nvSpPr>
          <p:cNvPr id="212" name="Google Shape;212;p29"/>
          <p:cNvSpPr txBox="1"/>
          <p:nvPr>
            <p:ph idx="7" type="subTitle"/>
          </p:nvPr>
        </p:nvSpPr>
        <p:spPr>
          <a:xfrm>
            <a:off x="3940000" y="1489954"/>
            <a:ext cx="4866600" cy="51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434343"/>
                </a:solidFill>
              </a:rPr>
              <a:t>Learned Image Compression</a:t>
            </a:r>
            <a:endParaRPr>
              <a:solidFill>
                <a:srgbClr val="434343"/>
              </a:solidFill>
            </a:endParaRPr>
          </a:p>
        </p:txBody>
      </p:sp>
      <p:sp>
        <p:nvSpPr>
          <p:cNvPr id="213" name="Google Shape;213;p29"/>
          <p:cNvSpPr txBox="1"/>
          <p:nvPr>
            <p:ph idx="8" type="subTitle"/>
          </p:nvPr>
        </p:nvSpPr>
        <p:spPr>
          <a:xfrm>
            <a:off x="3940000" y="2117526"/>
            <a:ext cx="4866600" cy="51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434343"/>
                </a:solidFill>
              </a:rPr>
              <a:t>Generative Compression</a:t>
            </a:r>
            <a:endParaRPr>
              <a:solidFill>
                <a:srgbClr val="434343"/>
              </a:solidFill>
            </a:endParaRPr>
          </a:p>
        </p:txBody>
      </p:sp>
      <p:sp>
        <p:nvSpPr>
          <p:cNvPr id="214" name="Google Shape;214;p29"/>
          <p:cNvSpPr txBox="1"/>
          <p:nvPr>
            <p:ph idx="9" type="subTitle"/>
          </p:nvPr>
        </p:nvSpPr>
        <p:spPr>
          <a:xfrm>
            <a:off x="3940000" y="2747113"/>
            <a:ext cx="4866600" cy="51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434343"/>
                </a:solidFill>
              </a:rPr>
              <a:t>Concluding Remarks</a:t>
            </a:r>
            <a:endParaRPr>
              <a:solidFill>
                <a:srgbClr val="43434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56"/>
          <p:cNvPicPr preferRelativeResize="0"/>
          <p:nvPr/>
        </p:nvPicPr>
        <p:blipFill>
          <a:blip r:embed="rId3">
            <a:alphaModFix/>
          </a:blip>
          <a:stretch>
            <a:fillRect/>
          </a:stretch>
        </p:blipFill>
        <p:spPr>
          <a:xfrm>
            <a:off x="446450" y="152400"/>
            <a:ext cx="4735870" cy="4838699"/>
          </a:xfrm>
          <a:prstGeom prst="rect">
            <a:avLst/>
          </a:prstGeom>
          <a:noFill/>
          <a:ln>
            <a:noFill/>
          </a:ln>
        </p:spPr>
      </p:pic>
      <p:sp>
        <p:nvSpPr>
          <p:cNvPr id="811" name="Google Shape;811;p56"/>
          <p:cNvSpPr txBox="1"/>
          <p:nvPr/>
        </p:nvSpPr>
        <p:spPr>
          <a:xfrm>
            <a:off x="5438825" y="260875"/>
            <a:ext cx="3568500" cy="29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How do we model p</a:t>
            </a:r>
            <a:r>
              <a:rPr b="1" baseline="-25000" lang="en" sz="1800">
                <a:solidFill>
                  <a:schemeClr val="dk2"/>
                </a:solidFill>
                <a:latin typeface="Google Sans"/>
                <a:ea typeface="Google Sans"/>
                <a:cs typeface="Google Sans"/>
                <a:sym typeface="Google Sans"/>
              </a:rPr>
              <a:t>ŷ</a:t>
            </a:r>
            <a:r>
              <a:rPr b="1" lang="en" sz="1800">
                <a:solidFill>
                  <a:schemeClr val="dk2"/>
                </a:solidFill>
                <a:latin typeface="Google Sans"/>
                <a:ea typeface="Google Sans"/>
                <a:cs typeface="Google Sans"/>
                <a:sym typeface="Google Sans"/>
              </a:rPr>
              <a:t>?</a:t>
            </a:r>
            <a:endParaRPr b="1" sz="1800">
              <a:solidFill>
                <a:schemeClr val="dk2"/>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2"/>
              </a:solidFill>
              <a:latin typeface="Google Sans"/>
              <a:ea typeface="Google Sans"/>
              <a:cs typeface="Google Sans"/>
              <a:sym typeface="Google Sans"/>
            </a:endParaRPr>
          </a:p>
          <a:p>
            <a:pPr indent="0" lvl="0" marL="0" rtl="0" algn="l">
              <a:spcBef>
                <a:spcPts val="0"/>
              </a:spcBef>
              <a:spcAft>
                <a:spcPts val="0"/>
              </a:spcAft>
              <a:buNone/>
            </a:pPr>
            <a:r>
              <a:rPr lang="en">
                <a:solidFill>
                  <a:schemeClr val="dk2"/>
                </a:solidFill>
                <a:latin typeface="Google Sans"/>
                <a:ea typeface="Google Sans"/>
                <a:cs typeface="Google Sans"/>
                <a:sym typeface="Google Sans"/>
              </a:rPr>
              <a:t>Many research papers on this topic:</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factorized priors</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fixed rate (uniform distribution)</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b="1" lang="en">
                <a:solidFill>
                  <a:schemeClr val="dk2"/>
                </a:solidFill>
                <a:latin typeface="Google Sans"/>
                <a:ea typeface="Google Sans"/>
                <a:cs typeface="Google Sans"/>
                <a:sym typeface="Google Sans"/>
              </a:rPr>
              <a:t>hyperprior</a:t>
            </a:r>
            <a:endParaRPr b="1">
              <a:solidFill>
                <a:schemeClr val="dk2"/>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spatial autoregressive models</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channel-wise autoregressive models</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checkerboard decomposition</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3D AR (spatial + channel-wise)</a:t>
            </a:r>
            <a:endParaRPr>
              <a:solidFill>
                <a:srgbClr val="999999"/>
              </a:solidFill>
              <a:latin typeface="Google Sans"/>
              <a:ea typeface="Google Sans"/>
              <a:cs typeface="Google Sans"/>
              <a:sym typeface="Google Sans"/>
            </a:endParaRPr>
          </a:p>
          <a:p>
            <a:pPr indent="-317500" lvl="0" marL="457200" rtl="0" algn="l">
              <a:spcBef>
                <a:spcPts val="0"/>
              </a:spcBef>
              <a:spcAft>
                <a:spcPts val="0"/>
              </a:spcAft>
              <a:buClr>
                <a:srgbClr val="999999"/>
              </a:buClr>
              <a:buSzPts val="1400"/>
              <a:buFont typeface="Google Sans"/>
              <a:buChar char="●"/>
            </a:pPr>
            <a:r>
              <a:rPr lang="en">
                <a:solidFill>
                  <a:srgbClr val="999999"/>
                </a:solidFill>
                <a:latin typeface="Google Sans"/>
                <a:ea typeface="Google Sans"/>
                <a:cs typeface="Google Sans"/>
                <a:sym typeface="Google Sans"/>
              </a:rPr>
              <a:t>etc.</a:t>
            </a:r>
            <a:endParaRPr>
              <a:solidFill>
                <a:srgbClr val="999999"/>
              </a:solidFill>
              <a:latin typeface="Google Sans"/>
              <a:ea typeface="Google Sans"/>
              <a:cs typeface="Google Sans"/>
              <a:sym typeface="Google Sans"/>
            </a:endParaRPr>
          </a:p>
        </p:txBody>
      </p:sp>
      <p:sp>
        <p:nvSpPr>
          <p:cNvPr id="812" name="Google Shape;812;p56"/>
          <p:cNvSpPr txBox="1"/>
          <p:nvPr/>
        </p:nvSpPr>
        <p:spPr>
          <a:xfrm>
            <a:off x="5182325" y="4774200"/>
            <a:ext cx="3961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CCCCCC"/>
                </a:solidFill>
                <a:latin typeface="Google Sans"/>
                <a:ea typeface="Google Sans"/>
                <a:cs typeface="Google Sans"/>
                <a:sym typeface="Google Sans"/>
              </a:rPr>
              <a:t>Ballé et al. IEEE STSP 2020</a:t>
            </a:r>
            <a:endParaRPr sz="1200">
              <a:solidFill>
                <a:srgbClr val="CCCCCC"/>
              </a:solidFill>
              <a:latin typeface="Google Sans"/>
              <a:ea typeface="Google Sans"/>
              <a:cs typeface="Google Sans"/>
              <a:sym typeface="Google Sans"/>
            </a:endParaRPr>
          </a:p>
        </p:txBody>
      </p:sp>
      <p:sp>
        <p:nvSpPr>
          <p:cNvPr id="813" name="Google Shape;813;p56"/>
          <p:cNvSpPr/>
          <p:nvPr/>
        </p:nvSpPr>
        <p:spPr>
          <a:xfrm>
            <a:off x="78675" y="44300"/>
            <a:ext cx="2598900" cy="5015400"/>
          </a:xfrm>
          <a:prstGeom prst="rect">
            <a:avLst/>
          </a:prstGeom>
          <a:solidFill>
            <a:srgbClr val="FFFFFF">
              <a:alpha val="78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6"/>
          <p:cNvSpPr/>
          <p:nvPr/>
        </p:nvSpPr>
        <p:spPr>
          <a:xfrm>
            <a:off x="2677575" y="44300"/>
            <a:ext cx="2598900" cy="5015400"/>
          </a:xfrm>
          <a:prstGeom prst="rect">
            <a:avLst/>
          </a:prstGeom>
          <a:noFill/>
          <a:ln cap="flat" cmpd="sng" w="1905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813"/>
                                        </p:tgtEl>
                                      </p:cBhvr>
                                    </p:animEffect>
                                    <p:set>
                                      <p:cBhvr>
                                        <p:cTn dur="1" fill="hold">
                                          <p:stCondLst>
                                            <p:cond delay="100"/>
                                          </p:stCondLst>
                                        </p:cTn>
                                        <p:tgtEl>
                                          <p:spTgt spid="81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814"/>
                                        </p:tgtEl>
                                      </p:cBhvr>
                                    </p:animEffect>
                                    <p:set>
                                      <p:cBhvr>
                                        <p:cTn dur="1" fill="hold">
                                          <p:stCondLst>
                                            <p:cond delay="100"/>
                                          </p:stCondLst>
                                        </p:cTn>
                                        <p:tgtEl>
                                          <p:spTgt spid="81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id="819" name="Google Shape;819;p57"/>
          <p:cNvPicPr preferRelativeResize="0"/>
          <p:nvPr/>
        </p:nvPicPr>
        <p:blipFill rotWithShape="1">
          <a:blip r:embed="rId3">
            <a:alphaModFix/>
          </a:blip>
          <a:srcRect b="12587" l="0" r="0" t="0"/>
          <a:stretch/>
        </p:blipFill>
        <p:spPr>
          <a:xfrm>
            <a:off x="2492275" y="1141675"/>
            <a:ext cx="4159451" cy="3037149"/>
          </a:xfrm>
          <a:prstGeom prst="rect">
            <a:avLst/>
          </a:prstGeom>
          <a:noFill/>
          <a:ln>
            <a:noFill/>
          </a:ln>
        </p:spPr>
      </p:pic>
      <p:pic>
        <p:nvPicPr>
          <p:cNvPr id="820" name="Google Shape;820;p57"/>
          <p:cNvPicPr preferRelativeResize="0"/>
          <p:nvPr/>
        </p:nvPicPr>
        <p:blipFill>
          <a:blip r:embed="rId4">
            <a:alphaModFix/>
          </a:blip>
          <a:stretch>
            <a:fillRect/>
          </a:stretch>
        </p:blipFill>
        <p:spPr>
          <a:xfrm>
            <a:off x="7259208" y="1173550"/>
            <a:ext cx="1399750" cy="2762676"/>
          </a:xfrm>
          <a:prstGeom prst="rect">
            <a:avLst/>
          </a:prstGeom>
          <a:noFill/>
          <a:ln>
            <a:noFill/>
          </a:ln>
        </p:spPr>
      </p:pic>
      <p:cxnSp>
        <p:nvCxnSpPr>
          <p:cNvPr id="821" name="Google Shape;821;p57"/>
          <p:cNvCxnSpPr/>
          <p:nvPr/>
        </p:nvCxnSpPr>
        <p:spPr>
          <a:xfrm flipH="1" rot="10800000">
            <a:off x="6266183" y="1460242"/>
            <a:ext cx="1083900" cy="1039200"/>
          </a:xfrm>
          <a:prstGeom prst="straightConnector1">
            <a:avLst/>
          </a:prstGeom>
          <a:noFill/>
          <a:ln cap="flat" cmpd="sng" w="9525">
            <a:solidFill>
              <a:schemeClr val="dk2"/>
            </a:solidFill>
            <a:prstDash val="dash"/>
            <a:round/>
            <a:headEnd len="med" w="med" type="none"/>
            <a:tailEnd len="med" w="med" type="none"/>
          </a:ln>
        </p:spPr>
      </p:cxnSp>
      <p:cxnSp>
        <p:nvCxnSpPr>
          <p:cNvPr id="822" name="Google Shape;822;p57"/>
          <p:cNvCxnSpPr/>
          <p:nvPr/>
        </p:nvCxnSpPr>
        <p:spPr>
          <a:xfrm>
            <a:off x="6271792" y="2544375"/>
            <a:ext cx="1050300" cy="1128900"/>
          </a:xfrm>
          <a:prstGeom prst="straightConnector1">
            <a:avLst/>
          </a:prstGeom>
          <a:noFill/>
          <a:ln cap="flat" cmpd="sng" w="9525">
            <a:solidFill>
              <a:schemeClr val="dk2"/>
            </a:solidFill>
            <a:prstDash val="dash"/>
            <a:round/>
            <a:headEnd len="med" w="med" type="none"/>
            <a:tailEnd len="med" w="med" type="none"/>
          </a:ln>
        </p:spPr>
      </p:cxnSp>
      <p:sp>
        <p:nvSpPr>
          <p:cNvPr id="823" name="Google Shape;823;p57"/>
          <p:cNvSpPr txBox="1"/>
          <p:nvPr/>
        </p:nvSpPr>
        <p:spPr>
          <a:xfrm>
            <a:off x="91175" y="144750"/>
            <a:ext cx="6217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434343"/>
                </a:solidFill>
                <a:latin typeface="Google Sans"/>
                <a:ea typeface="Google Sans"/>
                <a:cs typeface="Google Sans"/>
                <a:sym typeface="Google Sans"/>
              </a:rPr>
              <a:t>Architecture for the analysis &amp; synthesis transforms</a:t>
            </a:r>
            <a:endParaRPr sz="2000">
              <a:solidFill>
                <a:srgbClr val="434343"/>
              </a:solidFill>
              <a:latin typeface="Google Sans"/>
              <a:ea typeface="Google Sans"/>
              <a:cs typeface="Google Sans"/>
              <a:sym typeface="Google Sans"/>
            </a:endParaRPr>
          </a:p>
        </p:txBody>
      </p:sp>
      <p:sp>
        <p:nvSpPr>
          <p:cNvPr id="824" name="Google Shape;824;p57"/>
          <p:cNvSpPr txBox="1"/>
          <p:nvPr/>
        </p:nvSpPr>
        <p:spPr>
          <a:xfrm>
            <a:off x="0" y="4774200"/>
            <a:ext cx="3961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CCCC"/>
                </a:solidFill>
                <a:latin typeface="Google Sans"/>
                <a:ea typeface="Google Sans"/>
                <a:cs typeface="Google Sans"/>
                <a:sym typeface="Google Sans"/>
              </a:rPr>
              <a:t>He</a:t>
            </a:r>
            <a:r>
              <a:rPr lang="en" sz="1200">
                <a:solidFill>
                  <a:srgbClr val="CCCCCC"/>
                </a:solidFill>
                <a:latin typeface="Google Sans"/>
                <a:ea typeface="Google Sans"/>
                <a:cs typeface="Google Sans"/>
                <a:sym typeface="Google Sans"/>
              </a:rPr>
              <a:t> et al. ELIC @ CVPR 2022</a:t>
            </a:r>
            <a:endParaRPr sz="1200">
              <a:solidFill>
                <a:srgbClr val="CCCCCC"/>
              </a:solidFill>
              <a:latin typeface="Google Sans"/>
              <a:ea typeface="Google Sans"/>
              <a:cs typeface="Google Sans"/>
              <a:sym typeface="Google Sans"/>
            </a:endParaRPr>
          </a:p>
        </p:txBody>
      </p:sp>
      <p:pic>
        <p:nvPicPr>
          <p:cNvPr id="825" name="Google Shape;825;p57"/>
          <p:cNvPicPr preferRelativeResize="0"/>
          <p:nvPr/>
        </p:nvPicPr>
        <p:blipFill>
          <a:blip r:embed="rId5">
            <a:alphaModFix/>
          </a:blip>
          <a:stretch>
            <a:fillRect/>
          </a:stretch>
        </p:blipFill>
        <p:spPr>
          <a:xfrm>
            <a:off x="42499" y="3037659"/>
            <a:ext cx="2308476" cy="559925"/>
          </a:xfrm>
          <a:prstGeom prst="rect">
            <a:avLst/>
          </a:prstGeom>
          <a:noFill/>
          <a:ln>
            <a:noFill/>
          </a:ln>
        </p:spPr>
      </p:pic>
      <p:cxnSp>
        <p:nvCxnSpPr>
          <p:cNvPr id="826" name="Google Shape;826;p57"/>
          <p:cNvCxnSpPr/>
          <p:nvPr/>
        </p:nvCxnSpPr>
        <p:spPr>
          <a:xfrm rot="10800000">
            <a:off x="1999525" y="3381250"/>
            <a:ext cx="1134600" cy="567300"/>
          </a:xfrm>
          <a:prstGeom prst="curvedConnector3">
            <a:avLst>
              <a:gd fmla="val 50000" name="adj1"/>
            </a:avLst>
          </a:prstGeom>
          <a:noFill/>
          <a:ln cap="flat" cmpd="sng" w="9525">
            <a:solidFill>
              <a:schemeClr val="dk2"/>
            </a:solidFill>
            <a:prstDash val="dash"/>
            <a:round/>
            <a:headEnd len="med" w="med" type="none"/>
            <a:tailEnd len="med" w="med" type="none"/>
          </a:ln>
        </p:spPr>
      </p:cxnSp>
      <p:cxnSp>
        <p:nvCxnSpPr>
          <p:cNvPr id="827" name="Google Shape;827;p57"/>
          <p:cNvCxnSpPr/>
          <p:nvPr/>
        </p:nvCxnSpPr>
        <p:spPr>
          <a:xfrm flipH="1">
            <a:off x="1965825" y="2993700"/>
            <a:ext cx="1134600" cy="387600"/>
          </a:xfrm>
          <a:prstGeom prst="curvedConnector3">
            <a:avLst>
              <a:gd fmla="val 50000" name="adj1"/>
            </a:avLst>
          </a:prstGeom>
          <a:noFill/>
          <a:ln cap="flat" cmpd="sng" w="9525">
            <a:solidFill>
              <a:schemeClr val="dk2"/>
            </a:solidFill>
            <a:prstDash val="dash"/>
            <a:round/>
            <a:headEnd len="med" w="med" type="none"/>
            <a:tailEnd len="med" w="med" type="stealth"/>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58"/>
          <p:cNvPicPr preferRelativeResize="0"/>
          <p:nvPr/>
        </p:nvPicPr>
        <p:blipFill rotWithShape="1">
          <a:blip r:embed="rId3">
            <a:alphaModFix/>
          </a:blip>
          <a:srcRect b="0" l="1793" r="25905" t="0"/>
          <a:stretch/>
        </p:blipFill>
        <p:spPr>
          <a:xfrm>
            <a:off x="660800" y="266050"/>
            <a:ext cx="5395501" cy="4809950"/>
          </a:xfrm>
          <a:prstGeom prst="rect">
            <a:avLst/>
          </a:prstGeom>
          <a:noFill/>
          <a:ln>
            <a:noFill/>
          </a:ln>
        </p:spPr>
      </p:pic>
      <p:sp>
        <p:nvSpPr>
          <p:cNvPr id="833" name="Google Shape;833;p58"/>
          <p:cNvSpPr txBox="1"/>
          <p:nvPr/>
        </p:nvSpPr>
        <p:spPr>
          <a:xfrm rot="-5400000">
            <a:off x="-1688400" y="2327825"/>
            <a:ext cx="4386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999999"/>
                </a:solidFill>
                <a:latin typeface="Google Sans"/>
                <a:ea typeface="Google Sans"/>
                <a:cs typeface="Google Sans"/>
                <a:sym typeface="Google Sans"/>
              </a:rPr>
              <a:t>Rate savings percent (higher is better)</a:t>
            </a:r>
            <a:endParaRPr>
              <a:solidFill>
                <a:srgbClr val="999999"/>
              </a:solidFill>
              <a:latin typeface="Google Sans"/>
              <a:ea typeface="Google Sans"/>
              <a:cs typeface="Google Sans"/>
              <a:sym typeface="Google Sans"/>
            </a:endParaRPr>
          </a:p>
        </p:txBody>
      </p:sp>
      <p:sp>
        <p:nvSpPr>
          <p:cNvPr id="834" name="Google Shape;834;p58"/>
          <p:cNvSpPr txBox="1"/>
          <p:nvPr/>
        </p:nvSpPr>
        <p:spPr>
          <a:xfrm>
            <a:off x="5189274" y="1088317"/>
            <a:ext cx="190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Google Sans"/>
                <a:ea typeface="Google Sans"/>
                <a:cs typeface="Google Sans"/>
                <a:sym typeface="Google Sans"/>
              </a:rPr>
              <a:t>He et al. @ CVPR</a:t>
            </a:r>
            <a:endParaRPr sz="1000">
              <a:solidFill>
                <a:srgbClr val="999999"/>
              </a:solidFill>
              <a:latin typeface="Google Sans"/>
              <a:ea typeface="Google Sans"/>
              <a:cs typeface="Google Sans"/>
              <a:sym typeface="Google Sans"/>
            </a:endParaRPr>
          </a:p>
        </p:txBody>
      </p:sp>
      <p:sp>
        <p:nvSpPr>
          <p:cNvPr id="835" name="Google Shape;835;p58"/>
          <p:cNvSpPr txBox="1"/>
          <p:nvPr/>
        </p:nvSpPr>
        <p:spPr>
          <a:xfrm>
            <a:off x="5692324" y="1263175"/>
            <a:ext cx="190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Google Sans"/>
                <a:ea typeface="Google Sans"/>
                <a:cs typeface="Google Sans"/>
                <a:sym typeface="Google Sans"/>
              </a:rPr>
              <a:t>Minnen </a:t>
            </a:r>
            <a:r>
              <a:rPr lang="en" sz="1000">
                <a:solidFill>
                  <a:srgbClr val="999999"/>
                </a:solidFill>
                <a:latin typeface="Google Sans"/>
                <a:ea typeface="Google Sans"/>
                <a:cs typeface="Google Sans"/>
                <a:sym typeface="Google Sans"/>
              </a:rPr>
              <a:t>et al. @ ICIP</a:t>
            </a:r>
            <a:endParaRPr sz="1000">
              <a:solidFill>
                <a:srgbClr val="999999"/>
              </a:solidFill>
              <a:latin typeface="Google Sans"/>
              <a:ea typeface="Google Sans"/>
              <a:cs typeface="Google Sans"/>
              <a:sym typeface="Google Sans"/>
            </a:endParaRPr>
          </a:p>
        </p:txBody>
      </p:sp>
      <p:sp>
        <p:nvSpPr>
          <p:cNvPr id="836" name="Google Shape;836;p58"/>
          <p:cNvSpPr txBox="1"/>
          <p:nvPr/>
        </p:nvSpPr>
        <p:spPr>
          <a:xfrm>
            <a:off x="5926549" y="1752575"/>
            <a:ext cx="190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Google Sans"/>
                <a:ea typeface="Google Sans"/>
                <a:cs typeface="Google Sans"/>
                <a:sym typeface="Google Sans"/>
              </a:rPr>
              <a:t>BPG (baseline)</a:t>
            </a:r>
            <a:endParaRPr sz="1000">
              <a:solidFill>
                <a:srgbClr val="999999"/>
              </a:solidFill>
              <a:latin typeface="Google Sans"/>
              <a:ea typeface="Google Sans"/>
              <a:cs typeface="Google Sans"/>
              <a:sym typeface="Google Sans"/>
            </a:endParaRPr>
          </a:p>
        </p:txBody>
      </p:sp>
      <p:sp>
        <p:nvSpPr>
          <p:cNvPr id="837" name="Google Shape;837;p58"/>
          <p:cNvSpPr txBox="1"/>
          <p:nvPr/>
        </p:nvSpPr>
        <p:spPr>
          <a:xfrm>
            <a:off x="5736308" y="1584841"/>
            <a:ext cx="190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Google Sans"/>
                <a:ea typeface="Google Sans"/>
                <a:cs typeface="Google Sans"/>
                <a:sym typeface="Google Sans"/>
              </a:rPr>
              <a:t>Minnen et al. @ NeurIPS</a:t>
            </a:r>
            <a:endParaRPr sz="1000">
              <a:solidFill>
                <a:srgbClr val="999999"/>
              </a:solidFill>
              <a:latin typeface="Google Sans"/>
              <a:ea typeface="Google Sans"/>
              <a:cs typeface="Google Sans"/>
              <a:sym typeface="Google Sans"/>
            </a:endParaRPr>
          </a:p>
        </p:txBody>
      </p:sp>
      <p:sp>
        <p:nvSpPr>
          <p:cNvPr id="838" name="Google Shape;838;p58"/>
          <p:cNvSpPr txBox="1"/>
          <p:nvPr/>
        </p:nvSpPr>
        <p:spPr>
          <a:xfrm>
            <a:off x="3912474" y="1860033"/>
            <a:ext cx="190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Google Sans"/>
                <a:ea typeface="Google Sans"/>
                <a:cs typeface="Google Sans"/>
                <a:sym typeface="Google Sans"/>
              </a:rPr>
              <a:t>Ballé et al. @ ICLR</a:t>
            </a:r>
            <a:endParaRPr sz="1000">
              <a:solidFill>
                <a:srgbClr val="999999"/>
              </a:solidFill>
              <a:latin typeface="Google Sans"/>
              <a:ea typeface="Google Sans"/>
              <a:cs typeface="Google Sans"/>
              <a:sym typeface="Google Sans"/>
            </a:endParaRPr>
          </a:p>
        </p:txBody>
      </p:sp>
      <p:sp>
        <p:nvSpPr>
          <p:cNvPr id="839" name="Google Shape;839;p58"/>
          <p:cNvSpPr txBox="1"/>
          <p:nvPr/>
        </p:nvSpPr>
        <p:spPr>
          <a:xfrm>
            <a:off x="4084907" y="2386666"/>
            <a:ext cx="190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Google Sans"/>
                <a:ea typeface="Google Sans"/>
                <a:cs typeface="Google Sans"/>
                <a:sym typeface="Google Sans"/>
              </a:rPr>
              <a:t>Minnen et al. @ ICIP</a:t>
            </a:r>
            <a:endParaRPr sz="1000">
              <a:solidFill>
                <a:srgbClr val="999999"/>
              </a:solidFill>
              <a:latin typeface="Google Sans"/>
              <a:ea typeface="Google Sans"/>
              <a:cs typeface="Google Sans"/>
              <a:sym typeface="Google Sans"/>
            </a:endParaRPr>
          </a:p>
        </p:txBody>
      </p:sp>
      <p:sp>
        <p:nvSpPr>
          <p:cNvPr id="840" name="Google Shape;840;p58"/>
          <p:cNvSpPr txBox="1"/>
          <p:nvPr/>
        </p:nvSpPr>
        <p:spPr>
          <a:xfrm>
            <a:off x="4284683" y="2793916"/>
            <a:ext cx="190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Google Sans"/>
                <a:ea typeface="Google Sans"/>
                <a:cs typeface="Google Sans"/>
                <a:sym typeface="Google Sans"/>
              </a:rPr>
              <a:t>Ballé et al. @ ICLR</a:t>
            </a:r>
            <a:endParaRPr sz="1000">
              <a:solidFill>
                <a:srgbClr val="999999"/>
              </a:solidFill>
              <a:latin typeface="Google Sans"/>
              <a:ea typeface="Google Sans"/>
              <a:cs typeface="Google Sans"/>
              <a:sym typeface="Google Sans"/>
            </a:endParaRPr>
          </a:p>
        </p:txBody>
      </p:sp>
      <p:sp>
        <p:nvSpPr>
          <p:cNvPr id="841" name="Google Shape;841;p58"/>
          <p:cNvSpPr txBox="1"/>
          <p:nvPr/>
        </p:nvSpPr>
        <p:spPr>
          <a:xfrm>
            <a:off x="383250" y="14075"/>
            <a:ext cx="6217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Google Sans"/>
                <a:ea typeface="Google Sans"/>
                <a:cs typeface="Google Sans"/>
                <a:sym typeface="Google Sans"/>
              </a:rPr>
              <a:t>Progress in neural image compression</a:t>
            </a:r>
            <a:endParaRPr sz="16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600">
                <a:solidFill>
                  <a:srgbClr val="999999"/>
                </a:solidFill>
                <a:latin typeface="Google Sans"/>
                <a:ea typeface="Google Sans"/>
                <a:cs typeface="Google Sans"/>
                <a:sym typeface="Google Sans"/>
              </a:rPr>
              <a:t>(Quality measured by PSNR)</a:t>
            </a:r>
            <a:endParaRPr sz="1600">
              <a:solidFill>
                <a:srgbClr val="999999"/>
              </a:solidFill>
              <a:latin typeface="Google Sans"/>
              <a:ea typeface="Google Sans"/>
              <a:cs typeface="Google Sans"/>
              <a:sym typeface="Google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59"/>
          <p:cNvSpPr txBox="1"/>
          <p:nvPr>
            <p:ph idx="1" type="subTitle"/>
          </p:nvPr>
        </p:nvSpPr>
        <p:spPr>
          <a:xfrm>
            <a:off x="554725" y="1748254"/>
            <a:ext cx="5907000" cy="4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99999"/>
                </a:solidFill>
              </a:rPr>
              <a:t>Realism vs. fidelity</a:t>
            </a:r>
            <a:endParaRPr sz="1600">
              <a:solidFill>
                <a:srgbClr val="999999"/>
              </a:solidFill>
            </a:endParaRPr>
          </a:p>
        </p:txBody>
      </p:sp>
      <p:sp>
        <p:nvSpPr>
          <p:cNvPr id="847" name="Google Shape;847;p59"/>
          <p:cNvSpPr txBox="1"/>
          <p:nvPr>
            <p:ph type="title"/>
          </p:nvPr>
        </p:nvSpPr>
        <p:spPr>
          <a:xfrm>
            <a:off x="547350" y="1086795"/>
            <a:ext cx="8083800" cy="77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Generative Compression</a:t>
            </a:r>
            <a:endParaRPr>
              <a:solidFill>
                <a:srgbClr val="434343"/>
              </a:solidFill>
            </a:endParaRPr>
          </a:p>
        </p:txBody>
      </p:sp>
      <p:grpSp>
        <p:nvGrpSpPr>
          <p:cNvPr id="848" name="Google Shape;848;p59"/>
          <p:cNvGrpSpPr/>
          <p:nvPr/>
        </p:nvGrpSpPr>
        <p:grpSpPr>
          <a:xfrm>
            <a:off x="-5550" y="0"/>
            <a:ext cx="62265" cy="5143500"/>
            <a:chOff x="-5550" y="0"/>
            <a:chExt cx="985200" cy="5143500"/>
          </a:xfrm>
        </p:grpSpPr>
        <p:sp>
          <p:nvSpPr>
            <p:cNvPr id="849" name="Google Shape;849;p59"/>
            <p:cNvSpPr/>
            <p:nvPr/>
          </p:nvSpPr>
          <p:spPr>
            <a:xfrm>
              <a:off x="-5550" y="0"/>
              <a:ext cx="985200" cy="199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9"/>
            <p:cNvSpPr/>
            <p:nvPr/>
          </p:nvSpPr>
          <p:spPr>
            <a:xfrm>
              <a:off x="-5550" y="1994400"/>
              <a:ext cx="985200" cy="846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9"/>
            <p:cNvSpPr/>
            <p:nvPr/>
          </p:nvSpPr>
          <p:spPr>
            <a:xfrm>
              <a:off x="-5550" y="2841300"/>
              <a:ext cx="985200" cy="1151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9"/>
            <p:cNvSpPr/>
            <p:nvPr/>
          </p:nvSpPr>
          <p:spPr>
            <a:xfrm>
              <a:off x="-5550" y="3992400"/>
              <a:ext cx="985200" cy="11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3" name="Google Shape;853;p59"/>
          <p:cNvSpPr/>
          <p:nvPr/>
        </p:nvSpPr>
        <p:spPr>
          <a:xfrm>
            <a:off x="529250" y="4323650"/>
            <a:ext cx="1473900" cy="41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9"/>
          <p:cNvSpPr txBox="1"/>
          <p:nvPr>
            <p:ph idx="1" type="subTitle"/>
          </p:nvPr>
        </p:nvSpPr>
        <p:spPr>
          <a:xfrm>
            <a:off x="928126" y="2678000"/>
            <a:ext cx="495600" cy="33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D9D9D9"/>
                </a:solidFill>
              </a:rPr>
              <a:t>01</a:t>
            </a:r>
            <a:endParaRPr>
              <a:solidFill>
                <a:srgbClr val="D9D9D9"/>
              </a:solidFill>
            </a:endParaRPr>
          </a:p>
        </p:txBody>
      </p:sp>
      <p:sp>
        <p:nvSpPr>
          <p:cNvPr id="855" name="Google Shape;855;p59"/>
          <p:cNvSpPr txBox="1"/>
          <p:nvPr>
            <p:ph idx="1" type="subTitle"/>
          </p:nvPr>
        </p:nvSpPr>
        <p:spPr>
          <a:xfrm>
            <a:off x="928126" y="3050652"/>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02</a:t>
            </a:r>
            <a:endParaRPr>
              <a:solidFill>
                <a:srgbClr val="D9D9D9"/>
              </a:solidFill>
              <a:latin typeface="Google Sans"/>
              <a:ea typeface="Google Sans"/>
              <a:cs typeface="Google Sans"/>
              <a:sym typeface="Google Sans"/>
            </a:endParaRPr>
          </a:p>
        </p:txBody>
      </p:sp>
      <p:sp>
        <p:nvSpPr>
          <p:cNvPr id="856" name="Google Shape;856;p59"/>
          <p:cNvSpPr txBox="1"/>
          <p:nvPr>
            <p:ph idx="2" type="subTitle"/>
          </p:nvPr>
        </p:nvSpPr>
        <p:spPr>
          <a:xfrm>
            <a:off x="928126" y="3376570"/>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285F4"/>
                </a:solidFill>
                <a:latin typeface="Google Sans"/>
                <a:ea typeface="Google Sans"/>
                <a:cs typeface="Google Sans"/>
                <a:sym typeface="Google Sans"/>
              </a:rPr>
              <a:t>03</a:t>
            </a:r>
            <a:endParaRPr>
              <a:solidFill>
                <a:srgbClr val="4285F4"/>
              </a:solidFill>
              <a:latin typeface="Google Sans"/>
              <a:ea typeface="Google Sans"/>
              <a:cs typeface="Google Sans"/>
              <a:sym typeface="Google Sans"/>
            </a:endParaRPr>
          </a:p>
        </p:txBody>
      </p:sp>
      <p:sp>
        <p:nvSpPr>
          <p:cNvPr id="857" name="Google Shape;857;p59"/>
          <p:cNvSpPr txBox="1"/>
          <p:nvPr>
            <p:ph idx="3" type="subTitle"/>
          </p:nvPr>
        </p:nvSpPr>
        <p:spPr>
          <a:xfrm>
            <a:off x="928126" y="3709573"/>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285F4"/>
                </a:solidFill>
                <a:latin typeface="Google Sans"/>
                <a:ea typeface="Google Sans"/>
                <a:cs typeface="Google Sans"/>
                <a:sym typeface="Google Sans"/>
              </a:rPr>
              <a:t>04</a:t>
            </a:r>
            <a:endParaRPr>
              <a:solidFill>
                <a:srgbClr val="4285F4"/>
              </a:solidFill>
              <a:latin typeface="Google Sans"/>
              <a:ea typeface="Google Sans"/>
              <a:cs typeface="Google Sans"/>
              <a:sym typeface="Google Sans"/>
            </a:endParaRPr>
          </a:p>
        </p:txBody>
      </p:sp>
      <p:sp>
        <p:nvSpPr>
          <p:cNvPr id="858" name="Google Shape;858;p59"/>
          <p:cNvSpPr txBox="1"/>
          <p:nvPr>
            <p:ph idx="4" type="subTitle"/>
          </p:nvPr>
        </p:nvSpPr>
        <p:spPr>
          <a:xfrm>
            <a:off x="1282900" y="2605600"/>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Visual Examples</a:t>
            </a:r>
            <a:endParaRPr>
              <a:solidFill>
                <a:srgbClr val="D9D9D9"/>
              </a:solidFill>
              <a:latin typeface="Google Sans"/>
              <a:ea typeface="Google Sans"/>
              <a:cs typeface="Google Sans"/>
              <a:sym typeface="Google Sans"/>
            </a:endParaRPr>
          </a:p>
        </p:txBody>
      </p:sp>
      <p:sp>
        <p:nvSpPr>
          <p:cNvPr id="859" name="Google Shape;859;p59"/>
          <p:cNvSpPr txBox="1"/>
          <p:nvPr>
            <p:ph idx="5" type="subTitle"/>
          </p:nvPr>
        </p:nvSpPr>
        <p:spPr>
          <a:xfrm>
            <a:off x="1282900" y="2956629"/>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Learned Image Compression</a:t>
            </a:r>
            <a:endParaRPr>
              <a:solidFill>
                <a:srgbClr val="D9D9D9"/>
              </a:solidFill>
              <a:latin typeface="Google Sans"/>
              <a:ea typeface="Google Sans"/>
              <a:cs typeface="Google Sans"/>
              <a:sym typeface="Google Sans"/>
            </a:endParaRPr>
          </a:p>
        </p:txBody>
      </p:sp>
      <p:sp>
        <p:nvSpPr>
          <p:cNvPr id="860" name="Google Shape;860;p59"/>
          <p:cNvSpPr txBox="1"/>
          <p:nvPr>
            <p:ph idx="6" type="subTitle"/>
          </p:nvPr>
        </p:nvSpPr>
        <p:spPr>
          <a:xfrm>
            <a:off x="1282900" y="3279402"/>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Google Sans"/>
                <a:ea typeface="Google Sans"/>
                <a:cs typeface="Google Sans"/>
                <a:sym typeface="Google Sans"/>
              </a:rPr>
              <a:t>Generative Compression</a:t>
            </a:r>
            <a:endParaRPr>
              <a:solidFill>
                <a:srgbClr val="434343"/>
              </a:solidFill>
              <a:latin typeface="Google Sans"/>
              <a:ea typeface="Google Sans"/>
              <a:cs typeface="Google Sans"/>
              <a:sym typeface="Google Sans"/>
            </a:endParaRPr>
          </a:p>
        </p:txBody>
      </p:sp>
      <p:sp>
        <p:nvSpPr>
          <p:cNvPr id="861" name="Google Shape;861;p59"/>
          <p:cNvSpPr txBox="1"/>
          <p:nvPr>
            <p:ph idx="7" type="subTitle"/>
          </p:nvPr>
        </p:nvSpPr>
        <p:spPr>
          <a:xfrm>
            <a:off x="1282900" y="3611802"/>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434343"/>
                </a:solidFill>
                <a:latin typeface="Google Sans"/>
                <a:ea typeface="Google Sans"/>
                <a:cs typeface="Google Sans"/>
                <a:sym typeface="Google Sans"/>
              </a:rPr>
              <a:t>Concluding Remarks</a:t>
            </a:r>
            <a:endParaRPr>
              <a:solidFill>
                <a:srgbClr val="434343"/>
              </a:solidFill>
              <a:latin typeface="Google Sans"/>
              <a:ea typeface="Google Sans"/>
              <a:cs typeface="Google Sans"/>
              <a:sym typeface="Google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60"/>
          <p:cNvSpPr txBox="1"/>
          <p:nvPr>
            <p:ph type="title"/>
          </p:nvPr>
        </p:nvSpPr>
        <p:spPr>
          <a:xfrm>
            <a:off x="530100" y="1086809"/>
            <a:ext cx="8083800" cy="222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434343"/>
                </a:solidFill>
                <a:latin typeface="Google Sans"/>
                <a:ea typeface="Google Sans"/>
                <a:cs typeface="Google Sans"/>
                <a:sym typeface="Google Sans"/>
              </a:rPr>
              <a:t>Why can’t we directly optimize</a:t>
            </a:r>
            <a:br>
              <a:rPr lang="en" sz="3200">
                <a:solidFill>
                  <a:srgbClr val="434343"/>
                </a:solidFill>
                <a:latin typeface="Google Sans"/>
                <a:ea typeface="Google Sans"/>
                <a:cs typeface="Google Sans"/>
                <a:sym typeface="Google Sans"/>
              </a:rPr>
            </a:br>
            <a:r>
              <a:rPr lang="en" sz="3200">
                <a:solidFill>
                  <a:srgbClr val="434343"/>
                </a:solidFill>
                <a:latin typeface="Google Sans"/>
                <a:ea typeface="Google Sans"/>
                <a:cs typeface="Google Sans"/>
                <a:sym typeface="Google Sans"/>
              </a:rPr>
              <a:t>for a perceptual metric?</a:t>
            </a:r>
            <a:endParaRPr sz="3200">
              <a:solidFill>
                <a:srgbClr val="434343"/>
              </a:solidFill>
              <a:latin typeface="Google Sans"/>
              <a:ea typeface="Google Sans"/>
              <a:cs typeface="Google Sans"/>
              <a:sym typeface="Google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pic>
        <p:nvPicPr>
          <p:cNvPr id="871" name="Google Shape;871;p61"/>
          <p:cNvPicPr preferRelativeResize="0"/>
          <p:nvPr/>
        </p:nvPicPr>
        <p:blipFill rotWithShape="1">
          <a:blip r:embed="rId3">
            <a:alphaModFix/>
          </a:blip>
          <a:srcRect b="4461" l="0" r="0" t="0"/>
          <a:stretch/>
        </p:blipFill>
        <p:spPr>
          <a:xfrm>
            <a:off x="740625" y="0"/>
            <a:ext cx="7662751" cy="4532675"/>
          </a:xfrm>
          <a:prstGeom prst="rect">
            <a:avLst/>
          </a:prstGeom>
          <a:noFill/>
          <a:ln>
            <a:noFill/>
          </a:ln>
        </p:spPr>
      </p:pic>
      <p:sp>
        <p:nvSpPr>
          <p:cNvPr id="872" name="Google Shape;872;p61"/>
          <p:cNvSpPr txBox="1"/>
          <p:nvPr/>
        </p:nvSpPr>
        <p:spPr>
          <a:xfrm>
            <a:off x="0" y="4774200"/>
            <a:ext cx="9144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99999"/>
                </a:solidFill>
                <a:latin typeface="Google Sans"/>
                <a:ea typeface="Google Sans"/>
                <a:cs typeface="Google Sans"/>
                <a:sym typeface="Google Sans"/>
              </a:rPr>
              <a:t>Ding et al. IJCV 2021. </a:t>
            </a:r>
            <a:r>
              <a:rPr i="1" lang="en" sz="1200">
                <a:solidFill>
                  <a:srgbClr val="999999"/>
                </a:solidFill>
                <a:latin typeface="Google Sans"/>
                <a:ea typeface="Google Sans"/>
                <a:cs typeface="Google Sans"/>
                <a:sym typeface="Google Sans"/>
              </a:rPr>
              <a:t>Comparison of full-reference image quality models for optimization of image processing systems</a:t>
            </a:r>
            <a:endParaRPr i="1" sz="1200">
              <a:solidFill>
                <a:srgbClr val="999999"/>
              </a:solidFill>
              <a:latin typeface="Google Sans"/>
              <a:ea typeface="Google Sans"/>
              <a:cs typeface="Google Sans"/>
              <a:sym typeface="Google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id="877" name="Google Shape;877;p62"/>
          <p:cNvPicPr preferRelativeResize="0"/>
          <p:nvPr/>
        </p:nvPicPr>
        <p:blipFill rotWithShape="1">
          <a:blip r:embed="rId3">
            <a:alphaModFix/>
          </a:blip>
          <a:srcRect b="4461" l="0" r="0" t="0"/>
          <a:stretch/>
        </p:blipFill>
        <p:spPr>
          <a:xfrm>
            <a:off x="740625" y="0"/>
            <a:ext cx="7662751" cy="4532675"/>
          </a:xfrm>
          <a:prstGeom prst="rect">
            <a:avLst/>
          </a:prstGeom>
          <a:noFill/>
          <a:ln>
            <a:noFill/>
          </a:ln>
        </p:spPr>
      </p:pic>
      <p:grpSp>
        <p:nvGrpSpPr>
          <p:cNvPr id="878" name="Google Shape;878;p62"/>
          <p:cNvGrpSpPr/>
          <p:nvPr/>
        </p:nvGrpSpPr>
        <p:grpSpPr>
          <a:xfrm>
            <a:off x="673800" y="0"/>
            <a:ext cx="7729575" cy="4532700"/>
            <a:chOff x="673800" y="0"/>
            <a:chExt cx="7729575" cy="4532700"/>
          </a:xfrm>
        </p:grpSpPr>
        <p:sp>
          <p:nvSpPr>
            <p:cNvPr id="879" name="Google Shape;879;p62"/>
            <p:cNvSpPr/>
            <p:nvPr/>
          </p:nvSpPr>
          <p:spPr>
            <a:xfrm>
              <a:off x="673800" y="0"/>
              <a:ext cx="5176200" cy="4532700"/>
            </a:xfrm>
            <a:prstGeom prst="rect">
              <a:avLst/>
            </a:prstGeom>
            <a:solidFill>
              <a:srgbClr val="FFFFFF">
                <a:alpha val="78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2"/>
            <p:cNvSpPr/>
            <p:nvPr/>
          </p:nvSpPr>
          <p:spPr>
            <a:xfrm>
              <a:off x="5850000" y="0"/>
              <a:ext cx="2553300" cy="2994600"/>
            </a:xfrm>
            <a:prstGeom prst="rect">
              <a:avLst/>
            </a:prstGeom>
            <a:solidFill>
              <a:srgbClr val="FFFFFF">
                <a:alpha val="78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62"/>
            <p:cNvSpPr/>
            <p:nvPr/>
          </p:nvSpPr>
          <p:spPr>
            <a:xfrm>
              <a:off x="7130175" y="2994600"/>
              <a:ext cx="1273200" cy="1517100"/>
            </a:xfrm>
            <a:prstGeom prst="rect">
              <a:avLst/>
            </a:prstGeom>
            <a:solidFill>
              <a:srgbClr val="FFFFFF">
                <a:alpha val="78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2" name="Google Shape;882;p62"/>
          <p:cNvSpPr txBox="1"/>
          <p:nvPr/>
        </p:nvSpPr>
        <p:spPr>
          <a:xfrm>
            <a:off x="0" y="4774200"/>
            <a:ext cx="9144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99999"/>
                </a:solidFill>
                <a:latin typeface="Google Sans"/>
                <a:ea typeface="Google Sans"/>
                <a:cs typeface="Google Sans"/>
                <a:sym typeface="Google Sans"/>
              </a:rPr>
              <a:t>Ding et al. IJCV 2021. </a:t>
            </a:r>
            <a:r>
              <a:rPr i="1" lang="en" sz="1200">
                <a:solidFill>
                  <a:srgbClr val="999999"/>
                </a:solidFill>
                <a:latin typeface="Google Sans"/>
                <a:ea typeface="Google Sans"/>
                <a:cs typeface="Google Sans"/>
                <a:sym typeface="Google Sans"/>
              </a:rPr>
              <a:t>Comparison of full-reference image quality models for optimization of image processing systems</a:t>
            </a:r>
            <a:endParaRPr i="1" sz="1200">
              <a:solidFill>
                <a:srgbClr val="999999"/>
              </a:solidFill>
              <a:latin typeface="Google Sans"/>
              <a:ea typeface="Google Sans"/>
              <a:cs typeface="Google Sans"/>
              <a:sym typeface="Google Sans"/>
            </a:endParaRPr>
          </a:p>
        </p:txBody>
      </p:sp>
      <p:sp>
        <p:nvSpPr>
          <p:cNvPr id="883" name="Google Shape;883;p62"/>
          <p:cNvSpPr/>
          <p:nvPr/>
        </p:nvSpPr>
        <p:spPr>
          <a:xfrm>
            <a:off x="1246650" y="1608400"/>
            <a:ext cx="2797500" cy="25434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3C78D8"/>
                </a:solidFill>
                <a:latin typeface="Google Sans"/>
                <a:ea typeface="Google Sans"/>
                <a:cs typeface="Google Sans"/>
                <a:sym typeface="Google Sans"/>
              </a:rPr>
              <a:t>We can optimize for a perceptual metric, but most won’t lead to a reconstruction with high visual quality.</a:t>
            </a:r>
            <a:br>
              <a:rPr lang="en" sz="1300">
                <a:solidFill>
                  <a:srgbClr val="3C78D8"/>
                </a:solidFill>
                <a:latin typeface="Google Sans"/>
                <a:ea typeface="Google Sans"/>
                <a:cs typeface="Google Sans"/>
                <a:sym typeface="Google Sans"/>
              </a:rPr>
            </a:br>
            <a:endParaRPr sz="1300">
              <a:solidFill>
                <a:srgbClr val="3C78D8"/>
              </a:solidFill>
              <a:latin typeface="Google Sans"/>
              <a:ea typeface="Google Sans"/>
              <a:cs typeface="Google Sans"/>
              <a:sym typeface="Google Sans"/>
            </a:endParaRPr>
          </a:p>
          <a:p>
            <a:pPr indent="0" lvl="0" marL="0" rtl="0" algn="l">
              <a:spcBef>
                <a:spcPts val="0"/>
              </a:spcBef>
              <a:spcAft>
                <a:spcPts val="0"/>
              </a:spcAft>
              <a:buNone/>
            </a:pPr>
            <a:r>
              <a:rPr lang="en" sz="1300">
                <a:solidFill>
                  <a:srgbClr val="3C78D8"/>
                </a:solidFill>
                <a:latin typeface="Google Sans"/>
                <a:ea typeface="Google Sans"/>
                <a:cs typeface="Google Sans"/>
                <a:sym typeface="Google Sans"/>
              </a:rPr>
              <a:t>The metric also needs to be differentiable and have sensible gradients even far from natural images (e.g., for random images generated by randomly initialized networks).</a:t>
            </a:r>
            <a:endParaRPr sz="1300">
              <a:solidFill>
                <a:srgbClr val="3C78D8"/>
              </a:solidFill>
              <a:latin typeface="Google Sans"/>
              <a:ea typeface="Google Sans"/>
              <a:cs typeface="Google Sans"/>
              <a:sym typeface="Google Sans"/>
            </a:endParaRPr>
          </a:p>
        </p:txBody>
      </p:sp>
      <p:sp>
        <p:nvSpPr>
          <p:cNvPr id="884" name="Google Shape;884;p62"/>
          <p:cNvSpPr/>
          <p:nvPr/>
        </p:nvSpPr>
        <p:spPr>
          <a:xfrm>
            <a:off x="5192575" y="985075"/>
            <a:ext cx="2894100" cy="11058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3C78D8"/>
                </a:solidFill>
                <a:latin typeface="Google Sans"/>
                <a:ea typeface="Google Sans"/>
                <a:cs typeface="Google Sans"/>
                <a:sym typeface="Google Sans"/>
              </a:rPr>
              <a:t>In practice we do use perceptual metrics (mainly LPIPS) along with a pixel-level distortion (typically MSE or MAE) and an adversarial loss.</a:t>
            </a:r>
            <a:endParaRPr sz="1300">
              <a:solidFill>
                <a:srgbClr val="3C78D8"/>
              </a:solidFill>
              <a:latin typeface="Google Sans"/>
              <a:ea typeface="Google Sans"/>
              <a:cs typeface="Google Sans"/>
              <a:sym typeface="Google Sans"/>
            </a:endParaRPr>
          </a:p>
        </p:txBody>
      </p:sp>
      <p:sp>
        <p:nvSpPr>
          <p:cNvPr id="885" name="Google Shape;885;p62"/>
          <p:cNvSpPr/>
          <p:nvPr/>
        </p:nvSpPr>
        <p:spPr>
          <a:xfrm>
            <a:off x="5850000" y="2994600"/>
            <a:ext cx="1273200" cy="1517100"/>
          </a:xfrm>
          <a:prstGeom prst="rect">
            <a:avLst/>
          </a:prstGeom>
          <a:solidFill>
            <a:srgbClr val="FFFFFF">
              <a:alpha val="78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20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883"/>
                                        </p:tgtEl>
                                      </p:cBhvr>
                                    </p:animEffect>
                                    <p:set>
                                      <p:cBhvr>
                                        <p:cTn dur="1" fill="hold">
                                          <p:stCondLst>
                                            <p:cond delay="100"/>
                                          </p:stCondLst>
                                        </p:cTn>
                                        <p:tgtEl>
                                          <p:spTgt spid="88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100"/>
                                        <p:tgtEl>
                                          <p:spTgt spid="884"/>
                                        </p:tgtEl>
                                      </p:cBhvr>
                                    </p:animEffect>
                                  </p:childTnLst>
                                </p:cTn>
                              </p:par>
                              <p:par>
                                <p:cTn fill="hold" nodeType="withEffect" presetClass="exit" presetID="10" presetSubtype="0">
                                  <p:stCondLst>
                                    <p:cond delay="0"/>
                                  </p:stCondLst>
                                  <p:childTnLst>
                                    <p:animEffect filter="fade" transition="out">
                                      <p:cBhvr>
                                        <p:cTn dur="100"/>
                                        <p:tgtEl>
                                          <p:spTgt spid="885"/>
                                        </p:tgtEl>
                                      </p:cBhvr>
                                    </p:animEffect>
                                    <p:set>
                                      <p:cBhvr>
                                        <p:cTn dur="1" fill="hold">
                                          <p:stCondLst>
                                            <p:cond delay="100"/>
                                          </p:stCondLst>
                                        </p:cTn>
                                        <p:tgtEl>
                                          <p:spTgt spid="8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63"/>
          <p:cNvPicPr preferRelativeResize="0"/>
          <p:nvPr/>
        </p:nvPicPr>
        <p:blipFill rotWithShape="1">
          <a:blip r:embed="rId3">
            <a:alphaModFix/>
          </a:blip>
          <a:srcRect b="2320" l="0" r="0" t="12976"/>
          <a:stretch/>
        </p:blipFill>
        <p:spPr>
          <a:xfrm>
            <a:off x="28350" y="1589500"/>
            <a:ext cx="5328774" cy="2907750"/>
          </a:xfrm>
          <a:prstGeom prst="rect">
            <a:avLst/>
          </a:prstGeom>
          <a:noFill/>
          <a:ln>
            <a:noFill/>
          </a:ln>
        </p:spPr>
      </p:pic>
      <p:sp>
        <p:nvSpPr>
          <p:cNvPr id="891" name="Google Shape;891;p63"/>
          <p:cNvSpPr txBox="1"/>
          <p:nvPr>
            <p:ph type="title"/>
          </p:nvPr>
        </p:nvSpPr>
        <p:spPr>
          <a:xfrm>
            <a:off x="311700" y="389550"/>
            <a:ext cx="85206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Google Sans"/>
                <a:ea typeface="Google Sans"/>
                <a:cs typeface="Google Sans"/>
                <a:sym typeface="Google Sans"/>
              </a:rPr>
              <a:t>Seeking “realism” with generative methods</a:t>
            </a:r>
            <a:endParaRPr sz="1800">
              <a:solidFill>
                <a:schemeClr val="dk2"/>
              </a:solidFill>
              <a:latin typeface="Google Sans"/>
              <a:ea typeface="Google Sans"/>
              <a:cs typeface="Google Sans"/>
              <a:sym typeface="Google Sans"/>
            </a:endParaRPr>
          </a:p>
          <a:p>
            <a:pPr indent="0" lvl="0" marL="0" rtl="0" algn="l">
              <a:spcBef>
                <a:spcPts val="0"/>
              </a:spcBef>
              <a:spcAft>
                <a:spcPts val="0"/>
              </a:spcAft>
              <a:buNone/>
            </a:pPr>
            <a:r>
              <a:rPr lang="en" sz="1800">
                <a:solidFill>
                  <a:srgbClr val="999999"/>
                </a:solidFill>
                <a:latin typeface="Google Sans"/>
                <a:ea typeface="Google Sans"/>
                <a:cs typeface="Google Sans"/>
                <a:sym typeface="Google Sans"/>
              </a:rPr>
              <a:t>(aka t</a:t>
            </a:r>
            <a:r>
              <a:rPr lang="en" sz="1800">
                <a:solidFill>
                  <a:srgbClr val="999999"/>
                </a:solidFill>
                <a:latin typeface="Google Sans"/>
                <a:ea typeface="Google Sans"/>
                <a:cs typeface="Google Sans"/>
                <a:sym typeface="Google Sans"/>
              </a:rPr>
              <a:t>he problem with MSE and other distortions)</a:t>
            </a:r>
            <a:endParaRPr sz="1800">
              <a:solidFill>
                <a:srgbClr val="999999"/>
              </a:solidFill>
              <a:latin typeface="Google Sans"/>
              <a:ea typeface="Google Sans"/>
              <a:cs typeface="Google Sans"/>
              <a:sym typeface="Google Sans"/>
            </a:endParaRPr>
          </a:p>
        </p:txBody>
      </p:sp>
      <p:sp>
        <p:nvSpPr>
          <p:cNvPr id="892" name="Google Shape;892;p63"/>
          <p:cNvSpPr txBox="1"/>
          <p:nvPr/>
        </p:nvSpPr>
        <p:spPr>
          <a:xfrm>
            <a:off x="5506400" y="2227975"/>
            <a:ext cx="3522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Google Sans"/>
                <a:ea typeface="Google Sans"/>
                <a:cs typeface="Google Sans"/>
                <a:sym typeface="Google Sans"/>
              </a:rPr>
              <a:t>With MSE at low rates:</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We get the mean!</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Cannot afford to store more details</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Might not be part of the data distribution</a:t>
            </a: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lang="en">
                <a:solidFill>
                  <a:schemeClr val="dk2"/>
                </a:solidFill>
                <a:latin typeface="Google Sans"/>
                <a:ea typeface="Google Sans"/>
                <a:cs typeface="Google Sans"/>
                <a:sym typeface="Google Sans"/>
              </a:rPr>
              <a:t>=&gt; unrealistic image reconstruction</a:t>
            </a:r>
            <a:endParaRPr>
              <a:solidFill>
                <a:schemeClr val="dk2"/>
              </a:solidFill>
              <a:latin typeface="Google Sans"/>
              <a:ea typeface="Google Sans"/>
              <a:cs typeface="Google Sans"/>
              <a:sym typeface="Google Sans"/>
            </a:endParaRPr>
          </a:p>
        </p:txBody>
      </p:sp>
      <p:sp>
        <p:nvSpPr>
          <p:cNvPr id="893" name="Google Shape;893;p63"/>
          <p:cNvSpPr/>
          <p:nvPr/>
        </p:nvSpPr>
        <p:spPr>
          <a:xfrm>
            <a:off x="1369800" y="1728825"/>
            <a:ext cx="1801800" cy="48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63"/>
          <p:cNvSpPr/>
          <p:nvPr/>
        </p:nvSpPr>
        <p:spPr>
          <a:xfrm>
            <a:off x="3823175" y="4361600"/>
            <a:ext cx="1801800" cy="48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3"/>
          <p:cNvSpPr txBox="1"/>
          <p:nvPr/>
        </p:nvSpPr>
        <p:spPr>
          <a:xfrm>
            <a:off x="0" y="4743300"/>
            <a:ext cx="717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latin typeface="Google Sans"/>
                <a:ea typeface="Google Sans"/>
                <a:cs typeface="Google Sans"/>
                <a:sym typeface="Google Sans"/>
              </a:rPr>
              <a:t>Image adapted from</a:t>
            </a:r>
            <a:r>
              <a:rPr lang="en">
                <a:latin typeface="Google Sans"/>
                <a:ea typeface="Google Sans"/>
                <a:cs typeface="Google Sans"/>
                <a:sym typeface="Google Sans"/>
              </a:rPr>
              <a:t> </a:t>
            </a:r>
            <a:r>
              <a:rPr lang="en">
                <a:solidFill>
                  <a:srgbClr val="6D9EEB"/>
                </a:solidFill>
                <a:uFill>
                  <a:noFill/>
                </a:uFill>
                <a:latin typeface="Google Sans"/>
                <a:ea typeface="Google Sans"/>
                <a:cs typeface="Google Sans"/>
                <a:sym typeface="Google Sans"/>
                <a:hlinkClick r:id="rId4">
                  <a:extLst>
                    <a:ext uri="{A12FA001-AC4F-418D-AE19-62706E023703}">
                      <ahyp:hlinkClr val="tx"/>
                    </a:ext>
                  </a:extLst>
                </a:hlinkClick>
              </a:rPr>
              <a:t>Ledig </a:t>
            </a:r>
            <a:r>
              <a:rPr i="1" lang="en">
                <a:solidFill>
                  <a:srgbClr val="6D9EEB"/>
                </a:solidFill>
                <a:uFill>
                  <a:noFill/>
                </a:uFill>
                <a:latin typeface="Google Sans"/>
                <a:ea typeface="Google Sans"/>
                <a:cs typeface="Google Sans"/>
                <a:sym typeface="Google Sans"/>
                <a:hlinkClick r:id="rId5">
                  <a:extLst>
                    <a:ext uri="{A12FA001-AC4F-418D-AE19-62706E023703}">
                      <ahyp:hlinkClr val="tx"/>
                    </a:ext>
                  </a:extLst>
                </a:hlinkClick>
              </a:rPr>
              <a:t>et al.</a:t>
            </a:r>
            <a:r>
              <a:rPr lang="en">
                <a:latin typeface="Google Sans"/>
                <a:ea typeface="Google Sans"/>
                <a:cs typeface="Google Sans"/>
                <a:sym typeface="Google Sans"/>
              </a:rPr>
              <a:t> </a:t>
            </a:r>
            <a:r>
              <a:rPr lang="en">
                <a:solidFill>
                  <a:srgbClr val="999999"/>
                </a:solidFill>
                <a:latin typeface="Google Sans"/>
                <a:ea typeface="Google Sans"/>
                <a:cs typeface="Google Sans"/>
                <a:sym typeface="Google Sans"/>
              </a:rPr>
              <a:t>(arxiv:1609.04802)</a:t>
            </a:r>
            <a:endParaRPr>
              <a:solidFill>
                <a:srgbClr val="999999"/>
              </a:solidFill>
              <a:latin typeface="Google Sans"/>
              <a:ea typeface="Google Sans"/>
              <a:cs typeface="Google Sans"/>
              <a:sym typeface="Google Sans"/>
            </a:endParaRPr>
          </a:p>
        </p:txBody>
      </p:sp>
      <p:sp>
        <p:nvSpPr>
          <p:cNvPr id="896" name="Google Shape;896;p63"/>
          <p:cNvSpPr txBox="1"/>
          <p:nvPr/>
        </p:nvSpPr>
        <p:spPr>
          <a:xfrm>
            <a:off x="3377950" y="1119650"/>
            <a:ext cx="19221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FE0004"/>
                </a:solidFill>
              </a:rPr>
              <a:t>Natural images</a:t>
            </a:r>
            <a:endParaRPr>
              <a:solidFill>
                <a:srgbClr val="FE0004"/>
              </a:solidFill>
            </a:endParaRPr>
          </a:p>
          <a:p>
            <a:pPr indent="0" lvl="0" marL="0" rtl="0" algn="r">
              <a:spcBef>
                <a:spcPts val="0"/>
              </a:spcBef>
              <a:spcAft>
                <a:spcPts val="0"/>
              </a:spcAft>
              <a:buNone/>
            </a:pPr>
            <a:r>
              <a:rPr lang="en">
                <a:solidFill>
                  <a:srgbClr val="00B1F0"/>
                </a:solidFill>
              </a:rPr>
              <a:t>MSE solution</a:t>
            </a:r>
            <a:endParaRPr>
              <a:solidFill>
                <a:srgbClr val="00B1F0"/>
              </a:solidFill>
            </a:endParaRPr>
          </a:p>
          <a:p>
            <a:pPr indent="0" lvl="0" marL="0" rtl="0" algn="r">
              <a:spcBef>
                <a:spcPts val="0"/>
              </a:spcBef>
              <a:spcAft>
                <a:spcPts val="0"/>
              </a:spcAft>
              <a:buNone/>
            </a:pPr>
            <a:r>
              <a:rPr lang="en">
                <a:highlight>
                  <a:srgbClr val="FCBE01"/>
                </a:highlight>
              </a:rPr>
              <a:t>Generative solution</a:t>
            </a:r>
            <a:endParaRPr>
              <a:highlight>
                <a:srgbClr val="FCBE01"/>
              </a:highlight>
            </a:endParaRPr>
          </a:p>
        </p:txBody>
      </p:sp>
      <p:sp>
        <p:nvSpPr>
          <p:cNvPr id="897" name="Google Shape;897;p63"/>
          <p:cNvSpPr/>
          <p:nvPr/>
        </p:nvSpPr>
        <p:spPr>
          <a:xfrm rot="9032496">
            <a:off x="1693216" y="2843218"/>
            <a:ext cx="744218" cy="400315"/>
          </a:xfrm>
          <a:prstGeom prst="rightArrow">
            <a:avLst>
              <a:gd fmla="val 50000" name="adj1"/>
              <a:gd fmla="val 50000" name="adj2"/>
            </a:avLst>
          </a:prstGeom>
          <a:solidFill>
            <a:srgbClr val="FCBE0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grpSp>
        <p:nvGrpSpPr>
          <p:cNvPr id="902" name="Google Shape;902;p64"/>
          <p:cNvGrpSpPr/>
          <p:nvPr/>
        </p:nvGrpSpPr>
        <p:grpSpPr>
          <a:xfrm>
            <a:off x="91988" y="1750650"/>
            <a:ext cx="2114550" cy="2408127"/>
            <a:chOff x="91988" y="1826850"/>
            <a:chExt cx="2114550" cy="2408127"/>
          </a:xfrm>
        </p:grpSpPr>
        <p:pic>
          <p:nvPicPr>
            <p:cNvPr id="903" name="Google Shape;903;p64"/>
            <p:cNvPicPr preferRelativeResize="0"/>
            <p:nvPr/>
          </p:nvPicPr>
          <p:blipFill>
            <a:blip r:embed="rId3">
              <a:alphaModFix/>
            </a:blip>
            <a:stretch>
              <a:fillRect/>
            </a:stretch>
          </p:blipFill>
          <p:spPr>
            <a:xfrm>
              <a:off x="91988" y="1826850"/>
              <a:ext cx="2114550" cy="2114550"/>
            </a:xfrm>
            <a:prstGeom prst="rect">
              <a:avLst/>
            </a:prstGeom>
            <a:noFill/>
            <a:ln>
              <a:noFill/>
            </a:ln>
          </p:spPr>
        </p:pic>
        <p:pic>
          <p:nvPicPr>
            <p:cNvPr id="904" name="Google Shape;904;p64"/>
            <p:cNvPicPr preferRelativeResize="0"/>
            <p:nvPr/>
          </p:nvPicPr>
          <p:blipFill>
            <a:blip r:embed="rId4">
              <a:alphaModFix/>
            </a:blip>
            <a:stretch>
              <a:fillRect/>
            </a:stretch>
          </p:blipFill>
          <p:spPr>
            <a:xfrm>
              <a:off x="847341" y="3965177"/>
              <a:ext cx="603868" cy="269800"/>
            </a:xfrm>
            <a:prstGeom prst="rect">
              <a:avLst/>
            </a:prstGeom>
            <a:noFill/>
            <a:ln>
              <a:noFill/>
            </a:ln>
          </p:spPr>
        </p:pic>
      </p:grpSp>
      <p:grpSp>
        <p:nvGrpSpPr>
          <p:cNvPr id="905" name="Google Shape;905;p64"/>
          <p:cNvGrpSpPr/>
          <p:nvPr/>
        </p:nvGrpSpPr>
        <p:grpSpPr>
          <a:xfrm>
            <a:off x="2273250" y="1750650"/>
            <a:ext cx="2206763" cy="3240575"/>
            <a:chOff x="2273250" y="1826850"/>
            <a:chExt cx="2206763" cy="3240575"/>
          </a:xfrm>
        </p:grpSpPr>
        <p:pic>
          <p:nvPicPr>
            <p:cNvPr id="906" name="Google Shape;906;p64"/>
            <p:cNvPicPr preferRelativeResize="0"/>
            <p:nvPr/>
          </p:nvPicPr>
          <p:blipFill>
            <a:blip r:embed="rId5">
              <a:alphaModFix/>
            </a:blip>
            <a:stretch>
              <a:fillRect/>
            </a:stretch>
          </p:blipFill>
          <p:spPr>
            <a:xfrm>
              <a:off x="2365463" y="1826850"/>
              <a:ext cx="2114550" cy="2114550"/>
            </a:xfrm>
            <a:prstGeom prst="rect">
              <a:avLst/>
            </a:prstGeom>
            <a:noFill/>
            <a:ln>
              <a:noFill/>
            </a:ln>
          </p:spPr>
        </p:pic>
        <p:pic>
          <p:nvPicPr>
            <p:cNvPr id="907" name="Google Shape;907;p64"/>
            <p:cNvPicPr preferRelativeResize="0"/>
            <p:nvPr/>
          </p:nvPicPr>
          <p:blipFill>
            <a:blip r:embed="rId6">
              <a:alphaModFix/>
            </a:blip>
            <a:stretch>
              <a:fillRect/>
            </a:stretch>
          </p:blipFill>
          <p:spPr>
            <a:xfrm>
              <a:off x="3042225" y="3965150"/>
              <a:ext cx="761045" cy="269825"/>
            </a:xfrm>
            <a:prstGeom prst="rect">
              <a:avLst/>
            </a:prstGeom>
            <a:noFill/>
            <a:ln>
              <a:noFill/>
            </a:ln>
          </p:spPr>
        </p:pic>
        <p:sp>
          <p:nvSpPr>
            <p:cNvPr id="908" name="Google Shape;908;p64"/>
            <p:cNvSpPr txBox="1"/>
            <p:nvPr/>
          </p:nvSpPr>
          <p:spPr>
            <a:xfrm>
              <a:off x="2273250" y="4432025"/>
              <a:ext cx="2181300" cy="6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Distortion: </a:t>
              </a:r>
              <a:r>
                <a:rPr b="1" lang="en">
                  <a:solidFill>
                    <a:srgbClr val="38761D"/>
                  </a:solidFill>
                  <a:latin typeface="Google Sans"/>
                  <a:ea typeface="Google Sans"/>
                  <a:cs typeface="Google Sans"/>
                  <a:sym typeface="Google Sans"/>
                </a:rPr>
                <a:t>very good</a:t>
              </a:r>
              <a:endParaRPr b="1">
                <a:solidFill>
                  <a:srgbClr val="38761D"/>
                </a:solidFill>
                <a:latin typeface="Google Sans"/>
                <a:ea typeface="Google Sans"/>
                <a:cs typeface="Google Sans"/>
                <a:sym typeface="Google Sans"/>
              </a:endParaRPr>
            </a:p>
            <a:p>
              <a:pPr indent="0" lvl="0" marL="0" rtl="0" algn="l">
                <a:spcBef>
                  <a:spcPts val="0"/>
                </a:spcBef>
                <a:spcAft>
                  <a:spcPts val="0"/>
                </a:spcAft>
                <a:buNone/>
              </a:pPr>
              <a:r>
                <a:rPr lang="en">
                  <a:latin typeface="Google Sans"/>
                  <a:ea typeface="Google Sans"/>
                  <a:cs typeface="Google Sans"/>
                  <a:sym typeface="Google Sans"/>
                </a:rPr>
                <a:t>Realism</a:t>
              </a:r>
              <a:r>
                <a:rPr lang="en">
                  <a:latin typeface="Google Sans"/>
                  <a:ea typeface="Google Sans"/>
                  <a:cs typeface="Google Sans"/>
                  <a:sym typeface="Google Sans"/>
                </a:rPr>
                <a:t>: </a:t>
              </a:r>
              <a:r>
                <a:rPr b="1" lang="en">
                  <a:solidFill>
                    <a:srgbClr val="CC0000"/>
                  </a:solidFill>
                  <a:latin typeface="Google Sans"/>
                  <a:ea typeface="Google Sans"/>
                  <a:cs typeface="Google Sans"/>
                  <a:sym typeface="Google Sans"/>
                </a:rPr>
                <a:t>very bad</a:t>
              </a:r>
              <a:endParaRPr b="1">
                <a:solidFill>
                  <a:srgbClr val="CC0000"/>
                </a:solidFill>
                <a:latin typeface="Google Sans"/>
                <a:ea typeface="Google Sans"/>
                <a:cs typeface="Google Sans"/>
                <a:sym typeface="Google Sans"/>
              </a:endParaRPr>
            </a:p>
          </p:txBody>
        </p:sp>
      </p:grpSp>
      <p:sp>
        <p:nvSpPr>
          <p:cNvPr id="909" name="Google Shape;909;p64"/>
          <p:cNvSpPr/>
          <p:nvPr/>
        </p:nvSpPr>
        <p:spPr>
          <a:xfrm>
            <a:off x="7205150" y="4124100"/>
            <a:ext cx="1938900" cy="101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0" name="Google Shape;910;p64"/>
          <p:cNvGrpSpPr/>
          <p:nvPr/>
        </p:nvGrpSpPr>
        <p:grpSpPr>
          <a:xfrm>
            <a:off x="6904100" y="1750650"/>
            <a:ext cx="2181300" cy="3240575"/>
            <a:chOff x="6904100" y="1826850"/>
            <a:chExt cx="2181300" cy="3240575"/>
          </a:xfrm>
        </p:grpSpPr>
        <p:pic>
          <p:nvPicPr>
            <p:cNvPr id="911" name="Google Shape;911;p64"/>
            <p:cNvPicPr preferRelativeResize="0"/>
            <p:nvPr/>
          </p:nvPicPr>
          <p:blipFill>
            <a:blip r:embed="rId7">
              <a:alphaModFix/>
            </a:blip>
            <a:stretch>
              <a:fillRect/>
            </a:stretch>
          </p:blipFill>
          <p:spPr>
            <a:xfrm>
              <a:off x="6937463" y="1826850"/>
              <a:ext cx="2114550" cy="2114550"/>
            </a:xfrm>
            <a:prstGeom prst="rect">
              <a:avLst/>
            </a:prstGeom>
            <a:noFill/>
            <a:ln>
              <a:noFill/>
            </a:ln>
          </p:spPr>
        </p:pic>
        <p:pic>
          <p:nvPicPr>
            <p:cNvPr id="912" name="Google Shape;912;p64"/>
            <p:cNvPicPr preferRelativeResize="0"/>
            <p:nvPr/>
          </p:nvPicPr>
          <p:blipFill>
            <a:blip r:embed="rId8">
              <a:alphaModFix/>
            </a:blip>
            <a:stretch>
              <a:fillRect/>
            </a:stretch>
          </p:blipFill>
          <p:spPr>
            <a:xfrm>
              <a:off x="7377800" y="3958775"/>
              <a:ext cx="1380923" cy="288000"/>
            </a:xfrm>
            <a:prstGeom prst="rect">
              <a:avLst/>
            </a:prstGeom>
            <a:noFill/>
            <a:ln>
              <a:noFill/>
            </a:ln>
          </p:spPr>
        </p:pic>
        <p:sp>
          <p:nvSpPr>
            <p:cNvPr id="913" name="Google Shape;913;p64"/>
            <p:cNvSpPr txBox="1"/>
            <p:nvPr/>
          </p:nvSpPr>
          <p:spPr>
            <a:xfrm>
              <a:off x="6904100" y="4432025"/>
              <a:ext cx="2181300" cy="6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Distortion: </a:t>
              </a:r>
              <a:r>
                <a:rPr b="1" lang="en">
                  <a:solidFill>
                    <a:srgbClr val="38761D"/>
                  </a:solidFill>
                  <a:latin typeface="Google Sans"/>
                  <a:ea typeface="Google Sans"/>
                  <a:cs typeface="Google Sans"/>
                  <a:sym typeface="Google Sans"/>
                </a:rPr>
                <a:t>good</a:t>
              </a:r>
              <a:endParaRPr>
                <a:latin typeface="Google Sans"/>
                <a:ea typeface="Google Sans"/>
                <a:cs typeface="Google Sans"/>
                <a:sym typeface="Google Sans"/>
              </a:endParaRPr>
            </a:p>
            <a:p>
              <a:pPr indent="0" lvl="0" marL="0" rtl="0" algn="l">
                <a:spcBef>
                  <a:spcPts val="0"/>
                </a:spcBef>
                <a:spcAft>
                  <a:spcPts val="0"/>
                </a:spcAft>
                <a:buNone/>
              </a:pPr>
              <a:r>
                <a:rPr lang="en">
                  <a:latin typeface="Google Sans"/>
                  <a:ea typeface="Google Sans"/>
                  <a:cs typeface="Google Sans"/>
                  <a:sym typeface="Google Sans"/>
                </a:rPr>
                <a:t>Realism: </a:t>
              </a:r>
              <a:r>
                <a:rPr b="1" lang="en">
                  <a:solidFill>
                    <a:srgbClr val="38761D"/>
                  </a:solidFill>
                  <a:latin typeface="Google Sans"/>
                  <a:ea typeface="Google Sans"/>
                  <a:cs typeface="Google Sans"/>
                  <a:sym typeface="Google Sans"/>
                </a:rPr>
                <a:t>good</a:t>
              </a:r>
              <a:endParaRPr>
                <a:latin typeface="Google Sans"/>
                <a:ea typeface="Google Sans"/>
                <a:cs typeface="Google Sans"/>
                <a:sym typeface="Google Sans"/>
              </a:endParaRPr>
            </a:p>
          </p:txBody>
        </p:sp>
      </p:grpSp>
      <p:grpSp>
        <p:nvGrpSpPr>
          <p:cNvPr id="914" name="Google Shape;914;p64"/>
          <p:cNvGrpSpPr/>
          <p:nvPr/>
        </p:nvGrpSpPr>
        <p:grpSpPr>
          <a:xfrm>
            <a:off x="4572000" y="1737700"/>
            <a:ext cx="2189156" cy="3253525"/>
            <a:chOff x="4572000" y="1813900"/>
            <a:chExt cx="2189156" cy="3253525"/>
          </a:xfrm>
        </p:grpSpPr>
        <p:sp>
          <p:nvSpPr>
            <p:cNvPr id="915" name="Google Shape;915;p64"/>
            <p:cNvSpPr txBox="1"/>
            <p:nvPr/>
          </p:nvSpPr>
          <p:spPr>
            <a:xfrm>
              <a:off x="4572000" y="4432025"/>
              <a:ext cx="2181300" cy="6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Distortion: </a:t>
              </a:r>
              <a:r>
                <a:rPr b="1" lang="en">
                  <a:solidFill>
                    <a:srgbClr val="CC0000"/>
                  </a:solidFill>
                  <a:latin typeface="Google Sans"/>
                  <a:ea typeface="Google Sans"/>
                  <a:cs typeface="Google Sans"/>
                  <a:sym typeface="Google Sans"/>
                </a:rPr>
                <a:t>very bad</a:t>
              </a:r>
              <a:endParaRPr>
                <a:latin typeface="Google Sans"/>
                <a:ea typeface="Google Sans"/>
                <a:cs typeface="Google Sans"/>
                <a:sym typeface="Google Sans"/>
              </a:endParaRPr>
            </a:p>
            <a:p>
              <a:pPr indent="0" lvl="0" marL="0" rtl="0" algn="l">
                <a:spcBef>
                  <a:spcPts val="0"/>
                </a:spcBef>
                <a:spcAft>
                  <a:spcPts val="0"/>
                </a:spcAft>
                <a:buNone/>
              </a:pPr>
              <a:r>
                <a:rPr lang="en">
                  <a:latin typeface="Google Sans"/>
                  <a:ea typeface="Google Sans"/>
                  <a:cs typeface="Google Sans"/>
                  <a:sym typeface="Google Sans"/>
                </a:rPr>
                <a:t>Realism: </a:t>
              </a:r>
              <a:r>
                <a:rPr b="1" lang="en">
                  <a:solidFill>
                    <a:srgbClr val="38761D"/>
                  </a:solidFill>
                  <a:latin typeface="Google Sans"/>
                  <a:ea typeface="Google Sans"/>
                  <a:cs typeface="Google Sans"/>
                  <a:sym typeface="Google Sans"/>
                </a:rPr>
                <a:t>very good</a:t>
              </a:r>
              <a:endParaRPr>
                <a:latin typeface="Google Sans"/>
                <a:ea typeface="Google Sans"/>
                <a:cs typeface="Google Sans"/>
                <a:sym typeface="Google Sans"/>
              </a:endParaRPr>
            </a:p>
          </p:txBody>
        </p:sp>
        <p:pic>
          <p:nvPicPr>
            <p:cNvPr id="916" name="Google Shape;916;p64"/>
            <p:cNvPicPr preferRelativeResize="0"/>
            <p:nvPr/>
          </p:nvPicPr>
          <p:blipFill>
            <a:blip r:embed="rId9">
              <a:alphaModFix/>
            </a:blip>
            <a:stretch>
              <a:fillRect/>
            </a:stretch>
          </p:blipFill>
          <p:spPr>
            <a:xfrm>
              <a:off x="5298913" y="3958100"/>
              <a:ext cx="819675" cy="288900"/>
            </a:xfrm>
            <a:prstGeom prst="rect">
              <a:avLst/>
            </a:prstGeom>
            <a:noFill/>
            <a:ln>
              <a:noFill/>
            </a:ln>
          </p:spPr>
        </p:pic>
        <p:pic>
          <p:nvPicPr>
            <p:cNvPr id="917" name="Google Shape;917;p64"/>
            <p:cNvPicPr preferRelativeResize="0"/>
            <p:nvPr/>
          </p:nvPicPr>
          <p:blipFill>
            <a:blip r:embed="rId10">
              <a:alphaModFix/>
            </a:blip>
            <a:stretch>
              <a:fillRect/>
            </a:stretch>
          </p:blipFill>
          <p:spPr>
            <a:xfrm>
              <a:off x="4646605" y="1813900"/>
              <a:ext cx="2114551" cy="2118875"/>
            </a:xfrm>
            <a:prstGeom prst="rect">
              <a:avLst/>
            </a:prstGeom>
            <a:noFill/>
            <a:ln>
              <a:noFill/>
            </a:ln>
          </p:spPr>
        </p:pic>
      </p:grpSp>
      <p:pic>
        <p:nvPicPr>
          <p:cNvPr id="918" name="Google Shape;918;p64"/>
          <p:cNvPicPr preferRelativeResize="0"/>
          <p:nvPr/>
        </p:nvPicPr>
        <p:blipFill>
          <a:blip r:embed="rId11">
            <a:alphaModFix/>
          </a:blip>
          <a:stretch>
            <a:fillRect/>
          </a:stretch>
        </p:blipFill>
        <p:spPr>
          <a:xfrm>
            <a:off x="2520216" y="637150"/>
            <a:ext cx="1980664" cy="313000"/>
          </a:xfrm>
          <a:prstGeom prst="rect">
            <a:avLst/>
          </a:prstGeom>
          <a:noFill/>
          <a:ln>
            <a:noFill/>
          </a:ln>
        </p:spPr>
      </p:pic>
      <p:pic>
        <p:nvPicPr>
          <p:cNvPr id="919" name="Google Shape;919;p64"/>
          <p:cNvPicPr preferRelativeResize="0"/>
          <p:nvPr/>
        </p:nvPicPr>
        <p:blipFill>
          <a:blip r:embed="rId12">
            <a:alphaModFix/>
          </a:blip>
          <a:stretch>
            <a:fillRect/>
          </a:stretch>
        </p:blipFill>
        <p:spPr>
          <a:xfrm>
            <a:off x="4555246" y="637141"/>
            <a:ext cx="2265068" cy="313000"/>
          </a:xfrm>
          <a:prstGeom prst="rect">
            <a:avLst/>
          </a:prstGeom>
          <a:noFill/>
          <a:ln>
            <a:noFill/>
          </a:ln>
        </p:spPr>
      </p:pic>
      <p:sp>
        <p:nvSpPr>
          <p:cNvPr id="920" name="Google Shape;920;p64"/>
          <p:cNvSpPr/>
          <p:nvPr/>
        </p:nvSpPr>
        <p:spPr>
          <a:xfrm rot="-5400000">
            <a:off x="3988777" y="617825"/>
            <a:ext cx="168900" cy="870300"/>
          </a:xfrm>
          <a:prstGeom prst="leftBrace">
            <a:avLst>
              <a:gd fmla="val 50000" name="adj1"/>
              <a:gd fmla="val 50000" name="adj2"/>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21" name="Google Shape;921;p64"/>
          <p:cNvSpPr txBox="1"/>
          <p:nvPr/>
        </p:nvSpPr>
        <p:spPr>
          <a:xfrm>
            <a:off x="3286169" y="1155798"/>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B7B7B7"/>
                </a:solidFill>
                <a:latin typeface="Google Sans"/>
                <a:ea typeface="Google Sans"/>
                <a:cs typeface="Google Sans"/>
                <a:sym typeface="Google Sans"/>
              </a:rPr>
              <a:t>distortion</a:t>
            </a:r>
            <a:endParaRPr>
              <a:solidFill>
                <a:srgbClr val="B7B7B7"/>
              </a:solidFill>
              <a:latin typeface="Google Sans"/>
              <a:ea typeface="Google Sans"/>
              <a:cs typeface="Google Sans"/>
              <a:sym typeface="Google Sans"/>
            </a:endParaRPr>
          </a:p>
        </p:txBody>
      </p:sp>
      <p:sp>
        <p:nvSpPr>
          <p:cNvPr id="922" name="Google Shape;922;p64"/>
          <p:cNvSpPr/>
          <p:nvPr/>
        </p:nvSpPr>
        <p:spPr>
          <a:xfrm rot="-5400000">
            <a:off x="5796877" y="103775"/>
            <a:ext cx="168900" cy="1898400"/>
          </a:xfrm>
          <a:prstGeom prst="leftBrace">
            <a:avLst>
              <a:gd fmla="val 50000" name="adj1"/>
              <a:gd fmla="val 50000" name="adj2"/>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64"/>
          <p:cNvSpPr txBox="1"/>
          <p:nvPr/>
        </p:nvSpPr>
        <p:spPr>
          <a:xfrm>
            <a:off x="5019733" y="1137425"/>
            <a:ext cx="17232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B7B7B7"/>
                </a:solidFill>
                <a:latin typeface="Google Sans"/>
                <a:ea typeface="Google Sans"/>
                <a:cs typeface="Google Sans"/>
                <a:sym typeface="Google Sans"/>
              </a:rPr>
              <a:t>realism</a:t>
            </a:r>
            <a:endParaRPr>
              <a:solidFill>
                <a:srgbClr val="B7B7B7"/>
              </a:solidFill>
              <a:latin typeface="Google Sans"/>
              <a:ea typeface="Google Sans"/>
              <a:cs typeface="Google Sans"/>
              <a:sym typeface="Google Sans"/>
            </a:endParaRPr>
          </a:p>
        </p:txBody>
      </p:sp>
      <p:sp>
        <p:nvSpPr>
          <p:cNvPr id="924" name="Google Shape;924;p64"/>
          <p:cNvSpPr/>
          <p:nvPr/>
        </p:nvSpPr>
        <p:spPr>
          <a:xfrm>
            <a:off x="3121777" y="448625"/>
            <a:ext cx="1417200" cy="101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64"/>
          <p:cNvSpPr/>
          <p:nvPr/>
        </p:nvSpPr>
        <p:spPr>
          <a:xfrm>
            <a:off x="2344026" y="425825"/>
            <a:ext cx="870300" cy="101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64"/>
          <p:cNvSpPr/>
          <p:nvPr/>
        </p:nvSpPr>
        <p:spPr>
          <a:xfrm>
            <a:off x="4555250" y="448625"/>
            <a:ext cx="2349000" cy="97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400"/>
                                        <p:tgtEl>
                                          <p:spTgt spid="905"/>
                                        </p:tgtEl>
                                      </p:cBhvr>
                                    </p:animEffect>
                                  </p:childTnLst>
                                </p:cTn>
                              </p:par>
                              <p:par>
                                <p:cTn fill="hold" nodeType="withEffect" presetClass="exit" presetID="10" presetSubtype="0">
                                  <p:stCondLst>
                                    <p:cond delay="0"/>
                                  </p:stCondLst>
                                  <p:childTnLst>
                                    <p:animEffect filter="fade" transition="out">
                                      <p:cBhvr>
                                        <p:cTn dur="400"/>
                                        <p:tgtEl>
                                          <p:spTgt spid="925"/>
                                        </p:tgtEl>
                                      </p:cBhvr>
                                    </p:animEffect>
                                    <p:set>
                                      <p:cBhvr>
                                        <p:cTn dur="1" fill="hold">
                                          <p:stCondLst>
                                            <p:cond delay="400"/>
                                          </p:stCondLst>
                                        </p:cTn>
                                        <p:tgtEl>
                                          <p:spTgt spid="92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400"/>
                                        <p:tgtEl>
                                          <p:spTgt spid="924"/>
                                        </p:tgtEl>
                                      </p:cBhvr>
                                    </p:animEffect>
                                    <p:set>
                                      <p:cBhvr>
                                        <p:cTn dur="1" fill="hold">
                                          <p:stCondLst>
                                            <p:cond delay="400"/>
                                          </p:stCondLst>
                                        </p:cTn>
                                        <p:tgtEl>
                                          <p:spTgt spid="9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400"/>
                                        <p:tgtEl>
                                          <p:spTgt spid="914"/>
                                        </p:tgtEl>
                                      </p:cBhvr>
                                    </p:animEffect>
                                  </p:childTnLst>
                                </p:cTn>
                              </p:par>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300"/>
                                        <p:tgtEl>
                                          <p:spTgt spid="924"/>
                                        </p:tgtEl>
                                      </p:cBhvr>
                                    </p:animEffect>
                                  </p:childTnLst>
                                </p:cTn>
                              </p:par>
                              <p:par>
                                <p:cTn fill="hold" nodeType="withEffect" presetClass="exit" presetID="10" presetSubtype="0">
                                  <p:stCondLst>
                                    <p:cond delay="0"/>
                                  </p:stCondLst>
                                  <p:childTnLst>
                                    <p:animEffect filter="fade" transition="out">
                                      <p:cBhvr>
                                        <p:cTn dur="400"/>
                                        <p:tgtEl>
                                          <p:spTgt spid="926"/>
                                        </p:tgtEl>
                                      </p:cBhvr>
                                    </p:animEffect>
                                    <p:set>
                                      <p:cBhvr>
                                        <p:cTn dur="1" fill="hold">
                                          <p:stCondLst>
                                            <p:cond delay="400"/>
                                          </p:stCondLst>
                                        </p:cTn>
                                        <p:tgtEl>
                                          <p:spTgt spid="9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400"/>
                                        <p:tgtEl>
                                          <p:spTgt spid="910"/>
                                        </p:tgtEl>
                                      </p:cBhvr>
                                    </p:animEffect>
                                  </p:childTnLst>
                                </p:cTn>
                              </p:par>
                              <p:par>
                                <p:cTn fill="hold" nodeType="withEffect" presetClass="exit" presetID="10" presetSubtype="0">
                                  <p:stCondLst>
                                    <p:cond delay="0"/>
                                  </p:stCondLst>
                                  <p:childTnLst>
                                    <p:animEffect filter="fade" transition="out">
                                      <p:cBhvr>
                                        <p:cTn dur="400"/>
                                        <p:tgtEl>
                                          <p:spTgt spid="924"/>
                                        </p:tgtEl>
                                      </p:cBhvr>
                                    </p:animEffect>
                                    <p:set>
                                      <p:cBhvr>
                                        <p:cTn dur="1" fill="hold">
                                          <p:stCondLst>
                                            <p:cond delay="400"/>
                                          </p:stCondLst>
                                        </p:cTn>
                                        <p:tgtEl>
                                          <p:spTgt spid="92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p65"/>
          <p:cNvPicPr preferRelativeResize="0"/>
          <p:nvPr/>
        </p:nvPicPr>
        <p:blipFill>
          <a:blip r:embed="rId3">
            <a:alphaModFix/>
          </a:blip>
          <a:stretch>
            <a:fillRect/>
          </a:stretch>
        </p:blipFill>
        <p:spPr>
          <a:xfrm>
            <a:off x="1125158" y="921026"/>
            <a:ext cx="6893683" cy="2120175"/>
          </a:xfrm>
          <a:prstGeom prst="rect">
            <a:avLst/>
          </a:prstGeom>
          <a:noFill/>
          <a:ln>
            <a:noFill/>
          </a:ln>
        </p:spPr>
      </p:pic>
      <p:sp>
        <p:nvSpPr>
          <p:cNvPr id="932" name="Google Shape;932;p65"/>
          <p:cNvSpPr txBox="1"/>
          <p:nvPr/>
        </p:nvSpPr>
        <p:spPr>
          <a:xfrm>
            <a:off x="3481225" y="3589525"/>
            <a:ext cx="20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oogle Sans"/>
                <a:ea typeface="Google Sans"/>
                <a:cs typeface="Google Sans"/>
                <a:sym typeface="Google Sans"/>
              </a:rPr>
              <a:t>Demo: </a:t>
            </a:r>
            <a:r>
              <a:rPr lang="en" u="sng">
                <a:solidFill>
                  <a:schemeClr val="hlink"/>
                </a:solidFill>
                <a:latin typeface="Google Sans"/>
                <a:ea typeface="Google Sans"/>
                <a:cs typeface="Google Sans"/>
                <a:sym typeface="Google Sans"/>
                <a:hlinkClick r:id="rId4"/>
              </a:rPr>
              <a:t>hific.github.io</a:t>
            </a:r>
            <a:endParaRPr>
              <a:latin typeface="Google Sans"/>
              <a:ea typeface="Google Sans"/>
              <a:cs typeface="Google Sans"/>
              <a:sym typeface="Google Sans"/>
            </a:endParaRPr>
          </a:p>
        </p:txBody>
      </p:sp>
      <p:pic>
        <p:nvPicPr>
          <p:cNvPr id="933" name="Google Shape;933;p65"/>
          <p:cNvPicPr preferRelativeResize="0"/>
          <p:nvPr/>
        </p:nvPicPr>
        <p:blipFill>
          <a:blip r:embed="rId5">
            <a:alphaModFix/>
          </a:blip>
          <a:stretch>
            <a:fillRect/>
          </a:stretch>
        </p:blipFill>
        <p:spPr>
          <a:xfrm>
            <a:off x="83475" y="4343375"/>
            <a:ext cx="1597275" cy="715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0"/>
          <p:cNvPicPr preferRelativeResize="0"/>
          <p:nvPr/>
        </p:nvPicPr>
        <p:blipFill>
          <a:blip r:embed="rId3">
            <a:alphaModFix/>
          </a:blip>
          <a:stretch>
            <a:fillRect/>
          </a:stretch>
        </p:blipFill>
        <p:spPr>
          <a:xfrm>
            <a:off x="769175" y="143450"/>
            <a:ext cx="7605652" cy="4296751"/>
          </a:xfrm>
          <a:prstGeom prst="rect">
            <a:avLst/>
          </a:prstGeom>
          <a:noFill/>
          <a:ln>
            <a:noFill/>
          </a:ln>
        </p:spPr>
      </p:pic>
      <p:sp>
        <p:nvSpPr>
          <p:cNvPr id="220" name="Google Shape;220;p30"/>
          <p:cNvSpPr txBox="1"/>
          <p:nvPr/>
        </p:nvSpPr>
        <p:spPr>
          <a:xfrm>
            <a:off x="4755900" y="4836900"/>
            <a:ext cx="4388100" cy="3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999999"/>
                </a:solidFill>
                <a:latin typeface="Google Sans"/>
                <a:ea typeface="Google Sans"/>
                <a:cs typeface="Google Sans"/>
                <a:sym typeface="Google Sans"/>
              </a:rPr>
              <a:t>More information from Dr. </a:t>
            </a:r>
            <a:r>
              <a:rPr lang="en" sz="1200">
                <a:solidFill>
                  <a:srgbClr val="999999"/>
                </a:solidFill>
                <a:latin typeface="Google Sans"/>
                <a:ea typeface="Google Sans"/>
                <a:cs typeface="Google Sans"/>
                <a:sym typeface="Google Sans"/>
              </a:rPr>
              <a:t>Ballé</a:t>
            </a:r>
            <a:r>
              <a:rPr lang="en" sz="1200">
                <a:solidFill>
                  <a:srgbClr val="999999"/>
                </a:solidFill>
                <a:latin typeface="Google Sans"/>
                <a:ea typeface="Google Sans"/>
                <a:cs typeface="Google Sans"/>
                <a:sym typeface="Google Sans"/>
              </a:rPr>
              <a:t>: youtu.be/Y3ySwIhwvTE</a:t>
            </a:r>
            <a:endParaRPr sz="1200">
              <a:solidFill>
                <a:srgbClr val="999999"/>
              </a:solidFill>
              <a:latin typeface="Google Sans"/>
              <a:ea typeface="Google Sans"/>
              <a:cs typeface="Google Sans"/>
              <a:sym typeface="Google Sans"/>
            </a:endParaRPr>
          </a:p>
        </p:txBody>
      </p:sp>
      <p:sp>
        <p:nvSpPr>
          <p:cNvPr id="221" name="Google Shape;221;p30"/>
          <p:cNvSpPr txBox="1"/>
          <p:nvPr/>
        </p:nvSpPr>
        <p:spPr>
          <a:xfrm>
            <a:off x="0" y="4836900"/>
            <a:ext cx="43881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Google Sans"/>
                <a:ea typeface="Google Sans"/>
                <a:cs typeface="Google Sans"/>
                <a:sym typeface="Google Sans"/>
              </a:rPr>
              <a:t>Learned result from Ballé 2017 (1611.01704)</a:t>
            </a:r>
            <a:endParaRPr sz="1200">
              <a:solidFill>
                <a:srgbClr val="999999"/>
              </a:solidFill>
              <a:latin typeface="Google Sans"/>
              <a:ea typeface="Google Sans"/>
              <a:cs typeface="Google Sans"/>
              <a:sym typeface="Google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66"/>
          <p:cNvSpPr/>
          <p:nvPr/>
        </p:nvSpPr>
        <p:spPr>
          <a:xfrm rot="-5400000">
            <a:off x="1894150" y="2997571"/>
            <a:ext cx="168900" cy="1902000"/>
          </a:xfrm>
          <a:prstGeom prst="leftBrace">
            <a:avLst>
              <a:gd fmla="val 50000" name="adj1"/>
              <a:gd fmla="val 50000" name="adj2"/>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39" name="Google Shape;939;p66"/>
          <p:cNvSpPr txBox="1"/>
          <p:nvPr/>
        </p:nvSpPr>
        <p:spPr>
          <a:xfrm>
            <a:off x="1191557" y="403302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CCCCC"/>
                </a:solidFill>
                <a:latin typeface="Google Sans"/>
                <a:ea typeface="Google Sans"/>
                <a:cs typeface="Google Sans"/>
                <a:sym typeface="Google Sans"/>
              </a:rPr>
              <a:t>rate</a:t>
            </a:r>
            <a:endParaRPr>
              <a:solidFill>
                <a:srgbClr val="CCCCCC"/>
              </a:solidFill>
              <a:latin typeface="Google Sans"/>
              <a:ea typeface="Google Sans"/>
              <a:cs typeface="Google Sans"/>
              <a:sym typeface="Google Sans"/>
            </a:endParaRPr>
          </a:p>
        </p:txBody>
      </p:sp>
      <p:sp>
        <p:nvSpPr>
          <p:cNvPr id="940" name="Google Shape;940;p66"/>
          <p:cNvSpPr/>
          <p:nvPr/>
        </p:nvSpPr>
        <p:spPr>
          <a:xfrm rot="-5400000">
            <a:off x="4204500" y="3406021"/>
            <a:ext cx="168900" cy="1085100"/>
          </a:xfrm>
          <a:prstGeom prst="leftBrace">
            <a:avLst>
              <a:gd fmla="val 50000" name="adj1"/>
              <a:gd fmla="val 50000" name="adj2"/>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41" name="Google Shape;941;p66"/>
          <p:cNvSpPr txBox="1"/>
          <p:nvPr/>
        </p:nvSpPr>
        <p:spPr>
          <a:xfrm>
            <a:off x="3501907" y="4033023"/>
            <a:ext cx="15741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CCCCC"/>
                </a:solidFill>
                <a:latin typeface="Google Sans"/>
                <a:ea typeface="Google Sans"/>
                <a:cs typeface="Google Sans"/>
                <a:sym typeface="Google Sans"/>
              </a:rPr>
              <a:t>distortion</a:t>
            </a:r>
            <a:endParaRPr>
              <a:solidFill>
                <a:srgbClr val="CCCCCC"/>
              </a:solidFill>
              <a:latin typeface="Google Sans"/>
              <a:ea typeface="Google Sans"/>
              <a:cs typeface="Google Sans"/>
              <a:sym typeface="Google Sans"/>
            </a:endParaRPr>
          </a:p>
        </p:txBody>
      </p:sp>
      <p:pic>
        <p:nvPicPr>
          <p:cNvPr id="942" name="Google Shape;942;p66"/>
          <p:cNvPicPr preferRelativeResize="0"/>
          <p:nvPr/>
        </p:nvPicPr>
        <p:blipFill>
          <a:blip r:embed="rId3">
            <a:alphaModFix/>
          </a:blip>
          <a:stretch>
            <a:fillRect/>
          </a:stretch>
        </p:blipFill>
        <p:spPr>
          <a:xfrm>
            <a:off x="1061146" y="3406683"/>
            <a:ext cx="7021699" cy="380350"/>
          </a:xfrm>
          <a:prstGeom prst="rect">
            <a:avLst/>
          </a:prstGeom>
          <a:noFill/>
          <a:ln>
            <a:noFill/>
          </a:ln>
        </p:spPr>
      </p:pic>
      <p:sp>
        <p:nvSpPr>
          <p:cNvPr id="943" name="Google Shape;943;p66"/>
          <p:cNvSpPr/>
          <p:nvPr/>
        </p:nvSpPr>
        <p:spPr>
          <a:xfrm rot="-5400000">
            <a:off x="6847725" y="2774525"/>
            <a:ext cx="168900" cy="23481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6"/>
          <p:cNvSpPr txBox="1"/>
          <p:nvPr/>
        </p:nvSpPr>
        <p:spPr>
          <a:xfrm>
            <a:off x="6070574" y="4033025"/>
            <a:ext cx="17232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perceptual quality</a:t>
            </a:r>
            <a:endParaRPr>
              <a:solidFill>
                <a:srgbClr val="434343"/>
              </a:solidFill>
              <a:latin typeface="Google Sans"/>
              <a:ea typeface="Google Sans"/>
              <a:cs typeface="Google Sans"/>
              <a:sym typeface="Google Sans"/>
            </a:endParaRPr>
          </a:p>
        </p:txBody>
      </p:sp>
      <p:sp>
        <p:nvSpPr>
          <p:cNvPr id="945" name="Google Shape;945;p66"/>
          <p:cNvSpPr/>
          <p:nvPr/>
        </p:nvSpPr>
        <p:spPr>
          <a:xfrm>
            <a:off x="3366529" y="2032375"/>
            <a:ext cx="285000" cy="285000"/>
          </a:xfrm>
          <a:prstGeom prst="cube">
            <a:avLst>
              <a:gd fmla="val 61032"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6" name="Google Shape;946;p66"/>
          <p:cNvCxnSpPr>
            <a:stCxn id="947" idx="2"/>
          </p:cNvCxnSpPr>
          <p:nvPr/>
        </p:nvCxnSpPr>
        <p:spPr>
          <a:xfrm>
            <a:off x="2763988" y="2174863"/>
            <a:ext cx="562800" cy="0"/>
          </a:xfrm>
          <a:prstGeom prst="straightConnector1">
            <a:avLst/>
          </a:prstGeom>
          <a:noFill/>
          <a:ln cap="flat" cmpd="sng" w="9525">
            <a:solidFill>
              <a:srgbClr val="595959"/>
            </a:solidFill>
            <a:prstDash val="solid"/>
            <a:round/>
            <a:headEnd len="med" w="med" type="none"/>
            <a:tailEnd len="med" w="med" type="triangle"/>
          </a:ln>
        </p:spPr>
      </p:cxnSp>
      <p:sp>
        <p:nvSpPr>
          <p:cNvPr id="947" name="Google Shape;947;p66"/>
          <p:cNvSpPr/>
          <p:nvPr/>
        </p:nvSpPr>
        <p:spPr>
          <a:xfrm rot="-5400000">
            <a:off x="1508425" y="1672638"/>
            <a:ext cx="1506675" cy="1004450"/>
          </a:xfrm>
          <a:prstGeom prst="flowChartManualOperation">
            <a:avLst/>
          </a:prstGeom>
          <a:solidFill>
            <a:srgbClr val="9CAB64"/>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8" name="Google Shape;948;p66"/>
          <p:cNvCxnSpPr>
            <a:endCxn id="947" idx="0"/>
          </p:cNvCxnSpPr>
          <p:nvPr/>
        </p:nvCxnSpPr>
        <p:spPr>
          <a:xfrm>
            <a:off x="1360838" y="2174863"/>
            <a:ext cx="398700" cy="0"/>
          </a:xfrm>
          <a:prstGeom prst="straightConnector1">
            <a:avLst/>
          </a:prstGeom>
          <a:noFill/>
          <a:ln cap="flat" cmpd="sng" w="9525">
            <a:solidFill>
              <a:srgbClr val="595959"/>
            </a:solidFill>
            <a:prstDash val="solid"/>
            <a:round/>
            <a:headEnd len="med" w="med" type="none"/>
            <a:tailEnd len="med" w="med" type="triangle"/>
          </a:ln>
        </p:spPr>
      </p:cxnSp>
      <p:sp>
        <p:nvSpPr>
          <p:cNvPr id="949" name="Google Shape;949;p66"/>
          <p:cNvSpPr/>
          <p:nvPr/>
        </p:nvSpPr>
        <p:spPr>
          <a:xfrm rot="5400000">
            <a:off x="3838325" y="1672638"/>
            <a:ext cx="1506675" cy="1004450"/>
          </a:xfrm>
          <a:prstGeom prst="flowChartManualOperation">
            <a:avLst/>
          </a:prstGeom>
          <a:solidFill>
            <a:srgbClr val="D58463"/>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0" name="Google Shape;950;p66"/>
          <p:cNvCxnSpPr>
            <a:endCxn id="949" idx="2"/>
          </p:cNvCxnSpPr>
          <p:nvPr/>
        </p:nvCxnSpPr>
        <p:spPr>
          <a:xfrm>
            <a:off x="3718338" y="2174863"/>
            <a:ext cx="371100" cy="0"/>
          </a:xfrm>
          <a:prstGeom prst="straightConnector1">
            <a:avLst/>
          </a:prstGeom>
          <a:noFill/>
          <a:ln cap="flat" cmpd="sng" w="9525">
            <a:solidFill>
              <a:srgbClr val="595959"/>
            </a:solidFill>
            <a:prstDash val="solid"/>
            <a:round/>
            <a:headEnd len="med" w="med" type="none"/>
            <a:tailEnd len="med" w="med" type="triangle"/>
          </a:ln>
        </p:spPr>
      </p:cxnSp>
      <p:cxnSp>
        <p:nvCxnSpPr>
          <p:cNvPr id="951" name="Google Shape;951;p66"/>
          <p:cNvCxnSpPr>
            <a:stCxn id="949" idx="0"/>
          </p:cNvCxnSpPr>
          <p:nvPr/>
        </p:nvCxnSpPr>
        <p:spPr>
          <a:xfrm>
            <a:off x="5093888" y="2174863"/>
            <a:ext cx="398700" cy="0"/>
          </a:xfrm>
          <a:prstGeom prst="straightConnector1">
            <a:avLst/>
          </a:prstGeom>
          <a:noFill/>
          <a:ln cap="flat" cmpd="sng" w="9525">
            <a:solidFill>
              <a:srgbClr val="595959"/>
            </a:solidFill>
            <a:prstDash val="solid"/>
            <a:round/>
            <a:headEnd len="med" w="med" type="none"/>
            <a:tailEnd len="med" w="med" type="triangle"/>
          </a:ln>
        </p:spPr>
      </p:cxnSp>
      <p:pic>
        <p:nvPicPr>
          <p:cNvPr id="952" name="Google Shape;952;p66"/>
          <p:cNvPicPr preferRelativeResize="0"/>
          <p:nvPr/>
        </p:nvPicPr>
        <p:blipFill>
          <a:blip r:embed="rId4">
            <a:alphaModFix/>
          </a:blip>
          <a:stretch>
            <a:fillRect/>
          </a:stretch>
        </p:blipFill>
        <p:spPr>
          <a:xfrm>
            <a:off x="402493" y="1703825"/>
            <a:ext cx="925200" cy="925200"/>
          </a:xfrm>
          <a:prstGeom prst="rect">
            <a:avLst/>
          </a:prstGeom>
          <a:noFill/>
          <a:ln>
            <a:noFill/>
          </a:ln>
        </p:spPr>
      </p:pic>
      <p:pic>
        <p:nvPicPr>
          <p:cNvPr id="953" name="Google Shape;953;p66"/>
          <p:cNvPicPr preferRelativeResize="0"/>
          <p:nvPr/>
        </p:nvPicPr>
        <p:blipFill>
          <a:blip r:embed="rId5">
            <a:alphaModFix/>
          </a:blip>
          <a:stretch>
            <a:fillRect/>
          </a:stretch>
        </p:blipFill>
        <p:spPr>
          <a:xfrm>
            <a:off x="5492593" y="1703825"/>
            <a:ext cx="925200" cy="925200"/>
          </a:xfrm>
          <a:prstGeom prst="rect">
            <a:avLst/>
          </a:prstGeom>
          <a:noFill/>
          <a:ln>
            <a:noFill/>
          </a:ln>
        </p:spPr>
      </p:pic>
      <p:grpSp>
        <p:nvGrpSpPr>
          <p:cNvPr id="954" name="Google Shape;954;p66"/>
          <p:cNvGrpSpPr/>
          <p:nvPr/>
        </p:nvGrpSpPr>
        <p:grpSpPr>
          <a:xfrm>
            <a:off x="6418888" y="1421538"/>
            <a:ext cx="2496313" cy="1506675"/>
            <a:chOff x="6495088" y="2412138"/>
            <a:chExt cx="2496313" cy="1506675"/>
          </a:xfrm>
        </p:grpSpPr>
        <p:sp>
          <p:nvSpPr>
            <p:cNvPr id="955" name="Google Shape;955;p66"/>
            <p:cNvSpPr/>
            <p:nvPr/>
          </p:nvSpPr>
          <p:spPr>
            <a:xfrm rot="-5400000">
              <a:off x="6642675" y="2663250"/>
              <a:ext cx="1506675" cy="1004450"/>
            </a:xfrm>
            <a:prstGeom prst="flowChartManualOperation">
              <a:avLst/>
            </a:prstGeom>
            <a:solidFill>
              <a:srgbClr val="C6D7DB"/>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66"/>
            <p:cNvSpPr txBox="1"/>
            <p:nvPr/>
          </p:nvSpPr>
          <p:spPr>
            <a:xfrm>
              <a:off x="7159206" y="2901597"/>
              <a:ext cx="510900" cy="51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2400">
                  <a:latin typeface="Google Sans"/>
                  <a:ea typeface="Google Sans"/>
                  <a:cs typeface="Google Sans"/>
                  <a:sym typeface="Google Sans"/>
                </a:rPr>
                <a:t>D</a:t>
              </a:r>
              <a:endParaRPr i="1" sz="2400">
                <a:latin typeface="Google Sans"/>
                <a:ea typeface="Google Sans"/>
                <a:cs typeface="Google Sans"/>
                <a:sym typeface="Google Sans"/>
              </a:endParaRPr>
            </a:p>
          </p:txBody>
        </p:sp>
        <p:cxnSp>
          <p:nvCxnSpPr>
            <p:cNvPr id="957" name="Google Shape;957;p66"/>
            <p:cNvCxnSpPr>
              <a:endCxn id="955" idx="0"/>
            </p:cNvCxnSpPr>
            <p:nvPr/>
          </p:nvCxnSpPr>
          <p:spPr>
            <a:xfrm>
              <a:off x="6495088" y="3165475"/>
              <a:ext cx="398700" cy="0"/>
            </a:xfrm>
            <a:prstGeom prst="straightConnector1">
              <a:avLst/>
            </a:prstGeom>
            <a:noFill/>
            <a:ln cap="flat" cmpd="sng" w="9525">
              <a:solidFill>
                <a:srgbClr val="595959"/>
              </a:solidFill>
              <a:prstDash val="solid"/>
              <a:round/>
              <a:headEnd len="med" w="med" type="none"/>
              <a:tailEnd len="med" w="med" type="triangle"/>
            </a:ln>
          </p:spPr>
        </p:cxnSp>
        <p:cxnSp>
          <p:nvCxnSpPr>
            <p:cNvPr id="958" name="Google Shape;958;p66"/>
            <p:cNvCxnSpPr>
              <a:stCxn id="955" idx="2"/>
            </p:cNvCxnSpPr>
            <p:nvPr/>
          </p:nvCxnSpPr>
          <p:spPr>
            <a:xfrm>
              <a:off x="7898238" y="3165475"/>
              <a:ext cx="290400" cy="0"/>
            </a:xfrm>
            <a:prstGeom prst="straightConnector1">
              <a:avLst/>
            </a:prstGeom>
            <a:noFill/>
            <a:ln cap="flat" cmpd="sng" w="9525">
              <a:solidFill>
                <a:srgbClr val="595959"/>
              </a:solidFill>
              <a:prstDash val="solid"/>
              <a:round/>
              <a:headEnd len="med" w="med" type="none"/>
              <a:tailEnd len="med" w="med" type="triangle"/>
            </a:ln>
          </p:spPr>
        </p:cxnSp>
        <p:sp>
          <p:nvSpPr>
            <p:cNvPr id="959" name="Google Shape;959;p66"/>
            <p:cNvSpPr txBox="1"/>
            <p:nvPr/>
          </p:nvSpPr>
          <p:spPr>
            <a:xfrm>
              <a:off x="8218600" y="2871014"/>
              <a:ext cx="772800" cy="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real?</a:t>
              </a:r>
              <a:endParaRPr>
                <a:latin typeface="Google Sans"/>
                <a:ea typeface="Google Sans"/>
                <a:cs typeface="Google Sans"/>
                <a:sym typeface="Google Sans"/>
              </a:endParaRPr>
            </a:p>
            <a:p>
              <a:pPr indent="0" lvl="0" marL="0" rtl="0" algn="l">
                <a:spcBef>
                  <a:spcPts val="0"/>
                </a:spcBef>
                <a:spcAft>
                  <a:spcPts val="0"/>
                </a:spcAft>
                <a:buNone/>
              </a:pPr>
              <a:r>
                <a:rPr lang="en">
                  <a:latin typeface="Google Sans"/>
                  <a:ea typeface="Google Sans"/>
                  <a:cs typeface="Google Sans"/>
                  <a:sym typeface="Google Sans"/>
                </a:rPr>
                <a:t>fake?</a:t>
              </a:r>
              <a:endParaRPr>
                <a:latin typeface="Google Sans"/>
                <a:ea typeface="Google Sans"/>
                <a:cs typeface="Google Sans"/>
                <a:sym typeface="Google Sans"/>
              </a:endParaRPr>
            </a:p>
          </p:txBody>
        </p:sp>
      </p:grpSp>
      <p:pic>
        <p:nvPicPr>
          <p:cNvPr id="960" name="Google Shape;960;p66"/>
          <p:cNvPicPr preferRelativeResize="0"/>
          <p:nvPr/>
        </p:nvPicPr>
        <p:blipFill>
          <a:blip r:embed="rId6">
            <a:alphaModFix/>
          </a:blip>
          <a:stretch>
            <a:fillRect/>
          </a:stretch>
        </p:blipFill>
        <p:spPr>
          <a:xfrm>
            <a:off x="766213" y="2777150"/>
            <a:ext cx="197775" cy="178925"/>
          </a:xfrm>
          <a:prstGeom prst="rect">
            <a:avLst/>
          </a:prstGeom>
          <a:noFill/>
          <a:ln>
            <a:noFill/>
          </a:ln>
        </p:spPr>
      </p:pic>
      <p:pic>
        <p:nvPicPr>
          <p:cNvPr id="961" name="Google Shape;961;p66"/>
          <p:cNvPicPr preferRelativeResize="0"/>
          <p:nvPr/>
        </p:nvPicPr>
        <p:blipFill>
          <a:blip r:embed="rId7">
            <a:alphaModFix/>
          </a:blip>
          <a:stretch>
            <a:fillRect/>
          </a:stretch>
        </p:blipFill>
        <p:spPr>
          <a:xfrm>
            <a:off x="5856323" y="2727688"/>
            <a:ext cx="197775" cy="277855"/>
          </a:xfrm>
          <a:prstGeom prst="rect">
            <a:avLst/>
          </a:prstGeom>
          <a:noFill/>
          <a:ln>
            <a:noFill/>
          </a:ln>
        </p:spPr>
      </p:pic>
      <p:pic>
        <p:nvPicPr>
          <p:cNvPr id="962" name="Google Shape;962;p66"/>
          <p:cNvPicPr preferRelativeResize="0"/>
          <p:nvPr/>
        </p:nvPicPr>
        <p:blipFill>
          <a:blip r:embed="rId8">
            <a:alphaModFix/>
          </a:blip>
          <a:stretch>
            <a:fillRect/>
          </a:stretch>
        </p:blipFill>
        <p:spPr>
          <a:xfrm>
            <a:off x="3410125" y="2419350"/>
            <a:ext cx="197775" cy="380345"/>
          </a:xfrm>
          <a:prstGeom prst="rect">
            <a:avLst/>
          </a:prstGeom>
          <a:noFill/>
          <a:ln>
            <a:noFill/>
          </a:ln>
        </p:spPr>
      </p:pic>
      <p:grpSp>
        <p:nvGrpSpPr>
          <p:cNvPr id="963" name="Google Shape;963;p66"/>
          <p:cNvGrpSpPr/>
          <p:nvPr/>
        </p:nvGrpSpPr>
        <p:grpSpPr>
          <a:xfrm>
            <a:off x="2797147" y="1962567"/>
            <a:ext cx="371100" cy="400200"/>
            <a:chOff x="3444250" y="227925"/>
            <a:chExt cx="371100" cy="400200"/>
          </a:xfrm>
        </p:grpSpPr>
        <p:sp>
          <p:nvSpPr>
            <p:cNvPr id="964" name="Google Shape;964;p66"/>
            <p:cNvSpPr/>
            <p:nvPr/>
          </p:nvSpPr>
          <p:spPr>
            <a:xfrm>
              <a:off x="3444250" y="257025"/>
              <a:ext cx="371100" cy="371100"/>
            </a:xfrm>
            <a:prstGeom prst="diamon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p:txBody>
        </p:sp>
        <p:sp>
          <p:nvSpPr>
            <p:cNvPr id="965" name="Google Shape;965;p66"/>
            <p:cNvSpPr txBox="1"/>
            <p:nvPr/>
          </p:nvSpPr>
          <p:spPr>
            <a:xfrm>
              <a:off x="3459448" y="227925"/>
              <a:ext cx="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Verdana"/>
                  <a:ea typeface="Verdana"/>
                  <a:cs typeface="Verdana"/>
                  <a:sym typeface="Verdana"/>
                </a:rPr>
                <a:t>Q</a:t>
              </a:r>
              <a:endParaRPr>
                <a:solidFill>
                  <a:srgbClr val="434343"/>
                </a:solidFill>
                <a:latin typeface="Verdana"/>
                <a:ea typeface="Verdana"/>
                <a:cs typeface="Verdana"/>
                <a:sym typeface="Verdana"/>
              </a:endParaRPr>
            </a:p>
          </p:txBody>
        </p:sp>
      </p:grpSp>
      <p:pic>
        <p:nvPicPr>
          <p:cNvPr id="966" name="Google Shape;966;p66"/>
          <p:cNvPicPr preferRelativeResize="0"/>
          <p:nvPr/>
        </p:nvPicPr>
        <p:blipFill>
          <a:blip r:embed="rId9">
            <a:alphaModFix/>
          </a:blip>
          <a:stretch>
            <a:fillRect/>
          </a:stretch>
        </p:blipFill>
        <p:spPr>
          <a:xfrm>
            <a:off x="4419310" y="2027490"/>
            <a:ext cx="344729" cy="277850"/>
          </a:xfrm>
          <a:prstGeom prst="rect">
            <a:avLst/>
          </a:prstGeom>
          <a:noFill/>
          <a:ln>
            <a:noFill/>
          </a:ln>
        </p:spPr>
      </p:pic>
      <p:pic>
        <p:nvPicPr>
          <p:cNvPr id="967" name="Google Shape;967;p66"/>
          <p:cNvPicPr preferRelativeResize="0"/>
          <p:nvPr/>
        </p:nvPicPr>
        <p:blipFill>
          <a:blip r:embed="rId10">
            <a:alphaModFix/>
          </a:blip>
          <a:stretch>
            <a:fillRect/>
          </a:stretch>
        </p:blipFill>
        <p:spPr>
          <a:xfrm>
            <a:off x="2089415" y="2035178"/>
            <a:ext cx="344725" cy="254983"/>
          </a:xfrm>
          <a:prstGeom prst="rect">
            <a:avLst/>
          </a:prstGeom>
          <a:noFill/>
          <a:ln>
            <a:noFill/>
          </a:ln>
        </p:spPr>
      </p:pic>
      <p:sp>
        <p:nvSpPr>
          <p:cNvPr id="968" name="Google Shape;968;p66"/>
          <p:cNvSpPr txBox="1"/>
          <p:nvPr/>
        </p:nvSpPr>
        <p:spPr>
          <a:xfrm>
            <a:off x="0" y="4828138"/>
            <a:ext cx="761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CCCC"/>
                </a:solidFill>
                <a:latin typeface="Google Sans"/>
                <a:ea typeface="Google Sans"/>
                <a:cs typeface="Google Sans"/>
                <a:sym typeface="Google Sans"/>
              </a:rPr>
              <a:t>Blau &amp; Michaeli</a:t>
            </a:r>
            <a:r>
              <a:rPr lang="en" sz="1200">
                <a:solidFill>
                  <a:srgbClr val="CCCCCC"/>
                </a:solidFill>
                <a:latin typeface="Google Sans"/>
                <a:ea typeface="Google Sans"/>
                <a:cs typeface="Google Sans"/>
                <a:sym typeface="Google Sans"/>
              </a:rPr>
              <a:t>. </a:t>
            </a:r>
            <a:r>
              <a:rPr i="1" lang="en" sz="1200">
                <a:solidFill>
                  <a:srgbClr val="CCCCCC"/>
                </a:solidFill>
                <a:latin typeface="Google Sans"/>
                <a:ea typeface="Google Sans"/>
                <a:cs typeface="Google Sans"/>
                <a:sym typeface="Google Sans"/>
              </a:rPr>
              <a:t>Rethinking Lossy Compression: The Rate-Distortion-Perception Tradeoff</a:t>
            </a:r>
            <a:r>
              <a:rPr lang="en" sz="1200">
                <a:solidFill>
                  <a:srgbClr val="CCCCCC"/>
                </a:solidFill>
                <a:latin typeface="Google Sans"/>
                <a:ea typeface="Google Sans"/>
                <a:cs typeface="Google Sans"/>
                <a:sym typeface="Google Sans"/>
              </a:rPr>
              <a:t> (ICML 2019)</a:t>
            </a:r>
            <a:endParaRPr sz="1200">
              <a:solidFill>
                <a:srgbClr val="CCCCCC"/>
              </a:solidFill>
              <a:latin typeface="Google Sans"/>
              <a:ea typeface="Google Sans"/>
              <a:cs typeface="Google Sans"/>
              <a:sym typeface="Google Sans"/>
            </a:endParaRPr>
          </a:p>
        </p:txBody>
      </p:sp>
      <p:sp>
        <p:nvSpPr>
          <p:cNvPr id="969" name="Google Shape;969;p66"/>
          <p:cNvSpPr/>
          <p:nvPr/>
        </p:nvSpPr>
        <p:spPr>
          <a:xfrm>
            <a:off x="4925850" y="3208100"/>
            <a:ext cx="3336300" cy="1223400"/>
          </a:xfrm>
          <a:prstGeom prst="rect">
            <a:avLst/>
          </a:prstGeom>
          <a:noFill/>
          <a:ln cap="flat" cmpd="sng" w="1905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0" name="Google Shape;970;p66"/>
          <p:cNvGrpSpPr/>
          <p:nvPr/>
        </p:nvGrpSpPr>
        <p:grpSpPr>
          <a:xfrm>
            <a:off x="3557525" y="560150"/>
            <a:ext cx="3252203" cy="1385175"/>
            <a:chOff x="3557525" y="560150"/>
            <a:chExt cx="3252203" cy="1385175"/>
          </a:xfrm>
        </p:grpSpPr>
        <p:sp>
          <p:nvSpPr>
            <p:cNvPr id="971" name="Google Shape;971;p66"/>
            <p:cNvSpPr/>
            <p:nvPr/>
          </p:nvSpPr>
          <p:spPr>
            <a:xfrm>
              <a:off x="3557525" y="1145600"/>
              <a:ext cx="3252203" cy="799725"/>
            </a:xfrm>
            <a:custGeom>
              <a:rect b="b" l="l" r="r" t="t"/>
              <a:pathLst>
                <a:path extrusionOk="0" h="31989" w="136375">
                  <a:moveTo>
                    <a:pt x="0" y="29295"/>
                  </a:moveTo>
                  <a:lnTo>
                    <a:pt x="0" y="0"/>
                  </a:lnTo>
                  <a:lnTo>
                    <a:pt x="125936" y="0"/>
                  </a:lnTo>
                  <a:lnTo>
                    <a:pt x="125936" y="31989"/>
                  </a:lnTo>
                  <a:lnTo>
                    <a:pt x="136375" y="31989"/>
                  </a:lnTo>
                </a:path>
              </a:pathLst>
            </a:custGeom>
            <a:noFill/>
            <a:ln cap="flat" cmpd="sng" w="28575">
              <a:solidFill>
                <a:srgbClr val="595959"/>
              </a:solidFill>
              <a:prstDash val="solid"/>
              <a:round/>
              <a:headEnd len="med" w="med" type="none"/>
              <a:tailEnd len="med" w="med" type="triangle"/>
            </a:ln>
            <a:effectLst>
              <a:outerShdw blurRad="57150" rotWithShape="0" algn="bl" dir="2820000" dist="19050">
                <a:srgbClr val="000000">
                  <a:alpha val="50000"/>
                </a:srgbClr>
              </a:outerShdw>
            </a:effectLst>
          </p:spPr>
        </p:sp>
        <p:sp>
          <p:nvSpPr>
            <p:cNvPr id="972" name="Google Shape;972;p66"/>
            <p:cNvSpPr txBox="1"/>
            <p:nvPr/>
          </p:nvSpPr>
          <p:spPr>
            <a:xfrm>
              <a:off x="3777200" y="560150"/>
              <a:ext cx="2457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Google Sans"/>
                  <a:ea typeface="Google Sans"/>
                  <a:cs typeface="Google Sans"/>
                  <a:sym typeface="Google Sans"/>
                </a:rPr>
                <a:t>Discriminator is conditioned on the quantized latent</a:t>
              </a:r>
              <a:endParaRPr>
                <a:solidFill>
                  <a:schemeClr val="dk2"/>
                </a:solidFill>
                <a:latin typeface="Google Sans"/>
                <a:ea typeface="Google Sans"/>
                <a:cs typeface="Google Sans"/>
                <a:sym typeface="Google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0"/>
                                        </p:tgtEl>
                                        <p:attrNameLst>
                                          <p:attrName>style.visibility</p:attrName>
                                        </p:attrNameLst>
                                      </p:cBhvr>
                                      <p:to>
                                        <p:strVal val="visible"/>
                                      </p:to>
                                    </p:set>
                                    <p:animEffect filter="fade" transition="in">
                                      <p:cBhvr>
                                        <p:cTn dur="100"/>
                                        <p:tgtEl>
                                          <p:spTgt spid="970"/>
                                        </p:tgtEl>
                                      </p:cBhvr>
                                    </p:animEffect>
                                  </p:childTnLst>
                                </p:cTn>
                              </p:par>
                              <p:par>
                                <p:cTn fill="hold" nodeType="withEffect" presetClass="exit" presetID="10" presetSubtype="0">
                                  <p:stCondLst>
                                    <p:cond delay="0"/>
                                  </p:stCondLst>
                                  <p:childTnLst>
                                    <p:animEffect filter="fade" transition="out">
                                      <p:cBhvr>
                                        <p:cTn dur="100"/>
                                        <p:tgtEl>
                                          <p:spTgt spid="969"/>
                                        </p:tgtEl>
                                      </p:cBhvr>
                                    </p:animEffect>
                                    <p:set>
                                      <p:cBhvr>
                                        <p:cTn dur="1" fill="hold">
                                          <p:stCondLst>
                                            <p:cond delay="100"/>
                                          </p:stCondLst>
                                        </p:cTn>
                                        <p:tgtEl>
                                          <p:spTgt spid="96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id="977" name="Google Shape;977;p67"/>
          <p:cNvPicPr preferRelativeResize="0"/>
          <p:nvPr/>
        </p:nvPicPr>
        <p:blipFill rotWithShape="1">
          <a:blip r:embed="rId3">
            <a:alphaModFix/>
          </a:blip>
          <a:srcRect b="16457" l="0" r="0" t="0"/>
          <a:stretch/>
        </p:blipFill>
        <p:spPr>
          <a:xfrm>
            <a:off x="0" y="152400"/>
            <a:ext cx="9143999" cy="1826950"/>
          </a:xfrm>
          <a:prstGeom prst="rect">
            <a:avLst/>
          </a:prstGeom>
          <a:noFill/>
          <a:ln>
            <a:noFill/>
          </a:ln>
        </p:spPr>
      </p:pic>
      <p:grpSp>
        <p:nvGrpSpPr>
          <p:cNvPr id="978" name="Google Shape;978;p67"/>
          <p:cNvGrpSpPr/>
          <p:nvPr/>
        </p:nvGrpSpPr>
        <p:grpSpPr>
          <a:xfrm>
            <a:off x="65575" y="2030583"/>
            <a:ext cx="4993075" cy="0"/>
            <a:chOff x="65575" y="2335383"/>
            <a:chExt cx="4993075" cy="0"/>
          </a:xfrm>
        </p:grpSpPr>
        <p:cxnSp>
          <p:nvCxnSpPr>
            <p:cNvPr id="979" name="Google Shape;979;p67"/>
            <p:cNvCxnSpPr/>
            <p:nvPr/>
          </p:nvCxnSpPr>
          <p:spPr>
            <a:xfrm>
              <a:off x="65575" y="2335383"/>
              <a:ext cx="2008800" cy="0"/>
            </a:xfrm>
            <a:prstGeom prst="straightConnector1">
              <a:avLst/>
            </a:prstGeom>
            <a:noFill/>
            <a:ln cap="flat" cmpd="sng" w="76200">
              <a:solidFill>
                <a:srgbClr val="CC0000"/>
              </a:solidFill>
              <a:prstDash val="solid"/>
              <a:round/>
              <a:headEnd len="med" w="med" type="none"/>
              <a:tailEnd len="med" w="med" type="none"/>
            </a:ln>
          </p:spPr>
        </p:cxnSp>
        <p:cxnSp>
          <p:nvCxnSpPr>
            <p:cNvPr id="980" name="Google Shape;980;p67"/>
            <p:cNvCxnSpPr/>
            <p:nvPr/>
          </p:nvCxnSpPr>
          <p:spPr>
            <a:xfrm>
              <a:off x="4056950" y="2335383"/>
              <a:ext cx="1001700" cy="0"/>
            </a:xfrm>
            <a:prstGeom prst="straightConnector1">
              <a:avLst/>
            </a:prstGeom>
            <a:noFill/>
            <a:ln cap="flat" cmpd="sng" w="76200">
              <a:solidFill>
                <a:srgbClr val="CC0000"/>
              </a:solidFill>
              <a:prstDash val="solid"/>
              <a:round/>
              <a:headEnd len="med" w="med" type="none"/>
              <a:tailEnd len="med" w="med" type="none"/>
            </a:ln>
          </p:spPr>
        </p:cxnSp>
      </p:grpSp>
      <p:grpSp>
        <p:nvGrpSpPr>
          <p:cNvPr id="981" name="Google Shape;981;p67"/>
          <p:cNvGrpSpPr/>
          <p:nvPr/>
        </p:nvGrpSpPr>
        <p:grpSpPr>
          <a:xfrm>
            <a:off x="3058675" y="2030583"/>
            <a:ext cx="5955225" cy="0"/>
            <a:chOff x="3058675" y="2335383"/>
            <a:chExt cx="5955225" cy="0"/>
          </a:xfrm>
        </p:grpSpPr>
        <p:cxnSp>
          <p:nvCxnSpPr>
            <p:cNvPr id="982" name="Google Shape;982;p67"/>
            <p:cNvCxnSpPr/>
            <p:nvPr/>
          </p:nvCxnSpPr>
          <p:spPr>
            <a:xfrm>
              <a:off x="3058675" y="2335383"/>
              <a:ext cx="1001700" cy="0"/>
            </a:xfrm>
            <a:prstGeom prst="straightConnector1">
              <a:avLst/>
            </a:prstGeom>
            <a:noFill/>
            <a:ln cap="flat" cmpd="sng" w="76200">
              <a:solidFill>
                <a:srgbClr val="3C78D8"/>
              </a:solidFill>
              <a:prstDash val="solid"/>
              <a:round/>
              <a:headEnd len="med" w="med" type="none"/>
              <a:tailEnd len="med" w="med" type="none"/>
            </a:ln>
          </p:spPr>
        </p:cxnSp>
        <p:cxnSp>
          <p:nvCxnSpPr>
            <p:cNvPr id="983" name="Google Shape;983;p67"/>
            <p:cNvCxnSpPr/>
            <p:nvPr/>
          </p:nvCxnSpPr>
          <p:spPr>
            <a:xfrm>
              <a:off x="6079650" y="2335383"/>
              <a:ext cx="1001700" cy="0"/>
            </a:xfrm>
            <a:prstGeom prst="straightConnector1">
              <a:avLst/>
            </a:prstGeom>
            <a:noFill/>
            <a:ln cap="flat" cmpd="sng" w="76200">
              <a:solidFill>
                <a:srgbClr val="3C78D8"/>
              </a:solidFill>
              <a:prstDash val="solid"/>
              <a:round/>
              <a:headEnd len="med" w="med" type="none"/>
              <a:tailEnd len="med" w="med" type="none"/>
            </a:ln>
          </p:spPr>
        </p:cxnSp>
        <p:cxnSp>
          <p:nvCxnSpPr>
            <p:cNvPr id="984" name="Google Shape;984;p67"/>
            <p:cNvCxnSpPr/>
            <p:nvPr/>
          </p:nvCxnSpPr>
          <p:spPr>
            <a:xfrm>
              <a:off x="8012200" y="2335383"/>
              <a:ext cx="1001700" cy="0"/>
            </a:xfrm>
            <a:prstGeom prst="straightConnector1">
              <a:avLst/>
            </a:prstGeom>
            <a:noFill/>
            <a:ln cap="flat" cmpd="sng" w="76200">
              <a:solidFill>
                <a:srgbClr val="3C78D8"/>
              </a:solidFill>
              <a:prstDash val="solid"/>
              <a:round/>
              <a:headEnd len="med" w="med" type="none"/>
              <a:tailEnd len="med" w="med" type="none"/>
            </a:ln>
          </p:spPr>
        </p:cxnSp>
      </p:grpSp>
      <p:cxnSp>
        <p:nvCxnSpPr>
          <p:cNvPr id="985" name="Google Shape;985;p67"/>
          <p:cNvCxnSpPr/>
          <p:nvPr/>
        </p:nvCxnSpPr>
        <p:spPr>
          <a:xfrm>
            <a:off x="7045925" y="2030583"/>
            <a:ext cx="1001700" cy="0"/>
          </a:xfrm>
          <a:prstGeom prst="straightConnector1">
            <a:avLst/>
          </a:prstGeom>
          <a:noFill/>
          <a:ln cap="flat" cmpd="sng" w="76200">
            <a:solidFill>
              <a:srgbClr val="F9CB9C"/>
            </a:solidFill>
            <a:prstDash val="solid"/>
            <a:round/>
            <a:headEnd len="med" w="med" type="none"/>
            <a:tailEnd len="med" w="med" type="none"/>
          </a:ln>
        </p:spPr>
      </p:cxnSp>
      <p:grpSp>
        <p:nvGrpSpPr>
          <p:cNvPr id="986" name="Google Shape;986;p67"/>
          <p:cNvGrpSpPr/>
          <p:nvPr/>
        </p:nvGrpSpPr>
        <p:grpSpPr>
          <a:xfrm>
            <a:off x="2062472" y="2030583"/>
            <a:ext cx="4010192" cy="0"/>
            <a:chOff x="2062472" y="2335383"/>
            <a:chExt cx="4010192" cy="0"/>
          </a:xfrm>
        </p:grpSpPr>
        <p:cxnSp>
          <p:nvCxnSpPr>
            <p:cNvPr id="987" name="Google Shape;987;p67"/>
            <p:cNvCxnSpPr/>
            <p:nvPr/>
          </p:nvCxnSpPr>
          <p:spPr>
            <a:xfrm>
              <a:off x="2062472" y="2335383"/>
              <a:ext cx="1001700" cy="0"/>
            </a:xfrm>
            <a:prstGeom prst="straightConnector1">
              <a:avLst/>
            </a:prstGeom>
            <a:noFill/>
            <a:ln cap="flat" cmpd="sng" w="76200">
              <a:solidFill>
                <a:srgbClr val="CFE2F3"/>
              </a:solidFill>
              <a:prstDash val="solid"/>
              <a:round/>
              <a:headEnd len="med" w="med" type="none"/>
              <a:tailEnd len="med" w="med" type="none"/>
            </a:ln>
          </p:spPr>
        </p:cxnSp>
        <p:cxnSp>
          <p:nvCxnSpPr>
            <p:cNvPr id="988" name="Google Shape;988;p67"/>
            <p:cNvCxnSpPr/>
            <p:nvPr/>
          </p:nvCxnSpPr>
          <p:spPr>
            <a:xfrm>
              <a:off x="5070964" y="2335383"/>
              <a:ext cx="1001700" cy="0"/>
            </a:xfrm>
            <a:prstGeom prst="straightConnector1">
              <a:avLst/>
            </a:prstGeom>
            <a:noFill/>
            <a:ln cap="flat" cmpd="sng" w="76200">
              <a:solidFill>
                <a:srgbClr val="CFE2F3"/>
              </a:solidFill>
              <a:prstDash val="solid"/>
              <a:round/>
              <a:headEnd len="med" w="med" type="none"/>
              <a:tailEnd len="med" w="med" type="none"/>
            </a:ln>
          </p:spPr>
        </p:cxnSp>
      </p:grpSp>
      <p:pic>
        <p:nvPicPr>
          <p:cNvPr id="989" name="Google Shape;989;p67"/>
          <p:cNvPicPr preferRelativeResize="0"/>
          <p:nvPr/>
        </p:nvPicPr>
        <p:blipFill rotWithShape="1">
          <a:blip r:embed="rId3">
            <a:alphaModFix/>
          </a:blip>
          <a:srcRect b="-2156" l="0" r="0" t="82057"/>
          <a:stretch/>
        </p:blipFill>
        <p:spPr>
          <a:xfrm>
            <a:off x="0" y="2096919"/>
            <a:ext cx="9143999" cy="439550"/>
          </a:xfrm>
          <a:prstGeom prst="rect">
            <a:avLst/>
          </a:prstGeom>
          <a:noFill/>
          <a:ln>
            <a:noFill/>
          </a:ln>
        </p:spPr>
      </p:pic>
      <p:sp>
        <p:nvSpPr>
          <p:cNvPr id="990" name="Google Shape;990;p67"/>
          <p:cNvSpPr txBox="1"/>
          <p:nvPr/>
        </p:nvSpPr>
        <p:spPr>
          <a:xfrm>
            <a:off x="2776502" y="3181000"/>
            <a:ext cx="3591000" cy="6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Google Sans"/>
                <a:ea typeface="Google Sans"/>
                <a:cs typeface="Google Sans"/>
                <a:sym typeface="Google Sans"/>
              </a:rPr>
              <a:t>↓</a:t>
            </a:r>
            <a:r>
              <a:rPr lang="en" sz="1800">
                <a:solidFill>
                  <a:schemeClr val="dk2"/>
                </a:solidFill>
                <a:latin typeface="Google Sans"/>
                <a:ea typeface="Google Sans"/>
                <a:cs typeface="Google Sans"/>
                <a:sym typeface="Google Sans"/>
              </a:rPr>
              <a:t> </a:t>
            </a:r>
            <a:r>
              <a:rPr b="1" lang="en" sz="1800">
                <a:solidFill>
                  <a:schemeClr val="dk2"/>
                </a:solidFill>
                <a:latin typeface="Google Sans"/>
                <a:ea typeface="Google Sans"/>
                <a:cs typeface="Google Sans"/>
                <a:sym typeface="Google Sans"/>
              </a:rPr>
              <a:t>Lower is better</a:t>
            </a:r>
            <a:r>
              <a:rPr lang="en" sz="1800">
                <a:solidFill>
                  <a:schemeClr val="dk2"/>
                </a:solidFill>
                <a:latin typeface="Google Sans"/>
                <a:ea typeface="Google Sans"/>
                <a:cs typeface="Google Sans"/>
                <a:sym typeface="Google Sans"/>
              </a:rPr>
              <a:t> for all metrics</a:t>
            </a:r>
            <a:br>
              <a:rPr lang="en" sz="1800">
                <a:solidFill>
                  <a:schemeClr val="dk2"/>
                </a:solidFill>
                <a:latin typeface="Google Sans"/>
                <a:ea typeface="Google Sans"/>
                <a:cs typeface="Google Sans"/>
                <a:sym typeface="Google Sans"/>
              </a:rPr>
            </a:br>
            <a:endParaRPr sz="1800">
              <a:solidFill>
                <a:schemeClr val="dk2"/>
              </a:solidFill>
              <a:latin typeface="Google Sans"/>
              <a:ea typeface="Google Sans"/>
              <a:cs typeface="Google Sans"/>
              <a:sym typeface="Google Sans"/>
            </a:endParaRPr>
          </a:p>
        </p:txBody>
      </p:sp>
      <p:sp>
        <p:nvSpPr>
          <p:cNvPr id="991" name="Google Shape;991;p67"/>
          <p:cNvSpPr txBox="1"/>
          <p:nvPr/>
        </p:nvSpPr>
        <p:spPr>
          <a:xfrm>
            <a:off x="-11275" y="4657025"/>
            <a:ext cx="8135100" cy="56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200">
                <a:solidFill>
                  <a:srgbClr val="CCCCCC"/>
                </a:solidFill>
                <a:latin typeface="Google Sans"/>
                <a:ea typeface="Google Sans"/>
                <a:cs typeface="Google Sans"/>
                <a:sym typeface="Google Sans"/>
              </a:rPr>
              <a:t>GAN results from Mentzer et al., 2020 (arxiv:2006.09965)</a:t>
            </a:r>
            <a:endParaRPr sz="1200">
              <a:solidFill>
                <a:srgbClr val="CCCCCC"/>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rgbClr val="CCCCCC"/>
                </a:solidFill>
                <a:latin typeface="Google Sans"/>
                <a:ea typeface="Google Sans"/>
                <a:cs typeface="Google Sans"/>
                <a:sym typeface="Google Sans"/>
              </a:rPr>
              <a:t>M&amp;S from Minnen et al., 2018 (arxiv:1809.02736)</a:t>
            </a:r>
            <a:endParaRPr sz="1200">
              <a:solidFill>
                <a:srgbClr val="CCCCCC"/>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p68"/>
          <p:cNvPicPr preferRelativeResize="0"/>
          <p:nvPr/>
        </p:nvPicPr>
        <p:blipFill rotWithShape="1">
          <a:blip r:embed="rId3">
            <a:alphaModFix/>
          </a:blip>
          <a:srcRect b="16457" l="0" r="0" t="0"/>
          <a:stretch/>
        </p:blipFill>
        <p:spPr>
          <a:xfrm>
            <a:off x="0" y="152400"/>
            <a:ext cx="9143999" cy="1826950"/>
          </a:xfrm>
          <a:prstGeom prst="rect">
            <a:avLst/>
          </a:prstGeom>
          <a:noFill/>
          <a:ln>
            <a:noFill/>
          </a:ln>
        </p:spPr>
      </p:pic>
      <p:cxnSp>
        <p:nvCxnSpPr>
          <p:cNvPr id="997" name="Google Shape;997;p68"/>
          <p:cNvCxnSpPr/>
          <p:nvPr/>
        </p:nvCxnSpPr>
        <p:spPr>
          <a:xfrm>
            <a:off x="1061100" y="2030575"/>
            <a:ext cx="1013400" cy="0"/>
          </a:xfrm>
          <a:prstGeom prst="straightConnector1">
            <a:avLst/>
          </a:prstGeom>
          <a:noFill/>
          <a:ln cap="flat" cmpd="sng" w="76200">
            <a:solidFill>
              <a:srgbClr val="CC0000"/>
            </a:solidFill>
            <a:prstDash val="solid"/>
            <a:round/>
            <a:headEnd len="med" w="med" type="none"/>
            <a:tailEnd len="med" w="med" type="none"/>
          </a:ln>
        </p:spPr>
      </p:cxnSp>
      <p:cxnSp>
        <p:nvCxnSpPr>
          <p:cNvPr id="998" name="Google Shape;998;p68"/>
          <p:cNvCxnSpPr/>
          <p:nvPr/>
        </p:nvCxnSpPr>
        <p:spPr>
          <a:xfrm>
            <a:off x="3058675" y="2030583"/>
            <a:ext cx="1001700" cy="0"/>
          </a:xfrm>
          <a:prstGeom prst="straightConnector1">
            <a:avLst/>
          </a:prstGeom>
          <a:noFill/>
          <a:ln cap="flat" cmpd="sng" w="76200">
            <a:solidFill>
              <a:srgbClr val="3C78D8"/>
            </a:solidFill>
            <a:prstDash val="solid"/>
            <a:round/>
            <a:headEnd len="med" w="med" type="none"/>
            <a:tailEnd len="med" w="med" type="none"/>
          </a:ln>
        </p:spPr>
      </p:cxnSp>
      <p:cxnSp>
        <p:nvCxnSpPr>
          <p:cNvPr id="999" name="Google Shape;999;p68"/>
          <p:cNvCxnSpPr/>
          <p:nvPr/>
        </p:nvCxnSpPr>
        <p:spPr>
          <a:xfrm>
            <a:off x="2062472" y="2030583"/>
            <a:ext cx="1001700" cy="0"/>
          </a:xfrm>
          <a:prstGeom prst="straightConnector1">
            <a:avLst/>
          </a:prstGeom>
          <a:noFill/>
          <a:ln cap="flat" cmpd="sng" w="76200">
            <a:solidFill>
              <a:srgbClr val="CFE2F3"/>
            </a:solidFill>
            <a:prstDash val="solid"/>
            <a:round/>
            <a:headEnd len="med" w="med" type="none"/>
            <a:tailEnd len="med" w="med" type="none"/>
          </a:ln>
        </p:spPr>
      </p:cxnSp>
      <p:pic>
        <p:nvPicPr>
          <p:cNvPr id="1000" name="Google Shape;1000;p68"/>
          <p:cNvPicPr preferRelativeResize="0"/>
          <p:nvPr/>
        </p:nvPicPr>
        <p:blipFill rotWithShape="1">
          <a:blip r:embed="rId3">
            <a:alphaModFix/>
          </a:blip>
          <a:srcRect b="-2156" l="0" r="0" t="82057"/>
          <a:stretch/>
        </p:blipFill>
        <p:spPr>
          <a:xfrm>
            <a:off x="0" y="2096919"/>
            <a:ext cx="9143999" cy="439550"/>
          </a:xfrm>
          <a:prstGeom prst="rect">
            <a:avLst/>
          </a:prstGeom>
          <a:noFill/>
          <a:ln>
            <a:noFill/>
          </a:ln>
        </p:spPr>
      </p:pic>
      <p:cxnSp>
        <p:nvCxnSpPr>
          <p:cNvPr id="1001" name="Google Shape;1001;p68"/>
          <p:cNvCxnSpPr/>
          <p:nvPr/>
        </p:nvCxnSpPr>
        <p:spPr>
          <a:xfrm rot="10800000">
            <a:off x="2045475" y="2434825"/>
            <a:ext cx="1961700" cy="999900"/>
          </a:xfrm>
          <a:prstGeom prst="straightConnector1">
            <a:avLst/>
          </a:prstGeom>
          <a:noFill/>
          <a:ln cap="flat" cmpd="sng" w="19050">
            <a:solidFill>
              <a:srgbClr val="3C78D8"/>
            </a:solidFill>
            <a:prstDash val="solid"/>
            <a:round/>
            <a:headEnd len="med" w="med" type="none"/>
            <a:tailEnd len="med" w="med" type="triangle"/>
          </a:ln>
        </p:spPr>
      </p:cxnSp>
      <p:sp>
        <p:nvSpPr>
          <p:cNvPr id="1002" name="Google Shape;1002;p68"/>
          <p:cNvSpPr/>
          <p:nvPr/>
        </p:nvSpPr>
        <p:spPr>
          <a:xfrm>
            <a:off x="2865550" y="2654050"/>
            <a:ext cx="3500100" cy="19560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accent5"/>
                </a:solidFill>
                <a:latin typeface="Google Sans"/>
                <a:ea typeface="Google Sans"/>
                <a:cs typeface="Google Sans"/>
                <a:sym typeface="Google Sans"/>
              </a:rPr>
              <a:t>HiFiC</a:t>
            </a:r>
            <a:r>
              <a:rPr lang="en" sz="1600">
                <a:solidFill>
                  <a:schemeClr val="dk2"/>
                </a:solidFill>
                <a:latin typeface="Google Sans"/>
                <a:ea typeface="Google Sans"/>
                <a:cs typeface="Google Sans"/>
                <a:sym typeface="Google Sans"/>
              </a:rPr>
              <a:t> at 0.237 bpp prefered to:</a:t>
            </a:r>
            <a:br>
              <a:rPr lang="en" sz="1600">
                <a:solidFill>
                  <a:schemeClr val="dk2"/>
                </a:solidFill>
                <a:latin typeface="Google Sans"/>
                <a:ea typeface="Google Sans"/>
                <a:cs typeface="Google Sans"/>
                <a:sym typeface="Google Sans"/>
              </a:rPr>
            </a:br>
            <a:br>
              <a:rPr lang="en" sz="1600">
                <a:solidFill>
                  <a:schemeClr val="dk2"/>
                </a:solidFill>
                <a:latin typeface="Google Sans"/>
                <a:ea typeface="Google Sans"/>
                <a:cs typeface="Google Sans"/>
                <a:sym typeface="Google Sans"/>
              </a:rPr>
            </a:br>
            <a:r>
              <a:rPr lang="en" sz="1600">
                <a:solidFill>
                  <a:schemeClr val="dk2"/>
                </a:solidFill>
                <a:latin typeface="Google Sans"/>
                <a:ea typeface="Google Sans"/>
                <a:cs typeface="Google Sans"/>
                <a:sym typeface="Google Sans"/>
              </a:rPr>
              <a:t> - </a:t>
            </a:r>
            <a:r>
              <a:rPr b="1" lang="en" sz="1600">
                <a:solidFill>
                  <a:srgbClr val="6FA8DC"/>
                </a:solidFill>
                <a:latin typeface="Google Sans"/>
                <a:ea typeface="Google Sans"/>
                <a:cs typeface="Google Sans"/>
                <a:sym typeface="Google Sans"/>
              </a:rPr>
              <a:t>BPG</a:t>
            </a:r>
            <a:r>
              <a:rPr lang="en" sz="1600">
                <a:solidFill>
                  <a:schemeClr val="dk2"/>
                </a:solidFill>
                <a:latin typeface="Google Sans"/>
                <a:ea typeface="Google Sans"/>
                <a:cs typeface="Google Sans"/>
                <a:sym typeface="Google Sans"/>
              </a:rPr>
              <a:t> at 2.1⨉ the bitrate</a:t>
            </a:r>
            <a:br>
              <a:rPr lang="en" sz="1600">
                <a:solidFill>
                  <a:schemeClr val="dk2"/>
                </a:solidFill>
                <a:latin typeface="Google Sans"/>
                <a:ea typeface="Google Sans"/>
                <a:cs typeface="Google Sans"/>
                <a:sym typeface="Google Sans"/>
              </a:rPr>
            </a:br>
            <a:br>
              <a:rPr lang="en" sz="1600">
                <a:solidFill>
                  <a:schemeClr val="dk2"/>
                </a:solidFill>
                <a:latin typeface="Google Sans"/>
                <a:ea typeface="Google Sans"/>
                <a:cs typeface="Google Sans"/>
                <a:sym typeface="Google Sans"/>
              </a:rPr>
            </a:br>
            <a:r>
              <a:rPr lang="en" sz="1600">
                <a:solidFill>
                  <a:schemeClr val="dk2"/>
                </a:solidFill>
                <a:latin typeface="Google Sans"/>
                <a:ea typeface="Google Sans"/>
                <a:cs typeface="Google Sans"/>
                <a:sym typeface="Google Sans"/>
              </a:rPr>
              <a:t> - </a:t>
            </a:r>
            <a:r>
              <a:rPr b="1" lang="en" sz="1600">
                <a:solidFill>
                  <a:srgbClr val="1155CC"/>
                </a:solidFill>
                <a:latin typeface="Google Sans"/>
                <a:ea typeface="Google Sans"/>
                <a:cs typeface="Google Sans"/>
                <a:sym typeface="Google Sans"/>
              </a:rPr>
              <a:t>M</a:t>
            </a:r>
            <a:r>
              <a:rPr lang="en" sz="1600">
                <a:solidFill>
                  <a:srgbClr val="1155CC"/>
                </a:solidFill>
                <a:latin typeface="Google Sans"/>
                <a:ea typeface="Google Sans"/>
                <a:cs typeface="Google Sans"/>
                <a:sym typeface="Google Sans"/>
              </a:rPr>
              <a:t>ean </a:t>
            </a:r>
            <a:r>
              <a:rPr b="1" lang="en" sz="1600">
                <a:solidFill>
                  <a:srgbClr val="1155CC"/>
                </a:solidFill>
                <a:latin typeface="Google Sans"/>
                <a:ea typeface="Google Sans"/>
                <a:cs typeface="Google Sans"/>
                <a:sym typeface="Google Sans"/>
              </a:rPr>
              <a:t>&amp;</a:t>
            </a:r>
            <a:r>
              <a:rPr lang="en" sz="1600">
                <a:solidFill>
                  <a:srgbClr val="1155CC"/>
                </a:solidFill>
                <a:latin typeface="Google Sans"/>
                <a:ea typeface="Google Sans"/>
                <a:cs typeface="Google Sans"/>
                <a:sym typeface="Google Sans"/>
              </a:rPr>
              <a:t> </a:t>
            </a:r>
            <a:r>
              <a:rPr b="1" lang="en" sz="1600">
                <a:solidFill>
                  <a:srgbClr val="1155CC"/>
                </a:solidFill>
                <a:latin typeface="Google Sans"/>
                <a:ea typeface="Google Sans"/>
                <a:cs typeface="Google Sans"/>
                <a:sym typeface="Google Sans"/>
              </a:rPr>
              <a:t>S</a:t>
            </a:r>
            <a:r>
              <a:rPr lang="en" sz="1600">
                <a:solidFill>
                  <a:srgbClr val="1155CC"/>
                </a:solidFill>
                <a:latin typeface="Google Sans"/>
                <a:ea typeface="Google Sans"/>
                <a:cs typeface="Google Sans"/>
                <a:sym typeface="Google Sans"/>
              </a:rPr>
              <a:t>cale</a:t>
            </a:r>
            <a:r>
              <a:rPr lang="en" sz="1600">
                <a:solidFill>
                  <a:schemeClr val="dk2"/>
                </a:solidFill>
                <a:latin typeface="Google Sans"/>
                <a:ea typeface="Google Sans"/>
                <a:cs typeface="Google Sans"/>
                <a:sym typeface="Google Sans"/>
              </a:rPr>
              <a:t> hyperprior</a:t>
            </a:r>
            <a:br>
              <a:rPr lang="en" sz="1600">
                <a:solidFill>
                  <a:schemeClr val="dk2"/>
                </a:solidFill>
                <a:latin typeface="Google Sans"/>
                <a:ea typeface="Google Sans"/>
                <a:cs typeface="Google Sans"/>
                <a:sym typeface="Google Sans"/>
              </a:rPr>
            </a:br>
            <a:r>
              <a:rPr lang="en" sz="1600">
                <a:solidFill>
                  <a:schemeClr val="dk2"/>
                </a:solidFill>
                <a:latin typeface="Google Sans"/>
                <a:ea typeface="Google Sans"/>
                <a:cs typeface="Google Sans"/>
                <a:sym typeface="Google Sans"/>
              </a:rPr>
              <a:t>    </a:t>
            </a:r>
            <a:r>
              <a:rPr lang="en">
                <a:solidFill>
                  <a:schemeClr val="dk2"/>
                </a:solidFill>
                <a:latin typeface="Google Sans"/>
                <a:ea typeface="Google Sans"/>
                <a:cs typeface="Google Sans"/>
                <a:sym typeface="Google Sans"/>
              </a:rPr>
              <a:t>(trained for MSE at 1.7⨉ the bitrate)</a:t>
            </a:r>
            <a:endParaRPr>
              <a:solidFill>
                <a:srgbClr val="3C78D8"/>
              </a:solidFill>
              <a:latin typeface="Google Sans"/>
              <a:ea typeface="Google Sans"/>
              <a:cs typeface="Google Sans"/>
              <a:sym typeface="Google Sans"/>
            </a:endParaRPr>
          </a:p>
        </p:txBody>
      </p:sp>
      <p:sp>
        <p:nvSpPr>
          <p:cNvPr id="1003" name="Google Shape;1003;p68"/>
          <p:cNvSpPr txBox="1"/>
          <p:nvPr/>
        </p:nvSpPr>
        <p:spPr>
          <a:xfrm>
            <a:off x="-11275" y="4657025"/>
            <a:ext cx="8135100" cy="56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200">
                <a:solidFill>
                  <a:srgbClr val="CCCCCC"/>
                </a:solidFill>
                <a:latin typeface="Google Sans"/>
                <a:ea typeface="Google Sans"/>
                <a:cs typeface="Google Sans"/>
                <a:sym typeface="Google Sans"/>
              </a:rPr>
              <a:t>GAN results from Mentzer et al., 2020 (arxiv:2006.09965)</a:t>
            </a:r>
            <a:endParaRPr sz="1200">
              <a:solidFill>
                <a:srgbClr val="CCCCCC"/>
              </a:solidFill>
              <a:latin typeface="Google Sans"/>
              <a:ea typeface="Google Sans"/>
              <a:cs typeface="Google Sans"/>
              <a:sym typeface="Google Sans"/>
            </a:endParaRPr>
          </a:p>
          <a:p>
            <a:pPr indent="0" lvl="0" marL="0" rtl="0" algn="l">
              <a:spcBef>
                <a:spcPts val="0"/>
              </a:spcBef>
              <a:spcAft>
                <a:spcPts val="0"/>
              </a:spcAft>
              <a:buNone/>
            </a:pPr>
            <a:r>
              <a:rPr lang="en" sz="1200">
                <a:solidFill>
                  <a:srgbClr val="CCCCCC"/>
                </a:solidFill>
                <a:latin typeface="Google Sans"/>
                <a:ea typeface="Google Sans"/>
                <a:cs typeface="Google Sans"/>
                <a:sym typeface="Google Sans"/>
              </a:rPr>
              <a:t>M&amp;S from Minnen et al., 2018 (arxiv:1809.02736)</a:t>
            </a:r>
            <a:endParaRPr sz="1200">
              <a:solidFill>
                <a:srgbClr val="CCCCCC"/>
              </a:solidFill>
              <a:latin typeface="Google Sans"/>
              <a:ea typeface="Google Sans"/>
              <a:cs typeface="Google Sans"/>
              <a:sym typeface="Google Sans"/>
            </a:endParaRPr>
          </a:p>
        </p:txBody>
      </p:sp>
    </p:spTree>
  </p:cSld>
  <p:clrMapOvr>
    <a:masterClrMapping/>
  </p:clrMapOvr>
  <mc:AlternateContent>
    <mc:Choice Requires="p14">
      <p:transition p14:dur="40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id="1008" name="Google Shape;1008;p69"/>
          <p:cNvPicPr preferRelativeResize="0"/>
          <p:nvPr/>
        </p:nvPicPr>
        <p:blipFill rotWithShape="1">
          <a:blip r:embed="rId3">
            <a:alphaModFix/>
          </a:blip>
          <a:srcRect b="16457" l="0" r="0" t="0"/>
          <a:stretch/>
        </p:blipFill>
        <p:spPr>
          <a:xfrm>
            <a:off x="0" y="152400"/>
            <a:ext cx="9143999" cy="1826950"/>
          </a:xfrm>
          <a:prstGeom prst="rect">
            <a:avLst/>
          </a:prstGeom>
          <a:noFill/>
          <a:ln>
            <a:noFill/>
          </a:ln>
        </p:spPr>
      </p:pic>
      <p:cxnSp>
        <p:nvCxnSpPr>
          <p:cNvPr id="1009" name="Google Shape;1009;p69"/>
          <p:cNvCxnSpPr/>
          <p:nvPr/>
        </p:nvCxnSpPr>
        <p:spPr>
          <a:xfrm>
            <a:off x="4056950" y="2030583"/>
            <a:ext cx="1001700" cy="0"/>
          </a:xfrm>
          <a:prstGeom prst="straightConnector1">
            <a:avLst/>
          </a:prstGeom>
          <a:noFill/>
          <a:ln cap="flat" cmpd="sng" w="76200">
            <a:solidFill>
              <a:srgbClr val="CC0000"/>
            </a:solidFill>
            <a:prstDash val="solid"/>
            <a:round/>
            <a:headEnd len="med" w="med" type="none"/>
            <a:tailEnd len="med" w="med" type="none"/>
          </a:ln>
        </p:spPr>
      </p:cxnSp>
      <p:cxnSp>
        <p:nvCxnSpPr>
          <p:cNvPr id="1010" name="Google Shape;1010;p69"/>
          <p:cNvCxnSpPr/>
          <p:nvPr/>
        </p:nvCxnSpPr>
        <p:spPr>
          <a:xfrm>
            <a:off x="7045925" y="2030583"/>
            <a:ext cx="1001700" cy="0"/>
          </a:xfrm>
          <a:prstGeom prst="straightConnector1">
            <a:avLst/>
          </a:prstGeom>
          <a:noFill/>
          <a:ln cap="flat" cmpd="sng" w="76200">
            <a:solidFill>
              <a:srgbClr val="F9CB9C"/>
            </a:solidFill>
            <a:prstDash val="solid"/>
            <a:round/>
            <a:headEnd len="med" w="med" type="none"/>
            <a:tailEnd len="med" w="med" type="none"/>
          </a:ln>
        </p:spPr>
      </p:cxnSp>
      <p:pic>
        <p:nvPicPr>
          <p:cNvPr id="1011" name="Google Shape;1011;p69"/>
          <p:cNvPicPr preferRelativeResize="0"/>
          <p:nvPr/>
        </p:nvPicPr>
        <p:blipFill rotWithShape="1">
          <a:blip r:embed="rId3">
            <a:alphaModFix/>
          </a:blip>
          <a:srcRect b="-2156" l="0" r="0" t="82057"/>
          <a:stretch/>
        </p:blipFill>
        <p:spPr>
          <a:xfrm>
            <a:off x="0" y="2096919"/>
            <a:ext cx="9143999" cy="439550"/>
          </a:xfrm>
          <a:prstGeom prst="rect">
            <a:avLst/>
          </a:prstGeom>
          <a:noFill/>
          <a:ln>
            <a:noFill/>
          </a:ln>
        </p:spPr>
      </p:pic>
      <p:sp>
        <p:nvSpPr>
          <p:cNvPr id="1012" name="Google Shape;1012;p69"/>
          <p:cNvSpPr/>
          <p:nvPr/>
        </p:nvSpPr>
        <p:spPr>
          <a:xfrm>
            <a:off x="5068410" y="2438400"/>
            <a:ext cx="1974275" cy="173168"/>
          </a:xfrm>
          <a:custGeom>
            <a:rect b="b" l="l" r="r" t="t"/>
            <a:pathLst>
              <a:path extrusionOk="0" h="15247" w="78971">
                <a:moveTo>
                  <a:pt x="78971" y="346"/>
                </a:moveTo>
                <a:cubicBezTo>
                  <a:pt x="72217" y="2828"/>
                  <a:pt x="51608" y="15298"/>
                  <a:pt x="38446" y="15240"/>
                </a:cubicBezTo>
                <a:cubicBezTo>
                  <a:pt x="25284" y="15182"/>
                  <a:pt x="6408" y="2540"/>
                  <a:pt x="0" y="0"/>
                </a:cubicBezTo>
              </a:path>
            </a:pathLst>
          </a:custGeom>
          <a:noFill/>
          <a:ln cap="flat" cmpd="sng" w="28575">
            <a:solidFill>
              <a:srgbClr val="E06666"/>
            </a:solidFill>
            <a:prstDash val="solid"/>
            <a:round/>
            <a:headEnd len="med" w="med" type="none"/>
            <a:tailEnd len="med" w="med" type="stealth"/>
          </a:ln>
        </p:spPr>
      </p:sp>
      <p:cxnSp>
        <p:nvCxnSpPr>
          <p:cNvPr id="1013" name="Google Shape;1013;p69"/>
          <p:cNvCxnSpPr/>
          <p:nvPr/>
        </p:nvCxnSpPr>
        <p:spPr>
          <a:xfrm flipH="1" rot="10800000">
            <a:off x="4007175" y="2488225"/>
            <a:ext cx="381600" cy="946500"/>
          </a:xfrm>
          <a:prstGeom prst="straightConnector1">
            <a:avLst/>
          </a:prstGeom>
          <a:noFill/>
          <a:ln cap="flat" cmpd="sng" w="19050">
            <a:solidFill>
              <a:srgbClr val="3C78D8"/>
            </a:solidFill>
            <a:prstDash val="solid"/>
            <a:round/>
            <a:headEnd len="med" w="med" type="none"/>
            <a:tailEnd len="med" w="med" type="triangle"/>
          </a:ln>
        </p:spPr>
      </p:cxnSp>
      <p:sp>
        <p:nvSpPr>
          <p:cNvPr id="1014" name="Google Shape;1014;p69"/>
          <p:cNvSpPr/>
          <p:nvPr/>
        </p:nvSpPr>
        <p:spPr>
          <a:xfrm>
            <a:off x="2835025" y="3333375"/>
            <a:ext cx="2866500" cy="9867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dk2"/>
                </a:solidFill>
                <a:latin typeface="Google Sans"/>
                <a:ea typeface="Google Sans"/>
                <a:cs typeface="Google Sans"/>
                <a:sym typeface="Google Sans"/>
              </a:rPr>
              <a:t>Adding GAN loss boosts subjective quality</a:t>
            </a:r>
            <a:endParaRPr>
              <a:solidFill>
                <a:schemeClr val="dk2"/>
              </a:solidFill>
              <a:latin typeface="Google Sans"/>
              <a:ea typeface="Google Sans"/>
              <a:cs typeface="Google Sans"/>
              <a:sym typeface="Google Sans"/>
            </a:endParaRPr>
          </a:p>
        </p:txBody>
      </p:sp>
      <p:sp>
        <p:nvSpPr>
          <p:cNvPr id="1015" name="Google Shape;1015;p69"/>
          <p:cNvSpPr txBox="1"/>
          <p:nvPr/>
        </p:nvSpPr>
        <p:spPr>
          <a:xfrm>
            <a:off x="-11275" y="4657025"/>
            <a:ext cx="8135100" cy="56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200">
                <a:solidFill>
                  <a:srgbClr val="CCCCCC"/>
                </a:solidFill>
                <a:latin typeface="Google Sans"/>
                <a:ea typeface="Google Sans"/>
                <a:cs typeface="Google Sans"/>
                <a:sym typeface="Google Sans"/>
              </a:rPr>
              <a:t>GAN results from Mentzer et al., 2020 (arxiv:2006.09965)</a:t>
            </a:r>
            <a:endParaRPr sz="1200">
              <a:solidFill>
                <a:srgbClr val="CCCCCC"/>
              </a:solidFill>
              <a:latin typeface="Google Sans"/>
              <a:ea typeface="Google Sans"/>
              <a:cs typeface="Google Sans"/>
              <a:sym typeface="Google Sans"/>
            </a:endParaRPr>
          </a:p>
          <a:p>
            <a:pPr indent="0" lvl="0" marL="0" rtl="0" algn="l">
              <a:spcBef>
                <a:spcPts val="0"/>
              </a:spcBef>
              <a:spcAft>
                <a:spcPts val="0"/>
              </a:spcAft>
              <a:buNone/>
            </a:pPr>
            <a:r>
              <a:rPr lang="en" sz="1200">
                <a:solidFill>
                  <a:srgbClr val="CCCCCC"/>
                </a:solidFill>
                <a:latin typeface="Google Sans"/>
                <a:ea typeface="Google Sans"/>
                <a:cs typeface="Google Sans"/>
                <a:sym typeface="Google Sans"/>
              </a:rPr>
              <a:t>M&amp;S from Minnen et al., 2018 (arxiv:1809.02736)</a:t>
            </a:r>
            <a:endParaRPr sz="1200">
              <a:solidFill>
                <a:srgbClr val="CCCCCC"/>
              </a:solidFill>
              <a:latin typeface="Google Sans"/>
              <a:ea typeface="Google Sans"/>
              <a:cs typeface="Google Sans"/>
              <a:sym typeface="Google Sans"/>
            </a:endParaRPr>
          </a:p>
        </p:txBody>
      </p:sp>
    </p:spTree>
  </p:cSld>
  <p:clrMapOvr>
    <a:masterClrMapping/>
  </p:clrMapOvr>
  <mc:AlternateContent>
    <mc:Choice Requires="p14">
      <p:transition p14:dur="400">
        <p:fade/>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grpSp>
        <p:nvGrpSpPr>
          <p:cNvPr id="1020" name="Google Shape;1020;p70"/>
          <p:cNvGrpSpPr/>
          <p:nvPr/>
        </p:nvGrpSpPr>
        <p:grpSpPr>
          <a:xfrm>
            <a:off x="158699" y="65251"/>
            <a:ext cx="5168998" cy="4630874"/>
            <a:chOff x="1987499" y="65251"/>
            <a:chExt cx="5168998" cy="4630874"/>
          </a:xfrm>
        </p:grpSpPr>
        <p:pic>
          <p:nvPicPr>
            <p:cNvPr id="1021" name="Google Shape;1021;p70"/>
            <p:cNvPicPr preferRelativeResize="0"/>
            <p:nvPr/>
          </p:nvPicPr>
          <p:blipFill>
            <a:blip r:embed="rId3">
              <a:alphaModFix/>
            </a:blip>
            <a:stretch>
              <a:fillRect/>
            </a:stretch>
          </p:blipFill>
          <p:spPr>
            <a:xfrm>
              <a:off x="1987499" y="65251"/>
              <a:ext cx="5168998" cy="4192227"/>
            </a:xfrm>
            <a:prstGeom prst="rect">
              <a:avLst/>
            </a:prstGeom>
            <a:noFill/>
            <a:ln>
              <a:noFill/>
            </a:ln>
          </p:spPr>
        </p:pic>
        <p:sp>
          <p:nvSpPr>
            <p:cNvPr id="1022" name="Google Shape;1022;p70"/>
            <p:cNvSpPr txBox="1"/>
            <p:nvPr/>
          </p:nvSpPr>
          <p:spPr>
            <a:xfrm>
              <a:off x="2186913" y="4149525"/>
              <a:ext cx="2154600" cy="5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oogle Sans"/>
                  <a:ea typeface="Google Sans"/>
                  <a:cs typeface="Google Sans"/>
                  <a:sym typeface="Google Sans"/>
                </a:rPr>
                <a:t>Better PSNR</a:t>
              </a:r>
              <a:endParaRPr>
                <a:solidFill>
                  <a:schemeClr val="dk2"/>
                </a:solidFill>
                <a:latin typeface="Google Sans"/>
                <a:ea typeface="Google Sans"/>
                <a:cs typeface="Google Sans"/>
                <a:sym typeface="Google Sans"/>
              </a:endParaRPr>
            </a:p>
            <a:p>
              <a:pPr indent="0" lvl="0" marL="0" rtl="0" algn="l">
                <a:spcBef>
                  <a:spcPts val="0"/>
                </a:spcBef>
                <a:spcAft>
                  <a:spcPts val="0"/>
                </a:spcAft>
                <a:buNone/>
              </a:pPr>
              <a:r>
                <a:rPr lang="en">
                  <a:solidFill>
                    <a:schemeClr val="dk2"/>
                  </a:solidFill>
                  <a:latin typeface="Google Sans"/>
                  <a:ea typeface="Google Sans"/>
                  <a:cs typeface="Google Sans"/>
                  <a:sym typeface="Google Sans"/>
                </a:rPr>
                <a:t>Worse FID score</a:t>
              </a:r>
              <a:endParaRPr>
                <a:solidFill>
                  <a:schemeClr val="dk2"/>
                </a:solidFill>
                <a:latin typeface="Google Sans"/>
                <a:ea typeface="Google Sans"/>
                <a:cs typeface="Google Sans"/>
                <a:sym typeface="Google Sans"/>
              </a:endParaRPr>
            </a:p>
          </p:txBody>
        </p:sp>
        <p:sp>
          <p:nvSpPr>
            <p:cNvPr id="1023" name="Google Shape;1023;p70"/>
            <p:cNvSpPr txBox="1"/>
            <p:nvPr/>
          </p:nvSpPr>
          <p:spPr>
            <a:xfrm>
              <a:off x="4802488" y="4149525"/>
              <a:ext cx="2154600" cy="54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a:ea typeface="Google Sans"/>
                  <a:cs typeface="Google Sans"/>
                  <a:sym typeface="Google Sans"/>
                </a:rPr>
                <a:t>Worse PSNR</a:t>
              </a:r>
              <a:endParaRPr>
                <a:solidFill>
                  <a:schemeClr val="dk2"/>
                </a:solidFill>
                <a:latin typeface="Google Sans"/>
                <a:ea typeface="Google Sans"/>
                <a:cs typeface="Google Sans"/>
                <a:sym typeface="Google Sans"/>
              </a:endParaRPr>
            </a:p>
            <a:p>
              <a:pPr indent="0" lvl="0" marL="0" rtl="0" algn="r">
                <a:spcBef>
                  <a:spcPts val="0"/>
                </a:spcBef>
                <a:spcAft>
                  <a:spcPts val="0"/>
                </a:spcAft>
                <a:buNone/>
              </a:pPr>
              <a:r>
                <a:rPr lang="en">
                  <a:solidFill>
                    <a:schemeClr val="dk2"/>
                  </a:solidFill>
                  <a:latin typeface="Google Sans"/>
                  <a:ea typeface="Google Sans"/>
                  <a:cs typeface="Google Sans"/>
                  <a:sym typeface="Google Sans"/>
                </a:rPr>
                <a:t>Better FID score</a:t>
              </a:r>
              <a:endParaRPr>
                <a:solidFill>
                  <a:schemeClr val="dk2"/>
                </a:solidFill>
                <a:latin typeface="Google Sans"/>
                <a:ea typeface="Google Sans"/>
                <a:cs typeface="Google Sans"/>
                <a:sym typeface="Google Sans"/>
              </a:endParaRPr>
            </a:p>
          </p:txBody>
        </p:sp>
      </p:grpSp>
      <p:sp>
        <p:nvSpPr>
          <p:cNvPr id="1024" name="Google Shape;1024;p70"/>
          <p:cNvSpPr txBox="1"/>
          <p:nvPr/>
        </p:nvSpPr>
        <p:spPr>
          <a:xfrm>
            <a:off x="-11275" y="4845900"/>
            <a:ext cx="8135100" cy="373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200">
                <a:solidFill>
                  <a:srgbClr val="B7B7B7"/>
                </a:solidFill>
                <a:latin typeface="Google Sans"/>
                <a:ea typeface="Google Sans"/>
                <a:cs typeface="Google Sans"/>
                <a:sym typeface="Google Sans"/>
              </a:rPr>
              <a:t>Agustsson et al. @ CVPR 2023 </a:t>
            </a:r>
            <a:r>
              <a:rPr i="1" lang="en" sz="1200">
                <a:solidFill>
                  <a:srgbClr val="B7B7B7"/>
                </a:solidFill>
                <a:latin typeface="Google Sans"/>
                <a:ea typeface="Google Sans"/>
                <a:cs typeface="Google Sans"/>
                <a:sym typeface="Google Sans"/>
              </a:rPr>
              <a:t>Multi-Realism Image Compression with a Conditional Generator</a:t>
            </a:r>
            <a:endParaRPr i="1" sz="1200">
              <a:solidFill>
                <a:srgbClr val="B7B7B7"/>
              </a:solidFill>
              <a:latin typeface="Google Sans"/>
              <a:ea typeface="Google Sans"/>
              <a:cs typeface="Google Sans"/>
              <a:sym typeface="Google Sans"/>
            </a:endParaRPr>
          </a:p>
        </p:txBody>
      </p:sp>
      <p:pic>
        <p:nvPicPr>
          <p:cNvPr id="1025" name="Google Shape;1025;p70"/>
          <p:cNvPicPr preferRelativeResize="0"/>
          <p:nvPr/>
        </p:nvPicPr>
        <p:blipFill>
          <a:blip r:embed="rId4">
            <a:alphaModFix/>
          </a:blip>
          <a:stretch>
            <a:fillRect/>
          </a:stretch>
        </p:blipFill>
        <p:spPr>
          <a:xfrm>
            <a:off x="5831025" y="690800"/>
            <a:ext cx="3229251" cy="2588426"/>
          </a:xfrm>
          <a:prstGeom prst="rect">
            <a:avLst/>
          </a:prstGeom>
          <a:noFill/>
          <a:ln>
            <a:noFill/>
          </a:ln>
        </p:spPr>
      </p:pic>
      <p:sp>
        <p:nvSpPr>
          <p:cNvPr id="1026" name="Google Shape;1026;p70"/>
          <p:cNvSpPr txBox="1"/>
          <p:nvPr/>
        </p:nvSpPr>
        <p:spPr>
          <a:xfrm>
            <a:off x="6302475" y="3347825"/>
            <a:ext cx="2286000" cy="7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Google Sans"/>
                <a:ea typeface="Google Sans"/>
                <a:cs typeface="Google Sans"/>
                <a:sym typeface="Google Sans"/>
              </a:rPr>
              <a:t>Decoder G is conditioned on realism parameter </a:t>
            </a:r>
            <a:r>
              <a:rPr lang="en" sz="1700">
                <a:solidFill>
                  <a:schemeClr val="dk2"/>
                </a:solidFill>
                <a:latin typeface="Google Sans"/>
                <a:ea typeface="Google Sans"/>
                <a:cs typeface="Google Sans"/>
                <a:sym typeface="Google Sans"/>
              </a:rPr>
              <a:t>β</a:t>
            </a:r>
            <a:endParaRPr>
              <a:solidFill>
                <a:schemeClr val="dk2"/>
              </a:solidFill>
              <a:latin typeface="Google Sans"/>
              <a:ea typeface="Google Sans"/>
              <a:cs typeface="Google Sans"/>
              <a:sym typeface="Google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pic>
        <p:nvPicPr>
          <p:cNvPr id="1031" name="Google Shape;1031;p71"/>
          <p:cNvPicPr preferRelativeResize="0"/>
          <p:nvPr/>
        </p:nvPicPr>
        <p:blipFill>
          <a:blip r:embed="rId3">
            <a:alphaModFix/>
          </a:blip>
          <a:stretch>
            <a:fillRect/>
          </a:stretch>
        </p:blipFill>
        <p:spPr>
          <a:xfrm>
            <a:off x="1449299" y="942700"/>
            <a:ext cx="6245402" cy="2496751"/>
          </a:xfrm>
          <a:prstGeom prst="rect">
            <a:avLst/>
          </a:prstGeom>
          <a:noFill/>
          <a:ln>
            <a:noFill/>
          </a:ln>
        </p:spPr>
      </p:pic>
      <p:sp>
        <p:nvSpPr>
          <p:cNvPr id="1032" name="Google Shape;1032;p71"/>
          <p:cNvSpPr/>
          <p:nvPr/>
        </p:nvSpPr>
        <p:spPr>
          <a:xfrm>
            <a:off x="1263350" y="1335700"/>
            <a:ext cx="6762000" cy="23040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71"/>
          <p:cNvSpPr txBox="1"/>
          <p:nvPr/>
        </p:nvSpPr>
        <p:spPr>
          <a:xfrm>
            <a:off x="41700" y="4476312"/>
            <a:ext cx="256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6FA8DC"/>
                </a:solidFill>
                <a:latin typeface="Google Sans"/>
                <a:ea typeface="Google Sans"/>
                <a:cs typeface="Google Sans"/>
                <a:sym typeface="Google Sans"/>
                <a:hlinkClick r:id="rId4">
                  <a:extLst>
                    <a:ext uri="{A12FA001-AC4F-418D-AE19-62706E023703}">
                      <ahyp:hlinkClr val="tx"/>
                    </a:ext>
                  </a:extLst>
                </a:hlinkClick>
              </a:rPr>
              <a:t>arxiv.org/abs/2305.18231</a:t>
            </a:r>
            <a:endParaRPr>
              <a:solidFill>
                <a:srgbClr val="6FA8DC"/>
              </a:solidFill>
              <a:latin typeface="Google Sans"/>
              <a:ea typeface="Google Sans"/>
              <a:cs typeface="Google Sans"/>
              <a:sym typeface="Google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p72"/>
          <p:cNvPicPr preferRelativeResize="0"/>
          <p:nvPr/>
        </p:nvPicPr>
        <p:blipFill>
          <a:blip r:embed="rId3">
            <a:alphaModFix/>
          </a:blip>
          <a:stretch>
            <a:fillRect/>
          </a:stretch>
        </p:blipFill>
        <p:spPr>
          <a:xfrm>
            <a:off x="216225" y="988088"/>
            <a:ext cx="3584976" cy="2888049"/>
          </a:xfrm>
          <a:prstGeom prst="rect">
            <a:avLst/>
          </a:prstGeom>
          <a:noFill/>
          <a:ln>
            <a:noFill/>
          </a:ln>
        </p:spPr>
      </p:pic>
      <p:sp>
        <p:nvSpPr>
          <p:cNvPr id="1039" name="Google Shape;1039;p72"/>
          <p:cNvSpPr txBox="1"/>
          <p:nvPr/>
        </p:nvSpPr>
        <p:spPr>
          <a:xfrm>
            <a:off x="0" y="4836900"/>
            <a:ext cx="43881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Google Sans"/>
                <a:ea typeface="Google Sans"/>
                <a:cs typeface="Google Sans"/>
                <a:sym typeface="Google Sans"/>
              </a:rPr>
              <a:t>HFD results from Hoogeboom 2023 (arxiv:2305.18231)</a:t>
            </a:r>
            <a:endParaRPr sz="1200">
              <a:solidFill>
                <a:srgbClr val="999999"/>
              </a:solidFill>
              <a:latin typeface="Google Sans"/>
              <a:ea typeface="Google Sans"/>
              <a:cs typeface="Google Sans"/>
              <a:sym typeface="Google Sans"/>
            </a:endParaRPr>
          </a:p>
        </p:txBody>
      </p:sp>
      <p:grpSp>
        <p:nvGrpSpPr>
          <p:cNvPr id="1040" name="Google Shape;1040;p72"/>
          <p:cNvGrpSpPr/>
          <p:nvPr/>
        </p:nvGrpSpPr>
        <p:grpSpPr>
          <a:xfrm>
            <a:off x="3965727" y="1121500"/>
            <a:ext cx="5151904" cy="2621232"/>
            <a:chOff x="3919050" y="1121500"/>
            <a:chExt cx="5151904" cy="2621232"/>
          </a:xfrm>
        </p:grpSpPr>
        <p:pic>
          <p:nvPicPr>
            <p:cNvPr id="1041" name="Google Shape;1041;p72"/>
            <p:cNvPicPr preferRelativeResize="0"/>
            <p:nvPr/>
          </p:nvPicPr>
          <p:blipFill>
            <a:blip r:embed="rId4">
              <a:alphaModFix/>
            </a:blip>
            <a:stretch>
              <a:fillRect/>
            </a:stretch>
          </p:blipFill>
          <p:spPr>
            <a:xfrm>
              <a:off x="3919051" y="1121500"/>
              <a:ext cx="5151903" cy="2621232"/>
            </a:xfrm>
            <a:prstGeom prst="rect">
              <a:avLst/>
            </a:prstGeom>
            <a:noFill/>
            <a:ln>
              <a:noFill/>
            </a:ln>
          </p:spPr>
        </p:pic>
        <p:sp>
          <p:nvSpPr>
            <p:cNvPr id="1042" name="Google Shape;1042;p72"/>
            <p:cNvSpPr/>
            <p:nvPr/>
          </p:nvSpPr>
          <p:spPr>
            <a:xfrm>
              <a:off x="3919050" y="1121500"/>
              <a:ext cx="1787700" cy="50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3" name="Google Shape;1043;p72"/>
            <p:cNvPicPr preferRelativeResize="0"/>
            <p:nvPr/>
          </p:nvPicPr>
          <p:blipFill rotWithShape="1">
            <a:blip r:embed="rId4">
              <a:alphaModFix/>
            </a:blip>
            <a:srcRect b="15224" l="20361" r="69581" t="64653"/>
            <a:stretch/>
          </p:blipFill>
          <p:spPr>
            <a:xfrm>
              <a:off x="5129804" y="1983771"/>
              <a:ext cx="518124" cy="527450"/>
            </a:xfrm>
            <a:prstGeom prst="rect">
              <a:avLst/>
            </a:prstGeom>
            <a:noFill/>
            <a:ln>
              <a:noFill/>
            </a:ln>
          </p:spPr>
        </p:pic>
        <p:sp>
          <p:nvSpPr>
            <p:cNvPr id="1044" name="Google Shape;1044;p72"/>
            <p:cNvSpPr/>
            <p:nvPr/>
          </p:nvSpPr>
          <p:spPr>
            <a:xfrm>
              <a:off x="4957075" y="2511225"/>
              <a:ext cx="617400" cy="90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72"/>
            <p:cNvSpPr/>
            <p:nvPr/>
          </p:nvSpPr>
          <p:spPr>
            <a:xfrm>
              <a:off x="4079550" y="1951100"/>
              <a:ext cx="1041000" cy="550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6" name="Google Shape;1046;p72"/>
            <p:cNvPicPr preferRelativeResize="0"/>
            <p:nvPr/>
          </p:nvPicPr>
          <p:blipFill rotWithShape="1">
            <a:blip r:embed="rId4">
              <a:alphaModFix/>
            </a:blip>
            <a:srcRect b="47097" l="2997" r="75620" t="32780"/>
            <a:stretch/>
          </p:blipFill>
          <p:spPr>
            <a:xfrm>
              <a:off x="4028202" y="1983775"/>
              <a:ext cx="1101573" cy="527450"/>
            </a:xfrm>
            <a:prstGeom prst="rect">
              <a:avLst/>
            </a:prstGeom>
            <a:noFill/>
            <a:ln>
              <a:noFill/>
            </a:ln>
          </p:spPr>
        </p:pic>
      </p:grpSp>
      <p:sp>
        <p:nvSpPr>
          <p:cNvPr id="1047" name="Google Shape;1047;p72"/>
          <p:cNvSpPr/>
          <p:nvPr/>
        </p:nvSpPr>
        <p:spPr>
          <a:xfrm>
            <a:off x="294075" y="988100"/>
            <a:ext cx="2338500" cy="10878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72"/>
          <p:cNvSpPr/>
          <p:nvPr/>
        </p:nvSpPr>
        <p:spPr>
          <a:xfrm>
            <a:off x="479150" y="1988425"/>
            <a:ext cx="3322200" cy="11544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72"/>
          <p:cNvSpPr/>
          <p:nvPr/>
        </p:nvSpPr>
        <p:spPr>
          <a:xfrm>
            <a:off x="821525" y="1012900"/>
            <a:ext cx="298800" cy="9006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72"/>
          <p:cNvSpPr/>
          <p:nvPr/>
        </p:nvSpPr>
        <p:spPr>
          <a:xfrm>
            <a:off x="4046075" y="1035175"/>
            <a:ext cx="5071500" cy="30165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72"/>
          <p:cNvSpPr/>
          <p:nvPr/>
        </p:nvSpPr>
        <p:spPr>
          <a:xfrm>
            <a:off x="2843975" y="333900"/>
            <a:ext cx="2248500" cy="9501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3C78D8"/>
                </a:solidFill>
                <a:latin typeface="Google Sans"/>
                <a:ea typeface="Google Sans"/>
                <a:cs typeface="Google Sans"/>
                <a:sym typeface="Google Sans"/>
              </a:rPr>
              <a:t>A convolutional compression model optimized for MSE encodes the global structure of the image</a:t>
            </a:r>
            <a:endParaRPr sz="1200">
              <a:solidFill>
                <a:srgbClr val="3C78D8"/>
              </a:solidFill>
              <a:latin typeface="Google Sans"/>
              <a:ea typeface="Google Sans"/>
              <a:cs typeface="Google Sans"/>
              <a:sym typeface="Google Sans"/>
            </a:endParaRPr>
          </a:p>
        </p:txBody>
      </p:sp>
      <p:sp>
        <p:nvSpPr>
          <p:cNvPr id="1052" name="Google Shape;1052;p72"/>
          <p:cNvSpPr/>
          <p:nvPr/>
        </p:nvSpPr>
        <p:spPr>
          <a:xfrm>
            <a:off x="2768200" y="3389350"/>
            <a:ext cx="2724900" cy="8352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3C78D8"/>
                </a:solidFill>
                <a:latin typeface="Google Sans"/>
                <a:ea typeface="Google Sans"/>
                <a:cs typeface="Google Sans"/>
                <a:sym typeface="Google Sans"/>
              </a:rPr>
              <a:t>A diffusion process conditioned on the MSE-optimized reconstruction iteratively recovers details</a:t>
            </a:r>
            <a:endParaRPr sz="1200">
              <a:solidFill>
                <a:srgbClr val="3C78D8"/>
              </a:solidFill>
              <a:latin typeface="Google Sans"/>
              <a:ea typeface="Google Sans"/>
              <a:cs typeface="Google Sans"/>
              <a:sym typeface="Google Sans"/>
            </a:endParaRPr>
          </a:p>
        </p:txBody>
      </p:sp>
      <p:grpSp>
        <p:nvGrpSpPr>
          <p:cNvPr id="1053" name="Google Shape;1053;p72"/>
          <p:cNvGrpSpPr/>
          <p:nvPr/>
        </p:nvGrpSpPr>
        <p:grpSpPr>
          <a:xfrm>
            <a:off x="71175" y="1913650"/>
            <a:ext cx="2561400" cy="2536200"/>
            <a:chOff x="71175" y="1913650"/>
            <a:chExt cx="2561400" cy="2536200"/>
          </a:xfrm>
        </p:grpSpPr>
        <p:sp>
          <p:nvSpPr>
            <p:cNvPr id="1054" name="Google Shape;1054;p72"/>
            <p:cNvSpPr/>
            <p:nvPr/>
          </p:nvSpPr>
          <p:spPr>
            <a:xfrm>
              <a:off x="71175" y="2908150"/>
              <a:ext cx="2561400" cy="1541700"/>
            </a:xfrm>
            <a:prstGeom prst="roundRect">
              <a:avLst>
                <a:gd fmla="val 12497" name="adj"/>
              </a:avLst>
            </a:prstGeom>
            <a:solidFill>
              <a:schemeClr val="lt1"/>
            </a:solidFill>
            <a:ln cap="flat" cmpd="sng" w="9525">
              <a:solidFill>
                <a:srgbClr val="3C78D8"/>
              </a:solidFill>
              <a:prstDash val="solid"/>
              <a:round/>
              <a:headEnd len="sm" w="sm" type="none"/>
              <a:tailEnd len="sm" w="sm" type="none"/>
            </a:ln>
            <a:effectLst>
              <a:outerShdw blurRad="85725" rotWithShape="0" algn="bl" dir="27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3C78D8"/>
                  </a:solidFill>
                  <a:latin typeface="Google Sans"/>
                  <a:ea typeface="Google Sans"/>
                  <a:cs typeface="Google Sans"/>
                  <a:sym typeface="Google Sans"/>
                </a:rPr>
                <a:t>The bitrate is fully determined by the convolutional compression model.</a:t>
              </a:r>
              <a:br>
                <a:rPr lang="en" sz="1200">
                  <a:solidFill>
                    <a:srgbClr val="3C78D8"/>
                  </a:solidFill>
                  <a:latin typeface="Google Sans"/>
                  <a:ea typeface="Google Sans"/>
                  <a:cs typeface="Google Sans"/>
                  <a:sym typeface="Google Sans"/>
                </a:rPr>
              </a:br>
              <a:br>
                <a:rPr lang="en" sz="1200">
                  <a:solidFill>
                    <a:srgbClr val="3C78D8"/>
                  </a:solidFill>
                  <a:latin typeface="Google Sans"/>
                  <a:ea typeface="Google Sans"/>
                  <a:cs typeface="Google Sans"/>
                  <a:sym typeface="Google Sans"/>
                </a:rPr>
              </a:br>
              <a:r>
                <a:rPr lang="en" sz="1200">
                  <a:solidFill>
                    <a:srgbClr val="3C78D8"/>
                  </a:solidFill>
                  <a:latin typeface="Google Sans"/>
                  <a:ea typeface="Google Sans"/>
                  <a:cs typeface="Google Sans"/>
                  <a:sym typeface="Google Sans"/>
                </a:rPr>
                <a:t>The diffusion process acts as a refinement step and adds no additional bits.</a:t>
              </a:r>
              <a:endParaRPr sz="1200">
                <a:solidFill>
                  <a:srgbClr val="3C78D8"/>
                </a:solidFill>
                <a:latin typeface="Google Sans"/>
                <a:ea typeface="Google Sans"/>
                <a:cs typeface="Google Sans"/>
                <a:sym typeface="Google Sans"/>
              </a:endParaRPr>
            </a:p>
          </p:txBody>
        </p:sp>
        <p:cxnSp>
          <p:nvCxnSpPr>
            <p:cNvPr id="1055" name="Google Shape;1055;p72"/>
            <p:cNvCxnSpPr>
              <a:stCxn id="1054" idx="0"/>
              <a:endCxn id="1049" idx="2"/>
            </p:cNvCxnSpPr>
            <p:nvPr/>
          </p:nvCxnSpPr>
          <p:spPr>
            <a:xfrm rot="10800000">
              <a:off x="970875" y="1913650"/>
              <a:ext cx="381000" cy="994500"/>
            </a:xfrm>
            <a:prstGeom prst="straightConnector1">
              <a:avLst/>
            </a:prstGeom>
            <a:noFill/>
            <a:ln cap="flat" cmpd="sng" w="19050">
              <a:solidFill>
                <a:schemeClr val="accent1"/>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100"/>
                                        <p:tgtEl>
                                          <p:spTgt spid="1047"/>
                                        </p:tgtEl>
                                      </p:cBhvr>
                                    </p:animEffect>
                                  </p:childTnLst>
                                </p:cTn>
                              </p:par>
                              <p:par>
                                <p:cTn fill="hold" nodeType="with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100"/>
                                        <p:tgtEl>
                                          <p:spTgt spid="10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100"/>
                                        <p:tgtEl>
                                          <p:spTgt spid="1048"/>
                                        </p:tgtEl>
                                      </p:cBhvr>
                                    </p:animEffect>
                                  </p:childTnLst>
                                </p:cTn>
                              </p:par>
                              <p:par>
                                <p:cTn fill="hold" nodeType="withEffect" presetClass="exit" presetID="10" presetSubtype="0">
                                  <p:stCondLst>
                                    <p:cond delay="0"/>
                                  </p:stCondLst>
                                  <p:childTnLst>
                                    <p:animEffect filter="fade" transition="out">
                                      <p:cBhvr>
                                        <p:cTn dur="100"/>
                                        <p:tgtEl>
                                          <p:spTgt spid="1047"/>
                                        </p:tgtEl>
                                      </p:cBhvr>
                                    </p:animEffect>
                                    <p:set>
                                      <p:cBhvr>
                                        <p:cTn dur="1" fill="hold">
                                          <p:stCondLst>
                                            <p:cond delay="100"/>
                                          </p:stCondLst>
                                        </p:cTn>
                                        <p:tgtEl>
                                          <p:spTgt spid="10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
                                        <p:tgtEl>
                                          <p:spTgt spid="1050"/>
                                        </p:tgtEl>
                                      </p:cBhvr>
                                    </p:animEffect>
                                    <p:set>
                                      <p:cBhvr>
                                        <p:cTn dur="1" fill="hold">
                                          <p:stCondLst>
                                            <p:cond delay="200"/>
                                          </p:stCondLst>
                                        </p:cTn>
                                        <p:tgtEl>
                                          <p:spTgt spid="10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1051"/>
                                        </p:tgtEl>
                                      </p:cBhvr>
                                    </p:animEffect>
                                    <p:set>
                                      <p:cBhvr>
                                        <p:cTn dur="1" fill="hold">
                                          <p:stCondLst>
                                            <p:cond delay="100"/>
                                          </p:stCondLst>
                                        </p:cTn>
                                        <p:tgtEl>
                                          <p:spTgt spid="105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
                                        <p:tgtEl>
                                          <p:spTgt spid="10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100"/>
                                        <p:tgtEl>
                                          <p:spTgt spid="1049"/>
                                        </p:tgtEl>
                                      </p:cBhvr>
                                    </p:animEffect>
                                  </p:childTnLst>
                                </p:cTn>
                              </p:par>
                              <p:par>
                                <p:cTn fill="hold" nodeType="withEffect" presetClass="exit" presetID="10" presetSubtype="0">
                                  <p:stCondLst>
                                    <p:cond delay="0"/>
                                  </p:stCondLst>
                                  <p:childTnLst>
                                    <p:animEffect filter="fade" transition="out">
                                      <p:cBhvr>
                                        <p:cTn dur="100"/>
                                        <p:tgtEl>
                                          <p:spTgt spid="1048"/>
                                        </p:tgtEl>
                                      </p:cBhvr>
                                    </p:animEffect>
                                    <p:set>
                                      <p:cBhvr>
                                        <p:cTn dur="1" fill="hold">
                                          <p:stCondLst>
                                            <p:cond delay="100"/>
                                          </p:stCondLst>
                                        </p:cTn>
                                        <p:tgtEl>
                                          <p:spTgt spid="104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100"/>
                                        <p:tgtEl>
                                          <p:spTgt spid="1053"/>
                                        </p:tgtEl>
                                      </p:cBhvr>
                                    </p:animEffect>
                                  </p:childTnLst>
                                </p:cTn>
                              </p:par>
                              <p:par>
                                <p:cTn fill="hold" nodeType="withEffect" presetClass="exit" presetID="10" presetSubtype="0">
                                  <p:stCondLst>
                                    <p:cond delay="0"/>
                                  </p:stCondLst>
                                  <p:childTnLst>
                                    <p:animEffect filter="fade" transition="out">
                                      <p:cBhvr>
                                        <p:cTn dur="100"/>
                                        <p:tgtEl>
                                          <p:spTgt spid="1052"/>
                                        </p:tgtEl>
                                      </p:cBhvr>
                                    </p:animEffect>
                                    <p:set>
                                      <p:cBhvr>
                                        <p:cTn dur="1" fill="hold">
                                          <p:stCondLst>
                                            <p:cond delay="100"/>
                                          </p:stCondLst>
                                        </p:cTn>
                                        <p:tgtEl>
                                          <p:spTgt spid="10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grpSp>
        <p:nvGrpSpPr>
          <p:cNvPr id="1060" name="Google Shape;1060;p73"/>
          <p:cNvGrpSpPr/>
          <p:nvPr/>
        </p:nvGrpSpPr>
        <p:grpSpPr>
          <a:xfrm>
            <a:off x="751750" y="937119"/>
            <a:ext cx="3524975" cy="3064450"/>
            <a:chOff x="675550" y="948250"/>
            <a:chExt cx="3524975" cy="3064450"/>
          </a:xfrm>
        </p:grpSpPr>
        <p:pic>
          <p:nvPicPr>
            <p:cNvPr id="1061" name="Google Shape;1061;p73"/>
            <p:cNvPicPr preferRelativeResize="0"/>
            <p:nvPr/>
          </p:nvPicPr>
          <p:blipFill>
            <a:blip r:embed="rId3">
              <a:alphaModFix/>
            </a:blip>
            <a:stretch>
              <a:fillRect/>
            </a:stretch>
          </p:blipFill>
          <p:spPr>
            <a:xfrm>
              <a:off x="675550" y="948250"/>
              <a:ext cx="3524926" cy="3064424"/>
            </a:xfrm>
            <a:prstGeom prst="rect">
              <a:avLst/>
            </a:prstGeom>
            <a:noFill/>
            <a:ln>
              <a:noFill/>
            </a:ln>
          </p:spPr>
        </p:pic>
        <p:sp>
          <p:nvSpPr>
            <p:cNvPr id="1062" name="Google Shape;1062;p73"/>
            <p:cNvSpPr/>
            <p:nvPr/>
          </p:nvSpPr>
          <p:spPr>
            <a:xfrm>
              <a:off x="1380225" y="3862400"/>
              <a:ext cx="2820300" cy="150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3" name="Google Shape;1063;p73"/>
          <p:cNvGrpSpPr/>
          <p:nvPr/>
        </p:nvGrpSpPr>
        <p:grpSpPr>
          <a:xfrm>
            <a:off x="5231500" y="940547"/>
            <a:ext cx="3500700" cy="3457903"/>
            <a:chOff x="5231500" y="940547"/>
            <a:chExt cx="3500700" cy="3457903"/>
          </a:xfrm>
        </p:grpSpPr>
        <p:pic>
          <p:nvPicPr>
            <p:cNvPr id="1064" name="Google Shape;1064;p73"/>
            <p:cNvPicPr preferRelativeResize="0"/>
            <p:nvPr/>
          </p:nvPicPr>
          <p:blipFill>
            <a:blip r:embed="rId4">
              <a:alphaModFix/>
            </a:blip>
            <a:stretch>
              <a:fillRect/>
            </a:stretch>
          </p:blipFill>
          <p:spPr>
            <a:xfrm>
              <a:off x="5599125" y="948250"/>
              <a:ext cx="2531550" cy="2531550"/>
            </a:xfrm>
            <a:prstGeom prst="rect">
              <a:avLst/>
            </a:prstGeom>
            <a:noFill/>
            <a:ln>
              <a:noFill/>
            </a:ln>
          </p:spPr>
        </p:pic>
        <p:sp>
          <p:nvSpPr>
            <p:cNvPr id="1065" name="Google Shape;1065;p73"/>
            <p:cNvSpPr txBox="1"/>
            <p:nvPr/>
          </p:nvSpPr>
          <p:spPr>
            <a:xfrm>
              <a:off x="5231500" y="3502350"/>
              <a:ext cx="3500700" cy="8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Google Sans"/>
                  <a:ea typeface="Google Sans"/>
                  <a:cs typeface="Google Sans"/>
                  <a:sym typeface="Google Sans"/>
                </a:rPr>
                <a:t>To avoid artifacts, diffusion is applied in stages. Iteratively, each of the four patch groups is partially denoised conditioned on the other groups.</a:t>
              </a:r>
              <a:endParaRPr sz="1200">
                <a:latin typeface="Google Sans"/>
                <a:ea typeface="Google Sans"/>
                <a:cs typeface="Google Sans"/>
                <a:sym typeface="Google Sans"/>
              </a:endParaRPr>
            </a:p>
          </p:txBody>
        </p:sp>
        <p:grpSp>
          <p:nvGrpSpPr>
            <p:cNvPr id="1066" name="Google Shape;1066;p73"/>
            <p:cNvGrpSpPr/>
            <p:nvPr/>
          </p:nvGrpSpPr>
          <p:grpSpPr>
            <a:xfrm>
              <a:off x="6249975" y="940547"/>
              <a:ext cx="1245375" cy="2544748"/>
              <a:chOff x="6249965" y="935000"/>
              <a:chExt cx="1245375" cy="2584550"/>
            </a:xfrm>
          </p:grpSpPr>
          <p:cxnSp>
            <p:nvCxnSpPr>
              <p:cNvPr id="1067" name="Google Shape;1067;p73"/>
              <p:cNvCxnSpPr/>
              <p:nvPr/>
            </p:nvCxnSpPr>
            <p:spPr>
              <a:xfrm>
                <a:off x="6249965" y="935000"/>
                <a:ext cx="0" cy="2571300"/>
              </a:xfrm>
              <a:prstGeom prst="straightConnector1">
                <a:avLst/>
              </a:prstGeom>
              <a:noFill/>
              <a:ln cap="flat" cmpd="sng" w="9525">
                <a:solidFill>
                  <a:srgbClr val="D9D9D9"/>
                </a:solidFill>
                <a:prstDash val="solid"/>
                <a:round/>
                <a:headEnd len="med" w="med" type="none"/>
                <a:tailEnd len="med" w="med" type="none"/>
              </a:ln>
            </p:spPr>
          </p:cxnSp>
          <p:cxnSp>
            <p:nvCxnSpPr>
              <p:cNvPr id="1068" name="Google Shape;1068;p73"/>
              <p:cNvCxnSpPr/>
              <p:nvPr/>
            </p:nvCxnSpPr>
            <p:spPr>
              <a:xfrm>
                <a:off x="6864890" y="948250"/>
                <a:ext cx="0" cy="2571300"/>
              </a:xfrm>
              <a:prstGeom prst="straightConnector1">
                <a:avLst/>
              </a:prstGeom>
              <a:noFill/>
              <a:ln cap="flat" cmpd="sng" w="9525">
                <a:solidFill>
                  <a:srgbClr val="D9D9D9"/>
                </a:solidFill>
                <a:prstDash val="solid"/>
                <a:round/>
                <a:headEnd len="med" w="med" type="none"/>
                <a:tailEnd len="med" w="med" type="none"/>
              </a:ln>
            </p:spPr>
          </p:cxnSp>
          <p:cxnSp>
            <p:nvCxnSpPr>
              <p:cNvPr id="1069" name="Google Shape;1069;p73"/>
              <p:cNvCxnSpPr/>
              <p:nvPr/>
            </p:nvCxnSpPr>
            <p:spPr>
              <a:xfrm>
                <a:off x="7495340" y="948250"/>
                <a:ext cx="0" cy="2571300"/>
              </a:xfrm>
              <a:prstGeom prst="straightConnector1">
                <a:avLst/>
              </a:prstGeom>
              <a:noFill/>
              <a:ln cap="flat" cmpd="sng" w="9525">
                <a:solidFill>
                  <a:srgbClr val="D9D9D9"/>
                </a:solidFill>
                <a:prstDash val="solid"/>
                <a:round/>
                <a:headEnd len="med" w="med" type="none"/>
                <a:tailEnd len="med" w="med" type="none"/>
              </a:ln>
            </p:spPr>
          </p:cxnSp>
        </p:grpSp>
        <p:grpSp>
          <p:nvGrpSpPr>
            <p:cNvPr id="1070" name="Google Shape;1070;p73"/>
            <p:cNvGrpSpPr/>
            <p:nvPr/>
          </p:nvGrpSpPr>
          <p:grpSpPr>
            <a:xfrm rot="-5400000">
              <a:off x="6236755" y="947974"/>
              <a:ext cx="1245375" cy="2531825"/>
              <a:chOff x="6249965" y="935000"/>
              <a:chExt cx="1245375" cy="2584550"/>
            </a:xfrm>
          </p:grpSpPr>
          <p:cxnSp>
            <p:nvCxnSpPr>
              <p:cNvPr id="1071" name="Google Shape;1071;p73"/>
              <p:cNvCxnSpPr/>
              <p:nvPr/>
            </p:nvCxnSpPr>
            <p:spPr>
              <a:xfrm>
                <a:off x="6249965" y="935000"/>
                <a:ext cx="0" cy="2571300"/>
              </a:xfrm>
              <a:prstGeom prst="straightConnector1">
                <a:avLst/>
              </a:prstGeom>
              <a:noFill/>
              <a:ln cap="flat" cmpd="sng" w="9525">
                <a:solidFill>
                  <a:srgbClr val="D9D9D9"/>
                </a:solidFill>
                <a:prstDash val="solid"/>
                <a:round/>
                <a:headEnd len="med" w="med" type="none"/>
                <a:tailEnd len="med" w="med" type="none"/>
              </a:ln>
            </p:spPr>
          </p:cxnSp>
          <p:cxnSp>
            <p:nvCxnSpPr>
              <p:cNvPr id="1072" name="Google Shape;1072;p73"/>
              <p:cNvCxnSpPr/>
              <p:nvPr/>
            </p:nvCxnSpPr>
            <p:spPr>
              <a:xfrm>
                <a:off x="6864890" y="948250"/>
                <a:ext cx="0" cy="2571300"/>
              </a:xfrm>
              <a:prstGeom prst="straightConnector1">
                <a:avLst/>
              </a:prstGeom>
              <a:noFill/>
              <a:ln cap="flat" cmpd="sng" w="9525">
                <a:solidFill>
                  <a:srgbClr val="D9D9D9"/>
                </a:solidFill>
                <a:prstDash val="solid"/>
                <a:round/>
                <a:headEnd len="med" w="med" type="none"/>
                <a:tailEnd len="med" w="med" type="none"/>
              </a:ln>
            </p:spPr>
          </p:cxnSp>
          <p:cxnSp>
            <p:nvCxnSpPr>
              <p:cNvPr id="1073" name="Google Shape;1073;p73"/>
              <p:cNvCxnSpPr/>
              <p:nvPr/>
            </p:nvCxnSpPr>
            <p:spPr>
              <a:xfrm>
                <a:off x="7495340" y="948250"/>
                <a:ext cx="0" cy="2571300"/>
              </a:xfrm>
              <a:prstGeom prst="straightConnector1">
                <a:avLst/>
              </a:prstGeom>
              <a:noFill/>
              <a:ln cap="flat" cmpd="sng" w="9525">
                <a:solidFill>
                  <a:srgbClr val="D9D9D9"/>
                </a:solidFill>
                <a:prstDash val="solid"/>
                <a:round/>
                <a:headEnd len="med" w="med" type="none"/>
                <a:tailEnd len="med" w="med" type="none"/>
              </a:ln>
            </p:spPr>
          </p:cxnSp>
        </p:grpSp>
      </p:grpSp>
      <p:sp>
        <p:nvSpPr>
          <p:cNvPr id="1074" name="Google Shape;1074;p73"/>
          <p:cNvSpPr/>
          <p:nvPr/>
        </p:nvSpPr>
        <p:spPr>
          <a:xfrm>
            <a:off x="5231500" y="862650"/>
            <a:ext cx="3363000" cy="35730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1074"/>
                                        </p:tgtEl>
                                      </p:cBhvr>
                                    </p:animEffect>
                                    <p:set>
                                      <p:cBhvr>
                                        <p:cTn dur="1" fill="hold">
                                          <p:stCondLst>
                                            <p:cond delay="100"/>
                                          </p:stCondLst>
                                        </p:cTn>
                                        <p:tgtEl>
                                          <p:spTgt spid="107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pic>
        <p:nvPicPr>
          <p:cNvPr id="1079" name="Google Shape;1079;p74"/>
          <p:cNvPicPr preferRelativeResize="0"/>
          <p:nvPr/>
        </p:nvPicPr>
        <p:blipFill>
          <a:blip r:embed="rId3">
            <a:alphaModFix/>
          </a:blip>
          <a:stretch>
            <a:fillRect/>
          </a:stretch>
        </p:blipFill>
        <p:spPr>
          <a:xfrm>
            <a:off x="3745050" y="1421700"/>
            <a:ext cx="5273702" cy="1667126"/>
          </a:xfrm>
          <a:prstGeom prst="rect">
            <a:avLst/>
          </a:prstGeom>
          <a:noFill/>
          <a:ln>
            <a:noFill/>
          </a:ln>
        </p:spPr>
      </p:pic>
      <p:grpSp>
        <p:nvGrpSpPr>
          <p:cNvPr id="1080" name="Google Shape;1080;p74"/>
          <p:cNvGrpSpPr/>
          <p:nvPr/>
        </p:nvGrpSpPr>
        <p:grpSpPr>
          <a:xfrm>
            <a:off x="152400" y="152400"/>
            <a:ext cx="3419911" cy="4838698"/>
            <a:chOff x="152400" y="152400"/>
            <a:chExt cx="3419911" cy="4838698"/>
          </a:xfrm>
        </p:grpSpPr>
        <p:pic>
          <p:nvPicPr>
            <p:cNvPr id="1081" name="Google Shape;1081;p74"/>
            <p:cNvPicPr preferRelativeResize="0"/>
            <p:nvPr/>
          </p:nvPicPr>
          <p:blipFill>
            <a:blip r:embed="rId4">
              <a:alphaModFix/>
            </a:blip>
            <a:stretch>
              <a:fillRect/>
            </a:stretch>
          </p:blipFill>
          <p:spPr>
            <a:xfrm>
              <a:off x="152400" y="152400"/>
              <a:ext cx="3419911" cy="4838698"/>
            </a:xfrm>
            <a:prstGeom prst="rect">
              <a:avLst/>
            </a:prstGeom>
            <a:noFill/>
            <a:ln>
              <a:noFill/>
            </a:ln>
          </p:spPr>
        </p:pic>
        <p:sp>
          <p:nvSpPr>
            <p:cNvPr id="1082" name="Google Shape;1082;p74"/>
            <p:cNvSpPr/>
            <p:nvPr/>
          </p:nvSpPr>
          <p:spPr>
            <a:xfrm rot="1145984">
              <a:off x="461903" y="339410"/>
              <a:ext cx="400656" cy="1035370"/>
            </a:xfrm>
            <a:prstGeom prst="ellipse">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74"/>
            <p:cNvSpPr/>
            <p:nvPr/>
          </p:nvSpPr>
          <p:spPr>
            <a:xfrm rot="1145984">
              <a:off x="1603233" y="339410"/>
              <a:ext cx="400656" cy="1035370"/>
            </a:xfrm>
            <a:prstGeom prst="ellipse">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4" name="Google Shape;1084;p74"/>
          <p:cNvSpPr/>
          <p:nvPr/>
        </p:nvSpPr>
        <p:spPr>
          <a:xfrm>
            <a:off x="127000" y="135150"/>
            <a:ext cx="3470700" cy="4873200"/>
          </a:xfrm>
          <a:prstGeom prst="rect">
            <a:avLst/>
          </a:prstGeom>
          <a:solidFill>
            <a:srgbClr val="FFFFFF">
              <a:alpha val="94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74"/>
          <p:cNvSpPr/>
          <p:nvPr/>
        </p:nvSpPr>
        <p:spPr>
          <a:xfrm>
            <a:off x="3851300" y="1369106"/>
            <a:ext cx="1296600" cy="311700"/>
          </a:xfrm>
          <a:prstGeom prst="ellipse">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74"/>
          <p:cNvSpPr/>
          <p:nvPr/>
        </p:nvSpPr>
        <p:spPr>
          <a:xfrm>
            <a:off x="3717700" y="1357975"/>
            <a:ext cx="5331600" cy="19368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1084"/>
                                        </p:tgtEl>
                                      </p:cBhvr>
                                    </p:animEffect>
                                    <p:set>
                                      <p:cBhvr>
                                        <p:cTn dur="1" fill="hold">
                                          <p:stCondLst>
                                            <p:cond delay="100"/>
                                          </p:stCondLst>
                                        </p:cTn>
                                        <p:tgtEl>
                                          <p:spTgt spid="108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100"/>
                                        <p:tgtEl>
                                          <p:spTgt spid="10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id="1091" name="Google Shape;1091;p75"/>
          <p:cNvPicPr preferRelativeResize="0"/>
          <p:nvPr/>
        </p:nvPicPr>
        <p:blipFill>
          <a:blip r:embed="rId3">
            <a:alphaModFix/>
          </a:blip>
          <a:stretch>
            <a:fillRect/>
          </a:stretch>
        </p:blipFill>
        <p:spPr>
          <a:xfrm>
            <a:off x="152402" y="452534"/>
            <a:ext cx="8832973" cy="3251966"/>
          </a:xfrm>
          <a:prstGeom prst="rect">
            <a:avLst/>
          </a:prstGeom>
          <a:noFill/>
          <a:ln>
            <a:noFill/>
          </a:ln>
        </p:spPr>
      </p:pic>
      <p:sp>
        <p:nvSpPr>
          <p:cNvPr id="1092" name="Google Shape;1092;p75"/>
          <p:cNvSpPr txBox="1"/>
          <p:nvPr/>
        </p:nvSpPr>
        <p:spPr>
          <a:xfrm>
            <a:off x="684525" y="3927475"/>
            <a:ext cx="5036700" cy="9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oogle Sans"/>
                <a:ea typeface="Google Sans"/>
                <a:cs typeface="Google Sans"/>
                <a:sym typeface="Google Sans"/>
              </a:rPr>
              <a:t>To improve high-frequency detail and avoid over-denoising, HFD+ encodes a low-resolution error map (|x</a:t>
            </a:r>
            <a:r>
              <a:rPr baseline="30000" lang="en">
                <a:solidFill>
                  <a:schemeClr val="dk2"/>
                </a:solidFill>
                <a:latin typeface="Google Sans"/>
                <a:ea typeface="Google Sans"/>
                <a:cs typeface="Google Sans"/>
                <a:sym typeface="Google Sans"/>
              </a:rPr>
              <a:t>mse</a:t>
            </a:r>
            <a:r>
              <a:rPr lang="en">
                <a:solidFill>
                  <a:schemeClr val="dk2"/>
                </a:solidFill>
                <a:latin typeface="Google Sans"/>
                <a:ea typeface="Google Sans"/>
                <a:cs typeface="Google Sans"/>
                <a:sym typeface="Google Sans"/>
              </a:rPr>
              <a:t>-x|) and uses it as additional context during the diffusion stage.</a:t>
            </a:r>
            <a:endParaRPr>
              <a:solidFill>
                <a:schemeClr val="dk2"/>
              </a:solidFill>
              <a:latin typeface="Google Sans"/>
              <a:ea typeface="Google Sans"/>
              <a:cs typeface="Google Sans"/>
              <a:sym typeface="Google Sans"/>
            </a:endParaRPr>
          </a:p>
        </p:txBody>
      </p:sp>
      <p:grpSp>
        <p:nvGrpSpPr>
          <p:cNvPr id="1093" name="Google Shape;1093;p75"/>
          <p:cNvGrpSpPr/>
          <p:nvPr/>
        </p:nvGrpSpPr>
        <p:grpSpPr>
          <a:xfrm>
            <a:off x="3906925" y="1599863"/>
            <a:ext cx="4421204" cy="993663"/>
            <a:chOff x="3906925" y="1599863"/>
            <a:chExt cx="4421204" cy="993663"/>
          </a:xfrm>
        </p:grpSpPr>
        <p:sp>
          <p:nvSpPr>
            <p:cNvPr id="1094" name="Google Shape;1094;p75"/>
            <p:cNvSpPr/>
            <p:nvPr/>
          </p:nvSpPr>
          <p:spPr>
            <a:xfrm>
              <a:off x="3906925" y="1636225"/>
              <a:ext cx="1519500" cy="957300"/>
            </a:xfrm>
            <a:prstGeom prst="ellipse">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75"/>
            <p:cNvSpPr/>
            <p:nvPr/>
          </p:nvSpPr>
          <p:spPr>
            <a:xfrm>
              <a:off x="6808629" y="1599863"/>
              <a:ext cx="1519500" cy="957300"/>
            </a:xfrm>
            <a:prstGeom prst="ellipse">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3"/>
                                        </p:tgtEl>
                                        <p:attrNameLst>
                                          <p:attrName>style.visibility</p:attrName>
                                        </p:attrNameLst>
                                      </p:cBhvr>
                                      <p:to>
                                        <p:strVal val="visible"/>
                                      </p:to>
                                    </p:set>
                                    <p:animEffect filter="fade" transition="in">
                                      <p:cBhvr>
                                        <p:cTn dur="100"/>
                                        <p:tgtEl>
                                          <p:spTgt spid="10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nvSpPr>
        <p:spPr>
          <a:xfrm>
            <a:off x="4755900" y="4836900"/>
            <a:ext cx="4388100" cy="3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999999"/>
                </a:solidFill>
                <a:latin typeface="Google Sans"/>
                <a:ea typeface="Google Sans"/>
                <a:cs typeface="Google Sans"/>
                <a:sym typeface="Google Sans"/>
              </a:rPr>
              <a:t>More information from Dr. Ballé: youtu.be/Y3ySwIhwvTE</a:t>
            </a:r>
            <a:endParaRPr sz="1200">
              <a:solidFill>
                <a:srgbClr val="999999"/>
              </a:solidFill>
              <a:latin typeface="Google Sans"/>
              <a:ea typeface="Google Sans"/>
              <a:cs typeface="Google Sans"/>
              <a:sym typeface="Google Sans"/>
            </a:endParaRPr>
          </a:p>
        </p:txBody>
      </p:sp>
      <p:sp>
        <p:nvSpPr>
          <p:cNvPr id="227" name="Google Shape;227;p31"/>
          <p:cNvSpPr txBox="1"/>
          <p:nvPr/>
        </p:nvSpPr>
        <p:spPr>
          <a:xfrm>
            <a:off x="0" y="4836900"/>
            <a:ext cx="43881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Google Sans"/>
                <a:ea typeface="Google Sans"/>
                <a:cs typeface="Google Sans"/>
                <a:sym typeface="Google Sans"/>
              </a:rPr>
              <a:t>Learned result from Ballé 2018 (</a:t>
            </a:r>
            <a:r>
              <a:rPr lang="en" sz="1200">
                <a:solidFill>
                  <a:srgbClr val="999999"/>
                </a:solidFill>
                <a:latin typeface="Google Sans"/>
                <a:ea typeface="Google Sans"/>
                <a:cs typeface="Google Sans"/>
                <a:sym typeface="Google Sans"/>
              </a:rPr>
              <a:t>1802.01436</a:t>
            </a:r>
            <a:r>
              <a:rPr lang="en" sz="1200">
                <a:solidFill>
                  <a:srgbClr val="999999"/>
                </a:solidFill>
                <a:latin typeface="Google Sans"/>
                <a:ea typeface="Google Sans"/>
                <a:cs typeface="Google Sans"/>
                <a:sym typeface="Google Sans"/>
              </a:rPr>
              <a:t>)</a:t>
            </a:r>
            <a:endParaRPr sz="1200">
              <a:solidFill>
                <a:srgbClr val="999999"/>
              </a:solidFill>
              <a:latin typeface="Google Sans"/>
              <a:ea typeface="Google Sans"/>
              <a:cs typeface="Google Sans"/>
              <a:sym typeface="Google Sans"/>
            </a:endParaRPr>
          </a:p>
        </p:txBody>
      </p:sp>
      <p:grpSp>
        <p:nvGrpSpPr>
          <p:cNvPr id="228" name="Google Shape;228;p31"/>
          <p:cNvGrpSpPr/>
          <p:nvPr/>
        </p:nvGrpSpPr>
        <p:grpSpPr>
          <a:xfrm>
            <a:off x="76450" y="987725"/>
            <a:ext cx="4458973" cy="3329425"/>
            <a:chOff x="76450" y="987725"/>
            <a:chExt cx="4458973" cy="3329425"/>
          </a:xfrm>
        </p:grpSpPr>
        <p:pic>
          <p:nvPicPr>
            <p:cNvPr id="229" name="Google Shape;229;p31"/>
            <p:cNvPicPr preferRelativeResize="0"/>
            <p:nvPr/>
          </p:nvPicPr>
          <p:blipFill>
            <a:blip r:embed="rId3">
              <a:alphaModFix/>
            </a:blip>
            <a:stretch>
              <a:fillRect/>
            </a:stretch>
          </p:blipFill>
          <p:spPr>
            <a:xfrm>
              <a:off x="76450" y="987725"/>
              <a:ext cx="4458973" cy="2974529"/>
            </a:xfrm>
            <a:prstGeom prst="rect">
              <a:avLst/>
            </a:prstGeom>
            <a:noFill/>
            <a:ln>
              <a:noFill/>
            </a:ln>
          </p:spPr>
        </p:pic>
        <p:sp>
          <p:nvSpPr>
            <p:cNvPr id="230" name="Google Shape;230;p31"/>
            <p:cNvSpPr txBox="1"/>
            <p:nvPr/>
          </p:nvSpPr>
          <p:spPr>
            <a:xfrm>
              <a:off x="96602" y="3886050"/>
              <a:ext cx="4415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Google Sans"/>
                  <a:ea typeface="Google Sans"/>
                  <a:cs typeface="Google Sans"/>
                  <a:sym typeface="Google Sans"/>
                </a:rPr>
                <a:t>Optimized for MSE (0.194 bpp)</a:t>
              </a:r>
              <a:endParaRPr b="1" sz="1600">
                <a:solidFill>
                  <a:schemeClr val="dk2"/>
                </a:solidFill>
                <a:latin typeface="Google Sans"/>
                <a:ea typeface="Google Sans"/>
                <a:cs typeface="Google Sans"/>
                <a:sym typeface="Google Sans"/>
              </a:endParaRPr>
            </a:p>
          </p:txBody>
        </p:sp>
      </p:grpSp>
      <p:grpSp>
        <p:nvGrpSpPr>
          <p:cNvPr id="231" name="Google Shape;231;p31"/>
          <p:cNvGrpSpPr/>
          <p:nvPr/>
        </p:nvGrpSpPr>
        <p:grpSpPr>
          <a:xfrm>
            <a:off x="4604750" y="987725"/>
            <a:ext cx="4458973" cy="3329425"/>
            <a:chOff x="4618150" y="987725"/>
            <a:chExt cx="4458973" cy="3329425"/>
          </a:xfrm>
        </p:grpSpPr>
        <p:pic>
          <p:nvPicPr>
            <p:cNvPr id="232" name="Google Shape;232;p31"/>
            <p:cNvPicPr preferRelativeResize="0"/>
            <p:nvPr/>
          </p:nvPicPr>
          <p:blipFill>
            <a:blip r:embed="rId4">
              <a:alphaModFix/>
            </a:blip>
            <a:stretch>
              <a:fillRect/>
            </a:stretch>
          </p:blipFill>
          <p:spPr>
            <a:xfrm>
              <a:off x="4618150" y="987725"/>
              <a:ext cx="4458973" cy="2974535"/>
            </a:xfrm>
            <a:prstGeom prst="rect">
              <a:avLst/>
            </a:prstGeom>
            <a:noFill/>
            <a:ln>
              <a:noFill/>
            </a:ln>
          </p:spPr>
        </p:pic>
        <p:sp>
          <p:nvSpPr>
            <p:cNvPr id="233" name="Google Shape;233;p31"/>
            <p:cNvSpPr txBox="1"/>
            <p:nvPr/>
          </p:nvSpPr>
          <p:spPr>
            <a:xfrm>
              <a:off x="4640089" y="3886050"/>
              <a:ext cx="4415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Google Sans"/>
                  <a:ea typeface="Google Sans"/>
                  <a:cs typeface="Google Sans"/>
                  <a:sym typeface="Google Sans"/>
                </a:rPr>
                <a:t>Optimized for MS-SSIM (0.187 bpp)</a:t>
              </a:r>
              <a:endParaRPr b="1" sz="1600">
                <a:solidFill>
                  <a:schemeClr val="dk2"/>
                </a:solidFill>
                <a:latin typeface="Google Sans"/>
                <a:ea typeface="Google Sans"/>
                <a:cs typeface="Google Sans"/>
                <a:sym typeface="Google Sans"/>
              </a:endParaRPr>
            </a:p>
          </p:txBody>
        </p:sp>
      </p:grpSp>
      <p:grpSp>
        <p:nvGrpSpPr>
          <p:cNvPr id="234" name="Google Shape;234;p31"/>
          <p:cNvGrpSpPr/>
          <p:nvPr/>
        </p:nvGrpSpPr>
        <p:grpSpPr>
          <a:xfrm>
            <a:off x="107625" y="2342343"/>
            <a:ext cx="6747213" cy="1566732"/>
            <a:chOff x="107625" y="2342343"/>
            <a:chExt cx="6747213" cy="1566732"/>
          </a:xfrm>
        </p:grpSpPr>
        <p:sp>
          <p:nvSpPr>
            <p:cNvPr id="235" name="Google Shape;235;p31"/>
            <p:cNvSpPr/>
            <p:nvPr/>
          </p:nvSpPr>
          <p:spPr>
            <a:xfrm rot="529276">
              <a:off x="5828672" y="2415297"/>
              <a:ext cx="991832" cy="525191"/>
            </a:xfrm>
            <a:prstGeom prst="ellipse">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1"/>
            <p:cNvSpPr/>
            <p:nvPr/>
          </p:nvSpPr>
          <p:spPr>
            <a:xfrm>
              <a:off x="107625" y="3391525"/>
              <a:ext cx="933300" cy="494700"/>
            </a:xfrm>
            <a:prstGeom prst="ellipse">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1"/>
            <p:cNvSpPr/>
            <p:nvPr/>
          </p:nvSpPr>
          <p:spPr>
            <a:xfrm>
              <a:off x="3154650" y="3414375"/>
              <a:ext cx="933300" cy="494700"/>
            </a:xfrm>
            <a:prstGeom prst="ellipse">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pic>
        <p:nvPicPr>
          <p:cNvPr id="1100" name="Google Shape;1100;p76"/>
          <p:cNvPicPr preferRelativeResize="0"/>
          <p:nvPr/>
        </p:nvPicPr>
        <p:blipFill>
          <a:blip r:embed="rId3">
            <a:alphaModFix/>
          </a:blip>
          <a:stretch>
            <a:fillRect/>
          </a:stretch>
        </p:blipFill>
        <p:spPr>
          <a:xfrm>
            <a:off x="1834875" y="324925"/>
            <a:ext cx="5474249" cy="4185475"/>
          </a:xfrm>
          <a:prstGeom prst="rect">
            <a:avLst/>
          </a:prstGeom>
          <a:noFill/>
          <a:ln>
            <a:noFill/>
          </a:ln>
        </p:spPr>
      </p:pic>
      <p:pic>
        <p:nvPicPr>
          <p:cNvPr id="1101" name="Google Shape;1101;p76"/>
          <p:cNvPicPr preferRelativeResize="0"/>
          <p:nvPr/>
        </p:nvPicPr>
        <p:blipFill>
          <a:blip r:embed="rId4">
            <a:alphaModFix/>
          </a:blip>
          <a:stretch>
            <a:fillRect/>
          </a:stretch>
        </p:blipFill>
        <p:spPr>
          <a:xfrm>
            <a:off x="105125" y="4260625"/>
            <a:ext cx="1319627" cy="7552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77"/>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07" name="Google Shape;1107;p77"/>
          <p:cNvPicPr preferRelativeResize="0"/>
          <p:nvPr/>
        </p:nvPicPr>
        <p:blipFill rotWithShape="1">
          <a:blip r:embed="rId3">
            <a:alphaModFix/>
          </a:blip>
          <a:srcRect b="0" l="20191" r="64602" t="0"/>
          <a:stretch/>
        </p:blipFill>
        <p:spPr>
          <a:xfrm>
            <a:off x="1818500" y="69275"/>
            <a:ext cx="1404774" cy="3924450"/>
          </a:xfrm>
          <a:prstGeom prst="rect">
            <a:avLst/>
          </a:prstGeom>
          <a:noFill/>
          <a:ln>
            <a:noFill/>
          </a:ln>
        </p:spPr>
      </p:pic>
      <p:pic>
        <p:nvPicPr>
          <p:cNvPr id="1108" name="Google Shape;1108;p77"/>
          <p:cNvPicPr preferRelativeResize="0"/>
          <p:nvPr/>
        </p:nvPicPr>
        <p:blipFill rotWithShape="1">
          <a:blip r:embed="rId4">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78"/>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14" name="Google Shape;1114;p78"/>
          <p:cNvPicPr preferRelativeResize="0"/>
          <p:nvPr/>
        </p:nvPicPr>
        <p:blipFill rotWithShape="1">
          <a:blip r:embed="rId3">
            <a:alphaModFix/>
          </a:blip>
          <a:srcRect b="0" l="20194" r="1441" t="0"/>
          <a:stretch/>
        </p:blipFill>
        <p:spPr>
          <a:xfrm>
            <a:off x="1818499" y="69275"/>
            <a:ext cx="7239352" cy="3924450"/>
          </a:xfrm>
          <a:prstGeom prst="rect">
            <a:avLst/>
          </a:prstGeom>
          <a:noFill/>
          <a:ln>
            <a:noFill/>
          </a:ln>
        </p:spPr>
      </p:pic>
      <p:sp>
        <p:nvSpPr>
          <p:cNvPr id="1115" name="Google Shape;1115;p78"/>
          <p:cNvSpPr/>
          <p:nvPr/>
        </p:nvSpPr>
        <p:spPr>
          <a:xfrm>
            <a:off x="3352550" y="77900"/>
            <a:ext cx="5662200" cy="3904100"/>
          </a:xfrm>
          <a:custGeom>
            <a:rect b="b" l="l" r="r" t="t"/>
            <a:pathLst>
              <a:path extrusionOk="0" h="156164" w="226488">
                <a:moveTo>
                  <a:pt x="344" y="18616"/>
                </a:moveTo>
                <a:lnTo>
                  <a:pt x="0" y="128930"/>
                </a:lnTo>
                <a:lnTo>
                  <a:pt x="23441" y="126861"/>
                </a:lnTo>
                <a:lnTo>
                  <a:pt x="33094" y="132032"/>
                </a:lnTo>
                <a:lnTo>
                  <a:pt x="40678" y="126172"/>
                </a:lnTo>
                <a:lnTo>
                  <a:pt x="39989" y="155474"/>
                </a:lnTo>
                <a:lnTo>
                  <a:pt x="152026" y="156164"/>
                </a:lnTo>
                <a:lnTo>
                  <a:pt x="148234" y="137893"/>
                </a:lnTo>
                <a:lnTo>
                  <a:pt x="148924" y="128930"/>
                </a:lnTo>
                <a:lnTo>
                  <a:pt x="156163" y="130309"/>
                </a:lnTo>
                <a:lnTo>
                  <a:pt x="168918" y="128240"/>
                </a:lnTo>
                <a:lnTo>
                  <a:pt x="160989" y="133756"/>
                </a:lnTo>
                <a:lnTo>
                  <a:pt x="167194" y="153406"/>
                </a:lnTo>
                <a:lnTo>
                  <a:pt x="226488" y="151337"/>
                </a:lnTo>
                <a:lnTo>
                  <a:pt x="225799" y="345"/>
                </a:lnTo>
                <a:lnTo>
                  <a:pt x="9652" y="0"/>
                </a:lnTo>
                <a:lnTo>
                  <a:pt x="13444" y="13445"/>
                </a:lnTo>
              </a:path>
            </a:pathLst>
          </a:custGeom>
          <a:solidFill>
            <a:schemeClr val="lt1"/>
          </a:solidFill>
          <a:ln>
            <a:noFill/>
          </a:ln>
        </p:spPr>
      </p:sp>
      <p:pic>
        <p:nvPicPr>
          <p:cNvPr id="1116" name="Google Shape;1116;p78"/>
          <p:cNvPicPr preferRelativeResize="0"/>
          <p:nvPr/>
        </p:nvPicPr>
        <p:blipFill rotWithShape="1">
          <a:blip r:embed="rId4">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79"/>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22" name="Google Shape;1122;p79"/>
          <p:cNvPicPr preferRelativeResize="0"/>
          <p:nvPr/>
        </p:nvPicPr>
        <p:blipFill rotWithShape="1">
          <a:blip r:embed="rId3">
            <a:alphaModFix/>
          </a:blip>
          <a:srcRect b="0" l="20194" r="1441" t="0"/>
          <a:stretch/>
        </p:blipFill>
        <p:spPr>
          <a:xfrm>
            <a:off x="1818499" y="69275"/>
            <a:ext cx="7239352" cy="3924450"/>
          </a:xfrm>
          <a:prstGeom prst="rect">
            <a:avLst/>
          </a:prstGeom>
          <a:noFill/>
          <a:ln>
            <a:noFill/>
          </a:ln>
        </p:spPr>
      </p:pic>
      <p:sp>
        <p:nvSpPr>
          <p:cNvPr id="1123" name="Google Shape;1123;p79"/>
          <p:cNvSpPr/>
          <p:nvPr/>
        </p:nvSpPr>
        <p:spPr>
          <a:xfrm>
            <a:off x="3327375" y="37825"/>
            <a:ext cx="5657500" cy="3337625"/>
          </a:xfrm>
          <a:custGeom>
            <a:rect b="b" l="l" r="r" t="t"/>
            <a:pathLst>
              <a:path extrusionOk="0" h="133505" w="226300">
                <a:moveTo>
                  <a:pt x="4249" y="129530"/>
                </a:moveTo>
                <a:lnTo>
                  <a:pt x="31800" y="113630"/>
                </a:lnTo>
                <a:lnTo>
                  <a:pt x="57020" y="110066"/>
                </a:lnTo>
                <a:lnTo>
                  <a:pt x="57980" y="104857"/>
                </a:lnTo>
                <a:lnTo>
                  <a:pt x="86079" y="104857"/>
                </a:lnTo>
                <a:lnTo>
                  <a:pt x="116234" y="103761"/>
                </a:lnTo>
                <a:lnTo>
                  <a:pt x="119112" y="133505"/>
                </a:lnTo>
                <a:lnTo>
                  <a:pt x="152968" y="128570"/>
                </a:lnTo>
                <a:lnTo>
                  <a:pt x="156806" y="131586"/>
                </a:lnTo>
                <a:lnTo>
                  <a:pt x="219446" y="127885"/>
                </a:lnTo>
                <a:lnTo>
                  <a:pt x="226300" y="8361"/>
                </a:lnTo>
                <a:lnTo>
                  <a:pt x="213278" y="137"/>
                </a:lnTo>
                <a:lnTo>
                  <a:pt x="125280" y="0"/>
                </a:lnTo>
                <a:lnTo>
                  <a:pt x="13021" y="6579"/>
                </a:lnTo>
                <a:lnTo>
                  <a:pt x="7812" y="20286"/>
                </a:lnTo>
                <a:lnTo>
                  <a:pt x="0" y="24535"/>
                </a:lnTo>
                <a:lnTo>
                  <a:pt x="4797" y="97593"/>
                </a:lnTo>
              </a:path>
            </a:pathLst>
          </a:custGeom>
          <a:solidFill>
            <a:schemeClr val="lt1"/>
          </a:solidFill>
          <a:ln>
            <a:noFill/>
          </a:ln>
        </p:spPr>
      </p:sp>
      <p:pic>
        <p:nvPicPr>
          <p:cNvPr id="1124" name="Google Shape;1124;p79"/>
          <p:cNvPicPr preferRelativeResize="0"/>
          <p:nvPr/>
        </p:nvPicPr>
        <p:blipFill rotWithShape="1">
          <a:blip r:embed="rId4">
            <a:alphaModFix/>
          </a:blip>
          <a:srcRect b="65700" l="0" r="79805" t="0"/>
          <a:stretch/>
        </p:blipFill>
        <p:spPr>
          <a:xfrm>
            <a:off x="-47125" y="69275"/>
            <a:ext cx="1865626" cy="1346075"/>
          </a:xfrm>
          <a:prstGeom prst="rect">
            <a:avLst/>
          </a:prstGeom>
          <a:noFill/>
          <a:ln>
            <a:noFill/>
          </a:ln>
        </p:spPr>
      </p:pic>
      <p:pic>
        <p:nvPicPr>
          <p:cNvPr id="1125" name="Google Shape;1125;p79"/>
          <p:cNvPicPr preferRelativeResize="0"/>
          <p:nvPr/>
        </p:nvPicPr>
        <p:blipFill rotWithShape="1">
          <a:blip r:embed="rId5">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80"/>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31" name="Google Shape;1131;p80"/>
          <p:cNvPicPr preferRelativeResize="0"/>
          <p:nvPr/>
        </p:nvPicPr>
        <p:blipFill rotWithShape="1">
          <a:blip r:embed="rId3">
            <a:alphaModFix/>
          </a:blip>
          <a:srcRect b="0" l="20194" r="1441" t="0"/>
          <a:stretch/>
        </p:blipFill>
        <p:spPr>
          <a:xfrm>
            <a:off x="1818499" y="69275"/>
            <a:ext cx="7239352" cy="3924450"/>
          </a:xfrm>
          <a:prstGeom prst="rect">
            <a:avLst/>
          </a:prstGeom>
          <a:noFill/>
          <a:ln>
            <a:noFill/>
          </a:ln>
        </p:spPr>
      </p:pic>
      <p:sp>
        <p:nvSpPr>
          <p:cNvPr id="1132" name="Google Shape;1132;p80"/>
          <p:cNvSpPr/>
          <p:nvPr/>
        </p:nvSpPr>
        <p:spPr>
          <a:xfrm>
            <a:off x="4153200" y="72075"/>
            <a:ext cx="4759700" cy="3255400"/>
          </a:xfrm>
          <a:custGeom>
            <a:rect b="b" l="l" r="r" t="t"/>
            <a:pathLst>
              <a:path extrusionOk="0" h="130216" w="190388">
                <a:moveTo>
                  <a:pt x="6991" y="21383"/>
                </a:moveTo>
                <a:lnTo>
                  <a:pt x="14392" y="78130"/>
                </a:lnTo>
                <a:lnTo>
                  <a:pt x="16860" y="76622"/>
                </a:lnTo>
                <a:lnTo>
                  <a:pt x="33582" y="79089"/>
                </a:lnTo>
                <a:lnTo>
                  <a:pt x="47563" y="78267"/>
                </a:lnTo>
                <a:lnTo>
                  <a:pt x="84846" y="79500"/>
                </a:lnTo>
                <a:lnTo>
                  <a:pt x="85257" y="128434"/>
                </a:lnTo>
                <a:lnTo>
                  <a:pt x="116234" y="129119"/>
                </a:lnTo>
                <a:lnTo>
                  <a:pt x="126377" y="130216"/>
                </a:lnTo>
                <a:lnTo>
                  <a:pt x="190251" y="125829"/>
                </a:lnTo>
                <a:lnTo>
                  <a:pt x="190388" y="4524"/>
                </a:lnTo>
                <a:lnTo>
                  <a:pt x="177641" y="0"/>
                </a:lnTo>
                <a:lnTo>
                  <a:pt x="114041" y="1508"/>
                </a:lnTo>
                <a:lnTo>
                  <a:pt x="16860" y="4935"/>
                </a:lnTo>
                <a:lnTo>
                  <a:pt x="0" y="8362"/>
                </a:lnTo>
              </a:path>
            </a:pathLst>
          </a:custGeom>
          <a:solidFill>
            <a:schemeClr val="lt1"/>
          </a:solidFill>
          <a:ln>
            <a:noFill/>
          </a:ln>
        </p:spPr>
      </p:sp>
      <p:pic>
        <p:nvPicPr>
          <p:cNvPr id="1133" name="Google Shape;1133;p80"/>
          <p:cNvPicPr preferRelativeResize="0"/>
          <p:nvPr/>
        </p:nvPicPr>
        <p:blipFill rotWithShape="1">
          <a:blip r:embed="rId4">
            <a:alphaModFix/>
          </a:blip>
          <a:srcRect b="65700" l="0" r="79805" t="0"/>
          <a:stretch/>
        </p:blipFill>
        <p:spPr>
          <a:xfrm>
            <a:off x="-47125" y="69275"/>
            <a:ext cx="1865626" cy="1346075"/>
          </a:xfrm>
          <a:prstGeom prst="rect">
            <a:avLst/>
          </a:prstGeom>
          <a:noFill/>
          <a:ln>
            <a:noFill/>
          </a:ln>
        </p:spPr>
      </p:pic>
      <p:pic>
        <p:nvPicPr>
          <p:cNvPr id="1134" name="Google Shape;1134;p80"/>
          <p:cNvPicPr preferRelativeResize="0"/>
          <p:nvPr/>
        </p:nvPicPr>
        <p:blipFill rotWithShape="1">
          <a:blip r:embed="rId5">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81"/>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40" name="Google Shape;1140;p81"/>
          <p:cNvPicPr preferRelativeResize="0"/>
          <p:nvPr/>
        </p:nvPicPr>
        <p:blipFill rotWithShape="1">
          <a:blip r:embed="rId3">
            <a:alphaModFix/>
          </a:blip>
          <a:srcRect b="0" l="20194" r="1441" t="0"/>
          <a:stretch/>
        </p:blipFill>
        <p:spPr>
          <a:xfrm>
            <a:off x="1818499" y="69275"/>
            <a:ext cx="7239352" cy="3924450"/>
          </a:xfrm>
          <a:prstGeom prst="rect">
            <a:avLst/>
          </a:prstGeom>
          <a:noFill/>
          <a:ln>
            <a:noFill/>
          </a:ln>
        </p:spPr>
      </p:pic>
      <p:sp>
        <p:nvSpPr>
          <p:cNvPr id="1141" name="Google Shape;1141;p81"/>
          <p:cNvSpPr/>
          <p:nvPr/>
        </p:nvSpPr>
        <p:spPr>
          <a:xfrm>
            <a:off x="6150975" y="92650"/>
            <a:ext cx="2820200" cy="3186850"/>
          </a:xfrm>
          <a:custGeom>
            <a:rect b="b" l="l" r="r" t="t"/>
            <a:pathLst>
              <a:path extrusionOk="0" h="127474" w="112808">
                <a:moveTo>
                  <a:pt x="5894" y="7676"/>
                </a:moveTo>
                <a:lnTo>
                  <a:pt x="3838" y="19327"/>
                </a:lnTo>
                <a:lnTo>
                  <a:pt x="0" y="33308"/>
                </a:lnTo>
                <a:lnTo>
                  <a:pt x="5346" y="114863"/>
                </a:lnTo>
                <a:lnTo>
                  <a:pt x="5209" y="127474"/>
                </a:lnTo>
                <a:lnTo>
                  <a:pt x="43999" y="124321"/>
                </a:lnTo>
                <a:lnTo>
                  <a:pt x="97593" y="124458"/>
                </a:lnTo>
                <a:lnTo>
                  <a:pt x="112808" y="106913"/>
                </a:lnTo>
                <a:lnTo>
                  <a:pt x="112671" y="18778"/>
                </a:lnTo>
                <a:lnTo>
                  <a:pt x="104309" y="685"/>
                </a:lnTo>
                <a:lnTo>
                  <a:pt x="51949" y="0"/>
                </a:lnTo>
                <a:lnTo>
                  <a:pt x="3290" y="4249"/>
                </a:lnTo>
                <a:lnTo>
                  <a:pt x="274" y="6168"/>
                </a:lnTo>
              </a:path>
            </a:pathLst>
          </a:custGeom>
          <a:solidFill>
            <a:schemeClr val="lt1"/>
          </a:solidFill>
          <a:ln>
            <a:noFill/>
          </a:ln>
        </p:spPr>
      </p:sp>
      <p:pic>
        <p:nvPicPr>
          <p:cNvPr id="1142" name="Google Shape;1142;p81"/>
          <p:cNvPicPr preferRelativeResize="0"/>
          <p:nvPr/>
        </p:nvPicPr>
        <p:blipFill rotWithShape="1">
          <a:blip r:embed="rId4">
            <a:alphaModFix/>
          </a:blip>
          <a:srcRect b="34529" l="0" r="79805" t="0"/>
          <a:stretch/>
        </p:blipFill>
        <p:spPr>
          <a:xfrm>
            <a:off x="-47125" y="69275"/>
            <a:ext cx="1865626" cy="2569425"/>
          </a:xfrm>
          <a:prstGeom prst="rect">
            <a:avLst/>
          </a:prstGeom>
          <a:noFill/>
          <a:ln>
            <a:noFill/>
          </a:ln>
        </p:spPr>
      </p:pic>
      <p:pic>
        <p:nvPicPr>
          <p:cNvPr id="1143" name="Google Shape;1143;p81"/>
          <p:cNvPicPr preferRelativeResize="0"/>
          <p:nvPr/>
        </p:nvPicPr>
        <p:blipFill rotWithShape="1">
          <a:blip r:embed="rId5">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82"/>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49" name="Google Shape;1149;p82"/>
          <p:cNvPicPr preferRelativeResize="0"/>
          <p:nvPr/>
        </p:nvPicPr>
        <p:blipFill rotWithShape="1">
          <a:blip r:embed="rId3">
            <a:alphaModFix/>
          </a:blip>
          <a:srcRect b="0" l="20194" r="1441" t="0"/>
          <a:stretch/>
        </p:blipFill>
        <p:spPr>
          <a:xfrm>
            <a:off x="1818499" y="69275"/>
            <a:ext cx="7239352" cy="3924450"/>
          </a:xfrm>
          <a:prstGeom prst="rect">
            <a:avLst/>
          </a:prstGeom>
          <a:noFill/>
          <a:ln>
            <a:noFill/>
          </a:ln>
        </p:spPr>
      </p:pic>
      <p:sp>
        <p:nvSpPr>
          <p:cNvPr id="1150" name="Google Shape;1150;p82"/>
          <p:cNvSpPr/>
          <p:nvPr/>
        </p:nvSpPr>
        <p:spPr>
          <a:xfrm>
            <a:off x="6329175" y="20675"/>
            <a:ext cx="2638575" cy="3077200"/>
          </a:xfrm>
          <a:custGeom>
            <a:rect b="b" l="l" r="r" t="t"/>
            <a:pathLst>
              <a:path extrusionOk="0" h="123088" w="105543">
                <a:moveTo>
                  <a:pt x="5482" y="122951"/>
                </a:moveTo>
                <a:lnTo>
                  <a:pt x="26454" y="123088"/>
                </a:lnTo>
                <a:lnTo>
                  <a:pt x="29332" y="115960"/>
                </a:lnTo>
                <a:lnTo>
                  <a:pt x="48522" y="117331"/>
                </a:lnTo>
                <a:lnTo>
                  <a:pt x="59625" y="119524"/>
                </a:lnTo>
                <a:lnTo>
                  <a:pt x="87861" y="121169"/>
                </a:lnTo>
                <a:lnTo>
                  <a:pt x="105405" y="66616"/>
                </a:lnTo>
                <a:lnTo>
                  <a:pt x="105543" y="4524"/>
                </a:lnTo>
                <a:lnTo>
                  <a:pt x="67300" y="0"/>
                </a:lnTo>
                <a:lnTo>
                  <a:pt x="6853" y="5894"/>
                </a:lnTo>
                <a:lnTo>
                  <a:pt x="548" y="12474"/>
                </a:lnTo>
                <a:lnTo>
                  <a:pt x="0" y="27414"/>
                </a:lnTo>
                <a:lnTo>
                  <a:pt x="137" y="28785"/>
                </a:lnTo>
                <a:lnTo>
                  <a:pt x="1096" y="30156"/>
                </a:lnTo>
                <a:lnTo>
                  <a:pt x="3289" y="121580"/>
                </a:lnTo>
              </a:path>
            </a:pathLst>
          </a:custGeom>
          <a:solidFill>
            <a:schemeClr val="lt1"/>
          </a:solidFill>
          <a:ln>
            <a:noFill/>
          </a:ln>
        </p:spPr>
      </p:sp>
      <p:pic>
        <p:nvPicPr>
          <p:cNvPr id="1151" name="Google Shape;1151;p82"/>
          <p:cNvPicPr preferRelativeResize="0"/>
          <p:nvPr/>
        </p:nvPicPr>
        <p:blipFill rotWithShape="1">
          <a:blip r:embed="rId4">
            <a:alphaModFix/>
          </a:blip>
          <a:srcRect b="2133" l="0" r="79805" t="0"/>
          <a:stretch/>
        </p:blipFill>
        <p:spPr>
          <a:xfrm>
            <a:off x="-47125" y="69275"/>
            <a:ext cx="1865626" cy="3840726"/>
          </a:xfrm>
          <a:prstGeom prst="rect">
            <a:avLst/>
          </a:prstGeom>
          <a:noFill/>
          <a:ln>
            <a:noFill/>
          </a:ln>
        </p:spPr>
      </p:pic>
      <p:pic>
        <p:nvPicPr>
          <p:cNvPr id="1152" name="Google Shape;1152;p82"/>
          <p:cNvPicPr preferRelativeResize="0"/>
          <p:nvPr/>
        </p:nvPicPr>
        <p:blipFill rotWithShape="1">
          <a:blip r:embed="rId5">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83"/>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58" name="Google Shape;1158;p83"/>
          <p:cNvPicPr preferRelativeResize="0"/>
          <p:nvPr/>
        </p:nvPicPr>
        <p:blipFill rotWithShape="1">
          <a:blip r:embed="rId3">
            <a:alphaModFix/>
          </a:blip>
          <a:srcRect b="0" l="20194" r="1441" t="0"/>
          <a:stretch/>
        </p:blipFill>
        <p:spPr>
          <a:xfrm>
            <a:off x="1818499" y="69275"/>
            <a:ext cx="7239352" cy="3924450"/>
          </a:xfrm>
          <a:prstGeom prst="rect">
            <a:avLst/>
          </a:prstGeom>
          <a:noFill/>
          <a:ln>
            <a:noFill/>
          </a:ln>
        </p:spPr>
      </p:pic>
      <p:sp>
        <p:nvSpPr>
          <p:cNvPr id="1159" name="Google Shape;1159;p83"/>
          <p:cNvSpPr/>
          <p:nvPr/>
        </p:nvSpPr>
        <p:spPr>
          <a:xfrm>
            <a:off x="6291475" y="48100"/>
            <a:ext cx="2594025" cy="2792775"/>
          </a:xfrm>
          <a:custGeom>
            <a:rect b="b" l="l" r="r" t="t"/>
            <a:pathLst>
              <a:path extrusionOk="0" h="111711" w="103761">
                <a:moveTo>
                  <a:pt x="47563" y="74565"/>
                </a:moveTo>
                <a:lnTo>
                  <a:pt x="57569" y="74291"/>
                </a:lnTo>
                <a:lnTo>
                  <a:pt x="74976" y="75799"/>
                </a:lnTo>
                <a:lnTo>
                  <a:pt x="75114" y="81830"/>
                </a:lnTo>
                <a:lnTo>
                  <a:pt x="67986" y="86764"/>
                </a:lnTo>
                <a:lnTo>
                  <a:pt x="68123" y="89232"/>
                </a:lnTo>
                <a:lnTo>
                  <a:pt x="85394" y="111711"/>
                </a:lnTo>
                <a:lnTo>
                  <a:pt x="103350" y="94440"/>
                </a:lnTo>
                <a:lnTo>
                  <a:pt x="100197" y="30566"/>
                </a:lnTo>
                <a:lnTo>
                  <a:pt x="103761" y="6031"/>
                </a:lnTo>
                <a:lnTo>
                  <a:pt x="94029" y="0"/>
                </a:lnTo>
                <a:lnTo>
                  <a:pt x="25906" y="1782"/>
                </a:lnTo>
                <a:lnTo>
                  <a:pt x="0" y="7265"/>
                </a:lnTo>
                <a:lnTo>
                  <a:pt x="2056" y="25358"/>
                </a:lnTo>
                <a:lnTo>
                  <a:pt x="1645" y="27140"/>
                </a:lnTo>
              </a:path>
            </a:pathLst>
          </a:custGeom>
          <a:solidFill>
            <a:schemeClr val="lt1"/>
          </a:solidFill>
          <a:ln cap="flat" cmpd="sng" w="9525">
            <a:solidFill>
              <a:schemeClr val="lt1"/>
            </a:solidFill>
            <a:prstDash val="solid"/>
            <a:round/>
            <a:headEnd len="med" w="med" type="none"/>
            <a:tailEnd len="med" w="med" type="none"/>
          </a:ln>
        </p:spPr>
      </p:sp>
      <p:pic>
        <p:nvPicPr>
          <p:cNvPr id="1160" name="Google Shape;1160;p83"/>
          <p:cNvPicPr preferRelativeResize="0"/>
          <p:nvPr/>
        </p:nvPicPr>
        <p:blipFill rotWithShape="1">
          <a:blip r:embed="rId4">
            <a:alphaModFix/>
          </a:blip>
          <a:srcRect b="2133" l="0" r="79805" t="0"/>
          <a:stretch/>
        </p:blipFill>
        <p:spPr>
          <a:xfrm>
            <a:off x="-47125" y="69275"/>
            <a:ext cx="1865626" cy="3840726"/>
          </a:xfrm>
          <a:prstGeom prst="rect">
            <a:avLst/>
          </a:prstGeom>
          <a:noFill/>
          <a:ln>
            <a:noFill/>
          </a:ln>
        </p:spPr>
      </p:pic>
      <p:pic>
        <p:nvPicPr>
          <p:cNvPr id="1161" name="Google Shape;1161;p83"/>
          <p:cNvPicPr preferRelativeResize="0"/>
          <p:nvPr/>
        </p:nvPicPr>
        <p:blipFill rotWithShape="1">
          <a:blip r:embed="rId5">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84"/>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67" name="Google Shape;1167;p84"/>
          <p:cNvPicPr preferRelativeResize="0"/>
          <p:nvPr/>
        </p:nvPicPr>
        <p:blipFill rotWithShape="1">
          <a:blip r:embed="rId3">
            <a:alphaModFix/>
          </a:blip>
          <a:srcRect b="0" l="20194" r="1441" t="0"/>
          <a:stretch/>
        </p:blipFill>
        <p:spPr>
          <a:xfrm>
            <a:off x="1818499" y="69275"/>
            <a:ext cx="7239352" cy="3924450"/>
          </a:xfrm>
          <a:prstGeom prst="rect">
            <a:avLst/>
          </a:prstGeom>
          <a:noFill/>
          <a:ln>
            <a:noFill/>
          </a:ln>
        </p:spPr>
      </p:pic>
      <p:pic>
        <p:nvPicPr>
          <p:cNvPr id="1168" name="Google Shape;1168;p84"/>
          <p:cNvPicPr preferRelativeResize="0"/>
          <p:nvPr/>
        </p:nvPicPr>
        <p:blipFill rotWithShape="1">
          <a:blip r:embed="rId4">
            <a:alphaModFix/>
          </a:blip>
          <a:srcRect b="2133" l="0" r="79805" t="0"/>
          <a:stretch/>
        </p:blipFill>
        <p:spPr>
          <a:xfrm>
            <a:off x="-47125" y="69275"/>
            <a:ext cx="1865626" cy="3840726"/>
          </a:xfrm>
          <a:prstGeom prst="rect">
            <a:avLst/>
          </a:prstGeom>
          <a:noFill/>
          <a:ln>
            <a:noFill/>
          </a:ln>
        </p:spPr>
      </p:pic>
      <p:pic>
        <p:nvPicPr>
          <p:cNvPr id="1169" name="Google Shape;1169;p84"/>
          <p:cNvPicPr preferRelativeResize="0"/>
          <p:nvPr/>
        </p:nvPicPr>
        <p:blipFill rotWithShape="1">
          <a:blip r:embed="rId5">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85"/>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75" name="Google Shape;1175;p85"/>
          <p:cNvPicPr preferRelativeResize="0"/>
          <p:nvPr/>
        </p:nvPicPr>
        <p:blipFill rotWithShape="1">
          <a:blip r:embed="rId3">
            <a:alphaModFix/>
          </a:blip>
          <a:srcRect b="0" l="20191" r="0" t="0"/>
          <a:stretch/>
        </p:blipFill>
        <p:spPr>
          <a:xfrm>
            <a:off x="1818500" y="69275"/>
            <a:ext cx="7372626" cy="3924450"/>
          </a:xfrm>
          <a:prstGeom prst="rect">
            <a:avLst/>
          </a:prstGeom>
          <a:noFill/>
          <a:ln>
            <a:noFill/>
          </a:ln>
        </p:spPr>
      </p:pic>
      <p:sp>
        <p:nvSpPr>
          <p:cNvPr id="1176" name="Google Shape;1176;p85"/>
          <p:cNvSpPr txBox="1"/>
          <p:nvPr/>
        </p:nvSpPr>
        <p:spPr>
          <a:xfrm>
            <a:off x="2089950" y="4263025"/>
            <a:ext cx="4964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oogle Sans Medium"/>
                <a:ea typeface="Google Sans Medium"/>
                <a:cs typeface="Google Sans Medium"/>
                <a:sym typeface="Google Sans Medium"/>
              </a:rPr>
              <a:t>Detail </a:t>
            </a:r>
            <a:r>
              <a:rPr b="1" lang="en">
                <a:solidFill>
                  <a:srgbClr val="3C78D8"/>
                </a:solidFill>
                <a:latin typeface="Google Sans"/>
                <a:ea typeface="Google Sans"/>
                <a:cs typeface="Google Sans"/>
                <a:sym typeface="Google Sans"/>
              </a:rPr>
              <a:t>Synthesis</a:t>
            </a:r>
            <a:r>
              <a:rPr lang="en">
                <a:latin typeface="Google Sans Medium"/>
                <a:ea typeface="Google Sans Medium"/>
                <a:cs typeface="Google Sans Medium"/>
                <a:sym typeface="Google Sans Medium"/>
              </a:rPr>
              <a:t> &amp; </a:t>
            </a:r>
            <a:r>
              <a:rPr b="1" lang="en">
                <a:latin typeface="Google Sans"/>
                <a:ea typeface="Google Sans"/>
                <a:cs typeface="Google Sans"/>
                <a:sym typeface="Google Sans"/>
              </a:rPr>
              <a:t>Propagation</a:t>
            </a:r>
            <a:endParaRPr b="1">
              <a:latin typeface="Google Sans"/>
              <a:ea typeface="Google Sans"/>
              <a:cs typeface="Google Sans"/>
              <a:sym typeface="Google Sans"/>
            </a:endParaRPr>
          </a:p>
        </p:txBody>
      </p:sp>
      <p:pic>
        <p:nvPicPr>
          <p:cNvPr id="1177" name="Google Shape;1177;p85"/>
          <p:cNvPicPr preferRelativeResize="0"/>
          <p:nvPr/>
        </p:nvPicPr>
        <p:blipFill rotWithShape="1">
          <a:blip r:embed="rId4">
            <a:alphaModFix/>
          </a:blip>
          <a:srcRect b="0" l="0" r="79805" t="0"/>
          <a:stretch/>
        </p:blipFill>
        <p:spPr>
          <a:xfrm>
            <a:off x="-47125" y="69275"/>
            <a:ext cx="1865626" cy="3924450"/>
          </a:xfrm>
          <a:prstGeom prst="rect">
            <a:avLst/>
          </a:prstGeom>
          <a:noFill/>
          <a:ln>
            <a:noFill/>
          </a:ln>
        </p:spPr>
      </p:pic>
      <p:sp>
        <p:nvSpPr>
          <p:cNvPr id="1178" name="Google Shape;1178;p85"/>
          <p:cNvSpPr/>
          <p:nvPr/>
        </p:nvSpPr>
        <p:spPr>
          <a:xfrm>
            <a:off x="6705050" y="1939475"/>
            <a:ext cx="801000" cy="448200"/>
          </a:xfrm>
          <a:prstGeom prst="rect">
            <a:avLst/>
          </a:prstGeom>
          <a:noFill/>
          <a:ln cap="flat" cmpd="sng" w="285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85"/>
          <p:cNvSpPr/>
          <p:nvPr/>
        </p:nvSpPr>
        <p:spPr>
          <a:xfrm>
            <a:off x="1818500" y="103775"/>
            <a:ext cx="1103100" cy="499800"/>
          </a:xfrm>
          <a:prstGeom prst="rect">
            <a:avLst/>
          </a:prstGeom>
          <a:noFill/>
          <a:ln cap="flat" cmpd="sng" w="285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85"/>
          <p:cNvSpPr/>
          <p:nvPr/>
        </p:nvSpPr>
        <p:spPr>
          <a:xfrm>
            <a:off x="7816825" y="103775"/>
            <a:ext cx="1103100" cy="499800"/>
          </a:xfrm>
          <a:prstGeom prst="rect">
            <a:avLst/>
          </a:prstGeom>
          <a:noFill/>
          <a:ln cap="flat" cmpd="sng" w="285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85"/>
          <p:cNvSpPr/>
          <p:nvPr/>
        </p:nvSpPr>
        <p:spPr>
          <a:xfrm>
            <a:off x="2042348" y="445598"/>
            <a:ext cx="37700" cy="1679100"/>
          </a:xfrm>
          <a:custGeom>
            <a:rect b="b" l="l" r="r" t="t"/>
            <a:pathLst>
              <a:path extrusionOk="0" h="67164" w="1508">
                <a:moveTo>
                  <a:pt x="1508" y="67164"/>
                </a:moveTo>
                <a:lnTo>
                  <a:pt x="0" y="67027"/>
                </a:lnTo>
                <a:lnTo>
                  <a:pt x="0" y="0"/>
                </a:lnTo>
              </a:path>
            </a:pathLst>
          </a:custGeom>
          <a:noFill/>
          <a:ln cap="flat" cmpd="sng" w="28575">
            <a:solidFill>
              <a:srgbClr val="6D9EEB"/>
            </a:solidFill>
            <a:prstDash val="solid"/>
            <a:round/>
            <a:headEnd len="med" w="med" type="none"/>
            <a:tailEnd len="med" w="med" type="none"/>
          </a:ln>
        </p:spPr>
      </p:sp>
      <p:sp>
        <p:nvSpPr>
          <p:cNvPr id="1182" name="Google Shape;1182;p85"/>
          <p:cNvSpPr/>
          <p:nvPr/>
        </p:nvSpPr>
        <p:spPr>
          <a:xfrm flipH="1">
            <a:off x="8416016" y="445600"/>
            <a:ext cx="157650" cy="1781861"/>
          </a:xfrm>
          <a:custGeom>
            <a:rect b="b" l="l" r="r" t="t"/>
            <a:pathLst>
              <a:path extrusionOk="0" h="67164" w="1508">
                <a:moveTo>
                  <a:pt x="1508" y="67164"/>
                </a:moveTo>
                <a:lnTo>
                  <a:pt x="0" y="67027"/>
                </a:lnTo>
                <a:lnTo>
                  <a:pt x="0" y="0"/>
                </a:lnTo>
              </a:path>
            </a:pathLst>
          </a:custGeom>
          <a:noFill/>
          <a:ln cap="flat" cmpd="sng" w="28575">
            <a:solidFill>
              <a:srgbClr val="6D9EEB"/>
            </a:solidFill>
            <a:prstDash val="solid"/>
            <a:round/>
            <a:headEnd len="med" w="med" type="none"/>
            <a:tailEnd len="med" w="med" type="none"/>
          </a:ln>
        </p:spPr>
      </p:sp>
      <p:pic>
        <p:nvPicPr>
          <p:cNvPr id="1183" name="Google Shape;1183;p85"/>
          <p:cNvPicPr preferRelativeResize="0"/>
          <p:nvPr/>
        </p:nvPicPr>
        <p:blipFill rotWithShape="1">
          <a:blip r:embed="rId5">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nvSpPr>
        <p:spPr>
          <a:xfrm>
            <a:off x="228600" y="4267075"/>
            <a:ext cx="2793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Google Sans"/>
                <a:ea typeface="Google Sans"/>
                <a:cs typeface="Google Sans"/>
                <a:sym typeface="Google Sans"/>
              </a:rPr>
              <a:t>Original: kodim19</a:t>
            </a:r>
            <a:endParaRPr b="1" sz="1600">
              <a:solidFill>
                <a:schemeClr val="dk2"/>
              </a:solidFill>
              <a:latin typeface="Google Sans"/>
              <a:ea typeface="Google Sans"/>
              <a:cs typeface="Google Sans"/>
              <a:sym typeface="Google Sans"/>
            </a:endParaRPr>
          </a:p>
        </p:txBody>
      </p:sp>
      <p:pic>
        <p:nvPicPr>
          <p:cNvPr id="243" name="Google Shape;243;p32"/>
          <p:cNvPicPr preferRelativeResize="0"/>
          <p:nvPr/>
        </p:nvPicPr>
        <p:blipFill>
          <a:blip r:embed="rId3">
            <a:alphaModFix/>
          </a:blip>
          <a:stretch>
            <a:fillRect/>
          </a:stretch>
        </p:blipFill>
        <p:spPr>
          <a:xfrm>
            <a:off x="228600" y="152400"/>
            <a:ext cx="2793916" cy="4190874"/>
          </a:xfrm>
          <a:prstGeom prst="rect">
            <a:avLst/>
          </a:prstGeom>
          <a:noFill/>
          <a:ln>
            <a:noFill/>
          </a:ln>
        </p:spPr>
      </p:pic>
      <p:sp>
        <p:nvSpPr>
          <p:cNvPr id="244" name="Google Shape;244;p32"/>
          <p:cNvSpPr/>
          <p:nvPr/>
        </p:nvSpPr>
        <p:spPr>
          <a:xfrm>
            <a:off x="806125" y="1856900"/>
            <a:ext cx="2137500" cy="2047200"/>
          </a:xfrm>
          <a:prstGeom prst="rect">
            <a:avLst/>
          </a:prstGeom>
          <a:noFill/>
          <a:ln cap="flat" cmpd="sng" w="28575">
            <a:solidFill>
              <a:schemeClr val="accent3"/>
            </a:solidFill>
            <a:prstDash val="dash"/>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 name="Google Shape;245;p32"/>
          <p:cNvGrpSpPr/>
          <p:nvPr/>
        </p:nvGrpSpPr>
        <p:grpSpPr>
          <a:xfrm>
            <a:off x="3268549" y="716871"/>
            <a:ext cx="2743900" cy="3348429"/>
            <a:chOff x="3268549" y="869271"/>
            <a:chExt cx="2743900" cy="3348429"/>
          </a:xfrm>
        </p:grpSpPr>
        <p:pic>
          <p:nvPicPr>
            <p:cNvPr id="246" name="Google Shape;246;p32"/>
            <p:cNvPicPr preferRelativeResize="0"/>
            <p:nvPr/>
          </p:nvPicPr>
          <p:blipFill>
            <a:blip r:embed="rId4">
              <a:alphaModFix/>
            </a:blip>
            <a:stretch>
              <a:fillRect/>
            </a:stretch>
          </p:blipFill>
          <p:spPr>
            <a:xfrm>
              <a:off x="3268549" y="869271"/>
              <a:ext cx="2743900" cy="2743900"/>
            </a:xfrm>
            <a:prstGeom prst="rect">
              <a:avLst/>
            </a:prstGeom>
            <a:noFill/>
            <a:ln>
              <a:noFill/>
            </a:ln>
          </p:spPr>
        </p:pic>
        <p:sp>
          <p:nvSpPr>
            <p:cNvPr id="247" name="Google Shape;247;p32"/>
            <p:cNvSpPr txBox="1"/>
            <p:nvPr/>
          </p:nvSpPr>
          <p:spPr>
            <a:xfrm>
              <a:off x="3268550" y="3540600"/>
              <a:ext cx="2743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Google Sans"/>
                  <a:ea typeface="Google Sans"/>
                  <a:cs typeface="Google Sans"/>
                  <a:sym typeface="Google Sans"/>
                </a:rPr>
                <a:t>Optimized for MSE</a:t>
              </a:r>
              <a:endParaRPr sz="16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600">
                  <a:solidFill>
                    <a:srgbClr val="999999"/>
                  </a:solidFill>
                  <a:latin typeface="Google Sans"/>
                  <a:ea typeface="Google Sans"/>
                  <a:cs typeface="Google Sans"/>
                  <a:sym typeface="Google Sans"/>
                </a:rPr>
                <a:t>0.14 bpp  30.4 dB</a:t>
              </a:r>
              <a:endParaRPr sz="1600">
                <a:solidFill>
                  <a:srgbClr val="999999"/>
                </a:solidFill>
                <a:latin typeface="Google Sans"/>
                <a:ea typeface="Google Sans"/>
                <a:cs typeface="Google Sans"/>
                <a:sym typeface="Google Sans"/>
              </a:endParaRPr>
            </a:p>
          </p:txBody>
        </p:sp>
      </p:grpSp>
      <p:grpSp>
        <p:nvGrpSpPr>
          <p:cNvPr id="248" name="Google Shape;248;p32"/>
          <p:cNvGrpSpPr/>
          <p:nvPr/>
        </p:nvGrpSpPr>
        <p:grpSpPr>
          <a:xfrm>
            <a:off x="6233250" y="716901"/>
            <a:ext cx="2743900" cy="3348399"/>
            <a:chOff x="6233250" y="869301"/>
            <a:chExt cx="2743900" cy="3348399"/>
          </a:xfrm>
        </p:grpSpPr>
        <p:pic>
          <p:nvPicPr>
            <p:cNvPr id="249" name="Google Shape;249;p32"/>
            <p:cNvPicPr preferRelativeResize="0"/>
            <p:nvPr/>
          </p:nvPicPr>
          <p:blipFill>
            <a:blip r:embed="rId5">
              <a:alphaModFix/>
            </a:blip>
            <a:stretch>
              <a:fillRect/>
            </a:stretch>
          </p:blipFill>
          <p:spPr>
            <a:xfrm>
              <a:off x="6233250" y="869301"/>
              <a:ext cx="2743900" cy="2743900"/>
            </a:xfrm>
            <a:prstGeom prst="rect">
              <a:avLst/>
            </a:prstGeom>
            <a:noFill/>
            <a:ln>
              <a:noFill/>
            </a:ln>
          </p:spPr>
        </p:pic>
        <p:sp>
          <p:nvSpPr>
            <p:cNvPr id="250" name="Google Shape;250;p32"/>
            <p:cNvSpPr txBox="1"/>
            <p:nvPr/>
          </p:nvSpPr>
          <p:spPr>
            <a:xfrm>
              <a:off x="6233300" y="3540600"/>
              <a:ext cx="2743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Google Sans"/>
                  <a:ea typeface="Google Sans"/>
                  <a:cs typeface="Google Sans"/>
                  <a:sym typeface="Google Sans"/>
                </a:rPr>
                <a:t>Includes adversarial loss</a:t>
              </a:r>
              <a:br>
                <a:rPr lang="en" sz="1600">
                  <a:solidFill>
                    <a:schemeClr val="dk2"/>
                  </a:solidFill>
                  <a:latin typeface="Google Sans"/>
                  <a:ea typeface="Google Sans"/>
                  <a:cs typeface="Google Sans"/>
                  <a:sym typeface="Google Sans"/>
                </a:rPr>
              </a:br>
              <a:r>
                <a:rPr lang="en" sz="1600">
                  <a:solidFill>
                    <a:srgbClr val="999999"/>
                  </a:solidFill>
                  <a:latin typeface="Google Sans"/>
                  <a:ea typeface="Google Sans"/>
                  <a:cs typeface="Google Sans"/>
                  <a:sym typeface="Google Sans"/>
                </a:rPr>
                <a:t>0.11 bpp  28.1 dB</a:t>
              </a:r>
              <a:endParaRPr b="1" sz="1600">
                <a:solidFill>
                  <a:srgbClr val="999999"/>
                </a:solidFill>
                <a:latin typeface="Google Sans"/>
                <a:ea typeface="Google Sans"/>
                <a:cs typeface="Google Sans"/>
                <a:sym typeface="Google Sans"/>
              </a:endParaRPr>
            </a:p>
          </p:txBody>
        </p:sp>
      </p:grpSp>
      <p:cxnSp>
        <p:nvCxnSpPr>
          <p:cNvPr id="251" name="Google Shape;251;p32"/>
          <p:cNvCxnSpPr/>
          <p:nvPr/>
        </p:nvCxnSpPr>
        <p:spPr>
          <a:xfrm flipH="1" rot="10800000">
            <a:off x="3291000" y="3143950"/>
            <a:ext cx="486000" cy="644400"/>
          </a:xfrm>
          <a:prstGeom prst="straightConnector1">
            <a:avLst/>
          </a:prstGeom>
          <a:noFill/>
          <a:ln cap="flat" cmpd="sng" w="28575">
            <a:solidFill>
              <a:schemeClr val="accent5"/>
            </a:solidFill>
            <a:prstDash val="solid"/>
            <a:round/>
            <a:headEnd len="med" w="med" type="none"/>
            <a:tailEnd len="med" w="med" type="triangle"/>
          </a:ln>
        </p:spPr>
      </p:cxnSp>
      <p:cxnSp>
        <p:nvCxnSpPr>
          <p:cNvPr id="252" name="Google Shape;252;p32"/>
          <p:cNvCxnSpPr/>
          <p:nvPr/>
        </p:nvCxnSpPr>
        <p:spPr>
          <a:xfrm flipH="1">
            <a:off x="3877350" y="613550"/>
            <a:ext cx="633900" cy="803100"/>
          </a:xfrm>
          <a:prstGeom prst="straightConnector1">
            <a:avLst/>
          </a:prstGeom>
          <a:noFill/>
          <a:ln cap="flat" cmpd="sng" w="28575">
            <a:solidFill>
              <a:schemeClr val="accent5"/>
            </a:solidFill>
            <a:prstDash val="solid"/>
            <a:round/>
            <a:headEnd len="med" w="med" type="none"/>
            <a:tailEnd len="med" w="med" type="triangle"/>
          </a:ln>
        </p:spPr>
      </p:cxnSp>
      <p:cxnSp>
        <p:nvCxnSpPr>
          <p:cNvPr id="253" name="Google Shape;253;p32"/>
          <p:cNvCxnSpPr/>
          <p:nvPr/>
        </p:nvCxnSpPr>
        <p:spPr>
          <a:xfrm>
            <a:off x="7029125" y="2131550"/>
            <a:ext cx="662100" cy="727200"/>
          </a:xfrm>
          <a:prstGeom prst="straightConnector1">
            <a:avLst/>
          </a:prstGeom>
          <a:noFill/>
          <a:ln cap="flat" cmpd="sng" w="28575">
            <a:solidFill>
              <a:schemeClr val="accent5"/>
            </a:solidFill>
            <a:prstDash val="solid"/>
            <a:round/>
            <a:headEnd len="med" w="med" type="none"/>
            <a:tailEnd len="med" w="med" type="triangle"/>
          </a:ln>
        </p:spPr>
      </p:cxnSp>
      <p:sp>
        <p:nvSpPr>
          <p:cNvPr id="254" name="Google Shape;254;p32"/>
          <p:cNvSpPr txBox="1"/>
          <p:nvPr/>
        </p:nvSpPr>
        <p:spPr>
          <a:xfrm>
            <a:off x="75" y="4836800"/>
            <a:ext cx="43881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Google Sans"/>
                <a:ea typeface="Google Sans"/>
                <a:cs typeface="Google Sans"/>
                <a:sym typeface="Google Sans"/>
              </a:rPr>
              <a:t>MSE reconstruction from He 2022 (arxiv:2203.10886)</a:t>
            </a:r>
            <a:endParaRPr sz="1200">
              <a:solidFill>
                <a:srgbClr val="999999"/>
              </a:solidFill>
              <a:latin typeface="Google Sans"/>
              <a:ea typeface="Google Sans"/>
              <a:cs typeface="Google Sans"/>
              <a:sym typeface="Google Sans"/>
            </a:endParaRPr>
          </a:p>
        </p:txBody>
      </p:sp>
      <p:sp>
        <p:nvSpPr>
          <p:cNvPr id="255" name="Google Shape;255;p32"/>
          <p:cNvSpPr txBox="1"/>
          <p:nvPr/>
        </p:nvSpPr>
        <p:spPr>
          <a:xfrm>
            <a:off x="4658475" y="4836800"/>
            <a:ext cx="4485600" cy="3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999999"/>
                </a:solidFill>
                <a:latin typeface="Google Sans"/>
                <a:ea typeface="Google Sans"/>
                <a:cs typeface="Google Sans"/>
                <a:sym typeface="Google Sans"/>
              </a:rPr>
              <a:t>GAN reconstruction from Agustsson 2023 (arxiv:2212.13824)</a:t>
            </a:r>
            <a:endParaRPr sz="1200">
              <a:solidFill>
                <a:srgbClr val="999999"/>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86"/>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189" name="Google Shape;1189;p86"/>
          <p:cNvPicPr preferRelativeResize="0"/>
          <p:nvPr/>
        </p:nvPicPr>
        <p:blipFill rotWithShape="1">
          <a:blip r:embed="rId3">
            <a:alphaModFix/>
          </a:blip>
          <a:srcRect b="0" l="20191" r="0" t="0"/>
          <a:stretch/>
        </p:blipFill>
        <p:spPr>
          <a:xfrm>
            <a:off x="1818500" y="69275"/>
            <a:ext cx="7372626" cy="3924450"/>
          </a:xfrm>
          <a:prstGeom prst="rect">
            <a:avLst/>
          </a:prstGeom>
          <a:noFill/>
          <a:ln>
            <a:noFill/>
          </a:ln>
        </p:spPr>
      </p:pic>
      <p:sp>
        <p:nvSpPr>
          <p:cNvPr id="1190" name="Google Shape;1190;p86"/>
          <p:cNvSpPr txBox="1"/>
          <p:nvPr/>
        </p:nvSpPr>
        <p:spPr>
          <a:xfrm>
            <a:off x="2089950" y="4263025"/>
            <a:ext cx="4964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oogle Sans Medium"/>
                <a:ea typeface="Google Sans Medium"/>
                <a:cs typeface="Google Sans Medium"/>
                <a:sym typeface="Google Sans Medium"/>
              </a:rPr>
              <a:t>Detail </a:t>
            </a:r>
            <a:r>
              <a:rPr b="1" lang="en">
                <a:solidFill>
                  <a:srgbClr val="3C78D8"/>
                </a:solidFill>
                <a:latin typeface="Google Sans"/>
                <a:ea typeface="Google Sans"/>
                <a:cs typeface="Google Sans"/>
                <a:sym typeface="Google Sans"/>
              </a:rPr>
              <a:t>Synthesis</a:t>
            </a:r>
            <a:r>
              <a:rPr lang="en">
                <a:latin typeface="Google Sans Medium"/>
                <a:ea typeface="Google Sans Medium"/>
                <a:cs typeface="Google Sans Medium"/>
                <a:sym typeface="Google Sans Medium"/>
              </a:rPr>
              <a:t> &amp; </a:t>
            </a:r>
            <a:r>
              <a:rPr b="1" lang="en">
                <a:solidFill>
                  <a:srgbClr val="A64D79"/>
                </a:solidFill>
                <a:latin typeface="Google Sans"/>
                <a:ea typeface="Google Sans"/>
                <a:cs typeface="Google Sans"/>
                <a:sym typeface="Google Sans"/>
              </a:rPr>
              <a:t>Propagation</a:t>
            </a:r>
            <a:endParaRPr b="1">
              <a:solidFill>
                <a:srgbClr val="A64D79"/>
              </a:solidFill>
              <a:latin typeface="Google Sans"/>
              <a:ea typeface="Google Sans"/>
              <a:cs typeface="Google Sans"/>
              <a:sym typeface="Google Sans"/>
            </a:endParaRPr>
          </a:p>
        </p:txBody>
      </p:sp>
      <p:pic>
        <p:nvPicPr>
          <p:cNvPr id="1191" name="Google Shape;1191;p86"/>
          <p:cNvPicPr preferRelativeResize="0"/>
          <p:nvPr/>
        </p:nvPicPr>
        <p:blipFill rotWithShape="1">
          <a:blip r:embed="rId4">
            <a:alphaModFix/>
          </a:blip>
          <a:srcRect b="0" l="0" r="79805" t="0"/>
          <a:stretch/>
        </p:blipFill>
        <p:spPr>
          <a:xfrm>
            <a:off x="-47125" y="69275"/>
            <a:ext cx="1865626" cy="3924450"/>
          </a:xfrm>
          <a:prstGeom prst="rect">
            <a:avLst/>
          </a:prstGeom>
          <a:noFill/>
          <a:ln>
            <a:noFill/>
          </a:ln>
        </p:spPr>
      </p:pic>
      <p:sp>
        <p:nvSpPr>
          <p:cNvPr id="1192" name="Google Shape;1192;p86"/>
          <p:cNvSpPr/>
          <p:nvPr/>
        </p:nvSpPr>
        <p:spPr>
          <a:xfrm>
            <a:off x="6705050" y="1939475"/>
            <a:ext cx="801000" cy="448200"/>
          </a:xfrm>
          <a:prstGeom prst="rect">
            <a:avLst/>
          </a:prstGeom>
          <a:noFill/>
          <a:ln cap="flat" cmpd="sng" w="285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86"/>
          <p:cNvSpPr/>
          <p:nvPr/>
        </p:nvSpPr>
        <p:spPr>
          <a:xfrm>
            <a:off x="1818500" y="103775"/>
            <a:ext cx="1103100" cy="499800"/>
          </a:xfrm>
          <a:prstGeom prst="rect">
            <a:avLst/>
          </a:prstGeom>
          <a:noFill/>
          <a:ln cap="flat" cmpd="sng" w="285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86"/>
          <p:cNvSpPr/>
          <p:nvPr/>
        </p:nvSpPr>
        <p:spPr>
          <a:xfrm>
            <a:off x="7816825" y="103775"/>
            <a:ext cx="1103100" cy="499800"/>
          </a:xfrm>
          <a:prstGeom prst="rect">
            <a:avLst/>
          </a:prstGeom>
          <a:noFill/>
          <a:ln cap="flat" cmpd="sng" w="285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86"/>
          <p:cNvSpPr/>
          <p:nvPr/>
        </p:nvSpPr>
        <p:spPr>
          <a:xfrm>
            <a:off x="4364600" y="298075"/>
            <a:ext cx="1317000" cy="798600"/>
          </a:xfrm>
          <a:prstGeom prst="rect">
            <a:avLst/>
          </a:prstGeom>
          <a:noFill/>
          <a:ln cap="flat" cmpd="sng" w="28575">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86"/>
          <p:cNvSpPr/>
          <p:nvPr/>
        </p:nvSpPr>
        <p:spPr>
          <a:xfrm>
            <a:off x="5248675" y="3121675"/>
            <a:ext cx="847500" cy="610200"/>
          </a:xfrm>
          <a:prstGeom prst="rect">
            <a:avLst/>
          </a:prstGeom>
          <a:noFill/>
          <a:ln cap="flat" cmpd="sng" w="28575">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86"/>
          <p:cNvSpPr/>
          <p:nvPr/>
        </p:nvSpPr>
        <p:spPr>
          <a:xfrm>
            <a:off x="2042348" y="445598"/>
            <a:ext cx="37700" cy="1679100"/>
          </a:xfrm>
          <a:custGeom>
            <a:rect b="b" l="l" r="r" t="t"/>
            <a:pathLst>
              <a:path extrusionOk="0" h="67164" w="1508">
                <a:moveTo>
                  <a:pt x="1508" y="67164"/>
                </a:moveTo>
                <a:lnTo>
                  <a:pt x="0" y="67027"/>
                </a:lnTo>
                <a:lnTo>
                  <a:pt x="0" y="0"/>
                </a:lnTo>
              </a:path>
            </a:pathLst>
          </a:custGeom>
          <a:noFill/>
          <a:ln cap="flat" cmpd="sng" w="28575">
            <a:solidFill>
              <a:srgbClr val="6D9EEB"/>
            </a:solidFill>
            <a:prstDash val="solid"/>
            <a:round/>
            <a:headEnd len="med" w="med" type="none"/>
            <a:tailEnd len="med" w="med" type="none"/>
          </a:ln>
        </p:spPr>
      </p:sp>
      <p:sp>
        <p:nvSpPr>
          <p:cNvPr id="1198" name="Google Shape;1198;p86"/>
          <p:cNvSpPr/>
          <p:nvPr/>
        </p:nvSpPr>
        <p:spPr>
          <a:xfrm flipH="1">
            <a:off x="8416016" y="445600"/>
            <a:ext cx="157650" cy="1781861"/>
          </a:xfrm>
          <a:custGeom>
            <a:rect b="b" l="l" r="r" t="t"/>
            <a:pathLst>
              <a:path extrusionOk="0" h="67164" w="1508">
                <a:moveTo>
                  <a:pt x="1508" y="67164"/>
                </a:moveTo>
                <a:lnTo>
                  <a:pt x="0" y="67027"/>
                </a:lnTo>
                <a:lnTo>
                  <a:pt x="0" y="0"/>
                </a:lnTo>
              </a:path>
            </a:pathLst>
          </a:custGeom>
          <a:noFill/>
          <a:ln cap="flat" cmpd="sng" w="28575">
            <a:solidFill>
              <a:srgbClr val="6D9EEB"/>
            </a:solidFill>
            <a:prstDash val="solid"/>
            <a:round/>
            <a:headEnd len="med" w="med" type="none"/>
            <a:tailEnd len="med" w="med" type="none"/>
          </a:ln>
        </p:spPr>
      </p:sp>
      <p:pic>
        <p:nvPicPr>
          <p:cNvPr id="1199" name="Google Shape;1199;p86"/>
          <p:cNvPicPr preferRelativeResize="0"/>
          <p:nvPr/>
        </p:nvPicPr>
        <p:blipFill rotWithShape="1">
          <a:blip r:embed="rId5">
            <a:alphaModFix/>
          </a:blip>
          <a:srcRect b="0" l="0" r="10" t="0"/>
          <a:stretch/>
        </p:blipFill>
        <p:spPr>
          <a:xfrm>
            <a:off x="635097" y="4449912"/>
            <a:ext cx="1306550" cy="191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87"/>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205" name="Google Shape;1205;p87"/>
          <p:cNvPicPr preferRelativeResize="0"/>
          <p:nvPr/>
        </p:nvPicPr>
        <p:blipFill>
          <a:blip r:embed="rId3">
            <a:alphaModFix/>
          </a:blip>
          <a:stretch>
            <a:fillRect/>
          </a:stretch>
        </p:blipFill>
        <p:spPr>
          <a:xfrm>
            <a:off x="0" y="152400"/>
            <a:ext cx="9144003" cy="4848838"/>
          </a:xfrm>
          <a:prstGeom prst="rect">
            <a:avLst/>
          </a:prstGeom>
          <a:noFill/>
          <a:ln>
            <a:noFill/>
          </a:ln>
        </p:spPr>
      </p:pic>
      <p:sp>
        <p:nvSpPr>
          <p:cNvPr id="1206" name="Google Shape;1206;p87"/>
          <p:cNvSpPr/>
          <p:nvPr/>
        </p:nvSpPr>
        <p:spPr>
          <a:xfrm>
            <a:off x="116875" y="256000"/>
            <a:ext cx="1797900" cy="1296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88"/>
          <p:cNvSpPr txBox="1"/>
          <p:nvPr>
            <p:ph type="title"/>
          </p:nvPr>
        </p:nvSpPr>
        <p:spPr>
          <a:xfrm>
            <a:off x="220200" y="3239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Google Sans"/>
                <a:ea typeface="Google Sans"/>
                <a:cs typeface="Google Sans"/>
                <a:sym typeface="Google Sans"/>
              </a:rPr>
              <a:t>Results: User Study</a:t>
            </a:r>
            <a:endParaRPr sz="3200">
              <a:solidFill>
                <a:schemeClr val="dk2"/>
              </a:solidFill>
              <a:latin typeface="Google Sans"/>
              <a:ea typeface="Google Sans"/>
              <a:cs typeface="Google Sans"/>
              <a:sym typeface="Google Sans"/>
            </a:endParaRPr>
          </a:p>
        </p:txBody>
      </p:sp>
      <p:sp>
        <p:nvSpPr>
          <p:cNvPr id="1212" name="Google Shape;1212;p88"/>
          <p:cNvSpPr txBox="1"/>
          <p:nvPr>
            <p:ph idx="12" type="sldNum"/>
          </p:nvPr>
        </p:nvSpPr>
        <p:spPr>
          <a:xfrm>
            <a:off x="8220071" y="4663225"/>
            <a:ext cx="801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Page </a:t>
            </a:r>
            <a:fld id="{00000000-1234-1234-1234-123412341234}" type="slidenum">
              <a:rPr lang="en"/>
              <a:t>‹#›</a:t>
            </a:fld>
            <a:endParaRPr/>
          </a:p>
        </p:txBody>
      </p:sp>
      <p:pic>
        <p:nvPicPr>
          <p:cNvPr id="1213" name="Google Shape;1213;p88"/>
          <p:cNvPicPr preferRelativeResize="0"/>
          <p:nvPr/>
        </p:nvPicPr>
        <p:blipFill>
          <a:blip r:embed="rId3">
            <a:alphaModFix/>
          </a:blip>
          <a:stretch>
            <a:fillRect/>
          </a:stretch>
        </p:blipFill>
        <p:spPr>
          <a:xfrm>
            <a:off x="0" y="1276940"/>
            <a:ext cx="9143997" cy="2589620"/>
          </a:xfrm>
          <a:prstGeom prst="rect">
            <a:avLst/>
          </a:prstGeom>
          <a:noFill/>
          <a:ln>
            <a:noFill/>
          </a:ln>
        </p:spPr>
      </p:pic>
      <p:pic>
        <p:nvPicPr>
          <p:cNvPr id="1214" name="Google Shape;1214;p88"/>
          <p:cNvPicPr preferRelativeResize="0"/>
          <p:nvPr/>
        </p:nvPicPr>
        <p:blipFill rotWithShape="1">
          <a:blip r:embed="rId4">
            <a:alphaModFix/>
          </a:blip>
          <a:srcRect b="0" l="0" r="10" t="0"/>
          <a:stretch/>
        </p:blipFill>
        <p:spPr>
          <a:xfrm>
            <a:off x="635097" y="4449912"/>
            <a:ext cx="1306550" cy="191800"/>
          </a:xfrm>
          <a:prstGeom prst="rect">
            <a:avLst/>
          </a:prstGeom>
          <a:noFill/>
          <a:ln>
            <a:noFill/>
          </a:ln>
        </p:spPr>
      </p:pic>
      <p:cxnSp>
        <p:nvCxnSpPr>
          <p:cNvPr id="1215" name="Google Shape;1215;p88"/>
          <p:cNvCxnSpPr/>
          <p:nvPr/>
        </p:nvCxnSpPr>
        <p:spPr>
          <a:xfrm rot="10800000">
            <a:off x="6305623" y="1341250"/>
            <a:ext cx="0" cy="2643600"/>
          </a:xfrm>
          <a:prstGeom prst="straightConnector1">
            <a:avLst/>
          </a:prstGeom>
          <a:noFill/>
          <a:ln cap="flat" cmpd="sng" w="9525">
            <a:solidFill>
              <a:srgbClr val="CCCCCC"/>
            </a:solidFill>
            <a:prstDash val="dash"/>
            <a:round/>
            <a:headEnd len="med" w="med" type="none"/>
            <a:tailEnd len="med" w="med"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89"/>
          <p:cNvSpPr txBox="1"/>
          <p:nvPr>
            <p:ph type="title"/>
          </p:nvPr>
        </p:nvSpPr>
        <p:spPr>
          <a:xfrm>
            <a:off x="220200" y="171550"/>
            <a:ext cx="8520600" cy="84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Google Sans"/>
                <a:ea typeface="Google Sans"/>
                <a:cs typeface="Google Sans"/>
                <a:sym typeface="Google Sans"/>
              </a:rPr>
              <a:t>Metrics vs. User Study</a:t>
            </a:r>
            <a:endParaRPr sz="3200">
              <a:solidFill>
                <a:schemeClr val="dk2"/>
              </a:solidFill>
              <a:latin typeface="Google Sans"/>
              <a:ea typeface="Google Sans"/>
              <a:cs typeface="Google Sans"/>
              <a:sym typeface="Google Sans"/>
            </a:endParaRPr>
          </a:p>
        </p:txBody>
      </p:sp>
      <p:pic>
        <p:nvPicPr>
          <p:cNvPr id="1221" name="Google Shape;1221;p89"/>
          <p:cNvPicPr preferRelativeResize="0"/>
          <p:nvPr/>
        </p:nvPicPr>
        <p:blipFill rotWithShape="1">
          <a:blip r:embed="rId3">
            <a:alphaModFix/>
          </a:blip>
          <a:srcRect b="0" l="0" r="0" t="33827"/>
          <a:stretch/>
        </p:blipFill>
        <p:spPr>
          <a:xfrm>
            <a:off x="220200" y="2228550"/>
            <a:ext cx="8033201" cy="2112776"/>
          </a:xfrm>
          <a:prstGeom prst="rect">
            <a:avLst/>
          </a:prstGeom>
          <a:noFill/>
          <a:ln>
            <a:noFill/>
          </a:ln>
        </p:spPr>
      </p:pic>
      <p:sp>
        <p:nvSpPr>
          <p:cNvPr id="1222" name="Google Shape;1222;p89"/>
          <p:cNvSpPr txBox="1"/>
          <p:nvPr/>
        </p:nvSpPr>
        <p:spPr>
          <a:xfrm>
            <a:off x="239072" y="995675"/>
            <a:ext cx="385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Google Sans Medium"/>
                <a:ea typeface="Google Sans Medium"/>
                <a:cs typeface="Google Sans Medium"/>
                <a:sym typeface="Google Sans Medium"/>
              </a:rPr>
              <a:t>Do metrics predict the user study?</a:t>
            </a:r>
            <a:endParaRPr>
              <a:solidFill>
                <a:schemeClr val="dk2"/>
              </a:solidFill>
              <a:latin typeface="Google Sans Medium"/>
              <a:ea typeface="Google Sans Medium"/>
              <a:cs typeface="Google Sans Medium"/>
              <a:sym typeface="Google Sans Medium"/>
            </a:endParaRPr>
          </a:p>
        </p:txBody>
      </p:sp>
      <p:sp>
        <p:nvSpPr>
          <p:cNvPr id="1223" name="Google Shape;1223;p89"/>
          <p:cNvSpPr txBox="1"/>
          <p:nvPr/>
        </p:nvSpPr>
        <p:spPr>
          <a:xfrm>
            <a:off x="3393272" y="995675"/>
            <a:ext cx="385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Google Sans"/>
                <a:ea typeface="Google Sans"/>
                <a:cs typeface="Google Sans"/>
                <a:sym typeface="Google Sans"/>
              </a:rPr>
              <a:t>No metric predicts all</a:t>
            </a:r>
            <a:r>
              <a:rPr lang="en">
                <a:solidFill>
                  <a:schemeClr val="dk2"/>
                </a:solidFill>
                <a:latin typeface="Google Sans Medium"/>
                <a:ea typeface="Google Sans Medium"/>
                <a:cs typeface="Google Sans Medium"/>
                <a:sym typeface="Google Sans Medium"/>
              </a:rPr>
              <a:t>, </a:t>
            </a:r>
            <a:endParaRPr>
              <a:solidFill>
                <a:schemeClr val="dk2"/>
              </a:solidFill>
              <a:latin typeface="Google Sans Medium"/>
              <a:ea typeface="Google Sans Medium"/>
              <a:cs typeface="Google Sans Medium"/>
              <a:sym typeface="Google Sans Medium"/>
            </a:endParaRPr>
          </a:p>
          <a:p>
            <a:pPr indent="0" lvl="0" marL="0" rtl="0" algn="l">
              <a:spcBef>
                <a:spcPts val="0"/>
              </a:spcBef>
              <a:spcAft>
                <a:spcPts val="0"/>
              </a:spcAft>
              <a:buNone/>
            </a:pPr>
            <a:r>
              <a:rPr lang="en">
                <a:solidFill>
                  <a:schemeClr val="dk2"/>
                </a:solidFill>
                <a:latin typeface="Google Sans Medium"/>
                <a:ea typeface="Google Sans Medium"/>
                <a:cs typeface="Google Sans Medium"/>
                <a:sym typeface="Google Sans Medium"/>
              </a:rPr>
              <a:t>FID predicts</a:t>
            </a:r>
            <a:r>
              <a:rPr lang="en">
                <a:latin typeface="Google Sans Medium"/>
                <a:ea typeface="Google Sans Medium"/>
                <a:cs typeface="Google Sans Medium"/>
                <a:sym typeface="Google Sans Medium"/>
              </a:rPr>
              <a:t> </a:t>
            </a:r>
            <a:r>
              <a:rPr i="1" lang="en">
                <a:solidFill>
                  <a:srgbClr val="D5A6BD"/>
                </a:solidFill>
                <a:latin typeface="Google Sans Medium"/>
                <a:ea typeface="Google Sans Medium"/>
                <a:cs typeface="Google Sans Medium"/>
                <a:sym typeface="Google Sans Medium"/>
              </a:rPr>
              <a:t>neural</a:t>
            </a:r>
            <a:endParaRPr i="1">
              <a:solidFill>
                <a:srgbClr val="D5A6BD"/>
              </a:solidFill>
              <a:latin typeface="Google Sans Medium"/>
              <a:ea typeface="Google Sans Medium"/>
              <a:cs typeface="Google Sans Medium"/>
              <a:sym typeface="Google Sans Medium"/>
            </a:endParaRPr>
          </a:p>
        </p:txBody>
      </p:sp>
      <p:sp>
        <p:nvSpPr>
          <p:cNvPr id="1224" name="Google Shape;1224;p89"/>
          <p:cNvSpPr txBox="1"/>
          <p:nvPr/>
        </p:nvSpPr>
        <p:spPr>
          <a:xfrm>
            <a:off x="1302172" y="1828350"/>
            <a:ext cx="55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C27BA0"/>
                </a:solidFill>
                <a:latin typeface="Google Sans Medium"/>
                <a:ea typeface="Google Sans Medium"/>
                <a:cs typeface="Google Sans Medium"/>
                <a:sym typeface="Google Sans Medium"/>
              </a:rPr>
              <a:t>Our</a:t>
            </a:r>
            <a:endParaRPr i="1">
              <a:solidFill>
                <a:srgbClr val="C27BA0"/>
              </a:solidFill>
              <a:latin typeface="Google Sans Medium"/>
              <a:ea typeface="Google Sans Medium"/>
              <a:cs typeface="Google Sans Medium"/>
              <a:sym typeface="Google Sans Medium"/>
            </a:endParaRPr>
          </a:p>
        </p:txBody>
      </p:sp>
      <p:sp>
        <p:nvSpPr>
          <p:cNvPr id="1225" name="Google Shape;1225;p89"/>
          <p:cNvSpPr txBox="1"/>
          <p:nvPr/>
        </p:nvSpPr>
        <p:spPr>
          <a:xfrm>
            <a:off x="2223975" y="1828350"/>
            <a:ext cx="55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C27BA0"/>
                </a:solidFill>
                <a:latin typeface="Google Sans Medium"/>
                <a:ea typeface="Google Sans Medium"/>
                <a:cs typeface="Google Sans Medium"/>
                <a:sym typeface="Google Sans Medium"/>
              </a:rPr>
              <a:t>SSF</a:t>
            </a:r>
            <a:endParaRPr i="1">
              <a:solidFill>
                <a:srgbClr val="C27BA0"/>
              </a:solidFill>
              <a:latin typeface="Google Sans Medium"/>
              <a:ea typeface="Google Sans Medium"/>
              <a:cs typeface="Google Sans Medium"/>
              <a:sym typeface="Google Sans Medium"/>
            </a:endParaRPr>
          </a:p>
        </p:txBody>
      </p:sp>
      <p:sp>
        <p:nvSpPr>
          <p:cNvPr id="1226" name="Google Shape;1226;p89"/>
          <p:cNvSpPr txBox="1"/>
          <p:nvPr/>
        </p:nvSpPr>
        <p:spPr>
          <a:xfrm>
            <a:off x="3111475" y="1828350"/>
            <a:ext cx="89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C27BA0"/>
                </a:solidFill>
                <a:latin typeface="Google Sans Medium"/>
                <a:ea typeface="Google Sans Medium"/>
                <a:cs typeface="Google Sans Medium"/>
                <a:sym typeface="Google Sans Medium"/>
              </a:rPr>
              <a:t>RLVC</a:t>
            </a:r>
            <a:endParaRPr i="1">
              <a:solidFill>
                <a:srgbClr val="C27BA0"/>
              </a:solidFill>
              <a:latin typeface="Google Sans Medium"/>
              <a:ea typeface="Google Sans Medium"/>
              <a:cs typeface="Google Sans Medium"/>
              <a:sym typeface="Google Sans Medium"/>
            </a:endParaRPr>
          </a:p>
        </p:txBody>
      </p:sp>
      <p:sp>
        <p:nvSpPr>
          <p:cNvPr id="1227" name="Google Shape;1227;p89"/>
          <p:cNvSpPr txBox="1"/>
          <p:nvPr/>
        </p:nvSpPr>
        <p:spPr>
          <a:xfrm>
            <a:off x="4123050" y="1828350"/>
            <a:ext cx="89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C27BA0"/>
                </a:solidFill>
                <a:latin typeface="Google Sans Medium"/>
                <a:ea typeface="Google Sans Medium"/>
                <a:cs typeface="Google Sans Medium"/>
                <a:sym typeface="Google Sans Medium"/>
              </a:rPr>
              <a:t>DVC</a:t>
            </a:r>
            <a:endParaRPr i="1">
              <a:solidFill>
                <a:srgbClr val="C27BA0"/>
              </a:solidFill>
              <a:latin typeface="Google Sans Medium"/>
              <a:ea typeface="Google Sans Medium"/>
              <a:cs typeface="Google Sans Medium"/>
              <a:sym typeface="Google Sans Medium"/>
            </a:endParaRPr>
          </a:p>
        </p:txBody>
      </p:sp>
      <p:sp>
        <p:nvSpPr>
          <p:cNvPr id="1228" name="Google Shape;1228;p89"/>
          <p:cNvSpPr txBox="1"/>
          <p:nvPr/>
        </p:nvSpPr>
        <p:spPr>
          <a:xfrm>
            <a:off x="5048275" y="1828350"/>
            <a:ext cx="89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C27BA0"/>
                </a:solidFill>
                <a:latin typeface="Google Sans Medium"/>
                <a:ea typeface="Google Sans Medium"/>
                <a:cs typeface="Google Sans Medium"/>
                <a:sym typeface="Google Sans Medium"/>
              </a:rPr>
              <a:t>No-GAN</a:t>
            </a:r>
            <a:endParaRPr i="1">
              <a:solidFill>
                <a:srgbClr val="C27BA0"/>
              </a:solidFill>
              <a:latin typeface="Google Sans Medium"/>
              <a:ea typeface="Google Sans Medium"/>
              <a:cs typeface="Google Sans Medium"/>
              <a:sym typeface="Google Sans Medium"/>
            </a:endParaRPr>
          </a:p>
        </p:txBody>
      </p:sp>
      <p:sp>
        <p:nvSpPr>
          <p:cNvPr id="1229" name="Google Shape;1229;p89"/>
          <p:cNvSpPr txBox="1"/>
          <p:nvPr/>
        </p:nvSpPr>
        <p:spPr>
          <a:xfrm>
            <a:off x="6155100" y="1828350"/>
            <a:ext cx="89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oogle Sans Medium"/>
                <a:ea typeface="Google Sans Medium"/>
                <a:cs typeface="Google Sans Medium"/>
                <a:sym typeface="Google Sans Medium"/>
              </a:rPr>
              <a:t>H264</a:t>
            </a:r>
            <a:endParaRPr>
              <a:latin typeface="Google Sans Medium"/>
              <a:ea typeface="Google Sans Medium"/>
              <a:cs typeface="Google Sans Medium"/>
              <a:sym typeface="Google Sans Medium"/>
            </a:endParaRPr>
          </a:p>
        </p:txBody>
      </p:sp>
      <p:sp>
        <p:nvSpPr>
          <p:cNvPr id="1230" name="Google Shape;1230;p89"/>
          <p:cNvSpPr txBox="1"/>
          <p:nvPr/>
        </p:nvSpPr>
        <p:spPr>
          <a:xfrm>
            <a:off x="7196800" y="1828350"/>
            <a:ext cx="89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oogle Sans Medium"/>
                <a:ea typeface="Google Sans Medium"/>
                <a:cs typeface="Google Sans Medium"/>
                <a:sym typeface="Google Sans Medium"/>
              </a:rPr>
              <a:t>H265</a:t>
            </a:r>
            <a:endParaRPr>
              <a:latin typeface="Google Sans Medium"/>
              <a:ea typeface="Google Sans Medium"/>
              <a:cs typeface="Google Sans Medium"/>
              <a:sym typeface="Google Sans Medium"/>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90"/>
          <p:cNvSpPr txBox="1"/>
          <p:nvPr>
            <p:ph idx="1" type="subTitle"/>
          </p:nvPr>
        </p:nvSpPr>
        <p:spPr>
          <a:xfrm>
            <a:off x="554725" y="1748250"/>
            <a:ext cx="7050300" cy="46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99999"/>
                </a:solidFill>
              </a:rPr>
              <a:t>Workshop on Challenge on Learned Image Compression (CLIC)</a:t>
            </a:r>
            <a:endParaRPr sz="1600">
              <a:solidFill>
                <a:srgbClr val="999999"/>
              </a:solidFill>
            </a:endParaRPr>
          </a:p>
        </p:txBody>
      </p:sp>
      <p:sp>
        <p:nvSpPr>
          <p:cNvPr id="1236" name="Google Shape;1236;p90"/>
          <p:cNvSpPr txBox="1"/>
          <p:nvPr>
            <p:ph type="title"/>
          </p:nvPr>
        </p:nvSpPr>
        <p:spPr>
          <a:xfrm>
            <a:off x="547350" y="1086795"/>
            <a:ext cx="8083800" cy="77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Concluding Remarks</a:t>
            </a:r>
            <a:endParaRPr>
              <a:solidFill>
                <a:srgbClr val="434343"/>
              </a:solidFill>
            </a:endParaRPr>
          </a:p>
        </p:txBody>
      </p:sp>
      <p:grpSp>
        <p:nvGrpSpPr>
          <p:cNvPr id="1237" name="Google Shape;1237;p90"/>
          <p:cNvGrpSpPr/>
          <p:nvPr/>
        </p:nvGrpSpPr>
        <p:grpSpPr>
          <a:xfrm>
            <a:off x="-5550" y="0"/>
            <a:ext cx="62265" cy="5143500"/>
            <a:chOff x="-5550" y="0"/>
            <a:chExt cx="985200" cy="5143500"/>
          </a:xfrm>
        </p:grpSpPr>
        <p:sp>
          <p:nvSpPr>
            <p:cNvPr id="1238" name="Google Shape;1238;p90"/>
            <p:cNvSpPr/>
            <p:nvPr/>
          </p:nvSpPr>
          <p:spPr>
            <a:xfrm>
              <a:off x="-5550" y="0"/>
              <a:ext cx="985200" cy="199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90"/>
            <p:cNvSpPr/>
            <p:nvPr/>
          </p:nvSpPr>
          <p:spPr>
            <a:xfrm>
              <a:off x="-5550" y="1994400"/>
              <a:ext cx="985200" cy="846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90"/>
            <p:cNvSpPr/>
            <p:nvPr/>
          </p:nvSpPr>
          <p:spPr>
            <a:xfrm>
              <a:off x="-5550" y="2841300"/>
              <a:ext cx="985200" cy="1151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90"/>
            <p:cNvSpPr/>
            <p:nvPr/>
          </p:nvSpPr>
          <p:spPr>
            <a:xfrm>
              <a:off x="-5550" y="3992400"/>
              <a:ext cx="985200" cy="11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2" name="Google Shape;1242;p90"/>
          <p:cNvSpPr/>
          <p:nvPr/>
        </p:nvSpPr>
        <p:spPr>
          <a:xfrm>
            <a:off x="529250" y="4323650"/>
            <a:ext cx="1473900" cy="41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90"/>
          <p:cNvSpPr txBox="1"/>
          <p:nvPr>
            <p:ph idx="1" type="subTitle"/>
          </p:nvPr>
        </p:nvSpPr>
        <p:spPr>
          <a:xfrm>
            <a:off x="928126" y="2678000"/>
            <a:ext cx="495600" cy="33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D9D9D9"/>
                </a:solidFill>
              </a:rPr>
              <a:t>01</a:t>
            </a:r>
            <a:endParaRPr>
              <a:solidFill>
                <a:srgbClr val="D9D9D9"/>
              </a:solidFill>
            </a:endParaRPr>
          </a:p>
        </p:txBody>
      </p:sp>
      <p:sp>
        <p:nvSpPr>
          <p:cNvPr id="1244" name="Google Shape;1244;p90"/>
          <p:cNvSpPr txBox="1"/>
          <p:nvPr>
            <p:ph idx="1" type="subTitle"/>
          </p:nvPr>
        </p:nvSpPr>
        <p:spPr>
          <a:xfrm>
            <a:off x="928126" y="3050652"/>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02</a:t>
            </a:r>
            <a:endParaRPr>
              <a:solidFill>
                <a:srgbClr val="D9D9D9"/>
              </a:solidFill>
              <a:latin typeface="Google Sans"/>
              <a:ea typeface="Google Sans"/>
              <a:cs typeface="Google Sans"/>
              <a:sym typeface="Google Sans"/>
            </a:endParaRPr>
          </a:p>
        </p:txBody>
      </p:sp>
      <p:sp>
        <p:nvSpPr>
          <p:cNvPr id="1245" name="Google Shape;1245;p90"/>
          <p:cNvSpPr txBox="1"/>
          <p:nvPr>
            <p:ph idx="2" type="subTitle"/>
          </p:nvPr>
        </p:nvSpPr>
        <p:spPr>
          <a:xfrm>
            <a:off x="928126" y="3376570"/>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03</a:t>
            </a:r>
            <a:endParaRPr>
              <a:solidFill>
                <a:srgbClr val="D9D9D9"/>
              </a:solidFill>
              <a:latin typeface="Google Sans"/>
              <a:ea typeface="Google Sans"/>
              <a:cs typeface="Google Sans"/>
              <a:sym typeface="Google Sans"/>
            </a:endParaRPr>
          </a:p>
        </p:txBody>
      </p:sp>
      <p:sp>
        <p:nvSpPr>
          <p:cNvPr id="1246" name="Google Shape;1246;p90"/>
          <p:cNvSpPr txBox="1"/>
          <p:nvPr>
            <p:ph idx="3" type="subTitle"/>
          </p:nvPr>
        </p:nvSpPr>
        <p:spPr>
          <a:xfrm>
            <a:off x="928126" y="3709573"/>
            <a:ext cx="495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Google Sans"/>
                <a:ea typeface="Google Sans"/>
                <a:cs typeface="Google Sans"/>
                <a:sym typeface="Google Sans"/>
              </a:rPr>
              <a:t>04</a:t>
            </a:r>
            <a:endParaRPr>
              <a:solidFill>
                <a:srgbClr val="D9D9D9"/>
              </a:solidFill>
              <a:latin typeface="Google Sans"/>
              <a:ea typeface="Google Sans"/>
              <a:cs typeface="Google Sans"/>
              <a:sym typeface="Google Sans"/>
            </a:endParaRPr>
          </a:p>
        </p:txBody>
      </p:sp>
      <p:sp>
        <p:nvSpPr>
          <p:cNvPr id="1247" name="Google Shape;1247;p90"/>
          <p:cNvSpPr txBox="1"/>
          <p:nvPr>
            <p:ph idx="4" type="subTitle"/>
          </p:nvPr>
        </p:nvSpPr>
        <p:spPr>
          <a:xfrm>
            <a:off x="1282900" y="2605600"/>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Visual Examples</a:t>
            </a:r>
            <a:endParaRPr>
              <a:solidFill>
                <a:srgbClr val="D9D9D9"/>
              </a:solidFill>
              <a:latin typeface="Google Sans"/>
              <a:ea typeface="Google Sans"/>
              <a:cs typeface="Google Sans"/>
              <a:sym typeface="Google Sans"/>
            </a:endParaRPr>
          </a:p>
        </p:txBody>
      </p:sp>
      <p:sp>
        <p:nvSpPr>
          <p:cNvPr id="1248" name="Google Shape;1248;p90"/>
          <p:cNvSpPr txBox="1"/>
          <p:nvPr>
            <p:ph idx="5" type="subTitle"/>
          </p:nvPr>
        </p:nvSpPr>
        <p:spPr>
          <a:xfrm>
            <a:off x="1282900" y="2956629"/>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Learned Image Compression</a:t>
            </a:r>
            <a:endParaRPr>
              <a:solidFill>
                <a:srgbClr val="D9D9D9"/>
              </a:solidFill>
              <a:latin typeface="Google Sans"/>
              <a:ea typeface="Google Sans"/>
              <a:cs typeface="Google Sans"/>
              <a:sym typeface="Google Sans"/>
            </a:endParaRPr>
          </a:p>
        </p:txBody>
      </p:sp>
      <p:sp>
        <p:nvSpPr>
          <p:cNvPr id="1249" name="Google Shape;1249;p90"/>
          <p:cNvSpPr txBox="1"/>
          <p:nvPr>
            <p:ph idx="6" type="subTitle"/>
          </p:nvPr>
        </p:nvSpPr>
        <p:spPr>
          <a:xfrm>
            <a:off x="1282900" y="3279402"/>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latin typeface="Google Sans"/>
                <a:ea typeface="Google Sans"/>
                <a:cs typeface="Google Sans"/>
                <a:sym typeface="Google Sans"/>
              </a:rPr>
              <a:t>Generative Compression</a:t>
            </a:r>
            <a:endParaRPr>
              <a:solidFill>
                <a:srgbClr val="D9D9D9"/>
              </a:solidFill>
              <a:latin typeface="Google Sans"/>
              <a:ea typeface="Google Sans"/>
              <a:cs typeface="Google Sans"/>
              <a:sym typeface="Google Sans"/>
            </a:endParaRPr>
          </a:p>
        </p:txBody>
      </p:sp>
      <p:sp>
        <p:nvSpPr>
          <p:cNvPr id="1250" name="Google Shape;1250;p90"/>
          <p:cNvSpPr txBox="1"/>
          <p:nvPr>
            <p:ph idx="7" type="subTitle"/>
          </p:nvPr>
        </p:nvSpPr>
        <p:spPr>
          <a:xfrm>
            <a:off x="1282900" y="3611802"/>
            <a:ext cx="34221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Google Sans"/>
                <a:ea typeface="Google Sans"/>
                <a:cs typeface="Google Sans"/>
                <a:sym typeface="Google Sans"/>
              </a:rPr>
              <a:t>Concluding Remarks</a:t>
            </a:r>
            <a:endParaRPr>
              <a:solidFill>
                <a:srgbClr val="D9D9D9"/>
              </a:solidFill>
              <a:latin typeface="Google Sans"/>
              <a:ea typeface="Google Sans"/>
              <a:cs typeface="Google Sans"/>
              <a:sym typeface="Google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91"/>
          <p:cNvSpPr txBox="1"/>
          <p:nvPr/>
        </p:nvSpPr>
        <p:spPr>
          <a:xfrm>
            <a:off x="152200" y="244525"/>
            <a:ext cx="5603400" cy="4371300"/>
          </a:xfrm>
          <a:prstGeom prst="rect">
            <a:avLst/>
          </a:prstGeom>
          <a:noFill/>
          <a:ln>
            <a:noFill/>
          </a:ln>
        </p:spPr>
        <p:txBody>
          <a:bodyPr anchorCtr="0" anchor="t" bIns="91425" lIns="91425" spcFirstLastPara="1" rIns="91425" wrap="square" tIns="91425">
            <a:spAutoFit/>
          </a:bodyPr>
          <a:lstStyle/>
          <a:p>
            <a:pPr indent="-215900" lvl="0" marL="285750" rtl="0" algn="l">
              <a:spcBef>
                <a:spcPts val="0"/>
              </a:spcBef>
              <a:spcAft>
                <a:spcPts val="0"/>
              </a:spcAft>
              <a:buClr>
                <a:schemeClr val="dk2"/>
              </a:buClr>
              <a:buSzPts val="1600"/>
              <a:buFont typeface="Google Sans"/>
              <a:buChar char="-"/>
            </a:pPr>
            <a:r>
              <a:rPr lang="en" sz="1600">
                <a:solidFill>
                  <a:schemeClr val="dk2"/>
                </a:solidFill>
                <a:latin typeface="Google Sans"/>
                <a:ea typeface="Google Sans"/>
                <a:cs typeface="Google Sans"/>
                <a:sym typeface="Google Sans"/>
              </a:rPr>
              <a:t>Neural codecs, and generative models in general, introduce new kinds of distortions which may change with each new architecture and approach.</a:t>
            </a:r>
            <a:br>
              <a:rPr lang="en" sz="1600">
                <a:solidFill>
                  <a:schemeClr val="dk2"/>
                </a:solidFill>
                <a:latin typeface="Google Sans"/>
                <a:ea typeface="Google Sans"/>
                <a:cs typeface="Google Sans"/>
                <a:sym typeface="Google Sans"/>
              </a:rPr>
            </a:br>
            <a:br>
              <a:rPr lang="en"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indent="-114300" lvl="0" marL="285750" rtl="0" algn="l">
              <a:spcBef>
                <a:spcPts val="0"/>
              </a:spcBef>
              <a:spcAft>
                <a:spcPts val="0"/>
              </a:spcAft>
              <a:buNone/>
            </a:pPr>
            <a:r>
              <a:t/>
            </a:r>
            <a:endParaRPr sz="1600">
              <a:solidFill>
                <a:schemeClr val="dk2"/>
              </a:solidFill>
              <a:latin typeface="Google Sans"/>
              <a:ea typeface="Google Sans"/>
              <a:cs typeface="Google Sans"/>
              <a:sym typeface="Google Sans"/>
            </a:endParaRPr>
          </a:p>
          <a:p>
            <a:pPr indent="-215900" lvl="0" marL="285750" rtl="0" algn="l">
              <a:spcBef>
                <a:spcPts val="0"/>
              </a:spcBef>
              <a:spcAft>
                <a:spcPts val="0"/>
              </a:spcAft>
              <a:buClr>
                <a:schemeClr val="dk2"/>
              </a:buClr>
              <a:buSzPts val="1600"/>
              <a:buFont typeface="Google Sans"/>
              <a:buChar char="-"/>
            </a:pPr>
            <a:r>
              <a:rPr lang="en" sz="1600">
                <a:solidFill>
                  <a:schemeClr val="dk2"/>
                </a:solidFill>
                <a:latin typeface="Google Sans"/>
                <a:ea typeface="Google Sans"/>
                <a:cs typeface="Google Sans"/>
                <a:sym typeface="Google Sans"/>
              </a:rPr>
              <a:t>Much of the neural compression field is now focused on generative methods that target high realism &amp; perceptual quality at the expense of </a:t>
            </a:r>
            <a:r>
              <a:rPr lang="en" sz="1600">
                <a:solidFill>
                  <a:schemeClr val="dk2"/>
                </a:solidFill>
                <a:latin typeface="Google Sans"/>
                <a:ea typeface="Google Sans"/>
                <a:cs typeface="Google Sans"/>
                <a:sym typeface="Google Sans"/>
              </a:rPr>
              <a:t>fidelity.</a:t>
            </a:r>
            <a:br>
              <a:rPr lang="en" sz="1600">
                <a:solidFill>
                  <a:schemeClr val="dk2"/>
                </a:solidFill>
                <a:latin typeface="Google Sans"/>
                <a:ea typeface="Google Sans"/>
                <a:cs typeface="Google Sans"/>
                <a:sym typeface="Google Sans"/>
              </a:rPr>
            </a:br>
            <a:br>
              <a:rPr lang="en"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indent="-114300" lvl="0" marL="285750" rtl="0" algn="l">
              <a:spcBef>
                <a:spcPts val="0"/>
              </a:spcBef>
              <a:spcAft>
                <a:spcPts val="0"/>
              </a:spcAft>
              <a:buNone/>
            </a:pPr>
            <a:r>
              <a:t/>
            </a:r>
            <a:endParaRPr sz="1600">
              <a:solidFill>
                <a:schemeClr val="dk2"/>
              </a:solidFill>
              <a:latin typeface="Google Sans"/>
              <a:ea typeface="Google Sans"/>
              <a:cs typeface="Google Sans"/>
              <a:sym typeface="Google Sans"/>
            </a:endParaRPr>
          </a:p>
          <a:p>
            <a:pPr indent="-215900" lvl="0" marL="285750" rtl="0" algn="l">
              <a:spcBef>
                <a:spcPts val="0"/>
              </a:spcBef>
              <a:spcAft>
                <a:spcPts val="0"/>
              </a:spcAft>
              <a:buClr>
                <a:schemeClr val="dk2"/>
              </a:buClr>
              <a:buSzPts val="1600"/>
              <a:buFont typeface="Google Sans"/>
              <a:buChar char="-"/>
            </a:pPr>
            <a:r>
              <a:rPr lang="en" sz="1600">
                <a:solidFill>
                  <a:schemeClr val="dk2"/>
                </a:solidFill>
                <a:latin typeface="Google Sans"/>
                <a:ea typeface="Google Sans"/>
                <a:cs typeface="Google Sans"/>
                <a:sym typeface="Google Sans"/>
              </a:rPr>
              <a:t>Most humans are highly sensitive to errors in faces and text. This creates a challenge for generative models and quality assessment methods that don’t detect and adapt to these classes.</a:t>
            </a:r>
            <a:br>
              <a:rPr lang="en"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p:txBody>
      </p:sp>
      <p:grpSp>
        <p:nvGrpSpPr>
          <p:cNvPr id="1256" name="Google Shape;1256;p91"/>
          <p:cNvGrpSpPr/>
          <p:nvPr/>
        </p:nvGrpSpPr>
        <p:grpSpPr>
          <a:xfrm>
            <a:off x="6019600" y="244525"/>
            <a:ext cx="2747523" cy="1085333"/>
            <a:chOff x="6019600" y="244525"/>
            <a:chExt cx="2747523" cy="1085333"/>
          </a:xfrm>
        </p:grpSpPr>
        <p:pic>
          <p:nvPicPr>
            <p:cNvPr id="1257" name="Google Shape;1257;p91"/>
            <p:cNvPicPr preferRelativeResize="0"/>
            <p:nvPr/>
          </p:nvPicPr>
          <p:blipFill rotWithShape="1">
            <a:blip r:embed="rId3">
              <a:alphaModFix/>
            </a:blip>
            <a:srcRect b="56602" l="4120" r="70770" t="4965"/>
            <a:stretch/>
          </p:blipFill>
          <p:spPr>
            <a:xfrm>
              <a:off x="6019600" y="244525"/>
              <a:ext cx="1255142" cy="1085324"/>
            </a:xfrm>
            <a:prstGeom prst="rect">
              <a:avLst/>
            </a:prstGeom>
            <a:noFill/>
            <a:ln>
              <a:noFill/>
            </a:ln>
          </p:spPr>
        </p:pic>
        <p:pic>
          <p:nvPicPr>
            <p:cNvPr id="1258" name="Google Shape;1258;p91"/>
            <p:cNvPicPr preferRelativeResize="0"/>
            <p:nvPr/>
          </p:nvPicPr>
          <p:blipFill rotWithShape="1">
            <a:blip r:embed="rId3">
              <a:alphaModFix/>
            </a:blip>
            <a:srcRect b="57455" l="67059" r="7831" t="4112"/>
            <a:stretch/>
          </p:blipFill>
          <p:spPr>
            <a:xfrm>
              <a:off x="7511975" y="244525"/>
              <a:ext cx="1255148" cy="1085333"/>
            </a:xfrm>
            <a:prstGeom prst="rect">
              <a:avLst/>
            </a:prstGeom>
            <a:noFill/>
            <a:ln>
              <a:noFill/>
            </a:ln>
          </p:spPr>
        </p:pic>
        <p:cxnSp>
          <p:nvCxnSpPr>
            <p:cNvPr id="1259" name="Google Shape;1259;p91"/>
            <p:cNvCxnSpPr/>
            <p:nvPr/>
          </p:nvCxnSpPr>
          <p:spPr>
            <a:xfrm>
              <a:off x="6749775" y="438100"/>
              <a:ext cx="1185600" cy="55200"/>
            </a:xfrm>
            <a:prstGeom prst="straightConnector1">
              <a:avLst/>
            </a:prstGeom>
            <a:noFill/>
            <a:ln cap="flat" cmpd="sng" w="9525">
              <a:solidFill>
                <a:schemeClr val="accent2"/>
              </a:solidFill>
              <a:prstDash val="dash"/>
              <a:round/>
              <a:headEnd len="med" w="med" type="none"/>
              <a:tailEnd len="med" w="med" type="triangle"/>
            </a:ln>
          </p:spPr>
        </p:cxnSp>
      </p:grpSp>
      <p:pic>
        <p:nvPicPr>
          <p:cNvPr id="1260" name="Google Shape;1260;p91"/>
          <p:cNvPicPr preferRelativeResize="0"/>
          <p:nvPr/>
        </p:nvPicPr>
        <p:blipFill rotWithShape="1">
          <a:blip r:embed="rId4">
            <a:alphaModFix/>
          </a:blip>
          <a:srcRect b="35043" l="67671" r="19307" t="49614"/>
          <a:stretch/>
        </p:blipFill>
        <p:spPr>
          <a:xfrm>
            <a:off x="6019600" y="3345075"/>
            <a:ext cx="1381724" cy="1085325"/>
          </a:xfrm>
          <a:prstGeom prst="rect">
            <a:avLst/>
          </a:prstGeom>
          <a:noFill/>
          <a:ln>
            <a:noFill/>
          </a:ln>
          <a:effectLst>
            <a:outerShdw blurRad="57150" rotWithShape="0" algn="bl" dir="3000000" dist="57150">
              <a:srgbClr val="000000">
                <a:alpha val="50000"/>
              </a:srgbClr>
            </a:outerShdw>
          </a:effectLst>
        </p:spPr>
      </p:pic>
      <p:pic>
        <p:nvPicPr>
          <p:cNvPr id="1261" name="Google Shape;1261;p91"/>
          <p:cNvPicPr preferRelativeResize="0"/>
          <p:nvPr/>
        </p:nvPicPr>
        <p:blipFill>
          <a:blip r:embed="rId5">
            <a:alphaModFix/>
          </a:blip>
          <a:stretch>
            <a:fillRect/>
          </a:stretch>
        </p:blipFill>
        <p:spPr>
          <a:xfrm>
            <a:off x="6019600" y="1907038"/>
            <a:ext cx="2986876" cy="1062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92"/>
          <p:cNvSpPr txBox="1"/>
          <p:nvPr/>
        </p:nvSpPr>
        <p:spPr>
          <a:xfrm>
            <a:off x="152200" y="244525"/>
            <a:ext cx="5603400" cy="4371300"/>
          </a:xfrm>
          <a:prstGeom prst="rect">
            <a:avLst/>
          </a:prstGeom>
          <a:noFill/>
          <a:ln>
            <a:noFill/>
          </a:ln>
        </p:spPr>
        <p:txBody>
          <a:bodyPr anchorCtr="0" anchor="t" bIns="91425" lIns="91425" spcFirstLastPara="1" rIns="91425" wrap="square" tIns="91425">
            <a:spAutoFit/>
          </a:bodyPr>
          <a:lstStyle/>
          <a:p>
            <a:pPr indent="-215900" lvl="0" marL="285750" rtl="0" algn="l">
              <a:spcBef>
                <a:spcPts val="0"/>
              </a:spcBef>
              <a:spcAft>
                <a:spcPts val="0"/>
              </a:spcAft>
              <a:buClr>
                <a:schemeClr val="dk2"/>
              </a:buClr>
              <a:buSzPts val="1600"/>
              <a:buFont typeface="Google Sans"/>
              <a:buChar char="-"/>
            </a:pPr>
            <a:r>
              <a:rPr lang="en" sz="1600">
                <a:solidFill>
                  <a:schemeClr val="dk2"/>
                </a:solidFill>
                <a:latin typeface="Google Sans"/>
                <a:ea typeface="Google Sans"/>
                <a:cs typeface="Google Sans"/>
                <a:sym typeface="Google Sans"/>
              </a:rPr>
              <a:t>Generative video is a growing research area, and quality assessment (metrics &amp; protocols) need to improve. Temporal consistency is a major problem.</a:t>
            </a:r>
            <a:endParaRPr sz="1600">
              <a:solidFill>
                <a:schemeClr val="dk2"/>
              </a:solidFill>
              <a:latin typeface="Google Sans"/>
              <a:ea typeface="Google Sans"/>
              <a:cs typeface="Google Sans"/>
              <a:sym typeface="Google Sans"/>
            </a:endParaRPr>
          </a:p>
          <a:p>
            <a:pPr indent="0" lvl="0" marL="0" rtl="0" algn="l">
              <a:spcBef>
                <a:spcPts val="0"/>
              </a:spcBef>
              <a:spcAft>
                <a:spcPts val="0"/>
              </a:spcAft>
              <a:buNone/>
            </a:pPr>
            <a:br>
              <a:rPr lang="en" sz="1600">
                <a:solidFill>
                  <a:schemeClr val="dk2"/>
                </a:solidFill>
                <a:latin typeface="Google Sans"/>
                <a:ea typeface="Google Sans"/>
                <a:cs typeface="Google Sans"/>
                <a:sym typeface="Google Sans"/>
              </a:rPr>
            </a:br>
            <a:br>
              <a:rPr lang="en"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indent="-215900" lvl="0" marL="285750" rtl="0" algn="l">
              <a:spcBef>
                <a:spcPts val="0"/>
              </a:spcBef>
              <a:spcAft>
                <a:spcPts val="0"/>
              </a:spcAft>
              <a:buClr>
                <a:schemeClr val="dk2"/>
              </a:buClr>
              <a:buSzPts val="1600"/>
              <a:buFont typeface="Google Sans"/>
              <a:buChar char="-"/>
            </a:pPr>
            <a:r>
              <a:rPr lang="en" sz="1600">
                <a:solidFill>
                  <a:schemeClr val="dk2"/>
                </a:solidFill>
                <a:latin typeface="Google Sans"/>
                <a:ea typeface="Google Sans"/>
                <a:cs typeface="Google Sans"/>
                <a:sym typeface="Google Sans"/>
              </a:rPr>
              <a:t>Machine learning may also be able to help on the assessment side, </a:t>
            </a:r>
            <a:r>
              <a:rPr i="1" lang="en" sz="1600">
                <a:solidFill>
                  <a:schemeClr val="dk2"/>
                </a:solidFill>
                <a:latin typeface="Google Sans"/>
                <a:ea typeface="Google Sans"/>
                <a:cs typeface="Google Sans"/>
                <a:sym typeface="Google Sans"/>
              </a:rPr>
              <a:t>e.g.</a:t>
            </a:r>
            <a:r>
              <a:rPr lang="en" sz="1600">
                <a:solidFill>
                  <a:schemeClr val="dk2"/>
                </a:solidFill>
                <a:latin typeface="Google Sans"/>
                <a:ea typeface="Google Sans"/>
                <a:cs typeface="Google Sans"/>
                <a:sym typeface="Google Sans"/>
              </a:rPr>
              <a:t>, </a:t>
            </a:r>
            <a:r>
              <a:rPr lang="en" sz="1600" u="sng">
                <a:solidFill>
                  <a:schemeClr val="hlink"/>
                </a:solidFill>
                <a:latin typeface="Google Sans"/>
                <a:ea typeface="Google Sans"/>
                <a:cs typeface="Google Sans"/>
                <a:sym typeface="Google Sans"/>
                <a:hlinkClick r:id="rId3"/>
              </a:rPr>
              <a:t>LPIPS</a:t>
            </a:r>
            <a:r>
              <a:rPr lang="en" sz="1600">
                <a:solidFill>
                  <a:schemeClr val="dk2"/>
                </a:solidFill>
                <a:latin typeface="Google Sans"/>
                <a:ea typeface="Google Sans"/>
                <a:cs typeface="Google Sans"/>
                <a:sym typeface="Google Sans"/>
              </a:rPr>
              <a:t>, </a:t>
            </a:r>
            <a:r>
              <a:rPr lang="en" sz="1600" u="sng">
                <a:solidFill>
                  <a:schemeClr val="hlink"/>
                </a:solidFill>
                <a:latin typeface="Google Sans"/>
                <a:ea typeface="Google Sans"/>
                <a:cs typeface="Google Sans"/>
                <a:sym typeface="Google Sans"/>
                <a:hlinkClick r:id="rId4"/>
              </a:rPr>
              <a:t>PIM</a:t>
            </a:r>
            <a:r>
              <a:rPr lang="en" sz="1600">
                <a:solidFill>
                  <a:schemeClr val="dk2"/>
                </a:solidFill>
                <a:latin typeface="Google Sans"/>
                <a:ea typeface="Google Sans"/>
                <a:cs typeface="Google Sans"/>
                <a:sym typeface="Google Sans"/>
              </a:rPr>
              <a:t>, </a:t>
            </a:r>
            <a:r>
              <a:rPr lang="en" sz="1600" u="sng">
                <a:solidFill>
                  <a:schemeClr val="hlink"/>
                </a:solidFill>
                <a:latin typeface="Google Sans"/>
                <a:ea typeface="Google Sans"/>
                <a:cs typeface="Google Sans"/>
                <a:sym typeface="Google Sans"/>
                <a:hlinkClick r:id="rId5"/>
              </a:rPr>
              <a:t>UVQ</a:t>
            </a:r>
            <a:r>
              <a:rPr lang="en" sz="1600">
                <a:solidFill>
                  <a:schemeClr val="dk2"/>
                </a:solidFill>
                <a:latin typeface="Google Sans"/>
                <a:ea typeface="Google Sans"/>
                <a:cs typeface="Google Sans"/>
                <a:sym typeface="Google Sans"/>
              </a:rPr>
              <a:t>, </a:t>
            </a:r>
            <a:r>
              <a:rPr lang="en" sz="1600" u="sng">
                <a:solidFill>
                  <a:schemeClr val="hlink"/>
                </a:solidFill>
                <a:latin typeface="Google Sans"/>
                <a:ea typeface="Google Sans"/>
                <a:cs typeface="Google Sans"/>
                <a:sym typeface="Google Sans"/>
                <a:hlinkClick r:id="rId6"/>
              </a:rPr>
              <a:t>FAVOR</a:t>
            </a:r>
            <a:r>
              <a:rPr lang="en" sz="1600">
                <a:solidFill>
                  <a:schemeClr val="dk2"/>
                </a:solidFill>
                <a:latin typeface="Google Sans"/>
                <a:ea typeface="Google Sans"/>
                <a:cs typeface="Google Sans"/>
                <a:sym typeface="Google Sans"/>
              </a:rPr>
              <a:t>, but current methods are insufficient on their own both as metrics and training objectives.</a:t>
            </a:r>
            <a:endParaRPr sz="1600">
              <a:solidFill>
                <a:schemeClr val="dk2"/>
              </a:solidFill>
              <a:latin typeface="Google Sans"/>
              <a:ea typeface="Google Sans"/>
              <a:cs typeface="Google Sans"/>
              <a:sym typeface="Google Sans"/>
            </a:endParaRPr>
          </a:p>
          <a:p>
            <a:pPr indent="0" lvl="0" marL="0" rtl="0" algn="l">
              <a:spcBef>
                <a:spcPts val="0"/>
              </a:spcBef>
              <a:spcAft>
                <a:spcPts val="0"/>
              </a:spcAft>
              <a:buNone/>
            </a:pPr>
            <a:br>
              <a:rPr lang="en" sz="1600">
                <a:solidFill>
                  <a:schemeClr val="dk2"/>
                </a:solidFill>
                <a:latin typeface="Google Sans"/>
                <a:ea typeface="Google Sans"/>
                <a:cs typeface="Google Sans"/>
                <a:sym typeface="Google Sans"/>
              </a:rPr>
            </a:br>
            <a:br>
              <a:rPr lang="en" sz="1600">
                <a:solidFill>
                  <a:schemeClr val="dk2"/>
                </a:solidFill>
                <a:latin typeface="Google Sans"/>
                <a:ea typeface="Google Sans"/>
                <a:cs typeface="Google Sans"/>
                <a:sym typeface="Google Sans"/>
              </a:rPr>
            </a:br>
            <a:endParaRPr sz="1600">
              <a:solidFill>
                <a:schemeClr val="dk2"/>
              </a:solidFill>
              <a:latin typeface="Google Sans"/>
              <a:ea typeface="Google Sans"/>
              <a:cs typeface="Google Sans"/>
              <a:sym typeface="Google Sans"/>
            </a:endParaRPr>
          </a:p>
          <a:p>
            <a:pPr indent="-215900" lvl="0" marL="285750" rtl="0" algn="l">
              <a:spcBef>
                <a:spcPts val="0"/>
              </a:spcBef>
              <a:spcAft>
                <a:spcPts val="0"/>
              </a:spcAft>
              <a:buClr>
                <a:schemeClr val="dk2"/>
              </a:buClr>
              <a:buSzPts val="1600"/>
              <a:buFont typeface="Google Sans"/>
              <a:buChar char="-"/>
            </a:pPr>
            <a:r>
              <a:rPr lang="en" sz="1600">
                <a:solidFill>
                  <a:schemeClr val="dk2"/>
                </a:solidFill>
                <a:latin typeface="Google Sans"/>
                <a:ea typeface="Google Sans"/>
                <a:cs typeface="Google Sans"/>
                <a:sym typeface="Google Sans"/>
              </a:rPr>
              <a:t>Moving beyond compression, we may see high-quality pixel-level output that has mid-level semantic errors, </a:t>
            </a:r>
            <a:r>
              <a:rPr i="1" lang="en" sz="1600">
                <a:solidFill>
                  <a:schemeClr val="dk2"/>
                </a:solidFill>
                <a:latin typeface="Google Sans"/>
                <a:ea typeface="Google Sans"/>
                <a:cs typeface="Google Sans"/>
                <a:sym typeface="Google Sans"/>
              </a:rPr>
              <a:t>e.g.</a:t>
            </a:r>
            <a:r>
              <a:rPr lang="en" sz="1600">
                <a:solidFill>
                  <a:schemeClr val="dk2"/>
                </a:solidFill>
                <a:latin typeface="Google Sans"/>
                <a:ea typeface="Google Sans"/>
                <a:cs typeface="Google Sans"/>
                <a:sym typeface="Google Sans"/>
              </a:rPr>
              <a:t>, current text-to-image methods are notoriously bad at cardinality and fingers.</a:t>
            </a:r>
            <a:endParaRPr sz="1600">
              <a:solidFill>
                <a:schemeClr val="dk2"/>
              </a:solidFill>
              <a:latin typeface="Google Sans"/>
              <a:ea typeface="Google Sans"/>
              <a:cs typeface="Google Sans"/>
              <a:sym typeface="Google Sans"/>
            </a:endParaRPr>
          </a:p>
        </p:txBody>
      </p:sp>
      <p:pic>
        <p:nvPicPr>
          <p:cNvPr id="1267" name="Google Shape;1267;p92"/>
          <p:cNvPicPr preferRelativeResize="0"/>
          <p:nvPr/>
        </p:nvPicPr>
        <p:blipFill>
          <a:blip r:embed="rId7">
            <a:alphaModFix/>
          </a:blip>
          <a:stretch>
            <a:fillRect/>
          </a:stretch>
        </p:blipFill>
        <p:spPr>
          <a:xfrm>
            <a:off x="6019599" y="1855175"/>
            <a:ext cx="1585459" cy="1134300"/>
          </a:xfrm>
          <a:prstGeom prst="rect">
            <a:avLst/>
          </a:prstGeom>
          <a:noFill/>
          <a:ln>
            <a:noFill/>
          </a:ln>
        </p:spPr>
      </p:pic>
      <p:pic>
        <p:nvPicPr>
          <p:cNvPr id="1268" name="Google Shape;1268;p92"/>
          <p:cNvPicPr preferRelativeResize="0"/>
          <p:nvPr/>
        </p:nvPicPr>
        <p:blipFill>
          <a:blip r:embed="rId8">
            <a:alphaModFix/>
          </a:blip>
          <a:stretch>
            <a:fillRect/>
          </a:stretch>
        </p:blipFill>
        <p:spPr>
          <a:xfrm>
            <a:off x="6019600" y="3358775"/>
            <a:ext cx="2316774" cy="1088550"/>
          </a:xfrm>
          <a:prstGeom prst="rect">
            <a:avLst/>
          </a:prstGeom>
          <a:noFill/>
          <a:ln>
            <a:noFill/>
          </a:ln>
        </p:spPr>
      </p:pic>
      <p:sp>
        <p:nvSpPr>
          <p:cNvPr id="1269" name="Google Shape;1269;p92"/>
          <p:cNvSpPr txBox="1"/>
          <p:nvPr/>
        </p:nvSpPr>
        <p:spPr>
          <a:xfrm>
            <a:off x="-11275" y="4845900"/>
            <a:ext cx="9155400" cy="373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200">
                <a:solidFill>
                  <a:srgbClr val="B7B7B7"/>
                </a:solidFill>
                <a:latin typeface="Google Sans"/>
                <a:ea typeface="Google Sans"/>
                <a:cs typeface="Google Sans"/>
                <a:sym typeface="Google Sans"/>
              </a:rPr>
              <a:t>Text-to-image results from: Chang et al. </a:t>
            </a:r>
            <a:r>
              <a:rPr i="1" lang="en" sz="1200">
                <a:solidFill>
                  <a:srgbClr val="B7B7B7"/>
                </a:solidFill>
                <a:latin typeface="Google Sans"/>
                <a:ea typeface="Google Sans"/>
                <a:cs typeface="Google Sans"/>
                <a:sym typeface="Google Sans"/>
              </a:rPr>
              <a:t>Muse: Text-To-Image Generation via Masked Generative Transformers</a:t>
            </a:r>
            <a:r>
              <a:rPr lang="en" sz="1200">
                <a:solidFill>
                  <a:srgbClr val="B7B7B7"/>
                </a:solidFill>
                <a:latin typeface="Google Sans"/>
                <a:ea typeface="Google Sans"/>
                <a:cs typeface="Google Sans"/>
                <a:sym typeface="Google Sans"/>
              </a:rPr>
              <a:t> </a:t>
            </a:r>
            <a:r>
              <a:rPr lang="en" sz="1200">
                <a:solidFill>
                  <a:srgbClr val="B7B7B7"/>
                </a:solidFill>
                <a:latin typeface="Google Sans"/>
                <a:ea typeface="Google Sans"/>
                <a:cs typeface="Google Sans"/>
                <a:sym typeface="Google Sans"/>
              </a:rPr>
              <a:t>(ICML 2023)</a:t>
            </a:r>
            <a:endParaRPr sz="1200">
              <a:solidFill>
                <a:srgbClr val="B7B7B7"/>
              </a:solidFill>
              <a:latin typeface="Google Sans"/>
              <a:ea typeface="Google Sans"/>
              <a:cs typeface="Google Sans"/>
              <a:sym typeface="Google Sans"/>
            </a:endParaRPr>
          </a:p>
        </p:txBody>
      </p:sp>
      <p:pic>
        <p:nvPicPr>
          <p:cNvPr id="1270" name="Google Shape;1270;p92"/>
          <p:cNvPicPr preferRelativeResize="0"/>
          <p:nvPr/>
        </p:nvPicPr>
        <p:blipFill>
          <a:blip r:embed="rId9">
            <a:alphaModFix/>
          </a:blip>
          <a:stretch>
            <a:fillRect/>
          </a:stretch>
        </p:blipFill>
        <p:spPr>
          <a:xfrm>
            <a:off x="6019600" y="422624"/>
            <a:ext cx="2493601" cy="10529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93"/>
          <p:cNvSpPr txBox="1"/>
          <p:nvPr/>
        </p:nvSpPr>
        <p:spPr>
          <a:xfrm>
            <a:off x="152200" y="155825"/>
            <a:ext cx="8785800" cy="487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References</a:t>
            </a:r>
            <a:br>
              <a:rPr b="1" lang="en" sz="1000">
                <a:solidFill>
                  <a:schemeClr val="dk2"/>
                </a:solidFill>
                <a:latin typeface="Google Sans"/>
                <a:ea typeface="Google Sans"/>
                <a:cs typeface="Google Sans"/>
                <a:sym typeface="Google Sans"/>
              </a:rPr>
            </a:br>
            <a:endParaRPr b="1" sz="12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Ballé et al. 2017. </a:t>
            </a:r>
            <a:r>
              <a:rPr lang="en" sz="1100" u="sng">
                <a:solidFill>
                  <a:schemeClr val="hlink"/>
                </a:solidFill>
                <a:latin typeface="Google Sans"/>
                <a:ea typeface="Google Sans"/>
                <a:cs typeface="Google Sans"/>
                <a:sym typeface="Google Sans"/>
                <a:hlinkClick r:id="rId3"/>
              </a:rPr>
              <a:t>End-to-end Optimized Image Compression</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Ballé Presentation @ DCC 2023. </a:t>
            </a:r>
            <a:r>
              <a:rPr lang="en" sz="1100" u="sng">
                <a:solidFill>
                  <a:schemeClr val="hlink"/>
                </a:solidFill>
                <a:latin typeface="Google Sans"/>
                <a:ea typeface="Google Sans"/>
                <a:cs typeface="Google Sans"/>
                <a:sym typeface="Google Sans"/>
                <a:hlinkClick r:id="rId4"/>
              </a:rPr>
              <a:t>Perception: the Next Milestone in Learned Image Compression</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Ballé et al. 2018. </a:t>
            </a:r>
            <a:r>
              <a:rPr lang="en" sz="1100" u="sng">
                <a:solidFill>
                  <a:schemeClr val="hlink"/>
                </a:solidFill>
                <a:latin typeface="Google Sans"/>
                <a:ea typeface="Google Sans"/>
                <a:cs typeface="Google Sans"/>
                <a:sym typeface="Google Sans"/>
                <a:hlinkClick r:id="rId5"/>
              </a:rPr>
              <a:t>Variational image compression with a scale hyperprior</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Agustsson et al. 2022. </a:t>
            </a:r>
            <a:r>
              <a:rPr lang="en" sz="1100" u="sng">
                <a:solidFill>
                  <a:schemeClr val="hlink"/>
                </a:solidFill>
                <a:latin typeface="Google Sans"/>
                <a:ea typeface="Google Sans"/>
                <a:cs typeface="Google Sans"/>
                <a:sym typeface="Google Sans"/>
                <a:hlinkClick r:id="rId6"/>
              </a:rPr>
              <a:t>Multi-Realism Image Compression with a Conditional Generator</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HE et al. 2022. </a:t>
            </a:r>
            <a:r>
              <a:rPr lang="en" sz="1100" u="sng">
                <a:solidFill>
                  <a:schemeClr val="hlink"/>
                </a:solidFill>
                <a:latin typeface="Google Sans"/>
                <a:ea typeface="Google Sans"/>
                <a:cs typeface="Google Sans"/>
                <a:sym typeface="Google Sans"/>
                <a:hlinkClick r:id="rId7"/>
              </a:rPr>
              <a:t>ELIC: Efficient Learned Image Compression with Unevenly Grouped Space-Channel Contextual Adaptive Coding</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Mentzer et al. 2020. </a:t>
            </a:r>
            <a:r>
              <a:rPr lang="en" sz="1100" u="sng">
                <a:solidFill>
                  <a:schemeClr val="hlink"/>
                </a:solidFill>
                <a:latin typeface="Google Sans"/>
                <a:ea typeface="Google Sans"/>
                <a:cs typeface="Google Sans"/>
                <a:sym typeface="Google Sans"/>
                <a:hlinkClick r:id="rId8"/>
              </a:rPr>
              <a:t>High-Fidelity Generative Image Compression</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He et al. 2022. </a:t>
            </a:r>
            <a:r>
              <a:rPr lang="en" sz="1100" u="sng">
                <a:solidFill>
                  <a:schemeClr val="hlink"/>
                </a:solidFill>
                <a:latin typeface="Google Sans"/>
                <a:ea typeface="Google Sans"/>
                <a:cs typeface="Google Sans"/>
                <a:sym typeface="Google Sans"/>
                <a:hlinkClick r:id="rId9"/>
              </a:rPr>
              <a:t>PO-ELIC: Perception-Oriented Efficient Learned Image Coding</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Hoogeboom et al. 2023. </a:t>
            </a:r>
            <a:r>
              <a:rPr lang="en" sz="1100" u="sng">
                <a:solidFill>
                  <a:schemeClr val="hlink"/>
                </a:solidFill>
                <a:latin typeface="Google Sans"/>
                <a:ea typeface="Google Sans"/>
                <a:cs typeface="Google Sans"/>
                <a:sym typeface="Google Sans"/>
                <a:hlinkClick r:id="rId10"/>
              </a:rPr>
              <a:t>High-Fidelity Image Compression with Score-based Generative Models</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Rombach et al. 2022. </a:t>
            </a:r>
            <a:r>
              <a:rPr lang="en" sz="1100" u="sng">
                <a:solidFill>
                  <a:schemeClr val="hlink"/>
                </a:solidFill>
                <a:latin typeface="Google Sans"/>
                <a:ea typeface="Google Sans"/>
                <a:cs typeface="Google Sans"/>
                <a:sym typeface="Google Sans"/>
                <a:hlinkClick r:id="rId11"/>
              </a:rPr>
              <a:t>High-Resolution Image Synthesis with Latent Diffusion Models</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Ballé et al. IEEE STSP 2020. </a:t>
            </a:r>
            <a:r>
              <a:rPr lang="en" sz="1100" u="sng">
                <a:solidFill>
                  <a:schemeClr val="hlink"/>
                </a:solidFill>
                <a:latin typeface="Google Sans"/>
                <a:ea typeface="Google Sans"/>
                <a:cs typeface="Google Sans"/>
                <a:sym typeface="Google Sans"/>
                <a:hlinkClick r:id="rId12"/>
              </a:rPr>
              <a:t>Nonlinear Transform Coding</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Ding et al. IJCV 2021. </a:t>
            </a:r>
            <a:r>
              <a:rPr lang="en" sz="1100" u="sng">
                <a:solidFill>
                  <a:schemeClr val="hlink"/>
                </a:solidFill>
                <a:latin typeface="Google Sans"/>
                <a:ea typeface="Google Sans"/>
                <a:cs typeface="Google Sans"/>
                <a:sym typeface="Google Sans"/>
                <a:hlinkClick r:id="rId13"/>
              </a:rPr>
              <a:t>Comparison of Image Quality Models for Optimization of Image Processing Systems</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Ledig et al. 2016. </a:t>
            </a:r>
            <a:r>
              <a:rPr lang="en" sz="1100" u="sng">
                <a:solidFill>
                  <a:schemeClr val="hlink"/>
                </a:solidFill>
                <a:latin typeface="Google Sans"/>
                <a:ea typeface="Google Sans"/>
                <a:cs typeface="Google Sans"/>
                <a:sym typeface="Google Sans"/>
                <a:hlinkClick r:id="rId14"/>
              </a:rPr>
              <a:t>Photo-Realistic Single Image Super-Resolution Using a Generative Adversarial Network</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Blau &amp; Michaeli. ICML 2019. </a:t>
            </a:r>
            <a:r>
              <a:rPr lang="en" sz="1100" u="sng">
                <a:solidFill>
                  <a:schemeClr val="hlink"/>
                </a:solidFill>
                <a:latin typeface="Google Sans"/>
                <a:ea typeface="Google Sans"/>
                <a:cs typeface="Google Sans"/>
                <a:sym typeface="Google Sans"/>
                <a:hlinkClick r:id="rId15"/>
              </a:rPr>
              <a:t>Rethinking Lossy Compression: The Rate-Distortion-Perception Tradeoff</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Minnen et al. NeurIPS 2018. </a:t>
            </a:r>
            <a:r>
              <a:rPr lang="en" sz="1100" u="sng">
                <a:solidFill>
                  <a:schemeClr val="hlink"/>
                </a:solidFill>
                <a:latin typeface="Google Sans"/>
                <a:ea typeface="Google Sans"/>
                <a:cs typeface="Google Sans"/>
                <a:sym typeface="Google Sans"/>
                <a:hlinkClick r:id="rId16"/>
              </a:rPr>
              <a:t>Joint Autoregressive and Hierarchical Priors for Learned Image Compression</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Agustsson et al. CVPR 2023. </a:t>
            </a:r>
            <a:r>
              <a:rPr lang="en" sz="1100" u="sng">
                <a:solidFill>
                  <a:schemeClr val="hlink"/>
                </a:solidFill>
                <a:latin typeface="Google Sans"/>
                <a:ea typeface="Google Sans"/>
                <a:cs typeface="Google Sans"/>
                <a:sym typeface="Google Sans"/>
                <a:hlinkClick r:id="rId17"/>
              </a:rPr>
              <a:t>Multi-Realism Image Compression with a Conditional Generator</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Bhardwaj et al. NeurIPS 2020. </a:t>
            </a:r>
            <a:r>
              <a:rPr lang="en" sz="1100" u="sng">
                <a:solidFill>
                  <a:schemeClr val="hlink"/>
                </a:solidFill>
                <a:latin typeface="Google Sans"/>
                <a:ea typeface="Google Sans"/>
                <a:cs typeface="Google Sans"/>
                <a:sym typeface="Google Sans"/>
                <a:hlinkClick r:id="rId18"/>
              </a:rPr>
              <a:t>An Unsupervised Information-Theoretic Perceptual Quality Metric</a:t>
            </a:r>
            <a:endParaRPr sz="1100">
              <a:solidFill>
                <a:schemeClr val="dk2"/>
              </a:solidFill>
              <a:latin typeface="Google Sans"/>
              <a:ea typeface="Google Sans"/>
              <a:cs typeface="Google Sans"/>
              <a:sym typeface="Google Sans"/>
            </a:endParaRPr>
          </a:p>
          <a:p>
            <a:pPr indent="-184150" lvl="0" marL="285750" rtl="0" algn="l">
              <a:lnSpc>
                <a:spcPct val="150000"/>
              </a:lnSpc>
              <a:spcBef>
                <a:spcPts val="0"/>
              </a:spcBef>
              <a:spcAft>
                <a:spcPts val="0"/>
              </a:spcAft>
              <a:buClr>
                <a:schemeClr val="dk2"/>
              </a:buClr>
              <a:buSzPts val="1100"/>
              <a:buFont typeface="Google Sans"/>
              <a:buChar char="-"/>
            </a:pPr>
            <a:r>
              <a:rPr lang="en" sz="1100">
                <a:solidFill>
                  <a:schemeClr val="dk2"/>
                </a:solidFill>
                <a:latin typeface="Google Sans"/>
                <a:ea typeface="Google Sans"/>
                <a:cs typeface="Google Sans"/>
                <a:sym typeface="Google Sans"/>
              </a:rPr>
              <a:t>Chang et al. </a:t>
            </a:r>
            <a:r>
              <a:rPr lang="en" sz="1100">
                <a:solidFill>
                  <a:schemeClr val="dk2"/>
                </a:solidFill>
                <a:latin typeface="Google Sans"/>
                <a:ea typeface="Google Sans"/>
                <a:cs typeface="Google Sans"/>
                <a:sym typeface="Google Sans"/>
              </a:rPr>
              <a:t>ICML 2023. </a:t>
            </a:r>
            <a:r>
              <a:rPr lang="en" sz="1100" u="sng">
                <a:solidFill>
                  <a:schemeClr val="hlink"/>
                </a:solidFill>
                <a:latin typeface="Google Sans"/>
                <a:ea typeface="Google Sans"/>
                <a:cs typeface="Google Sans"/>
                <a:sym typeface="Google Sans"/>
                <a:hlinkClick r:id="rId19"/>
              </a:rPr>
              <a:t>Muse: Text-To-Image Generation via Masked Generative Transformers</a:t>
            </a:r>
            <a:endParaRPr sz="1100">
              <a:solidFill>
                <a:schemeClr val="dk2"/>
              </a:solidFill>
              <a:latin typeface="Google Sans"/>
              <a:ea typeface="Google Sans"/>
              <a:cs typeface="Google Sans"/>
              <a:sym typeface="Google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94"/>
          <p:cNvSpPr txBox="1"/>
          <p:nvPr>
            <p:ph type="title"/>
          </p:nvPr>
        </p:nvSpPr>
        <p:spPr>
          <a:xfrm>
            <a:off x="620969" y="1600655"/>
            <a:ext cx="7274100" cy="78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Questions?</a:t>
            </a:r>
            <a:endParaRPr>
              <a:solidFill>
                <a:schemeClr val="dk2"/>
              </a:solidFill>
            </a:endParaRPr>
          </a:p>
        </p:txBody>
      </p:sp>
      <p:sp>
        <p:nvSpPr>
          <p:cNvPr id="1281" name="Google Shape;1281;p94"/>
          <p:cNvSpPr txBox="1"/>
          <p:nvPr>
            <p:ph idx="1" type="subTitle"/>
          </p:nvPr>
        </p:nvSpPr>
        <p:spPr>
          <a:xfrm>
            <a:off x="632100" y="2479080"/>
            <a:ext cx="6848100" cy="39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David Minnen, Ph.D.</a:t>
            </a:r>
            <a:endParaRPr>
              <a:solidFill>
                <a:srgbClr val="999999"/>
              </a:solidFill>
            </a:endParaRPr>
          </a:p>
        </p:txBody>
      </p:sp>
      <p:sp>
        <p:nvSpPr>
          <p:cNvPr id="1282" name="Google Shape;1282;p94"/>
          <p:cNvSpPr txBox="1"/>
          <p:nvPr>
            <p:ph idx="3" type="subTitle"/>
          </p:nvPr>
        </p:nvSpPr>
        <p:spPr>
          <a:xfrm>
            <a:off x="632100" y="3026180"/>
            <a:ext cx="6848100" cy="39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VQEG Spring 2023 Meeting</a:t>
            </a:r>
            <a:endParaRPr/>
          </a:p>
        </p:txBody>
      </p:sp>
      <p:sp>
        <p:nvSpPr>
          <p:cNvPr id="1283" name="Google Shape;1283;p94"/>
          <p:cNvSpPr txBox="1"/>
          <p:nvPr>
            <p:ph idx="2" type="subTitle"/>
          </p:nvPr>
        </p:nvSpPr>
        <p:spPr>
          <a:xfrm>
            <a:off x="632100" y="2752630"/>
            <a:ext cx="6848100" cy="39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Staff Research Scientist @ Google</a:t>
            </a:r>
            <a:endParaRPr>
              <a:solidFill>
                <a:srgbClr val="999999"/>
              </a:solidFill>
            </a:endParaRPr>
          </a:p>
        </p:txBody>
      </p:sp>
      <p:grpSp>
        <p:nvGrpSpPr>
          <p:cNvPr id="1284" name="Google Shape;1284;p94"/>
          <p:cNvGrpSpPr/>
          <p:nvPr/>
        </p:nvGrpSpPr>
        <p:grpSpPr>
          <a:xfrm>
            <a:off x="-5550" y="0"/>
            <a:ext cx="62265" cy="5143500"/>
            <a:chOff x="-5550" y="0"/>
            <a:chExt cx="985200" cy="5143500"/>
          </a:xfrm>
        </p:grpSpPr>
        <p:sp>
          <p:nvSpPr>
            <p:cNvPr id="1285" name="Google Shape;1285;p94"/>
            <p:cNvSpPr/>
            <p:nvPr/>
          </p:nvSpPr>
          <p:spPr>
            <a:xfrm>
              <a:off x="-5550" y="0"/>
              <a:ext cx="985200" cy="199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94"/>
            <p:cNvSpPr/>
            <p:nvPr/>
          </p:nvSpPr>
          <p:spPr>
            <a:xfrm>
              <a:off x="-5550" y="1994400"/>
              <a:ext cx="985200" cy="846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94"/>
            <p:cNvSpPr/>
            <p:nvPr/>
          </p:nvSpPr>
          <p:spPr>
            <a:xfrm>
              <a:off x="-5550" y="2841300"/>
              <a:ext cx="985200" cy="1151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94"/>
            <p:cNvSpPr/>
            <p:nvPr/>
          </p:nvSpPr>
          <p:spPr>
            <a:xfrm>
              <a:off x="-5550" y="3992400"/>
              <a:ext cx="985200" cy="11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95"/>
          <p:cNvSpPr txBox="1"/>
          <p:nvPr/>
        </p:nvSpPr>
        <p:spPr>
          <a:xfrm>
            <a:off x="1508250" y="1286100"/>
            <a:ext cx="6127500" cy="257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dk2"/>
                </a:solidFill>
                <a:latin typeface="Google Sans"/>
                <a:ea typeface="Google Sans"/>
                <a:cs typeface="Google Sans"/>
                <a:sym typeface="Google Sans"/>
              </a:rPr>
              <a:t>Bonus Slides</a:t>
            </a:r>
            <a:endParaRPr sz="4800">
              <a:solidFill>
                <a:schemeClr val="dk2"/>
              </a:solidFill>
              <a:latin typeface="Google Sans"/>
              <a:ea typeface="Google Sans"/>
              <a:cs typeface="Google Sans"/>
              <a:sym typeface="Google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grpSp>
        <p:nvGrpSpPr>
          <p:cNvPr id="260" name="Google Shape;260;p33"/>
          <p:cNvGrpSpPr/>
          <p:nvPr/>
        </p:nvGrpSpPr>
        <p:grpSpPr>
          <a:xfrm>
            <a:off x="954075" y="190171"/>
            <a:ext cx="3712976" cy="2293005"/>
            <a:chOff x="954075" y="190171"/>
            <a:chExt cx="3712976" cy="2293005"/>
          </a:xfrm>
        </p:grpSpPr>
        <p:pic>
          <p:nvPicPr>
            <p:cNvPr id="261" name="Google Shape;261;p33"/>
            <p:cNvPicPr preferRelativeResize="0"/>
            <p:nvPr/>
          </p:nvPicPr>
          <p:blipFill>
            <a:blip r:embed="rId3">
              <a:alphaModFix/>
            </a:blip>
            <a:stretch>
              <a:fillRect/>
            </a:stretch>
          </p:blipFill>
          <p:spPr>
            <a:xfrm>
              <a:off x="954075" y="190171"/>
              <a:ext cx="3712976" cy="2293005"/>
            </a:xfrm>
            <a:prstGeom prst="rect">
              <a:avLst/>
            </a:prstGeom>
            <a:noFill/>
            <a:ln>
              <a:noFill/>
            </a:ln>
            <a:effectLst>
              <a:outerShdw blurRad="71438" rotWithShape="0" algn="bl" dir="2640000" dist="47625">
                <a:srgbClr val="000000">
                  <a:alpha val="40000"/>
                </a:srgbClr>
              </a:outerShdw>
            </a:effectLst>
          </p:spPr>
        </p:pic>
        <p:sp>
          <p:nvSpPr>
            <p:cNvPr id="262" name="Google Shape;262;p33"/>
            <p:cNvSpPr/>
            <p:nvPr/>
          </p:nvSpPr>
          <p:spPr>
            <a:xfrm>
              <a:off x="1328900" y="2223475"/>
              <a:ext cx="2963321" cy="22739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Google Sans"/>
                </a:rPr>
                <a:t>HiFiC (Generative @ 7kB)</a:t>
              </a:r>
            </a:p>
          </p:txBody>
        </p:sp>
      </p:grpSp>
      <p:grpSp>
        <p:nvGrpSpPr>
          <p:cNvPr id="263" name="Google Shape;263;p33"/>
          <p:cNvGrpSpPr/>
          <p:nvPr/>
        </p:nvGrpSpPr>
        <p:grpSpPr>
          <a:xfrm>
            <a:off x="4903625" y="190197"/>
            <a:ext cx="3712976" cy="2292977"/>
            <a:chOff x="4903625" y="190197"/>
            <a:chExt cx="3712976" cy="2292977"/>
          </a:xfrm>
        </p:grpSpPr>
        <p:pic>
          <p:nvPicPr>
            <p:cNvPr id="264" name="Google Shape;264;p33"/>
            <p:cNvPicPr preferRelativeResize="0"/>
            <p:nvPr/>
          </p:nvPicPr>
          <p:blipFill>
            <a:blip r:embed="rId4">
              <a:alphaModFix/>
            </a:blip>
            <a:stretch>
              <a:fillRect/>
            </a:stretch>
          </p:blipFill>
          <p:spPr>
            <a:xfrm>
              <a:off x="4903625" y="190197"/>
              <a:ext cx="3712976" cy="2292977"/>
            </a:xfrm>
            <a:prstGeom prst="rect">
              <a:avLst/>
            </a:prstGeom>
            <a:noFill/>
            <a:ln>
              <a:noFill/>
            </a:ln>
            <a:effectLst>
              <a:outerShdw blurRad="71438" rotWithShape="0" algn="bl" dir="2640000" dist="47625">
                <a:srgbClr val="000000">
                  <a:alpha val="40000"/>
                </a:srgbClr>
              </a:outerShdw>
            </a:effectLst>
          </p:spPr>
        </p:pic>
        <p:sp>
          <p:nvSpPr>
            <p:cNvPr id="265" name="Google Shape;265;p33"/>
            <p:cNvSpPr/>
            <p:nvPr/>
          </p:nvSpPr>
          <p:spPr>
            <a:xfrm>
              <a:off x="5828238" y="2223475"/>
              <a:ext cx="1938721" cy="22739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Google Sans"/>
                </a:rPr>
                <a:t>BPG @ 8 kB (~1x)</a:t>
              </a:r>
            </a:p>
          </p:txBody>
        </p:sp>
      </p:grpSp>
      <p:grpSp>
        <p:nvGrpSpPr>
          <p:cNvPr id="266" name="Google Shape;266;p33"/>
          <p:cNvGrpSpPr/>
          <p:nvPr/>
        </p:nvGrpSpPr>
        <p:grpSpPr>
          <a:xfrm>
            <a:off x="4903587" y="2616600"/>
            <a:ext cx="3713052" cy="2293025"/>
            <a:chOff x="4903587" y="2616600"/>
            <a:chExt cx="3713052" cy="2293025"/>
          </a:xfrm>
        </p:grpSpPr>
        <p:pic>
          <p:nvPicPr>
            <p:cNvPr id="267" name="Google Shape;267;p33"/>
            <p:cNvPicPr preferRelativeResize="0"/>
            <p:nvPr/>
          </p:nvPicPr>
          <p:blipFill>
            <a:blip r:embed="rId5">
              <a:alphaModFix/>
            </a:blip>
            <a:stretch>
              <a:fillRect/>
            </a:stretch>
          </p:blipFill>
          <p:spPr>
            <a:xfrm>
              <a:off x="4903587" y="2616600"/>
              <a:ext cx="3713052" cy="2293025"/>
            </a:xfrm>
            <a:prstGeom prst="rect">
              <a:avLst/>
            </a:prstGeom>
            <a:noFill/>
            <a:ln>
              <a:noFill/>
            </a:ln>
            <a:effectLst>
              <a:outerShdw blurRad="71438" rotWithShape="0" algn="bl" dir="2640000" dist="47625">
                <a:srgbClr val="000000">
                  <a:alpha val="40000"/>
                </a:srgbClr>
              </a:outerShdw>
            </a:effectLst>
          </p:spPr>
        </p:pic>
        <p:sp>
          <p:nvSpPr>
            <p:cNvPr id="268" name="Google Shape;268;p33"/>
            <p:cNvSpPr/>
            <p:nvPr/>
          </p:nvSpPr>
          <p:spPr>
            <a:xfrm>
              <a:off x="5758100" y="4616100"/>
              <a:ext cx="2078992" cy="22739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Google Sans"/>
                </a:rPr>
                <a:t>BPG @ 15 kB (~2x)</a:t>
              </a:r>
            </a:p>
          </p:txBody>
        </p:sp>
      </p:grpSp>
      <p:grpSp>
        <p:nvGrpSpPr>
          <p:cNvPr id="269" name="Google Shape;269;p33"/>
          <p:cNvGrpSpPr/>
          <p:nvPr/>
        </p:nvGrpSpPr>
        <p:grpSpPr>
          <a:xfrm>
            <a:off x="954075" y="2616600"/>
            <a:ext cx="3712976" cy="2293025"/>
            <a:chOff x="954075" y="2616600"/>
            <a:chExt cx="3712976" cy="2293025"/>
          </a:xfrm>
        </p:grpSpPr>
        <p:pic>
          <p:nvPicPr>
            <p:cNvPr id="270" name="Google Shape;270;p33"/>
            <p:cNvPicPr preferRelativeResize="0"/>
            <p:nvPr/>
          </p:nvPicPr>
          <p:blipFill>
            <a:blip r:embed="rId6">
              <a:alphaModFix/>
            </a:blip>
            <a:stretch>
              <a:fillRect/>
            </a:stretch>
          </p:blipFill>
          <p:spPr>
            <a:xfrm>
              <a:off x="954075" y="2616600"/>
              <a:ext cx="3712976" cy="2293025"/>
            </a:xfrm>
            <a:prstGeom prst="rect">
              <a:avLst/>
            </a:prstGeom>
            <a:noFill/>
            <a:ln>
              <a:noFill/>
            </a:ln>
            <a:effectLst>
              <a:outerShdw blurRad="71438" rotWithShape="0" algn="bl" dir="2640000" dist="47625">
                <a:srgbClr val="000000">
                  <a:alpha val="40000"/>
                </a:srgbClr>
              </a:outerShdw>
            </a:effectLst>
          </p:spPr>
        </p:pic>
        <p:sp>
          <p:nvSpPr>
            <p:cNvPr id="271" name="Google Shape;271;p33"/>
            <p:cNvSpPr/>
            <p:nvPr/>
          </p:nvSpPr>
          <p:spPr>
            <a:xfrm>
              <a:off x="2346300" y="4609775"/>
              <a:ext cx="928520" cy="24006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Google Sans"/>
                </a:rPr>
                <a:t>Original</a:t>
              </a:r>
            </a:p>
          </p:txBody>
        </p:sp>
      </p:grpSp>
      <p:grpSp>
        <p:nvGrpSpPr>
          <p:cNvPr id="272" name="Google Shape;272;p33"/>
          <p:cNvGrpSpPr/>
          <p:nvPr/>
        </p:nvGrpSpPr>
        <p:grpSpPr>
          <a:xfrm>
            <a:off x="1961734" y="792381"/>
            <a:ext cx="5220615" cy="3843744"/>
            <a:chOff x="1961734" y="792381"/>
            <a:chExt cx="5220615" cy="3843744"/>
          </a:xfrm>
        </p:grpSpPr>
        <p:pic>
          <p:nvPicPr>
            <p:cNvPr id="273" name="Google Shape;273;p33"/>
            <p:cNvPicPr preferRelativeResize="0"/>
            <p:nvPr/>
          </p:nvPicPr>
          <p:blipFill>
            <a:blip r:embed="rId7">
              <a:alphaModFix/>
            </a:blip>
            <a:stretch>
              <a:fillRect/>
            </a:stretch>
          </p:blipFill>
          <p:spPr>
            <a:xfrm>
              <a:off x="1961734" y="792381"/>
              <a:ext cx="5220553" cy="3558749"/>
            </a:xfrm>
            <a:prstGeom prst="rect">
              <a:avLst/>
            </a:prstGeom>
            <a:noFill/>
            <a:ln>
              <a:noFill/>
            </a:ln>
          </p:spPr>
        </p:pic>
        <p:sp>
          <p:nvSpPr>
            <p:cNvPr id="274" name="Google Shape;274;p33"/>
            <p:cNvSpPr/>
            <p:nvPr/>
          </p:nvSpPr>
          <p:spPr>
            <a:xfrm>
              <a:off x="3048719" y="2616356"/>
              <a:ext cx="1128300" cy="673500"/>
            </a:xfrm>
            <a:prstGeom prst="rect">
              <a:avLst/>
            </a:prstGeom>
            <a:noFill/>
            <a:ln cap="flat" cmpd="sng" w="28575">
              <a:solidFill>
                <a:schemeClr val="accent3"/>
              </a:solidFill>
              <a:prstDash val="dash"/>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3"/>
            <p:cNvSpPr txBox="1"/>
            <p:nvPr/>
          </p:nvSpPr>
          <p:spPr>
            <a:xfrm>
              <a:off x="1961750" y="4351125"/>
              <a:ext cx="52206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Google Sans"/>
                  <a:ea typeface="Google Sans"/>
                  <a:cs typeface="Google Sans"/>
                  <a:sym typeface="Google Sans"/>
                </a:rPr>
                <a:t>Image 15 from the Kodak image dataset</a:t>
              </a:r>
              <a:endParaRPr>
                <a:solidFill>
                  <a:srgbClr val="434343"/>
                </a:solidFill>
                <a:latin typeface="Google Sans"/>
                <a:ea typeface="Google Sans"/>
                <a:cs typeface="Google Sans"/>
                <a:sym typeface="Google Sans"/>
              </a:endParaRPr>
            </a:p>
          </p:txBody>
        </p:sp>
      </p:grpSp>
      <p:sp>
        <p:nvSpPr>
          <p:cNvPr id="276" name="Google Shape;276;p33"/>
          <p:cNvSpPr txBox="1"/>
          <p:nvPr/>
        </p:nvSpPr>
        <p:spPr>
          <a:xfrm>
            <a:off x="4755900" y="4836900"/>
            <a:ext cx="4388100" cy="3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rgbClr val="999999"/>
                </a:solidFill>
                <a:latin typeface="Google Sans"/>
                <a:ea typeface="Google Sans"/>
                <a:cs typeface="Google Sans"/>
                <a:sym typeface="Google Sans"/>
              </a:rPr>
              <a:t>HiFiC results from Mentzer 2020 (arxiv:2006.09965)</a:t>
            </a:r>
            <a:endParaRPr sz="1200">
              <a:solidFill>
                <a:srgbClr val="999999"/>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400"/>
                                        <p:tgtEl>
                                          <p:spTgt spid="260"/>
                                        </p:tgtEl>
                                      </p:cBhvr>
                                    </p:animEffect>
                                  </p:childTnLst>
                                </p:cTn>
                              </p:par>
                              <p:par>
                                <p:cTn fill="hold" nodeType="withEffect" presetClass="exit" presetID="10" presetSubtype="0">
                                  <p:stCondLst>
                                    <p:cond delay="0"/>
                                  </p:stCondLst>
                                  <p:childTnLst>
                                    <p:animEffect filter="fade" transition="out">
                                      <p:cBhvr>
                                        <p:cTn dur="300"/>
                                        <p:tgtEl>
                                          <p:spTgt spid="272"/>
                                        </p:tgtEl>
                                      </p:cBhvr>
                                    </p:animEffect>
                                    <p:set>
                                      <p:cBhvr>
                                        <p:cTn dur="1" fill="hold">
                                          <p:stCondLst>
                                            <p:cond delay="300"/>
                                          </p:stCondLst>
                                        </p:cTn>
                                        <p:tgtEl>
                                          <p:spTgt spid="27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4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4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4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p96"/>
          <p:cNvSpPr txBox="1"/>
          <p:nvPr/>
        </p:nvSpPr>
        <p:spPr>
          <a:xfrm>
            <a:off x="155825" y="150300"/>
            <a:ext cx="6522600" cy="4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UVQ: Universal Video Quality Model</a:t>
            </a:r>
            <a:endParaRPr b="1" sz="1800">
              <a:solidFill>
                <a:schemeClr val="dk2"/>
              </a:solidFill>
              <a:latin typeface="Google Sans"/>
              <a:ea typeface="Google Sans"/>
              <a:cs typeface="Google Sans"/>
              <a:sym typeface="Google Sans"/>
            </a:endParaRPr>
          </a:p>
        </p:txBody>
      </p:sp>
      <p:sp>
        <p:nvSpPr>
          <p:cNvPr id="1299" name="Google Shape;1299;p96"/>
          <p:cNvSpPr txBox="1"/>
          <p:nvPr/>
        </p:nvSpPr>
        <p:spPr>
          <a:xfrm>
            <a:off x="499575" y="806975"/>
            <a:ext cx="6131100" cy="36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Google Sans"/>
                <a:ea typeface="Google Sans"/>
                <a:cs typeface="Google Sans"/>
                <a:sym typeface="Google Sans"/>
              </a:rPr>
              <a:t>Following the quality-related categories summarized from the subjective VQA, we develop the UVQ model with four novel subnetworks. The first three subnetworks, which we call ContentNet, DistortionNet and CompressionNet, are used to extract quality features (i.e., content, distortion and compression), and the fourth subnetwork, called AggregationNet, maps the extracted features to generate a single quality score.</a:t>
            </a:r>
            <a:endParaRPr sz="1200">
              <a:solidFill>
                <a:schemeClr val="dk2"/>
              </a:solidFill>
              <a:latin typeface="Google Sans"/>
              <a:ea typeface="Google Sans"/>
              <a:cs typeface="Google Sans"/>
              <a:sym typeface="Google Sans"/>
            </a:endParaRPr>
          </a:p>
        </p:txBody>
      </p:sp>
      <p:sp>
        <p:nvSpPr>
          <p:cNvPr id="1300" name="Google Shape;1300;p96"/>
          <p:cNvSpPr txBox="1"/>
          <p:nvPr/>
        </p:nvSpPr>
        <p:spPr>
          <a:xfrm>
            <a:off x="0" y="4811775"/>
            <a:ext cx="6522600" cy="3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Google Sans"/>
                <a:ea typeface="Google Sans"/>
                <a:cs typeface="Google Sans"/>
                <a:sym typeface="Google Sans"/>
              </a:rPr>
              <a:t>Wang et al. CVPR 2021. </a:t>
            </a:r>
            <a:r>
              <a:rPr lang="en" sz="1200" u="sng">
                <a:solidFill>
                  <a:schemeClr val="hlink"/>
                </a:solidFill>
                <a:latin typeface="Google Sans"/>
                <a:ea typeface="Google Sans"/>
                <a:cs typeface="Google Sans"/>
                <a:sym typeface="Google Sans"/>
                <a:hlinkClick r:id="rId3"/>
              </a:rPr>
              <a:t>Rich Features for Perceptual Quality Assessment of UGC Videos</a:t>
            </a:r>
            <a:endParaRPr sz="1200">
              <a:solidFill>
                <a:srgbClr val="999999"/>
              </a:solidFill>
              <a:latin typeface="Google Sans"/>
              <a:ea typeface="Google Sans"/>
              <a:cs typeface="Google Sans"/>
              <a:sym typeface="Google Sans"/>
            </a:endParaRPr>
          </a:p>
        </p:txBody>
      </p:sp>
      <p:pic>
        <p:nvPicPr>
          <p:cNvPr id="1301" name="Google Shape;1301;p96"/>
          <p:cNvPicPr preferRelativeResize="0"/>
          <p:nvPr/>
        </p:nvPicPr>
        <p:blipFill>
          <a:blip r:embed="rId4">
            <a:alphaModFix/>
          </a:blip>
          <a:stretch>
            <a:fillRect/>
          </a:stretch>
        </p:blipFill>
        <p:spPr>
          <a:xfrm>
            <a:off x="1637650" y="2242300"/>
            <a:ext cx="4066400" cy="1987425"/>
          </a:xfrm>
          <a:prstGeom prst="rect">
            <a:avLst/>
          </a:prstGeom>
          <a:noFill/>
          <a:ln>
            <a:noFill/>
          </a:ln>
        </p:spPr>
      </p:pic>
      <p:sp>
        <p:nvSpPr>
          <p:cNvPr id="1302" name="Google Shape;1302;p96"/>
          <p:cNvSpPr txBox="1"/>
          <p:nvPr/>
        </p:nvSpPr>
        <p:spPr>
          <a:xfrm>
            <a:off x="5837375" y="4811775"/>
            <a:ext cx="3306600" cy="456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u="sng">
                <a:solidFill>
                  <a:schemeClr val="hlink"/>
                </a:solidFill>
                <a:latin typeface="Google Sans"/>
                <a:ea typeface="Google Sans"/>
                <a:cs typeface="Google Sans"/>
                <a:sym typeface="Google Sans"/>
                <a:hlinkClick r:id="rId5"/>
              </a:rPr>
              <a:t>blog post</a:t>
            </a:r>
            <a:r>
              <a:rPr lang="en" sz="1200">
                <a:solidFill>
                  <a:srgbClr val="999999"/>
                </a:solidFill>
                <a:latin typeface="Google Sans"/>
                <a:ea typeface="Google Sans"/>
                <a:cs typeface="Google Sans"/>
                <a:sym typeface="Google Sans"/>
              </a:rPr>
              <a:t> | </a:t>
            </a:r>
            <a:r>
              <a:rPr lang="en" sz="1200" u="sng">
                <a:solidFill>
                  <a:schemeClr val="hlink"/>
                </a:solidFill>
                <a:latin typeface="Google Sans"/>
                <a:ea typeface="Google Sans"/>
                <a:cs typeface="Google Sans"/>
                <a:sym typeface="Google Sans"/>
                <a:hlinkClick r:id="rId6"/>
              </a:rPr>
              <a:t>github</a:t>
            </a:r>
            <a:endParaRPr sz="1200">
              <a:solidFill>
                <a:srgbClr val="999999"/>
              </a:solidFill>
              <a:latin typeface="Google Sans"/>
              <a:ea typeface="Google Sans"/>
              <a:cs typeface="Google Sans"/>
              <a:sym typeface="Google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pic>
        <p:nvPicPr>
          <p:cNvPr id="1307" name="Google Shape;1307;p97"/>
          <p:cNvPicPr preferRelativeResize="0"/>
          <p:nvPr/>
        </p:nvPicPr>
        <p:blipFill>
          <a:blip r:embed="rId3">
            <a:alphaModFix/>
          </a:blip>
          <a:stretch>
            <a:fillRect/>
          </a:stretch>
        </p:blipFill>
        <p:spPr>
          <a:xfrm>
            <a:off x="2150599" y="280425"/>
            <a:ext cx="4842799" cy="46505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98"/>
          <p:cNvSpPr txBox="1"/>
          <p:nvPr/>
        </p:nvSpPr>
        <p:spPr>
          <a:xfrm>
            <a:off x="155825" y="150300"/>
            <a:ext cx="8865600" cy="4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PIM: An Unsupervised Information-Theoretic Perceptual Quality Metric</a:t>
            </a:r>
            <a:endParaRPr b="1" sz="1800">
              <a:solidFill>
                <a:schemeClr val="dk2"/>
              </a:solidFill>
              <a:latin typeface="Google Sans"/>
              <a:ea typeface="Google Sans"/>
              <a:cs typeface="Google Sans"/>
              <a:sym typeface="Google Sans"/>
            </a:endParaRPr>
          </a:p>
        </p:txBody>
      </p:sp>
      <p:sp>
        <p:nvSpPr>
          <p:cNvPr id="1313" name="Google Shape;1313;p98"/>
          <p:cNvSpPr txBox="1"/>
          <p:nvPr/>
        </p:nvSpPr>
        <p:spPr>
          <a:xfrm>
            <a:off x="499575" y="806975"/>
            <a:ext cx="6813300" cy="36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2"/>
                </a:solidFill>
                <a:latin typeface="Google Sans"/>
                <a:ea typeface="Google Sans"/>
                <a:cs typeface="Google Sans"/>
                <a:sym typeface="Google Sans"/>
              </a:rPr>
              <a:t>Learn an image representation</a:t>
            </a:r>
            <a:r>
              <a:rPr lang="en">
                <a:solidFill>
                  <a:schemeClr val="dk2"/>
                </a:solidFill>
                <a:latin typeface="Google Sans"/>
                <a:ea typeface="Google Sans"/>
                <a:cs typeface="Google Sans"/>
                <a:sym typeface="Google Sans"/>
              </a:rPr>
              <a:t>, imposing principles/constraints borrowed from computational neuroscience:</a:t>
            </a:r>
            <a:br>
              <a:rPr lang="en">
                <a:solidFill>
                  <a:schemeClr val="dk2"/>
                </a:solidFill>
                <a:latin typeface="Google Sans"/>
                <a:ea typeface="Google Sans"/>
                <a:cs typeface="Google Sans"/>
                <a:sym typeface="Google Sans"/>
              </a:rPr>
            </a:b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b="1" lang="en">
                <a:solidFill>
                  <a:schemeClr val="dk2"/>
                </a:solidFill>
                <a:latin typeface="Google Sans"/>
                <a:ea typeface="Google Sans"/>
                <a:cs typeface="Google Sans"/>
                <a:sym typeface="Google Sans"/>
              </a:rPr>
              <a:t>Slowness</a:t>
            </a:r>
            <a:r>
              <a:rPr lang="en">
                <a:solidFill>
                  <a:schemeClr val="dk2"/>
                </a:solidFill>
                <a:latin typeface="Google Sans"/>
                <a:ea typeface="Google Sans"/>
                <a:cs typeface="Google Sans"/>
                <a:sym typeface="Google Sans"/>
              </a:rPr>
              <a:t>: relevant visual features tend to be persistent in time</a:t>
            </a:r>
            <a:br>
              <a:rPr lang="en">
                <a:solidFill>
                  <a:schemeClr val="dk2"/>
                </a:solidFill>
                <a:latin typeface="Google Sans"/>
                <a:ea typeface="Google Sans"/>
                <a:cs typeface="Google Sans"/>
                <a:sym typeface="Google Sans"/>
              </a:rPr>
            </a:br>
            <a:r>
              <a:rPr lang="en">
                <a:solidFill>
                  <a:schemeClr val="dk2"/>
                </a:solidFill>
                <a:latin typeface="Google Sans"/>
                <a:ea typeface="Google Sans"/>
                <a:cs typeface="Google Sans"/>
                <a:sym typeface="Google Sans"/>
              </a:rPr>
              <a:t>(Földiák, 1991; Mitchison, 1991; Wiskott, 2003)</a:t>
            </a:r>
            <a:br>
              <a:rPr lang="en">
                <a:solidFill>
                  <a:schemeClr val="dk2"/>
                </a:solidFill>
                <a:latin typeface="Google Sans"/>
                <a:ea typeface="Google Sans"/>
                <a:cs typeface="Google Sans"/>
                <a:sym typeface="Google Sans"/>
              </a:rPr>
            </a:b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b="1" lang="en">
                <a:solidFill>
                  <a:schemeClr val="dk2"/>
                </a:solidFill>
                <a:latin typeface="Google Sans"/>
                <a:ea typeface="Google Sans"/>
                <a:cs typeface="Google Sans"/>
                <a:sym typeface="Google Sans"/>
              </a:rPr>
              <a:t>Efficient coding</a:t>
            </a:r>
            <a:r>
              <a:rPr lang="en">
                <a:solidFill>
                  <a:schemeClr val="dk2"/>
                </a:solidFill>
                <a:latin typeface="Google Sans"/>
                <a:ea typeface="Google Sans"/>
                <a:cs typeface="Google Sans"/>
                <a:sym typeface="Google Sans"/>
              </a:rPr>
              <a:t>: brain “compresses” sensory information</a:t>
            </a:r>
            <a:br>
              <a:rPr lang="en">
                <a:solidFill>
                  <a:schemeClr val="dk2"/>
                </a:solidFill>
                <a:latin typeface="Google Sans"/>
                <a:ea typeface="Google Sans"/>
                <a:cs typeface="Google Sans"/>
                <a:sym typeface="Google Sans"/>
              </a:rPr>
            </a:br>
            <a:r>
              <a:rPr lang="en">
                <a:solidFill>
                  <a:schemeClr val="dk2"/>
                </a:solidFill>
                <a:latin typeface="Google Sans"/>
                <a:ea typeface="Google Sans"/>
                <a:cs typeface="Google Sans"/>
                <a:sym typeface="Google Sans"/>
              </a:rPr>
              <a:t>(Attneave, 1954; Barlow, 1961)</a:t>
            </a:r>
            <a:br>
              <a:rPr lang="en">
                <a:solidFill>
                  <a:schemeClr val="dk2"/>
                </a:solidFill>
                <a:latin typeface="Google Sans"/>
                <a:ea typeface="Google Sans"/>
                <a:cs typeface="Google Sans"/>
                <a:sym typeface="Google Sans"/>
              </a:rPr>
            </a:br>
            <a:endParaRPr>
              <a:solidFill>
                <a:schemeClr val="dk2"/>
              </a:solidFill>
              <a:latin typeface="Google Sans"/>
              <a:ea typeface="Google Sans"/>
              <a:cs typeface="Google Sans"/>
              <a:sym typeface="Google Sans"/>
            </a:endParaRPr>
          </a:p>
          <a:p>
            <a:pPr indent="-317500" lvl="0" marL="457200" rtl="0" algn="l">
              <a:spcBef>
                <a:spcPts val="0"/>
              </a:spcBef>
              <a:spcAft>
                <a:spcPts val="0"/>
              </a:spcAft>
              <a:buClr>
                <a:schemeClr val="dk2"/>
              </a:buClr>
              <a:buSzPts val="1400"/>
              <a:buFont typeface="Google Sans"/>
              <a:buChar char="●"/>
            </a:pPr>
            <a:r>
              <a:rPr b="1" lang="en">
                <a:solidFill>
                  <a:schemeClr val="dk2"/>
                </a:solidFill>
                <a:latin typeface="Google Sans"/>
                <a:ea typeface="Google Sans"/>
                <a:cs typeface="Google Sans"/>
                <a:sym typeface="Google Sans"/>
              </a:rPr>
              <a:t>Approximate translation and scale equivariance</a:t>
            </a:r>
            <a:r>
              <a:rPr lang="en">
                <a:solidFill>
                  <a:schemeClr val="dk2"/>
                </a:solidFill>
                <a:latin typeface="Google Sans"/>
                <a:ea typeface="Google Sans"/>
                <a:cs typeface="Google Sans"/>
                <a:sym typeface="Google Sans"/>
              </a:rPr>
              <a:t>:</a:t>
            </a:r>
            <a:br>
              <a:rPr lang="en">
                <a:solidFill>
                  <a:schemeClr val="dk2"/>
                </a:solidFill>
                <a:latin typeface="Google Sans"/>
                <a:ea typeface="Google Sans"/>
                <a:cs typeface="Google Sans"/>
                <a:sym typeface="Google Sans"/>
              </a:rPr>
            </a:br>
            <a:r>
              <a:rPr lang="en">
                <a:solidFill>
                  <a:schemeClr val="dk2"/>
                </a:solidFill>
                <a:latin typeface="Google Sans"/>
                <a:ea typeface="Google Sans"/>
                <a:cs typeface="Google Sans"/>
                <a:sym typeface="Google Sans"/>
              </a:rPr>
              <a:t>well-known properties of representations in human visual system </a:t>
            </a:r>
            <a:endParaRPr>
              <a:solidFill>
                <a:schemeClr val="dk2"/>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2"/>
              </a:solidFill>
              <a:latin typeface="Google Sans"/>
              <a:ea typeface="Google Sans"/>
              <a:cs typeface="Google Sans"/>
              <a:sym typeface="Google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99"/>
          <p:cNvSpPr txBox="1"/>
          <p:nvPr/>
        </p:nvSpPr>
        <p:spPr>
          <a:xfrm>
            <a:off x="155825" y="150300"/>
            <a:ext cx="8865600" cy="4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Google Sans"/>
                <a:ea typeface="Google Sans"/>
                <a:cs typeface="Google Sans"/>
                <a:sym typeface="Google Sans"/>
              </a:rPr>
              <a:t>An implementation of slowness</a:t>
            </a:r>
            <a:endParaRPr b="1" sz="1800">
              <a:solidFill>
                <a:schemeClr val="dk2"/>
              </a:solidFill>
              <a:latin typeface="Google Sans"/>
              <a:ea typeface="Google Sans"/>
              <a:cs typeface="Google Sans"/>
              <a:sym typeface="Google Sans"/>
            </a:endParaRPr>
          </a:p>
        </p:txBody>
      </p:sp>
      <p:sp>
        <p:nvSpPr>
          <p:cNvPr id="1319" name="Google Shape;1319;p99"/>
          <p:cNvSpPr txBox="1"/>
          <p:nvPr/>
        </p:nvSpPr>
        <p:spPr>
          <a:xfrm>
            <a:off x="499575" y="883175"/>
            <a:ext cx="68133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oogle Sans"/>
                <a:ea typeface="Google Sans"/>
                <a:cs typeface="Google Sans"/>
                <a:sym typeface="Google Sans"/>
              </a:rPr>
              <a:t>Let representation Z (in some vector space) capture mutual information I(X;Y) between image X and temporally close image Y (e.g., two frames in a video)</a:t>
            </a:r>
            <a:endParaRPr>
              <a:solidFill>
                <a:schemeClr val="dk2"/>
              </a:solidFill>
              <a:latin typeface="Google Sans"/>
              <a:ea typeface="Google Sans"/>
              <a:cs typeface="Google Sans"/>
              <a:sym typeface="Google Sans"/>
            </a:endParaRPr>
          </a:p>
        </p:txBody>
      </p:sp>
      <p:pic>
        <p:nvPicPr>
          <p:cNvPr id="1320" name="Google Shape;1320;p99"/>
          <p:cNvPicPr preferRelativeResize="0"/>
          <p:nvPr/>
        </p:nvPicPr>
        <p:blipFill>
          <a:blip r:embed="rId3">
            <a:alphaModFix/>
          </a:blip>
          <a:stretch>
            <a:fillRect/>
          </a:stretch>
        </p:blipFill>
        <p:spPr>
          <a:xfrm>
            <a:off x="152400" y="1688375"/>
            <a:ext cx="8839204" cy="227454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pic>
        <p:nvPicPr>
          <p:cNvPr id="1325" name="Google Shape;1325;p100"/>
          <p:cNvPicPr preferRelativeResize="0"/>
          <p:nvPr/>
        </p:nvPicPr>
        <p:blipFill>
          <a:blip r:embed="rId3">
            <a:alphaModFix/>
          </a:blip>
          <a:stretch>
            <a:fillRect/>
          </a:stretch>
        </p:blipFill>
        <p:spPr>
          <a:xfrm>
            <a:off x="228600" y="152400"/>
            <a:ext cx="8839204" cy="444549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pic>
        <p:nvPicPr>
          <p:cNvPr id="1330" name="Google Shape;1330;p101"/>
          <p:cNvPicPr preferRelativeResize="0"/>
          <p:nvPr/>
        </p:nvPicPr>
        <p:blipFill>
          <a:blip r:embed="rId3">
            <a:alphaModFix/>
          </a:blip>
          <a:stretch>
            <a:fillRect/>
          </a:stretch>
        </p:blipFill>
        <p:spPr>
          <a:xfrm>
            <a:off x="152400" y="152400"/>
            <a:ext cx="8839204" cy="450160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pic>
        <p:nvPicPr>
          <p:cNvPr id="1335" name="Google Shape;1335;p102"/>
          <p:cNvPicPr preferRelativeResize="0"/>
          <p:nvPr/>
        </p:nvPicPr>
        <p:blipFill>
          <a:blip r:embed="rId3">
            <a:alphaModFix/>
          </a:blip>
          <a:stretch>
            <a:fillRect/>
          </a:stretch>
        </p:blipFill>
        <p:spPr>
          <a:xfrm>
            <a:off x="152400" y="152400"/>
            <a:ext cx="8839204" cy="422538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pic>
        <p:nvPicPr>
          <p:cNvPr id="1340" name="Google Shape;1340;p103"/>
          <p:cNvPicPr preferRelativeResize="0"/>
          <p:nvPr/>
        </p:nvPicPr>
        <p:blipFill>
          <a:blip r:embed="rId3">
            <a:alphaModFix/>
          </a:blip>
          <a:stretch>
            <a:fillRect/>
          </a:stretch>
        </p:blipFill>
        <p:spPr>
          <a:xfrm>
            <a:off x="578800" y="300125"/>
            <a:ext cx="8131098" cy="4264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4"/>
          <p:cNvSpPr/>
          <p:nvPr/>
        </p:nvSpPr>
        <p:spPr>
          <a:xfrm>
            <a:off x="7205100" y="4124100"/>
            <a:ext cx="1938900" cy="101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 name="Google Shape;282;p34"/>
          <p:cNvPicPr preferRelativeResize="0"/>
          <p:nvPr/>
        </p:nvPicPr>
        <p:blipFill rotWithShape="1">
          <a:blip r:embed="rId3">
            <a:alphaModFix/>
          </a:blip>
          <a:srcRect b="0" l="0" r="0" t="0"/>
          <a:stretch/>
        </p:blipFill>
        <p:spPr>
          <a:xfrm>
            <a:off x="1396113" y="270474"/>
            <a:ext cx="6351775" cy="4225198"/>
          </a:xfrm>
          <a:prstGeom prst="rect">
            <a:avLst/>
          </a:prstGeom>
          <a:noFill/>
          <a:ln>
            <a:noFill/>
          </a:ln>
        </p:spPr>
      </p:pic>
      <p:sp>
        <p:nvSpPr>
          <p:cNvPr id="283" name="Google Shape;283;p34"/>
          <p:cNvSpPr txBox="1"/>
          <p:nvPr/>
        </p:nvSpPr>
        <p:spPr>
          <a:xfrm>
            <a:off x="2656213" y="4495675"/>
            <a:ext cx="3831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Google Sans"/>
                <a:ea typeface="Google Sans"/>
                <a:cs typeface="Google Sans"/>
                <a:sym typeface="Google Sans"/>
              </a:rPr>
              <a:t>Interactive demo @ </a:t>
            </a:r>
            <a:r>
              <a:rPr b="1" lang="en" sz="1800">
                <a:solidFill>
                  <a:schemeClr val="dk2"/>
                </a:solidFill>
                <a:latin typeface="Google Sans"/>
                <a:ea typeface="Google Sans"/>
                <a:cs typeface="Google Sans"/>
                <a:sym typeface="Google Sans"/>
              </a:rPr>
              <a:t>hific.github.io</a:t>
            </a:r>
            <a:endParaRPr b="1" sz="1800">
              <a:solidFill>
                <a:schemeClr val="dk2"/>
              </a:solidFill>
              <a:latin typeface="Google Sans"/>
              <a:ea typeface="Google Sans"/>
              <a:cs typeface="Google Sans"/>
              <a:sym typeface="Google Sans"/>
            </a:endParaRPr>
          </a:p>
        </p:txBody>
      </p:sp>
      <p:sp>
        <p:nvSpPr>
          <p:cNvPr id="284" name="Google Shape;284;p34"/>
          <p:cNvSpPr/>
          <p:nvPr/>
        </p:nvSpPr>
        <p:spPr>
          <a:xfrm>
            <a:off x="3941750" y="1769125"/>
            <a:ext cx="1271400" cy="1019400"/>
          </a:xfrm>
          <a:prstGeom prst="rect">
            <a:avLst/>
          </a:prstGeom>
          <a:noFill/>
          <a:ln cap="flat" cmpd="sng" w="28575">
            <a:solidFill>
              <a:schemeClr val="accent3"/>
            </a:solidFill>
            <a:prstDash val="dash"/>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5"/>
          <p:cNvSpPr/>
          <p:nvPr/>
        </p:nvSpPr>
        <p:spPr>
          <a:xfrm>
            <a:off x="7205150" y="4124100"/>
            <a:ext cx="1938900" cy="101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0" name="Google Shape;290;p35"/>
          <p:cNvGrpSpPr/>
          <p:nvPr/>
        </p:nvGrpSpPr>
        <p:grpSpPr>
          <a:xfrm>
            <a:off x="4694600" y="2623728"/>
            <a:ext cx="3140451" cy="2451773"/>
            <a:chOff x="4694600" y="2623728"/>
            <a:chExt cx="3140451" cy="2451773"/>
          </a:xfrm>
        </p:grpSpPr>
        <p:pic>
          <p:nvPicPr>
            <p:cNvPr id="291" name="Google Shape;291;p35"/>
            <p:cNvPicPr preferRelativeResize="0"/>
            <p:nvPr/>
          </p:nvPicPr>
          <p:blipFill>
            <a:blip r:embed="rId3">
              <a:alphaModFix/>
            </a:blip>
            <a:stretch>
              <a:fillRect/>
            </a:stretch>
          </p:blipFill>
          <p:spPr>
            <a:xfrm>
              <a:off x="4694600" y="2623728"/>
              <a:ext cx="3140451" cy="2451773"/>
            </a:xfrm>
            <a:prstGeom prst="rect">
              <a:avLst/>
            </a:prstGeom>
            <a:noFill/>
            <a:ln>
              <a:noFill/>
            </a:ln>
            <a:effectLst>
              <a:outerShdw blurRad="71438" rotWithShape="0" algn="bl" dir="2760000" dist="57150">
                <a:srgbClr val="000000">
                  <a:alpha val="41000"/>
                </a:srgbClr>
              </a:outerShdw>
            </a:effectLst>
          </p:spPr>
        </p:pic>
        <p:sp>
          <p:nvSpPr>
            <p:cNvPr id="292" name="Google Shape;292;p35"/>
            <p:cNvSpPr/>
            <p:nvPr/>
          </p:nvSpPr>
          <p:spPr>
            <a:xfrm>
              <a:off x="5230175" y="4799275"/>
              <a:ext cx="2069310" cy="22739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Google Sans"/>
                </a:rPr>
                <a:t>BPG @ 17 kB (~2x)</a:t>
              </a:r>
            </a:p>
          </p:txBody>
        </p:sp>
      </p:grpSp>
      <p:grpSp>
        <p:nvGrpSpPr>
          <p:cNvPr id="293" name="Google Shape;293;p35"/>
          <p:cNvGrpSpPr/>
          <p:nvPr/>
        </p:nvGrpSpPr>
        <p:grpSpPr>
          <a:xfrm>
            <a:off x="4694588" y="67975"/>
            <a:ext cx="3140451" cy="2451750"/>
            <a:chOff x="4694588" y="67975"/>
            <a:chExt cx="3140451" cy="2451750"/>
          </a:xfrm>
        </p:grpSpPr>
        <p:pic>
          <p:nvPicPr>
            <p:cNvPr id="294" name="Google Shape;294;p35"/>
            <p:cNvPicPr preferRelativeResize="0"/>
            <p:nvPr/>
          </p:nvPicPr>
          <p:blipFill>
            <a:blip r:embed="rId4">
              <a:alphaModFix/>
            </a:blip>
            <a:stretch>
              <a:fillRect/>
            </a:stretch>
          </p:blipFill>
          <p:spPr>
            <a:xfrm>
              <a:off x="4694588" y="67975"/>
              <a:ext cx="3140451" cy="2451750"/>
            </a:xfrm>
            <a:prstGeom prst="rect">
              <a:avLst/>
            </a:prstGeom>
            <a:noFill/>
            <a:ln>
              <a:noFill/>
            </a:ln>
            <a:effectLst>
              <a:outerShdw blurRad="71438" rotWithShape="0" algn="bl" dir="2760000" dist="57150">
                <a:srgbClr val="000000">
                  <a:alpha val="41000"/>
                </a:srgbClr>
              </a:outerShdw>
            </a:effectLst>
          </p:spPr>
        </p:pic>
        <p:sp>
          <p:nvSpPr>
            <p:cNvPr id="295" name="Google Shape;295;p35"/>
            <p:cNvSpPr/>
            <p:nvPr/>
          </p:nvSpPr>
          <p:spPr>
            <a:xfrm>
              <a:off x="5295463" y="2292325"/>
              <a:ext cx="1938721" cy="22739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Google Sans"/>
                </a:rPr>
                <a:t>BPG @ 8 kB (~1x)</a:t>
              </a:r>
            </a:p>
          </p:txBody>
        </p:sp>
      </p:grpSp>
      <p:grpSp>
        <p:nvGrpSpPr>
          <p:cNvPr id="296" name="Google Shape;296;p35"/>
          <p:cNvGrpSpPr/>
          <p:nvPr/>
        </p:nvGrpSpPr>
        <p:grpSpPr>
          <a:xfrm>
            <a:off x="1073313" y="67975"/>
            <a:ext cx="3140451" cy="2451755"/>
            <a:chOff x="1073313" y="67975"/>
            <a:chExt cx="3140451" cy="2451755"/>
          </a:xfrm>
        </p:grpSpPr>
        <p:pic>
          <p:nvPicPr>
            <p:cNvPr id="297" name="Google Shape;297;p35"/>
            <p:cNvPicPr preferRelativeResize="0"/>
            <p:nvPr/>
          </p:nvPicPr>
          <p:blipFill>
            <a:blip r:embed="rId5">
              <a:alphaModFix/>
            </a:blip>
            <a:stretch>
              <a:fillRect/>
            </a:stretch>
          </p:blipFill>
          <p:spPr>
            <a:xfrm>
              <a:off x="1073313" y="67975"/>
              <a:ext cx="3140451" cy="2451755"/>
            </a:xfrm>
            <a:prstGeom prst="rect">
              <a:avLst/>
            </a:prstGeom>
            <a:noFill/>
            <a:ln>
              <a:noFill/>
            </a:ln>
            <a:effectLst>
              <a:outerShdw blurRad="71438" rotWithShape="0" algn="bl" dir="2760000" dist="57150">
                <a:srgbClr val="000000">
                  <a:alpha val="41000"/>
                </a:srgbClr>
              </a:outerShdw>
            </a:effectLst>
          </p:spPr>
        </p:pic>
        <p:sp>
          <p:nvSpPr>
            <p:cNvPr id="298" name="Google Shape;298;p35"/>
            <p:cNvSpPr/>
            <p:nvPr/>
          </p:nvSpPr>
          <p:spPr>
            <a:xfrm>
              <a:off x="1947900" y="2304613"/>
              <a:ext cx="1391291" cy="202822"/>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Google Sans"/>
                </a:rPr>
                <a:t>HiFiC @ 7kB</a:t>
              </a:r>
            </a:p>
          </p:txBody>
        </p:sp>
      </p:grpSp>
      <p:grpSp>
        <p:nvGrpSpPr>
          <p:cNvPr id="299" name="Google Shape;299;p35"/>
          <p:cNvGrpSpPr/>
          <p:nvPr/>
        </p:nvGrpSpPr>
        <p:grpSpPr>
          <a:xfrm>
            <a:off x="1073325" y="2623725"/>
            <a:ext cx="3140451" cy="2451753"/>
            <a:chOff x="1073325" y="2623725"/>
            <a:chExt cx="3140451" cy="2451753"/>
          </a:xfrm>
        </p:grpSpPr>
        <p:pic>
          <p:nvPicPr>
            <p:cNvPr id="300" name="Google Shape;300;p35"/>
            <p:cNvPicPr preferRelativeResize="0"/>
            <p:nvPr/>
          </p:nvPicPr>
          <p:blipFill>
            <a:blip r:embed="rId6">
              <a:alphaModFix/>
            </a:blip>
            <a:stretch>
              <a:fillRect/>
            </a:stretch>
          </p:blipFill>
          <p:spPr>
            <a:xfrm>
              <a:off x="1073325" y="2623725"/>
              <a:ext cx="3140451" cy="2451753"/>
            </a:xfrm>
            <a:prstGeom prst="rect">
              <a:avLst/>
            </a:prstGeom>
            <a:noFill/>
            <a:ln>
              <a:noFill/>
            </a:ln>
            <a:effectLst>
              <a:outerShdw blurRad="71438" rotWithShape="0" algn="bl" dir="2760000" dist="57150">
                <a:srgbClr val="000000">
                  <a:alpha val="41000"/>
                </a:srgbClr>
              </a:outerShdw>
            </a:effectLst>
          </p:spPr>
        </p:pic>
        <p:sp>
          <p:nvSpPr>
            <p:cNvPr id="301" name="Google Shape;301;p35"/>
            <p:cNvSpPr/>
            <p:nvPr/>
          </p:nvSpPr>
          <p:spPr>
            <a:xfrm>
              <a:off x="2179288" y="4792950"/>
              <a:ext cx="928520" cy="24006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Google Sans"/>
                </a:rPr>
                <a:t>Original</a:t>
              </a:r>
            </a:p>
          </p:txBody>
        </p:sp>
      </p:grpSp>
      <p:grpSp>
        <p:nvGrpSpPr>
          <p:cNvPr id="302" name="Google Shape;302;p35"/>
          <p:cNvGrpSpPr/>
          <p:nvPr/>
        </p:nvGrpSpPr>
        <p:grpSpPr>
          <a:xfrm>
            <a:off x="974300" y="24300"/>
            <a:ext cx="3320173" cy="1984775"/>
            <a:chOff x="974300" y="24300"/>
            <a:chExt cx="3320173" cy="1984775"/>
          </a:xfrm>
        </p:grpSpPr>
        <p:sp>
          <p:nvSpPr>
            <p:cNvPr id="303" name="Google Shape;303;p35"/>
            <p:cNvSpPr/>
            <p:nvPr/>
          </p:nvSpPr>
          <p:spPr>
            <a:xfrm>
              <a:off x="2059025" y="848475"/>
              <a:ext cx="329700" cy="378300"/>
            </a:xfrm>
            <a:prstGeom prst="ellipse">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rot="-5400000">
              <a:off x="3940473" y="0"/>
              <a:ext cx="329700" cy="378300"/>
            </a:xfrm>
            <a:prstGeom prst="ellipse">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a:off x="974300" y="1630775"/>
              <a:ext cx="522000" cy="378300"/>
            </a:xfrm>
            <a:prstGeom prst="ellipse">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4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4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4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gle Research Theme">
  <a:themeElements>
    <a:clrScheme name="Simple Light">
      <a:dk1>
        <a:srgbClr val="000000"/>
      </a:dk1>
      <a:lt1>
        <a:srgbClr val="FFFFFF"/>
      </a:lt1>
      <a:dk2>
        <a:srgbClr val="595959"/>
      </a:dk2>
      <a:lt2>
        <a:srgbClr val="EEEEEE"/>
      </a:lt2>
      <a:accent1>
        <a:srgbClr val="4285F4"/>
      </a:accent1>
      <a:accent2>
        <a:srgbClr val="EA4335"/>
      </a:accent2>
      <a:accent3>
        <a:srgbClr val="FBBC05"/>
      </a:accent3>
      <a:accent4>
        <a:srgbClr val="34A853"/>
      </a:accent4>
      <a:accent5>
        <a:srgbClr val="B31412"/>
      </a:accent5>
      <a:accent6>
        <a:srgbClr val="137333"/>
      </a:accent6>
      <a:hlink>
        <a:srgbClr val="185AB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