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4"/>
  </p:sldMasterIdLst>
  <p:notesMasterIdLst>
    <p:notesMasterId r:id="rId12"/>
  </p:notesMasterIdLst>
  <p:sldIdLst>
    <p:sldId id="256" r:id="rId5"/>
    <p:sldId id="451" r:id="rId6"/>
    <p:sldId id="447" r:id="rId7"/>
    <p:sldId id="448" r:id="rId8"/>
    <p:sldId id="450" r:id="rId9"/>
    <p:sldId id="449" r:id="rId10"/>
    <p:sldId id="452" r:id="rId1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53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FBFD0-1DFD-488B-B3FC-CF5647C0E64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7614D-2FFF-4E4A-9374-EEF0F110A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its.ntia.gov/" TargetMode="External"/><Relationship Id="rId4" Type="http://schemas.openxmlformats.org/officeDocument/2006/relationships/hyperlink" Target="https://www.its.bldrdoc.gov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4B0B931-B234-4E33-B5F4-441BCAEFD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alphaModFix amt="61000"/>
            <a:lum bright="-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64" b="9841"/>
          <a:stretch/>
        </p:blipFill>
        <p:spPr>
          <a:xfrm>
            <a:off x="25" y="815907"/>
            <a:ext cx="12191975" cy="6042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FA19E-BDCA-4070-A60E-B44CCF8A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68" y="2454443"/>
            <a:ext cx="11557464" cy="1700205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B8EAC-0F4F-4A5E-B340-DE4C1B316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8612" y="4470517"/>
            <a:ext cx="6119812" cy="178740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FFC05A64-542A-4F28-934E-74C842DE4632}"/>
              </a:ext>
            </a:extLst>
          </p:cNvPr>
          <p:cNvSpPr/>
          <p:nvPr userDrawn="1"/>
        </p:nvSpPr>
        <p:spPr>
          <a:xfrm>
            <a:off x="7200900" y="0"/>
            <a:ext cx="4991100" cy="1078992"/>
          </a:xfrm>
          <a:custGeom>
            <a:avLst/>
            <a:gdLst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0 w 4081540"/>
              <a:gd name="connsiteY4" fmla="*/ 0 h 804672"/>
              <a:gd name="connsiteX0" fmla="*/ 2979 w 4084519"/>
              <a:gd name="connsiteY0" fmla="*/ 0 h 804672"/>
              <a:gd name="connsiteX1" fmla="*/ 4084519 w 4084519"/>
              <a:gd name="connsiteY1" fmla="*/ 0 h 804672"/>
              <a:gd name="connsiteX2" fmla="*/ 4084519 w 4084519"/>
              <a:gd name="connsiteY2" fmla="*/ 804672 h 804672"/>
              <a:gd name="connsiteX3" fmla="*/ 2979 w 4084519"/>
              <a:gd name="connsiteY3" fmla="*/ 804672 h 804672"/>
              <a:gd name="connsiteX4" fmla="*/ 0 w 4084519"/>
              <a:gd name="connsiteY4" fmla="*/ 399793 h 804672"/>
              <a:gd name="connsiteX5" fmla="*/ 2979 w 4084519"/>
              <a:gd name="connsiteY5" fmla="*/ 0 h 804672"/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384226 w 4081540"/>
              <a:gd name="connsiteY4" fmla="*/ 402772 h 804672"/>
              <a:gd name="connsiteX5" fmla="*/ 0 w 4081540"/>
              <a:gd name="connsiteY5" fmla="*/ 0 h 804672"/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390183 w 4081540"/>
              <a:gd name="connsiteY4" fmla="*/ 402772 h 804672"/>
              <a:gd name="connsiteX5" fmla="*/ 0 w 4081540"/>
              <a:gd name="connsiteY5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540" h="804672">
                <a:moveTo>
                  <a:pt x="0" y="0"/>
                </a:moveTo>
                <a:lnTo>
                  <a:pt x="4081540" y="0"/>
                </a:lnTo>
                <a:lnTo>
                  <a:pt x="4081540" y="804672"/>
                </a:lnTo>
                <a:lnTo>
                  <a:pt x="0" y="804672"/>
                </a:lnTo>
                <a:lnTo>
                  <a:pt x="390183" y="4027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B5B79-3D3B-470B-92CB-036C97F0F0A3}"/>
              </a:ext>
            </a:extLst>
          </p:cNvPr>
          <p:cNvSpPr txBox="1"/>
          <p:nvPr userDrawn="1"/>
        </p:nvSpPr>
        <p:spPr>
          <a:xfrm>
            <a:off x="1008929" y="156862"/>
            <a:ext cx="6480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ITS: The Nation’s Spectrum and Communications</a:t>
            </a:r>
            <a:r>
              <a:rPr lang="en-US" sz="18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baseline="0" dirty="0">
                <a:solidFill>
                  <a:schemeClr val="bg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Realizing the full potential of telecommunications to drive a new era of innovation, development, and productivity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B78DC-E7BE-45D8-AA2C-3CFA4FB137A6}"/>
              </a:ext>
            </a:extLst>
          </p:cNvPr>
          <p:cNvSpPr>
            <a:spLocks/>
          </p:cNvSpPr>
          <p:nvPr userDrawn="1"/>
        </p:nvSpPr>
        <p:spPr>
          <a:xfrm>
            <a:off x="7849804" y="433179"/>
            <a:ext cx="3862760" cy="18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8AD603-84E7-40DA-9FD6-786A92D27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97" y="109480"/>
            <a:ext cx="822960" cy="82296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8A3145-A50F-4241-B7D7-6EB4386FDADC}"/>
              </a:ext>
            </a:extLst>
          </p:cNvPr>
          <p:cNvCxnSpPr>
            <a:cxnSpLocks/>
          </p:cNvCxnSpPr>
          <p:nvPr userDrawn="1"/>
        </p:nvCxnSpPr>
        <p:spPr>
          <a:xfrm>
            <a:off x="0" y="10789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hlinkClick r:id="rId4"/>
            <a:extLst>
              <a:ext uri="{FF2B5EF4-FFF2-40B4-BE49-F238E27FC236}">
                <a16:creationId xmlns:a16="http://schemas.microsoft.com/office/drawing/2014/main" id="{7944465D-9FE9-4EAF-9550-057702705884}"/>
              </a:ext>
            </a:extLst>
          </p:cNvPr>
          <p:cNvSpPr txBox="1"/>
          <p:nvPr userDrawn="1"/>
        </p:nvSpPr>
        <p:spPr>
          <a:xfrm>
            <a:off x="5691187" y="6305517"/>
            <a:ext cx="6119812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 3" panose="05040102010807070707" pitchFamily="18" charset="2"/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None/>
              <a:defRPr sz="2000"/>
            </a:lvl2pPr>
            <a:lvl3pPr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tabLst/>
            </a:lvl3pPr>
            <a:lvl4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r>
              <a:rPr lang="en-US" sz="1600" dirty="0"/>
              <a:t>Boulder, Colorado • </a:t>
            </a:r>
            <a:r>
              <a:rPr lang="en-US" sz="1600" u="none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its.ntia.gov</a:t>
            </a:r>
            <a:endParaRPr lang="en-US" sz="1600" u="none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106E6-897C-4AB6-9844-931615563B57}"/>
              </a:ext>
            </a:extLst>
          </p:cNvPr>
          <p:cNvSpPr txBox="1"/>
          <p:nvPr userDrawn="1"/>
        </p:nvSpPr>
        <p:spPr>
          <a:xfrm>
            <a:off x="7935529" y="218835"/>
            <a:ext cx="104294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ITS</a:t>
            </a:r>
            <a:endParaRPr lang="en-US" sz="36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A3681-EEE8-416C-96E1-0B9F803A3E55}"/>
              </a:ext>
            </a:extLst>
          </p:cNvPr>
          <p:cNvSpPr txBox="1"/>
          <p:nvPr userDrawn="1"/>
        </p:nvSpPr>
        <p:spPr>
          <a:xfrm>
            <a:off x="8652292" y="409099"/>
            <a:ext cx="322440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0" kern="800" spc="-20" baseline="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Institute for Telecommunication Sciences</a:t>
            </a:r>
            <a:endParaRPr lang="en-US" sz="1400" b="0" kern="800" spc="-20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7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CB57-8847-4F1F-BCAC-7F768FDF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14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0BEB0-813B-4573-95DA-CD831AE9F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7592"/>
            <a:ext cx="11430000" cy="4572000"/>
          </a:xfrm>
        </p:spPr>
        <p:txBody>
          <a:bodyPr>
            <a:noAutofit/>
          </a:bodyPr>
          <a:lstStyle>
            <a:lvl1pPr marL="288925" indent="-288925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/>
            </a:lvl1pPr>
            <a:lvl2pPr marL="569913" indent="-22542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/>
            </a:lvl2pPr>
            <a:lvl3pPr marL="742950" indent="-17303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0425" indent="-117475">
              <a:lnSpc>
                <a:spcPct val="100000"/>
              </a:lnSpc>
              <a:spcBef>
                <a:spcPts val="0"/>
              </a:spcBef>
              <a:defRPr/>
            </a:lvl4pPr>
            <a:lvl5pPr marL="968375" indent="-1079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3476-D94A-4FEE-BDC6-380B211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967B5-DE27-40F7-84F1-16251719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5F6E-155F-4310-8A02-ABDEA7A4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A116-BA9A-4A5D-B255-BB7414A0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1466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38079-D5A4-40C6-9E16-620EF3F3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19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A9010-7474-4C87-8054-2DA1E3BA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78ECB-07C2-4619-84BB-14243D2D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36CF-7B8E-4563-8C50-09E678F2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4C78-E3E7-4A45-A035-42DFC436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8C25-6B2D-41E4-9A57-5E04F74A9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07591"/>
            <a:ext cx="5638800" cy="45720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32A42-647C-4572-A4BF-68A268191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07591"/>
            <a:ext cx="5638799" cy="45720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E313-E18B-4D49-A609-6781CA56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25ED-4185-41EB-BCC8-6E5F37E5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228C4-A62B-4100-849C-C697F657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B56F-A78E-482D-A80B-80DF0E95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7946"/>
            <a:ext cx="11430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3C88A-3B59-419F-BEA8-38D322AB8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07592"/>
            <a:ext cx="5638800" cy="457200"/>
          </a:xfrm>
          <a:solidFill>
            <a:schemeClr val="accent5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6D8C8-B2E6-404B-80CB-30B7E4492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7592"/>
            <a:ext cx="5638798" cy="457200"/>
          </a:xfrm>
          <a:solidFill>
            <a:schemeClr val="accent5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AB1F3-41D1-4E9E-8425-179B620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CB463-2746-43EA-B470-F8545037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84B19-BCD9-4F11-82B3-152D1E37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BEFD5C-B3FE-414D-8B83-848B76FEB4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764792"/>
            <a:ext cx="5638800" cy="41148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B66B7A9-C7F9-49E3-9916-EAE5C31E0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64792"/>
            <a:ext cx="5638799" cy="41148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7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B7DB-2FF0-4F51-A02B-A87C797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EB666-7211-471A-B856-17B7EACE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CB879-54AB-44A6-9EBD-E0FB95A8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7AF0F-7742-41C8-989D-BA29EDDE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2698C-B1CF-4E47-9C96-0A513990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2F89-D572-44F7-9DE0-14A8F8A8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92EFB-0147-4417-983C-8DE82D5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5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599C-8AE3-4E00-9A26-1181DDF1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4457700" cy="1097280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E6C4D-E250-4A43-A697-E9D90C89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76189-598C-4F97-BADB-199F043A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6EFFC-9126-423D-AC94-3055E6DD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7189CC-353A-4C65-82B3-67BC236702A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519614"/>
            <a:ext cx="4457700" cy="4427275"/>
          </a:xfrm>
        </p:spPr>
        <p:txBody>
          <a:bodyPr>
            <a:normAutofit/>
          </a:bodyPr>
          <a:lstStyle>
            <a:lvl1pPr marL="288925" indent="-288925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0DB12C8-7ECB-4125-B691-72AA1E5044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01847" y="457200"/>
            <a:ext cx="6809152" cy="5489689"/>
          </a:xfrm>
        </p:spPr>
        <p:txBody>
          <a:bodyPr>
            <a:normAutofit/>
          </a:bodyPr>
          <a:lstStyle>
            <a:lvl1pPr marL="288925" indent="-288925">
              <a:defRPr sz="24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61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its.ntia.gov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1ED354-BF6D-47E9-9746-CE7EE4430DEC}"/>
              </a:ext>
            </a:extLst>
          </p:cNvPr>
          <p:cNvGrpSpPr/>
          <p:nvPr userDrawn="1"/>
        </p:nvGrpSpPr>
        <p:grpSpPr>
          <a:xfrm>
            <a:off x="3495" y="6055503"/>
            <a:ext cx="12192000" cy="804672"/>
            <a:chOff x="3495" y="6055503"/>
            <a:chExt cx="12192000" cy="804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B18FC7-5A0F-40CC-8897-36BF71F5BB60}"/>
                </a:ext>
              </a:extLst>
            </p:cNvPr>
            <p:cNvSpPr/>
            <p:nvPr/>
          </p:nvSpPr>
          <p:spPr>
            <a:xfrm>
              <a:off x="3495" y="6055503"/>
              <a:ext cx="12192000" cy="804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78D65A13-2CF4-4DF2-A4CB-C5756B0CEA2E}"/>
                </a:ext>
              </a:extLst>
            </p:cNvPr>
            <p:cNvSpPr/>
            <p:nvPr userDrawn="1"/>
          </p:nvSpPr>
          <p:spPr>
            <a:xfrm>
              <a:off x="8110460" y="6055503"/>
              <a:ext cx="4081540" cy="804672"/>
            </a:xfrm>
            <a:custGeom>
              <a:avLst/>
              <a:gdLst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0 w 4081540"/>
                <a:gd name="connsiteY4" fmla="*/ 0 h 804672"/>
                <a:gd name="connsiteX0" fmla="*/ 2979 w 4084519"/>
                <a:gd name="connsiteY0" fmla="*/ 0 h 804672"/>
                <a:gd name="connsiteX1" fmla="*/ 4084519 w 4084519"/>
                <a:gd name="connsiteY1" fmla="*/ 0 h 804672"/>
                <a:gd name="connsiteX2" fmla="*/ 4084519 w 4084519"/>
                <a:gd name="connsiteY2" fmla="*/ 804672 h 804672"/>
                <a:gd name="connsiteX3" fmla="*/ 2979 w 4084519"/>
                <a:gd name="connsiteY3" fmla="*/ 804672 h 804672"/>
                <a:gd name="connsiteX4" fmla="*/ 0 w 4084519"/>
                <a:gd name="connsiteY4" fmla="*/ 399793 h 804672"/>
                <a:gd name="connsiteX5" fmla="*/ 2979 w 4084519"/>
                <a:gd name="connsiteY5" fmla="*/ 0 h 804672"/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384226 w 4081540"/>
                <a:gd name="connsiteY4" fmla="*/ 402772 h 804672"/>
                <a:gd name="connsiteX5" fmla="*/ 0 w 4081540"/>
                <a:gd name="connsiteY5" fmla="*/ 0 h 804672"/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390183 w 4081540"/>
                <a:gd name="connsiteY4" fmla="*/ 402772 h 804672"/>
                <a:gd name="connsiteX5" fmla="*/ 0 w 4081540"/>
                <a:gd name="connsiteY5" fmla="*/ 0 h 8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1540" h="804672">
                  <a:moveTo>
                    <a:pt x="0" y="0"/>
                  </a:moveTo>
                  <a:lnTo>
                    <a:pt x="4081540" y="0"/>
                  </a:lnTo>
                  <a:lnTo>
                    <a:pt x="4081540" y="804672"/>
                  </a:lnTo>
                  <a:lnTo>
                    <a:pt x="0" y="804672"/>
                  </a:lnTo>
                  <a:lnTo>
                    <a:pt x="390183" y="402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BAC3C-7FD1-47A5-B7B1-EB5CB0FB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8AA9C-79FC-4C08-802C-7C0BD7C8B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05666"/>
            <a:ext cx="11430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BCAA0-CF4D-434C-A0D8-EF0FAB4FC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7700" y="6676777"/>
            <a:ext cx="926701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053A04D-3241-436D-9A51-40506FC473FD}" type="datetimeFigureOut">
              <a:rPr lang="en-US" smtClean="0"/>
              <a:pPr/>
              <a:t>6/28/23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9507-C8EC-4150-87E9-83717E4D4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677" y="6676777"/>
            <a:ext cx="253902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608F0-0A9B-4318-AFBA-CDC6DF1E7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2219" y="6676777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BFBF289D-FF09-483A-8ACE-CF5BE0465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00DE2-8A5A-4C9C-8646-5717F3AE0E8C}"/>
              </a:ext>
            </a:extLst>
          </p:cNvPr>
          <p:cNvSpPr txBox="1"/>
          <p:nvPr userDrawn="1"/>
        </p:nvSpPr>
        <p:spPr>
          <a:xfrm>
            <a:off x="1296958" y="6153748"/>
            <a:ext cx="713931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ITS: The Nation’s Spectrum and Communications</a:t>
            </a:r>
            <a:r>
              <a:rPr lang="en-US" sz="18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Boulder, Colorado </a:t>
            </a:r>
            <a:r>
              <a:rPr lang="en-US" sz="12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matic SC" panose="020B0604020202020204" pitchFamily="2" charset="-79"/>
              </a:rPr>
              <a:t>• its.ntia.gov</a:t>
            </a:r>
            <a:endParaRPr lang="en-US" sz="1200" b="1" baseline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hlinkClick r:id="rId10"/>
            <a:extLst>
              <a:ext uri="{FF2B5EF4-FFF2-40B4-BE49-F238E27FC236}">
                <a16:creationId xmlns:a16="http://schemas.microsoft.com/office/drawing/2014/main" id="{59E3C77E-EA95-467B-A20A-D7EC884E85E4}"/>
              </a:ext>
            </a:extLst>
          </p:cNvPr>
          <p:cNvSpPr>
            <a:spLocks/>
          </p:cNvSpPr>
          <p:nvPr userDrawn="1"/>
        </p:nvSpPr>
        <p:spPr>
          <a:xfrm>
            <a:off x="8956431" y="6371373"/>
            <a:ext cx="2854568" cy="1729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E40B0-95B9-429B-BBA8-EA6F9127B1A9}"/>
              </a:ext>
            </a:extLst>
          </p:cNvPr>
          <p:cNvSpPr txBox="1"/>
          <p:nvPr userDrawn="1"/>
        </p:nvSpPr>
        <p:spPr>
          <a:xfrm>
            <a:off x="9026647" y="6219749"/>
            <a:ext cx="10429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ITS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5ADDF-7EE7-4A9D-882F-ADA75330CFC5}"/>
              </a:ext>
            </a:extLst>
          </p:cNvPr>
          <p:cNvSpPr txBox="1"/>
          <p:nvPr userDrawn="1"/>
        </p:nvSpPr>
        <p:spPr>
          <a:xfrm>
            <a:off x="9586611" y="6380643"/>
            <a:ext cx="2260021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kern="800" spc="-20" baseline="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Institute for Telecommunication Sciences</a:t>
            </a:r>
            <a:endParaRPr lang="en-US" sz="900" kern="800" spc="-20" baseline="0" dirty="0">
              <a:latin typeface="+mj-lt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FAF5447-557D-471B-B6F0-BB8CF53C5C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8" y="6182842"/>
            <a:ext cx="548640" cy="548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45171A-3AF4-4EFE-8E39-B3889491572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276" y="6182842"/>
            <a:ext cx="548640" cy="548640"/>
          </a:xfrm>
          <a:prstGeom prst="rect">
            <a:avLst/>
          </a:prstGeom>
        </p:spPr>
      </p:pic>
      <p:sp>
        <p:nvSpPr>
          <p:cNvPr id="14" name="Rectangle 13">
            <a:hlinkClick r:id="rId10"/>
            <a:extLst>
              <a:ext uri="{FF2B5EF4-FFF2-40B4-BE49-F238E27FC236}">
                <a16:creationId xmlns:a16="http://schemas.microsoft.com/office/drawing/2014/main" id="{9A901DDF-544D-72E7-9A8B-EF7D31F9B651}"/>
              </a:ext>
            </a:extLst>
          </p:cNvPr>
          <p:cNvSpPr/>
          <p:nvPr userDrawn="1"/>
        </p:nvSpPr>
        <p:spPr>
          <a:xfrm>
            <a:off x="5149850" y="6519142"/>
            <a:ext cx="787400" cy="227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3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20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0795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resenter@nti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research/motion-search" TargetMode="External"/><Relationship Id="rId2" Type="http://schemas.openxmlformats.org/officeDocument/2006/relationships/hyperlink" Target="https://github.com/NTIA/NRMetricFramewor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VQEG/siti-tool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7D9A03-FED7-4E39-9F67-5E19E562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68" y="2454443"/>
            <a:ext cx="11557464" cy="1700205"/>
          </a:xfrm>
        </p:spPr>
        <p:txBody>
          <a:bodyPr>
            <a:normAutofit/>
          </a:bodyPr>
          <a:lstStyle/>
          <a:p>
            <a:r>
              <a:rPr lang="en-US" dirty="0"/>
              <a:t>No Reference Metrics (NORM) Group </a:t>
            </a:r>
            <a:r>
              <a:rPr lang="en-US" dirty="0" err="1"/>
              <a:t>Acitvity</a:t>
            </a:r>
            <a:r>
              <a:rPr lang="en-US" dirty="0"/>
              <a:t> Summary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C3CADB9-CEFC-49EB-BB57-E703AFB9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8612" y="4470517"/>
            <a:ext cx="6119812" cy="1787408"/>
          </a:xfrm>
        </p:spPr>
        <p:txBody>
          <a:bodyPr/>
          <a:lstStyle/>
          <a:p>
            <a:r>
              <a:rPr lang="en-US" dirty="0"/>
              <a:t>June 27, 2023</a:t>
            </a:r>
          </a:p>
          <a:p>
            <a:r>
              <a:rPr lang="en-US" dirty="0"/>
              <a:t>Margaret H Pinson</a:t>
            </a:r>
          </a:p>
          <a:p>
            <a:r>
              <a:rPr lang="en-US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mpinson@ntia.gov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69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6D7D-2D63-EB56-0853-F863151A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 Metric Design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0F77-DB0F-D6FD-FD27-5A66F1CBB9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Root cause analysis (RCA)</a:t>
            </a:r>
          </a:p>
          <a:p>
            <a:pPr lvl="1"/>
            <a:r>
              <a:rPr lang="en-US" dirty="0"/>
              <a:t>Identify impact of specific visual impairments</a:t>
            </a:r>
          </a:p>
          <a:p>
            <a:pPr lvl="1"/>
            <a:r>
              <a:rPr lang="en-US" dirty="0"/>
              <a:t>Most industry use cases require RCA</a:t>
            </a:r>
          </a:p>
          <a:p>
            <a:pPr lvl="1"/>
            <a:r>
              <a:rPr lang="en-US" dirty="0"/>
              <a:t>Overall quality (MOS) less important </a:t>
            </a:r>
          </a:p>
          <a:p>
            <a:r>
              <a:rPr lang="en-US" dirty="0"/>
              <a:t>Broad scope</a:t>
            </a:r>
          </a:p>
          <a:p>
            <a:pPr lvl="1"/>
            <a:r>
              <a:rPr lang="en-US" dirty="0"/>
              <a:t>Camera capture, encoding, decoding, transcoding, scaling, transmission, </a:t>
            </a:r>
            <a:r>
              <a:rPr lang="en-US" dirty="0" err="1"/>
              <a:t>aesthetic,s</a:t>
            </a:r>
            <a:r>
              <a:rPr lang="en-US" dirty="0"/>
              <a:t> artistic intent, image enhancement, monitor, and display device</a:t>
            </a:r>
          </a:p>
          <a:p>
            <a:r>
              <a:rPr lang="en-US" dirty="0"/>
              <a:t>Users can modify the scope </a:t>
            </a:r>
          </a:p>
          <a:p>
            <a:pPr lvl="1"/>
            <a:r>
              <a:rPr lang="en-US" dirty="0"/>
              <a:t>Ignore specific impairments</a:t>
            </a:r>
          </a:p>
          <a:p>
            <a:r>
              <a:rPr lang="en-US" dirty="0"/>
              <a:t>Open collaboration toward public, royalty free NR metrics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A1BCE-0916-50FC-5ADB-E7AB3F0B9F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Performance goals </a:t>
            </a:r>
          </a:p>
          <a:p>
            <a:pPr lvl="1"/>
            <a:r>
              <a:rPr lang="en-US" dirty="0"/>
              <a:t>Robust accuracy </a:t>
            </a:r>
          </a:p>
          <a:p>
            <a:pPr lvl="1"/>
            <a:r>
              <a:rPr lang="en-US" dirty="0"/>
              <a:t>Minimum of operational restriction</a:t>
            </a:r>
          </a:p>
          <a:p>
            <a:r>
              <a:rPr lang="en-US" dirty="0"/>
              <a:t>Use cases </a:t>
            </a:r>
          </a:p>
          <a:p>
            <a:pPr lvl="1"/>
            <a:r>
              <a:rPr lang="en-US" dirty="0"/>
              <a:t>Video on Demand (VoD)</a:t>
            </a:r>
          </a:p>
          <a:p>
            <a:pPr lvl="1"/>
            <a:r>
              <a:rPr lang="en-US" dirty="0"/>
              <a:t>Live broadcast services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First responder video</a:t>
            </a:r>
          </a:p>
          <a:p>
            <a:pPr lvl="1"/>
            <a:r>
              <a:rPr lang="en-US" dirty="0"/>
              <a:t>Medical</a:t>
            </a:r>
          </a:p>
          <a:p>
            <a:pPr lvl="1"/>
            <a:r>
              <a:rPr lang="en-US" dirty="0"/>
              <a:t>AI vision systems (autonomous vehicles)</a:t>
            </a:r>
          </a:p>
          <a:p>
            <a:r>
              <a:rPr lang="en-US" dirty="0"/>
              <a:t>Access to the bitstream is beneficial, but not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7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E68A-6E39-512B-4E6D-26A41308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NRMetricFramework</a:t>
            </a:r>
            <a:r>
              <a:rPr lang="en-US" dirty="0"/>
              <a:t> GitHub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C0B5-D9B7-9C4D-FFCA-6B8B66C9CB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  <a:p>
            <a:pPr lvl="1"/>
            <a:r>
              <a:rPr lang="en-US" dirty="0"/>
              <a:t>Run NR metric on datasets of images, videos</a:t>
            </a:r>
          </a:p>
          <a:p>
            <a:pPr lvl="1"/>
            <a:r>
              <a:rPr lang="en-US" dirty="0"/>
              <a:t>Analyze NR metric performance</a:t>
            </a:r>
          </a:p>
          <a:p>
            <a:r>
              <a:rPr lang="en-US" dirty="0"/>
              <a:t>NR metric code</a:t>
            </a:r>
          </a:p>
          <a:p>
            <a:pPr lvl="1"/>
            <a:r>
              <a:rPr lang="en-US" dirty="0"/>
              <a:t>ITS metric </a:t>
            </a:r>
            <a:r>
              <a:rPr lang="en-US" dirty="0" err="1"/>
              <a:t>Sawatch</a:t>
            </a:r>
            <a:r>
              <a:rPr lang="en-US" dirty="0"/>
              <a:t> version 3, with RCA</a:t>
            </a:r>
          </a:p>
          <a:p>
            <a:pPr lvl="1"/>
            <a:r>
              <a:rPr lang="en-US" dirty="0"/>
              <a:t>32 metrics from other organizations</a:t>
            </a:r>
          </a:p>
          <a:p>
            <a:r>
              <a:rPr lang="en-US" dirty="0"/>
              <a:t>List of datasets suitable for NR metric development/evaluation</a:t>
            </a:r>
          </a:p>
          <a:p>
            <a:r>
              <a:rPr lang="en-US" dirty="0"/>
              <a:t>Performance analyses</a:t>
            </a:r>
          </a:p>
          <a:p>
            <a:r>
              <a:rPr lang="en-US" dirty="0"/>
              <a:t>MATLAB</a:t>
            </a:r>
            <a:endParaRPr lang="en-US" sz="2000" dirty="0">
              <a:hlinkClick r:id="rId2"/>
            </a:endParaRPr>
          </a:p>
          <a:p>
            <a:pPr marL="0" indent="0">
              <a:buNone/>
            </a:pPr>
            <a:endParaRPr lang="en-US" sz="2000" dirty="0">
              <a:hlinkClick r:id="rId2"/>
            </a:endParaRP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https://github.com/NTIA/NRMetricFramework</a:t>
            </a:r>
            <a:endParaRPr lang="en-US" sz="1800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EAE31-1A55-B32E-56CD-BC9565F873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datasets</a:t>
            </a:r>
          </a:p>
          <a:p>
            <a:pPr lvl="1"/>
            <a:r>
              <a:rPr lang="en-US" dirty="0"/>
              <a:t>COCRID, optical character recognition</a:t>
            </a:r>
          </a:p>
          <a:p>
            <a:pPr lvl="1"/>
            <a:r>
              <a:rPr lang="en-US" dirty="0" err="1"/>
              <a:t>CalAster</a:t>
            </a:r>
            <a:r>
              <a:rPr lang="en-US" dirty="0"/>
              <a:t>, object recognition</a:t>
            </a:r>
          </a:p>
          <a:p>
            <a:pPr lvl="1"/>
            <a:r>
              <a:rPr lang="en-US" dirty="0"/>
              <a:t>VCRDCI, VSF ratings in lieu of MOS </a:t>
            </a:r>
          </a:p>
          <a:p>
            <a:r>
              <a:rPr lang="en-US" dirty="0"/>
              <a:t>New NR metric code</a:t>
            </a:r>
          </a:p>
          <a:p>
            <a:pPr lvl="1"/>
            <a:r>
              <a:rPr lang="en-US" dirty="0" err="1"/>
              <a:t>Motion_search</a:t>
            </a:r>
            <a:r>
              <a:rPr lang="en-US" dirty="0"/>
              <a:t> from </a:t>
            </a:r>
            <a:r>
              <a:rPr lang="en-US" sz="1800" dirty="0">
                <a:hlinkClick r:id="rId3"/>
              </a:rPr>
              <a:t>https://github.com/facebookresearch/motion-search</a:t>
            </a:r>
            <a:r>
              <a:rPr lang="en-US" sz="1800" dirty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2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E6EB-5DF4-05E7-409C-696F20233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NR Metrics Lack Accuracy and Reproducibility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E8AF38D-00FB-16E2-4714-F11233E66C9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26 published evaluations of NR metrics </a:t>
                </a:r>
              </a:p>
              <a:p>
                <a:pPr lvl="1"/>
                <a:r>
                  <a:rPr lang="en-US" dirty="0"/>
                  <a:t>Nearly random performance reports</a:t>
                </a:r>
              </a:p>
              <a:p>
                <a:r>
                  <a:rPr lang="en-US" dirty="0"/>
                  <a:t>32 new evaluations of NR metrics  </a:t>
                </a:r>
              </a:p>
              <a:p>
                <a:pPr lvl="1"/>
                <a:r>
                  <a:rPr lang="en-US" dirty="0"/>
                  <a:t>Developers:  	0.66 ρ to 0.99 ρ </a:t>
                </a:r>
              </a:p>
              <a:p>
                <a:pPr lvl="1"/>
                <a:r>
                  <a:rPr lang="en-US" dirty="0"/>
                  <a:t>Our analysis: 0.00 ρ to 0.63 ρ </a:t>
                </a:r>
              </a:p>
              <a:p>
                <a:r>
                  <a:rPr lang="en-US" dirty="0"/>
                  <a:t>Problem #1: insufficient data</a:t>
                </a:r>
              </a:p>
              <a:p>
                <a:pPr lvl="1"/>
                <a:r>
                  <a:rPr lang="en-US" dirty="0"/>
                  <a:t>Both developers and evaluators</a:t>
                </a:r>
              </a:p>
              <a:p>
                <a:pPr lvl="1"/>
                <a:r>
                  <a:rPr lang="en-US" dirty="0"/>
                  <a:t>Often single “proof of concept” dataset</a:t>
                </a:r>
              </a:p>
              <a:p>
                <a:r>
                  <a:rPr lang="en-US" dirty="0"/>
                  <a:t>Problem #2: impairments are relative</a:t>
                </a:r>
              </a:p>
              <a:p>
                <a:r>
                  <a:rPr lang="en-US" dirty="0"/>
                  <a:t>Solution</a:t>
                </a:r>
              </a:p>
              <a:p>
                <a:pPr lvl="1"/>
                <a:r>
                  <a:rPr lang="en-US" dirty="0"/>
                  <a:t>Train/evaluate on 10+ datasets</a:t>
                </a:r>
              </a:p>
              <a:p>
                <a:pPr lvl="1"/>
                <a:r>
                  <a:rPr lang="en-US" dirty="0"/>
                  <a:t>Each NR metric detects one impairment</a:t>
                </a:r>
              </a:p>
              <a:p>
                <a:pPr lvl="1"/>
                <a:r>
                  <a:rPr lang="en-US" dirty="0"/>
                  <a:t>Combine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𝑀𝑂𝑆</m:t>
                        </m:r>
                      </m:e>
                    </m:acc>
                  </m:oMath>
                </a14:m>
                <a:r>
                  <a:rPr lang="en-US" dirty="0"/>
                  <a:t> for use case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E8AF38D-00FB-16E2-4714-F11233E66C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757" t="-8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80145-D469-919A-7CAD-CE5138E3AE4F}"/>
                  </a:ext>
                </a:extLst>
              </p:cNvPr>
              <p:cNvSpPr txBox="1"/>
              <p:nvPr/>
            </p:nvSpPr>
            <p:spPr>
              <a:xfrm>
                <a:off x="5862084" y="1862650"/>
                <a:ext cx="1566530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Pearson </a:t>
                </a:r>
              </a:p>
              <a:p>
                <a:pPr algn="ctr"/>
                <a:r>
                  <a:rPr lang="en-US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Correlation </a:t>
                </a:r>
              </a:p>
              <a:p>
                <a:pPr algn="ctr"/>
                <a:r>
                  <a:rPr lang="en-US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(MOS vs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𝑀𝑂𝑆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380145-D469-919A-7CAD-CE5138E3A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084" y="1862650"/>
                <a:ext cx="1566530" cy="932628"/>
              </a:xfrm>
              <a:prstGeom prst="rect">
                <a:avLst/>
              </a:prstGeom>
              <a:blipFill>
                <a:blip r:embed="rId3"/>
                <a:stretch>
                  <a:fillRect l="-3113" t="-3922" r="-5252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2E30CE9-7DDC-5314-141B-B76499BE90C0}"/>
              </a:ext>
            </a:extLst>
          </p:cNvPr>
          <p:cNvSpPr txBox="1"/>
          <p:nvPr/>
        </p:nvSpPr>
        <p:spPr>
          <a:xfrm>
            <a:off x="6027946" y="3738780"/>
            <a:ext cx="115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Developer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3B8AF2-D21A-07B9-19DA-CEE92D12FB50}"/>
              </a:ext>
            </a:extLst>
          </p:cNvPr>
          <p:cNvGrpSpPr/>
          <p:nvPr/>
        </p:nvGrpSpPr>
        <p:grpSpPr>
          <a:xfrm>
            <a:off x="7179030" y="3593592"/>
            <a:ext cx="548306" cy="369332"/>
            <a:chOff x="2351315" y="5279571"/>
            <a:chExt cx="544286" cy="45755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23DFF8B-B432-CD92-4EE4-BFD3A5C54FAB}"/>
                </a:ext>
              </a:extLst>
            </p:cNvPr>
            <p:cNvCxnSpPr/>
            <p:nvPr/>
          </p:nvCxnSpPr>
          <p:spPr>
            <a:xfrm flipV="1">
              <a:off x="2862943" y="5279571"/>
              <a:ext cx="0" cy="446315"/>
            </a:xfrm>
            <a:prstGeom prst="straightConnector1">
              <a:avLst/>
            </a:prstGeom>
            <a:ln w="63500">
              <a:tailEnd type="stealth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EC88426-AF5C-26D0-F425-E4B15B4354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1315" y="5737124"/>
              <a:ext cx="544286" cy="0"/>
            </a:xfrm>
            <a:prstGeom prst="straightConnector1">
              <a:avLst/>
            </a:prstGeom>
            <a:ln w="63500"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6A8364-3E44-E963-810F-9EBD89EDC687}"/>
              </a:ext>
            </a:extLst>
          </p:cNvPr>
          <p:cNvSpPr txBox="1"/>
          <p:nvPr/>
        </p:nvSpPr>
        <p:spPr>
          <a:xfrm>
            <a:off x="7814464" y="3738780"/>
            <a:ext cx="124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Evaluations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89FFC9-9C60-C127-65D1-E8138B6BE085}"/>
              </a:ext>
            </a:extLst>
          </p:cNvPr>
          <p:cNvCxnSpPr>
            <a:cxnSpLocks/>
          </p:cNvCxnSpPr>
          <p:nvPr/>
        </p:nvCxnSpPr>
        <p:spPr>
          <a:xfrm>
            <a:off x="7907335" y="3626248"/>
            <a:ext cx="1413257" cy="0"/>
          </a:xfrm>
          <a:prstGeom prst="straightConnector1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  <a:tailEnd type="stealth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C18D8C40-5FEC-D61C-FEE1-221AF6B42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14" y="1279525"/>
            <a:ext cx="4452828" cy="2224989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A8E8AFBB-C9A3-0236-185B-EBE5941C6816}"/>
              </a:ext>
            </a:extLst>
          </p:cNvPr>
          <p:cNvSpPr txBox="1">
            <a:spLocks/>
          </p:cNvSpPr>
          <p:nvPr/>
        </p:nvSpPr>
        <p:spPr>
          <a:xfrm>
            <a:off x="10413703" y="1506066"/>
            <a:ext cx="1397297" cy="8274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/>
              <a:t>Published Performance Analyses</a:t>
            </a:r>
          </a:p>
        </p:txBody>
      </p:sp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CFC7DEB9-949C-EC21-0DE7-01C5B4364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11" y="4137214"/>
            <a:ext cx="1280862" cy="1828800"/>
          </a:xfrm>
          <a:prstGeom prst="rect">
            <a:avLst/>
          </a:prstGeom>
        </p:spPr>
      </p:pic>
      <p:pic>
        <p:nvPicPr>
          <p:cNvPr id="17" name="Picture 16" descr="Chart, bar chart, histogram&#10;&#10;Description automatically generated">
            <a:extLst>
              <a:ext uri="{FF2B5EF4-FFF2-40B4-BE49-F238E27FC236}">
                <a16:creationId xmlns:a16="http://schemas.microsoft.com/office/drawing/2014/main" id="{106C8AB1-1517-B2D6-B000-8A498EEA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80" y="4137214"/>
            <a:ext cx="1098217" cy="1828800"/>
          </a:xfrm>
          <a:prstGeom prst="rect">
            <a:avLst/>
          </a:prstGeom>
        </p:spPr>
      </p:pic>
      <p:pic>
        <p:nvPicPr>
          <p:cNvPr id="18" name="Picture 17" descr="Chart, bar chart, histogram&#10;&#10;Description automatically generated">
            <a:extLst>
              <a:ext uri="{FF2B5EF4-FFF2-40B4-BE49-F238E27FC236}">
                <a16:creationId xmlns:a16="http://schemas.microsoft.com/office/drawing/2014/main" id="{DCC41F1F-4397-7F98-170A-56C71436B4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703" y="4137214"/>
            <a:ext cx="1463508" cy="1828800"/>
          </a:xfrm>
          <a:prstGeom prst="rect">
            <a:avLst/>
          </a:prstGeom>
        </p:spPr>
      </p:pic>
      <p:pic>
        <p:nvPicPr>
          <p:cNvPr id="19" name="Picture 18" descr="Chart, bar chart&#10;&#10;Description automatically generated">
            <a:extLst>
              <a:ext uri="{FF2B5EF4-FFF2-40B4-BE49-F238E27FC236}">
                <a16:creationId xmlns:a16="http://schemas.microsoft.com/office/drawing/2014/main" id="{CB877A66-228B-E0C1-60A3-B3D418C111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20" y="4137214"/>
            <a:ext cx="730584" cy="1828800"/>
          </a:xfrm>
          <a:prstGeom prst="rect">
            <a:avLst/>
          </a:prstGeom>
        </p:spPr>
      </p:pic>
      <p:pic>
        <p:nvPicPr>
          <p:cNvPr id="20" name="Picture 19" descr="Chart, bar chart&#10;&#10;Description automatically generated">
            <a:extLst>
              <a:ext uri="{FF2B5EF4-FFF2-40B4-BE49-F238E27FC236}">
                <a16:creationId xmlns:a16="http://schemas.microsoft.com/office/drawing/2014/main" id="{271DAC35-EC16-9AA5-8ACD-448A050E84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29" y="4137214"/>
            <a:ext cx="73058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4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BCAD-8707-8E7D-ACFE-E9E47DCE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Quality Metadata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E8CCD-AF37-20FF-3E75-2C3F199197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 metrics available in most modern transcoding pipelines</a:t>
            </a:r>
          </a:p>
          <a:p>
            <a:r>
              <a:rPr lang="en-US" dirty="0"/>
              <a:t>Including FR metrics as metadata in compressed bitstreams </a:t>
            </a:r>
          </a:p>
          <a:p>
            <a:r>
              <a:rPr lang="en-US" dirty="0"/>
              <a:t>Establish a standard format using T.35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20F7E-289E-2B9E-D837-30F145C4A6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MPEG turned down our Liaison statement on protocol/bureaucratic reasons</a:t>
            </a:r>
          </a:p>
          <a:p>
            <a:r>
              <a:rPr lang="en-US" dirty="0"/>
              <a:t>AOM has accepted, but we haven’t received the final, counter-signed agreement </a:t>
            </a:r>
          </a:p>
        </p:txBody>
      </p:sp>
    </p:spTree>
    <p:extLst>
      <p:ext uri="{BB962C8B-B14F-4D97-AF65-F5344CB8AC3E}">
        <p14:creationId xmlns:p14="http://schemas.microsoft.com/office/powerpoint/2010/main" val="339512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99498-CC05-2C8B-8A5B-E00E9FB3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Clarifying SI and TI in ITU-T Rec. P.910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10694-1FD4-72F3-8680-F2AA73C2CD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Spatial information (SI)</a:t>
            </a:r>
          </a:p>
          <a:p>
            <a:r>
              <a:rPr lang="en-US" dirty="0"/>
              <a:t>Temporal information (TI)</a:t>
            </a:r>
          </a:p>
          <a:p>
            <a:r>
              <a:rPr lang="en-US" dirty="0"/>
              <a:t>Resolve ambiguities </a:t>
            </a:r>
          </a:p>
          <a:p>
            <a:pPr lvl="1"/>
            <a:r>
              <a:rPr lang="en-US" dirty="0"/>
              <a:t>Technology changes</a:t>
            </a:r>
          </a:p>
          <a:p>
            <a:pPr lvl="1"/>
            <a:r>
              <a:rPr lang="en-US" dirty="0"/>
              <a:t>Implementation differences</a:t>
            </a:r>
          </a:p>
          <a:p>
            <a:r>
              <a:rPr lang="en-US" dirty="0"/>
              <a:t>ITU-T Rec. P.910 updated</a:t>
            </a:r>
          </a:p>
          <a:p>
            <a:r>
              <a:rPr lang="en-US" dirty="0">
                <a:hlinkClick r:id="rId2"/>
              </a:rPr>
              <a:t>https://github.com/VQEG/siti-tools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02619-6D59-A9EB-29FB-D9655994AB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Video with limited (16-235) vs. full range (0-255)</a:t>
            </a:r>
          </a:p>
          <a:p>
            <a:r>
              <a:rPr lang="en-US" dirty="0"/>
              <a:t>Specify applicable range of input bit depths (bits per channel)</a:t>
            </a:r>
          </a:p>
          <a:p>
            <a:pPr lvl="1"/>
            <a:r>
              <a:rPr lang="en-US" dirty="0"/>
              <a:t>How to handle content with different bit depths</a:t>
            </a:r>
          </a:p>
          <a:p>
            <a:pPr lvl="1"/>
            <a:r>
              <a:rPr lang="en-US" dirty="0"/>
              <a:t>Comparing sequences of varying bit depth</a:t>
            </a:r>
          </a:p>
          <a:p>
            <a:r>
              <a:rPr lang="en-US" dirty="0"/>
              <a:t>High dynamic range (HDR) content</a:t>
            </a:r>
          </a:p>
          <a:p>
            <a:pPr lvl="1"/>
            <a:r>
              <a:rPr lang="en-US" dirty="0"/>
              <a:t>Luminance information might be encoded differently compared to standard dynamic range (SDR)</a:t>
            </a:r>
          </a:p>
          <a:p>
            <a:r>
              <a:rPr lang="en-US" dirty="0"/>
              <a:t>One less TI value than SI value?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4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3745-9BBD-672F-6D1B-13AB3FBD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Video Complexity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DE496-A5F6-E04E-5F65-0A23EAC89E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Very light weight algorithm</a:t>
            </a:r>
          </a:p>
          <a:p>
            <a:r>
              <a:rPr lang="en-US" dirty="0"/>
              <a:t>Estimate a curve that relates coding complexity to bit-rate </a:t>
            </a:r>
          </a:p>
          <a:p>
            <a:r>
              <a:rPr lang="en-US" dirty="0"/>
              <a:t>Choose optimal resolution and bitrate</a:t>
            </a:r>
          </a:p>
          <a:p>
            <a:pPr lvl="1"/>
            <a:r>
              <a:rPr lang="en-US" dirty="0"/>
              <a:t> Given an original video predict bit-rate Y (</a:t>
            </a:r>
            <a:r>
              <a:rPr lang="en-US" dirty="0" err="1"/>
              <a:t>MBit</a:t>
            </a:r>
            <a:r>
              <a:rPr lang="en-US" dirty="0"/>
              <a:t>/s) where VMAF = 80 </a:t>
            </a:r>
          </a:p>
          <a:p>
            <a:pPr lvl="1"/>
            <a:r>
              <a:rPr lang="en-US" dirty="0"/>
              <a:t>Assume the original and processed video have the same resolution</a:t>
            </a:r>
          </a:p>
          <a:p>
            <a:pPr lvl="1"/>
            <a:r>
              <a:rPr lang="en-US" dirty="0"/>
              <a:t>We are at bitrate X and we want to reduce the bitrate to X/2. How much will the quality drop?</a:t>
            </a:r>
          </a:p>
          <a:p>
            <a:r>
              <a:rPr lang="en-US" dirty="0"/>
              <a:t>A few open-source alternatives to consider:</a:t>
            </a:r>
          </a:p>
          <a:p>
            <a:pPr lvl="1"/>
            <a:r>
              <a:rPr lang="en-US" dirty="0"/>
              <a:t>VCA (</a:t>
            </a:r>
            <a:r>
              <a:rPr lang="en-US" dirty="0" err="1"/>
              <a:t>Hadi</a:t>
            </a:r>
            <a:r>
              <a:rPr lang="en-US" dirty="0"/>
              <a:t> et al.)</a:t>
            </a:r>
          </a:p>
          <a:p>
            <a:pPr lvl="1"/>
            <a:r>
              <a:rPr lang="en-US" dirty="0"/>
              <a:t>Motion search (Ioannis &amp; Cosmin)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A63C3-E5BC-37DE-C02B-71F86781F5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Understand the impact of increasing or decreasing bandwidth allocations</a:t>
            </a:r>
          </a:p>
          <a:p>
            <a:pPr lvl="1"/>
            <a:r>
              <a:rPr lang="en-US" dirty="0"/>
              <a:t>Managed network, access to compressed videos</a:t>
            </a:r>
          </a:p>
          <a:p>
            <a:pPr lvl="1"/>
            <a:r>
              <a:rPr lang="en-US" dirty="0"/>
              <a:t>How much would the quality change?</a:t>
            </a:r>
          </a:p>
          <a:p>
            <a:r>
              <a:rPr lang="en-US" dirty="0"/>
              <a:t>Vision: training libraries to enable research</a:t>
            </a:r>
          </a:p>
          <a:p>
            <a:pPr lvl="1"/>
            <a:r>
              <a:rPr lang="en-US" dirty="0"/>
              <a:t>Videos without no scene cuts,</a:t>
            </a:r>
          </a:p>
          <a:p>
            <a:pPr lvl="1"/>
            <a:r>
              <a:rPr lang="en-US" dirty="0"/>
              <a:t>FR metric ratings (e.g., VMAF)</a:t>
            </a:r>
          </a:p>
          <a:p>
            <a:pPr lvl="1"/>
            <a:r>
              <a:rPr lang="en-US" dirty="0"/>
              <a:t>Training features (e.g., from Motion search repository)</a:t>
            </a:r>
          </a:p>
          <a:p>
            <a:pPr lvl="1"/>
            <a:r>
              <a:rPr lang="en-US" dirty="0"/>
              <a:t>Variety of resolutions and bitrates of interest to modern paid video services (VMAF 60 to 95)</a:t>
            </a:r>
          </a:p>
          <a:p>
            <a:pPr lvl="1"/>
            <a:r>
              <a:rPr lang="en-US" dirty="0"/>
              <a:t>Access to the source content is optional</a:t>
            </a:r>
          </a:p>
        </p:txBody>
      </p:sp>
    </p:spTree>
    <p:extLst>
      <p:ext uri="{BB962C8B-B14F-4D97-AF65-F5344CB8AC3E}">
        <p14:creationId xmlns:p14="http://schemas.microsoft.com/office/powerpoint/2010/main" val="20774959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TS">
      <a:dk1>
        <a:sysClr val="windowText" lastClr="000000"/>
      </a:dk1>
      <a:lt1>
        <a:sysClr val="window" lastClr="FFFFFF"/>
      </a:lt1>
      <a:dk2>
        <a:srgbClr val="162E51"/>
      </a:dk2>
      <a:lt2>
        <a:srgbClr val="F8F8F8"/>
      </a:lt2>
      <a:accent1>
        <a:srgbClr val="162E51"/>
      </a:accent1>
      <a:accent2>
        <a:srgbClr val="D63E04"/>
      </a:accent2>
      <a:accent3>
        <a:srgbClr val="0077D7"/>
      </a:accent3>
      <a:accent4>
        <a:srgbClr val="FDA683"/>
      </a:accent4>
      <a:accent5>
        <a:srgbClr val="E1E7F1"/>
      </a:accent5>
      <a:accent6>
        <a:srgbClr val="94070A"/>
      </a:accent6>
      <a:hlink>
        <a:srgbClr val="0077D7"/>
      </a:hlink>
      <a:folHlink>
        <a:srgbClr val="7A001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 2021 Presentation Template.potx" id="{2EAF6D2E-C1A8-41B9-BC4A-D06D8C5D32BA}" vid="{AD9B4FB7-5CD1-4FEC-81D1-6E2BC7FDD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F5D4A35053564C901DBB08A57ECB52" ma:contentTypeVersion="9" ma:contentTypeDescription="Create a new document." ma:contentTypeScope="" ma:versionID="720e430ba633eea8eae0de40c7490186">
  <xsd:schema xmlns:xsd="http://www.w3.org/2001/XMLSchema" xmlns:xs="http://www.w3.org/2001/XMLSchema" xmlns:p="http://schemas.microsoft.com/office/2006/metadata/properties" xmlns:ns2="1794534b-2515-4769-9304-01750f829f27" xmlns:ns3="cd893399-f066-470e-93bf-928b74745dc2" targetNamespace="http://schemas.microsoft.com/office/2006/metadata/properties" ma:root="true" ma:fieldsID="b65294fb9c5a6454317292d845e8d9af" ns2:_="" ns3:_="">
    <xsd:import namespace="1794534b-2515-4769-9304-01750f829f27"/>
    <xsd:import namespace="cd893399-f066-470e-93bf-928b74745dc2"/>
    <xsd:element name="properties">
      <xsd:complexType>
        <xsd:sequence>
          <xsd:element name="documentManagement">
            <xsd:complexType>
              <xsd:all>
                <xsd:element ref="ns2:Doc_x0020_Type"/>
                <xsd:element ref="ns2:Doc_x0020_Category"/>
                <xsd:element ref="ns2:Topic" minOccurs="0"/>
                <xsd:element ref="ns2:Owner_x0020_Name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4534b-2515-4769-9304-01750f829f27" elementFormDefault="qualified">
    <xsd:import namespace="http://schemas.microsoft.com/office/2006/documentManagement/types"/>
    <xsd:import namespace="http://schemas.microsoft.com/office/infopath/2007/PartnerControls"/>
    <xsd:element name="Doc_x0020_Type" ma:index="2" ma:displayName="Doc Type" ma:format="Dropdown" ma:internalName="Doc_x0020_Type" ma:readOnly="false">
      <xsd:simpleType>
        <xsd:restriction base="dms:Choice">
          <xsd:enumeration value="1. Policy"/>
          <xsd:enumeration value="2. Procedure"/>
          <xsd:enumeration value="3. Manuals"/>
          <xsd:enumeration value="4. Forms"/>
        </xsd:restriction>
      </xsd:simpleType>
    </xsd:element>
    <xsd:element name="Doc_x0020_Category" ma:index="3" ma:displayName="Doc Category" ma:format="Dropdown" ma:internalName="Doc_x0020_Category" ma:readOnly="false">
      <xsd:simpleType>
        <xsd:restriction base="dms:Choice">
          <xsd:enumeration value="CRADAs and Intellectual Property"/>
          <xsd:enumeration value="Editorial and Publications"/>
          <xsd:enumeration value="Facilities"/>
          <xsd:enumeration value="Fleet"/>
          <xsd:enumeration value="Human Resources"/>
          <xsd:enumeration value="IT"/>
          <xsd:enumeration value="Interagency Agreements"/>
          <xsd:enumeration value="Management and Administration"/>
          <xsd:enumeration value="Procurement and Purchasing"/>
          <xsd:enumeration value="Property"/>
          <xsd:enumeration value="S&amp;E Projects"/>
          <xsd:enumeration value="Safety and Security"/>
          <xsd:enumeration value="Software Development"/>
          <xsd:enumeration value="Training"/>
          <xsd:enumeration value="Travel"/>
        </xsd:restriction>
      </xsd:simpleType>
    </xsd:element>
    <xsd:element name="Topic" ma:index="4" nillable="true" ma:displayName="Topic" ma:internalName="Topic" ma:readOnly="false">
      <xsd:simpleType>
        <xsd:restriction base="dms:Text">
          <xsd:maxLength value="255"/>
        </xsd:restriction>
      </xsd:simpleType>
    </xsd:element>
    <xsd:element name="Owner_x0020_Name" ma:index="11" ma:displayName="Owner Name" ma:list="UserInfo" ma:internalName="Owner_x0020_Nam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93399-f066-470e-93bf-928b74745dc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1794534b-2515-4769-9304-01750f829f27">ITS standard templates</Topic>
    <Doc_x0020_Category xmlns="1794534b-2515-4769-9304-01750f829f27">Editorial and Publications</Doc_x0020_Category>
    <Owner_x0020_Name xmlns="1794534b-2515-4769-9304-01750f829f27">
      <UserInfo>
        <DisplayName>Segre, Lilli</DisplayName>
        <AccountId>16</AccountId>
        <AccountType/>
      </UserInfo>
    </Owner_x0020_Name>
    <Doc_x0020_Type xmlns="1794534b-2515-4769-9304-01750f829f27">4. Forms</Doc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789F84-4AF0-4966-954B-55393DE55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94534b-2515-4769-9304-01750f829f27"/>
    <ds:schemaRef ds:uri="cd893399-f066-470e-93bf-928b74745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B17DCC-EC35-4190-8A10-328182A2A098}">
  <ds:schemaRefs>
    <ds:schemaRef ds:uri="http://purl.org/dc/elements/1.1/"/>
    <ds:schemaRef ds:uri="http://schemas.openxmlformats.org/package/2006/metadata/core-properties"/>
    <ds:schemaRef ds:uri="http://purl.org/dc/terms/"/>
    <ds:schemaRef ds:uri="cd893399-f066-470e-93bf-928b74745dc2"/>
    <ds:schemaRef ds:uri="1794534b-2515-4769-9304-01750f829f27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AB96BD-7B14-41A1-B5CB-6A094F5523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 Presentation Template</Template>
  <TotalTime>1641</TotalTime>
  <Words>666</Words>
  <Application>Microsoft Macintosh PowerPoint</Application>
  <PresentationFormat>Widescreen</PresentationFormat>
  <Paragraphs>104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Cambria Math</vt:lpstr>
      <vt:lpstr>Symbol</vt:lpstr>
      <vt:lpstr>Wingdings</vt:lpstr>
      <vt:lpstr>Wingdings 3</vt:lpstr>
      <vt:lpstr>Custom Design</vt:lpstr>
      <vt:lpstr>No Reference Metrics (NORM) Group Acitvity Summary</vt:lpstr>
      <vt:lpstr>NR Metric Design Goal</vt:lpstr>
      <vt:lpstr>NRMetricFramework GitHub Repository</vt:lpstr>
      <vt:lpstr>Why NR Metrics Lack Accuracy and Reproducibility</vt:lpstr>
      <vt:lpstr>Video Quality Metadata Standard</vt:lpstr>
      <vt:lpstr>Clarifying SI and TI in ITU-T Rec. P.910</vt:lpstr>
      <vt:lpstr>Improved Video Complexity Metric</vt:lpstr>
    </vt:vector>
  </TitlesOfParts>
  <Company>ITS DOC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Pinson, Margaret</dc:creator>
  <cp:keywords/>
  <cp:lastModifiedBy>Ioannis Katsavounidis</cp:lastModifiedBy>
  <cp:revision>219</cp:revision>
  <dcterms:created xsi:type="dcterms:W3CDTF">2022-12-01T20:46:23Z</dcterms:created>
  <dcterms:modified xsi:type="dcterms:W3CDTF">2023-06-29T05:48:25Z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22300</vt:r8>
  </property>
  <property fmtid="{D5CDD505-2E9C-101B-9397-08002B2CF9AE}" pid="3" name="ContentTypeId">
    <vt:lpwstr>0x0101007DF5D4A35053564C901DBB08A57ECB52</vt:lpwstr>
  </property>
  <property fmtid="{D5CDD505-2E9C-101B-9397-08002B2CF9AE}" pid="4" name="_dlc_DocIdItemGuid">
    <vt:lpwstr>143e29e3-d6b2-4155-9ece-8270764932e8</vt:lpwstr>
  </property>
</Properties>
</file>