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72" r:id="rId2"/>
    <p:sldId id="316" r:id="rId3"/>
    <p:sldId id="374" r:id="rId4"/>
    <p:sldId id="381" r:id="rId5"/>
    <p:sldId id="382" r:id="rId6"/>
    <p:sldId id="383" r:id="rId7"/>
    <p:sldId id="384" r:id="rId8"/>
    <p:sldId id="385" r:id="rId9"/>
    <p:sldId id="379" r:id="rId10"/>
  </p:sldIdLst>
  <p:sldSz cx="21913850" cy="12193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37C72B-8CD9-D720-D83B-A8AF590AF2CF}" name="Masala  Enrico" initials="ME" userId="S::enrico.masala@polito.it::b5dfb846-013a-4244-9b6d-7f6e2ab0087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5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00"/>
    <a:srgbClr val="A60027"/>
    <a:srgbClr val="801D73"/>
    <a:srgbClr val="A34204"/>
    <a:srgbClr val="C44263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455"/>
  </p:normalViewPr>
  <p:slideViewPr>
    <p:cSldViewPr snapToGrid="0">
      <p:cViewPr varScale="1">
        <p:scale>
          <a:sx n="48" d="100"/>
          <a:sy n="48" d="100"/>
        </p:scale>
        <p:origin x="6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1D3606-BFFB-4E4B-9C1E-A382EB2A13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49ED8-5E48-4C2D-9981-E903B008B2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2A177-771F-4EEF-BE1E-4BD3838BC32F}" type="datetimeFigureOut">
              <a:rPr lang="en-US" smtClean="0"/>
              <a:t>6/28/23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50D02A-F7E2-4DE0-8C3E-7D46CA16F1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EB6A2-9A57-4462-9065-0B416F391B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C8173-A2FA-46BD-8A9A-2678D72EA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4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6F07E-710F-4FB7-AF0A-E82082F3F062}" type="datetimeFigureOut">
              <a:rPr lang="en-US" smtClean="0"/>
              <a:t>6/28/23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143000"/>
            <a:ext cx="5543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FD219-005D-47AE-8387-2D4F57649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6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FD219-005D-47AE-8387-2D4F576495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2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2253" y="5754028"/>
            <a:ext cx="18181025" cy="1137425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2253" y="8037900"/>
            <a:ext cx="12059852" cy="203226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5400" b="0" cap="all" spc="200" baseline="0">
                <a:solidFill>
                  <a:schemeClr val="tx2"/>
                </a:solidFill>
                <a:latin typeface="+mn-lt"/>
              </a:defRPr>
            </a:lvl1pPr>
            <a:lvl2pPr marL="457199" indent="0" algn="ctr">
              <a:buNone/>
              <a:defRPr sz="2400"/>
            </a:lvl2pPr>
            <a:lvl3pPr marL="914396" indent="0" algn="ctr">
              <a:buNone/>
              <a:defRPr sz="2400"/>
            </a:lvl3pPr>
            <a:lvl4pPr marL="1371594" indent="0" algn="ctr">
              <a:buNone/>
              <a:defRPr sz="2000"/>
            </a:lvl4pPr>
            <a:lvl5pPr marL="1828792" indent="0" algn="ctr">
              <a:buNone/>
              <a:defRPr sz="2000"/>
            </a:lvl5pPr>
            <a:lvl6pPr marL="2285989" indent="0" algn="ctr">
              <a:buNone/>
              <a:defRPr sz="2000"/>
            </a:lvl6pPr>
            <a:lvl7pPr marL="2743187" indent="0" algn="ctr">
              <a:buNone/>
              <a:defRPr sz="2000"/>
            </a:lvl7pPr>
            <a:lvl8pPr marL="3200385" indent="0" algn="ctr">
              <a:buNone/>
              <a:defRPr sz="2000"/>
            </a:lvl8pPr>
            <a:lvl9pPr marL="3657582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L Fotio </a:t>
            </a:r>
            <a:r>
              <a:rPr lang="en-US" noProof="0"/>
              <a:t>dissertation</a:t>
            </a:r>
            <a:r>
              <a:rPr lang="it-IT"/>
              <a:t> defense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1780174" y="7648466"/>
            <a:ext cx="11840582" cy="0"/>
          </a:xfrm>
          <a:prstGeom prst="line">
            <a:avLst/>
          </a:prstGeom>
          <a:ln w="15875">
            <a:solidFill>
              <a:srgbClr val="A600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7E2F05E-1F54-4B44-9DD1-EB6D217E308F}"/>
              </a:ext>
            </a:extLst>
          </p:cNvPr>
          <p:cNvSpPr txBox="1">
            <a:spLocks/>
          </p:cNvSpPr>
          <p:nvPr userDrawn="1"/>
        </p:nvSpPr>
        <p:spPr>
          <a:xfrm>
            <a:off x="7661827" y="11485561"/>
            <a:ext cx="4443650" cy="64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800" b="1" kern="1200">
                <a:solidFill>
                  <a:srgbClr val="A6002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i="0" kern="1200" dirty="0">
                <a:solidFill>
                  <a:srgbClr val="A60027"/>
                </a:solidFill>
                <a:effectLst/>
                <a:latin typeface="+mn-lt"/>
                <a:ea typeface="+mn-ea"/>
                <a:cs typeface="+mn-cs"/>
              </a:rPr>
              <a:t>VQEG_JEG-Hybrid_2023_110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" y="2214724"/>
            <a:ext cx="21913823" cy="8739051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199" indent="0">
              <a:buNone/>
              <a:defRPr sz="2800"/>
            </a:lvl2pPr>
            <a:lvl3pPr marL="914396" indent="0">
              <a:buNone/>
              <a:defRPr sz="2400"/>
            </a:lvl3pPr>
            <a:lvl4pPr marL="1371594" indent="0">
              <a:buNone/>
              <a:defRPr sz="2000"/>
            </a:lvl4pPr>
            <a:lvl5pPr marL="1828792" indent="0">
              <a:buNone/>
              <a:defRPr sz="2000"/>
            </a:lvl5pPr>
            <a:lvl6pPr marL="2285989" indent="0">
              <a:buNone/>
              <a:defRPr sz="2000"/>
            </a:lvl6pPr>
            <a:lvl7pPr marL="2743187" indent="0">
              <a:buNone/>
              <a:defRPr sz="2000"/>
            </a:lvl7pPr>
            <a:lvl8pPr marL="3200385" indent="0">
              <a:buNone/>
              <a:defRPr sz="2000"/>
            </a:lvl8pPr>
            <a:lvl9pPr marL="3657582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L Fotio Ph.D Defense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25533" y="11485561"/>
            <a:ext cx="8668488" cy="649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248" y="509589"/>
            <a:ext cx="18078926" cy="1248701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248" y="1926239"/>
            <a:ext cx="18078926" cy="8509069"/>
          </a:xfrm>
        </p:spPr>
        <p:txBody>
          <a:bodyPr>
            <a:normAutofit/>
          </a:bodyPr>
          <a:lstStyle>
            <a:lvl1pPr marL="360361" indent="-273049">
              <a:defRPr sz="2800"/>
            </a:lvl1pPr>
            <a:lvl2pPr marL="625473" indent="-249236"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L Fotio Ph.D Defense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7053" y="8559481"/>
            <a:ext cx="8668488" cy="649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0AF6C0-A1BF-1143-8CFA-B1E2AF8AF4CF}"/>
              </a:ext>
            </a:extLst>
          </p:cNvPr>
          <p:cNvSpPr txBox="1">
            <a:spLocks/>
          </p:cNvSpPr>
          <p:nvPr userDrawn="1"/>
        </p:nvSpPr>
        <p:spPr>
          <a:xfrm>
            <a:off x="7661827" y="11485561"/>
            <a:ext cx="4443650" cy="64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800" b="1" kern="1200">
                <a:solidFill>
                  <a:srgbClr val="A6002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VQEG_JEG-Hybrid_2023_110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944B99-F66D-454C-BF01-7E05D6C65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82641" y="1765158"/>
            <a:ext cx="1643539" cy="1625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248" y="509589"/>
            <a:ext cx="18078926" cy="1248701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248" y="1926239"/>
            <a:ext cx="18078926" cy="8509069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0" tIns="45720" rIns="0" bIns="45720" rtlCol="0">
            <a:normAutofit fontScale="55000" lnSpcReduction="20000"/>
          </a:bodyPr>
          <a:lstStyle>
            <a:lvl1pPr>
              <a:defRPr lang="en-US" sz="2800" dirty="0" smtClean="0">
                <a:solidFill>
                  <a:schemeClr val="tx2"/>
                </a:solidFill>
                <a:latin typeface="Consolas" panose="020B0609020204030204" pitchFamily="49" charset="0"/>
              </a:defRPr>
            </a:lvl1pPr>
            <a:lvl2pPr>
              <a:defRPr lang="en-US" sz="2400" dirty="0" smtClean="0">
                <a:solidFill>
                  <a:schemeClr val="lt1"/>
                </a:solidFill>
              </a:defRPr>
            </a:lvl2pPr>
            <a:lvl3pPr>
              <a:defRPr lang="en-US" sz="1800" dirty="0">
                <a:solidFill>
                  <a:schemeClr val="lt1"/>
                </a:solidFill>
              </a:defRPr>
            </a:lvl3pPr>
          </a:lstStyle>
          <a:p>
            <a:pPr marL="87312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L Fotio Ph.D Defense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25533" y="11485561"/>
            <a:ext cx="8668488" cy="649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2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248" y="1349424"/>
            <a:ext cx="18078926" cy="6340666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2248" y="7917707"/>
            <a:ext cx="18078926" cy="2032265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L Fotio Ph.D Defense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25533" y="11485561"/>
            <a:ext cx="8668488" cy="649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170639" y="7722606"/>
            <a:ext cx="1775021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2249" y="2013623"/>
            <a:ext cx="8875109" cy="84216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6066" y="2013626"/>
            <a:ext cx="8875109" cy="842168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L Fotio Ph.D Defense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25533" y="11485561"/>
            <a:ext cx="8668488" cy="649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25CC602-F405-42B6-8AB9-138796ED4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248" y="509589"/>
            <a:ext cx="18078926" cy="1248701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2249" y="1984632"/>
            <a:ext cx="8875109" cy="1309116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99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4" indent="0">
              <a:buNone/>
              <a:defRPr sz="1600" b="1"/>
            </a:lvl4pPr>
            <a:lvl5pPr marL="1828792" indent="0">
              <a:buNone/>
              <a:defRPr sz="1600" b="1"/>
            </a:lvl5pPr>
            <a:lvl6pPr marL="2285989" indent="0">
              <a:buNone/>
              <a:defRPr sz="1600" b="1"/>
            </a:lvl6pPr>
            <a:lvl7pPr marL="2743187" indent="0">
              <a:buNone/>
              <a:defRPr sz="1600" b="1"/>
            </a:lvl7pPr>
            <a:lvl8pPr marL="3200385" indent="0">
              <a:buNone/>
              <a:defRPr sz="1600" b="1"/>
            </a:lvl8pPr>
            <a:lvl9pPr marL="36575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2249" y="3423161"/>
            <a:ext cx="8875109" cy="70121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76066" y="1984632"/>
            <a:ext cx="8875109" cy="1309116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99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4" indent="0">
              <a:buNone/>
              <a:defRPr sz="1600" b="1"/>
            </a:lvl4pPr>
            <a:lvl5pPr marL="1828792" indent="0">
              <a:buNone/>
              <a:defRPr sz="1600" b="1"/>
            </a:lvl5pPr>
            <a:lvl6pPr marL="2285989" indent="0">
              <a:buNone/>
              <a:defRPr sz="1600" b="1"/>
            </a:lvl6pPr>
            <a:lvl7pPr marL="2743187" indent="0">
              <a:buNone/>
              <a:defRPr sz="1600" b="1"/>
            </a:lvl7pPr>
            <a:lvl8pPr marL="3200385" indent="0">
              <a:buNone/>
              <a:defRPr sz="1600" b="1"/>
            </a:lvl8pPr>
            <a:lvl9pPr marL="36575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76066" y="3423160"/>
            <a:ext cx="8875109" cy="70121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L Fotio Ph.D Defense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5533" y="11485561"/>
            <a:ext cx="8668488" cy="649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3B5CAA-6790-4C42-82AF-1A75E0E66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248" y="509589"/>
            <a:ext cx="18078926" cy="1248701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L Fotio Ph.D Defense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5533" y="11485561"/>
            <a:ext cx="8668488" cy="649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L Fotio Ph.D Defense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5533" y="11485561"/>
            <a:ext cx="8668488" cy="6491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524" y="-383429"/>
            <a:ext cx="7280875" cy="12193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261608" y="0"/>
            <a:ext cx="115048" cy="12193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69" y="1056779"/>
            <a:ext cx="5752386" cy="4064529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8581" y="1300654"/>
            <a:ext cx="11669125" cy="9348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1769" y="5202598"/>
            <a:ext cx="5752386" cy="600811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99" indent="0">
              <a:buNone/>
              <a:defRPr sz="1200"/>
            </a:lvl2pPr>
            <a:lvl3pPr marL="914396" indent="0">
              <a:buNone/>
              <a:defRPr sz="1000"/>
            </a:lvl3pPr>
            <a:lvl4pPr marL="1371594" indent="0">
              <a:buNone/>
              <a:defRPr sz="900"/>
            </a:lvl4pPr>
            <a:lvl5pPr marL="1828792" indent="0">
              <a:buNone/>
              <a:defRPr sz="900"/>
            </a:lvl5pPr>
            <a:lvl6pPr marL="2285989" indent="0">
              <a:buNone/>
              <a:defRPr sz="900"/>
            </a:lvl6pPr>
            <a:lvl7pPr marL="2743187" indent="0">
              <a:buNone/>
              <a:defRPr sz="900"/>
            </a:lvl7pPr>
            <a:lvl8pPr marL="3200385" indent="0">
              <a:buNone/>
              <a:defRPr sz="900"/>
            </a:lvl8pPr>
            <a:lvl9pPr marL="365758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711" y="11485561"/>
            <a:ext cx="4706499" cy="649196"/>
          </a:xfrm>
        </p:spPr>
        <p:txBody>
          <a:bodyPr/>
          <a:lstStyle>
            <a:lvl1pPr algn="l">
              <a:defRPr/>
            </a:lvl1pPr>
          </a:lstStyle>
          <a:p>
            <a:r>
              <a:rPr lang="it-IT"/>
              <a:t>L Fotio Ph.D Defense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628581" y="11485561"/>
            <a:ext cx="8354655" cy="64919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72248" y="11262477"/>
            <a:ext cx="18181030" cy="118213"/>
          </a:xfrm>
          <a:prstGeom prst="rect">
            <a:avLst/>
          </a:prstGeom>
          <a:solidFill>
            <a:srgbClr val="A6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2248" y="509589"/>
            <a:ext cx="18078926" cy="12487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2248" y="1863161"/>
            <a:ext cx="18078926" cy="8572144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72254" y="11485561"/>
            <a:ext cx="4443650" cy="64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b="1">
                <a:solidFill>
                  <a:srgbClr val="A60027"/>
                </a:solidFill>
              </a:defRPr>
            </a:lvl1pPr>
          </a:lstStyle>
          <a:p>
            <a:r>
              <a:rPr lang="it-IT"/>
              <a:t>L. Fotio </a:t>
            </a:r>
            <a:r>
              <a:rPr lang="en-US" noProof="0"/>
              <a:t>dissertation</a:t>
            </a:r>
            <a:r>
              <a:rPr lang="it-IT"/>
              <a:t> defense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5050" y="11485561"/>
            <a:ext cx="2358228" cy="64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400" b="1">
                <a:solidFill>
                  <a:srgbClr val="A60027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4DC6B3-8A84-1335-FB57-B5A562E10A66}"/>
              </a:ext>
            </a:extLst>
          </p:cNvPr>
          <p:cNvSpPr/>
          <p:nvPr userDrawn="1"/>
        </p:nvSpPr>
        <p:spPr>
          <a:xfrm>
            <a:off x="1972248" y="1705076"/>
            <a:ext cx="18181030" cy="158085"/>
          </a:xfrm>
          <a:prstGeom prst="rect">
            <a:avLst/>
          </a:prstGeom>
          <a:solidFill>
            <a:srgbClr val="A6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/>
  <p:txStyles>
    <p:titleStyle>
      <a:lvl1pPr algn="ctr" defTabSz="914396" rtl="0" eaLnBrk="1" latinLnBrk="0" hangingPunct="1">
        <a:lnSpc>
          <a:spcPct val="85000"/>
        </a:lnSpc>
        <a:spcBef>
          <a:spcPct val="0"/>
        </a:spcBef>
        <a:buNone/>
        <a:defRPr sz="7200" b="1" kern="1200" spc="-50" baseline="0">
          <a:solidFill>
            <a:srgbClr val="A60027"/>
          </a:solidFill>
          <a:latin typeface="+mj-lt"/>
          <a:ea typeface="+mj-ea"/>
          <a:cs typeface="+mj-cs"/>
        </a:defRPr>
      </a:lvl1pPr>
    </p:titleStyle>
    <p:bodyStyle>
      <a:lvl1pPr marL="773112" indent="-685800" algn="l" defTabSz="91439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A60027"/>
        </a:buClr>
        <a:buSzPct val="100000"/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947737" indent="-571500" algn="l" defTabSz="91439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A60027"/>
        </a:buClr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796" indent="-571500" algn="l" defTabSz="91439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A60027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852674" indent="-285749" algn="l" defTabSz="91439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35553" indent="-285749" algn="l" defTabSz="91439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95" indent="-228599" algn="l" defTabSz="91439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93" indent="-228599" algn="l" defTabSz="91439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94" indent="-228599" algn="l" defTabSz="91439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93" indent="-228599" algn="l" defTabSz="91439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9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4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2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9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7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5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2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vqegjeg.github.io/jeg-hybrid/meeting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B368E-9082-2D16-A3D2-E2B5FD867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0392" y="6466198"/>
            <a:ext cx="18181025" cy="113742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A60027"/>
                </a:solidFill>
                <a:latin typeface="+mn-lt"/>
              </a:rPr>
              <a:t>Advances on the Template on how to Publish DNN-based Video Quality Measures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5AD5E-5FC4-7742-8394-C247B56B4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2254" y="8077747"/>
            <a:ext cx="14131346" cy="203226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1600" b="1" dirty="0">
                <a:solidFill>
                  <a:schemeClr val="tx1"/>
                </a:solidFill>
              </a:rPr>
              <a:t>LOHIC FOTIO TIOTSOP</a:t>
            </a:r>
          </a:p>
          <a:p>
            <a:r>
              <a:rPr lang="en-US" sz="17600" b="1" dirty="0">
                <a:solidFill>
                  <a:schemeClr val="tx1"/>
                </a:solidFill>
              </a:rPr>
              <a:t>JEG-HyBRID Group</a:t>
            </a:r>
          </a:p>
          <a:p>
            <a:r>
              <a:rPr lang="en-US" sz="16000" b="1" dirty="0">
                <a:solidFill>
                  <a:schemeClr val="tx1"/>
                </a:solidFill>
              </a:rPr>
              <a:t>					</a:t>
            </a:r>
          </a:p>
          <a:p>
            <a:r>
              <a:rPr lang="en-US" sz="16000" b="1" dirty="0">
                <a:solidFill>
                  <a:schemeClr val="tx1"/>
                </a:solidFill>
              </a:rPr>
              <a:t>                                                     VQEG Meeting: </a:t>
            </a:r>
            <a:r>
              <a:rPr lang="en-US" sz="16000" b="1" dirty="0" err="1">
                <a:solidFill>
                  <a:schemeClr val="tx1"/>
                </a:solidFill>
              </a:rPr>
              <a:t>jun</a:t>
            </a:r>
            <a:r>
              <a:rPr lang="en-US" sz="16000" b="1" dirty="0">
                <a:solidFill>
                  <a:schemeClr val="tx1"/>
                </a:solidFill>
              </a:rPr>
              <a:t> 2023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B12C6-14D8-AEE3-9B4A-F9866C64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L Fotio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D56D31-A9EA-61B4-4770-DACCF25F4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4" descr="Politecnico di Torino : Rankings, Fees &amp; Courses Details | Top Universities">
            <a:extLst>
              <a:ext uri="{FF2B5EF4-FFF2-40B4-BE49-F238E27FC236}">
                <a16:creationId xmlns:a16="http://schemas.microsoft.com/office/drawing/2014/main" id="{ACA9B4A6-DD31-83D8-080A-C70311EA9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879" y="182430"/>
            <a:ext cx="4650091" cy="465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113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709C-C280-305A-D18D-364A0D64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84E6E-34C6-9E2D-E4A5-B3A53C945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352" y="2034882"/>
            <a:ext cx="18078926" cy="8509069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829945" indent="-742950">
              <a:lnSpc>
                <a:spcPct val="110000"/>
              </a:lnSpc>
            </a:pPr>
            <a:r>
              <a:rPr lang="en-US" sz="5000" b="1" dirty="0">
                <a:cs typeface="Calibri" panose="020F0502020204030204"/>
              </a:rPr>
              <a:t>Short/mid term goal:  </a:t>
            </a:r>
            <a:r>
              <a:rPr lang="en-US" sz="5000" dirty="0">
                <a:cs typeface="Calibri" panose="020F0502020204030204"/>
              </a:rPr>
              <a:t>writing a journal paper with </a:t>
            </a:r>
            <a:r>
              <a:rPr lang="en" sz="5000" dirty="0">
                <a:cs typeface="Calibri" panose="020F0502020204030204"/>
              </a:rPr>
              <a:t>guidelines about how to publish DNN-based objective measures </a:t>
            </a:r>
          </a:p>
          <a:p>
            <a:pPr marL="86995" indent="0">
              <a:lnSpc>
                <a:spcPct val="110000"/>
              </a:lnSpc>
              <a:buNone/>
            </a:pPr>
            <a:endParaRPr lang="en-US" sz="5000" dirty="0">
              <a:cs typeface="Calibri" panose="020F0502020204030204"/>
            </a:endParaRPr>
          </a:p>
          <a:p>
            <a:pPr marL="829945" indent="-742950">
              <a:lnSpc>
                <a:spcPct val="110000"/>
              </a:lnSpc>
            </a:pPr>
            <a:r>
              <a:rPr lang="en-US" sz="5000" dirty="0">
                <a:cs typeface="Calibri" panose="020F0502020204030204"/>
              </a:rPr>
              <a:t>In particular, proposing: </a:t>
            </a:r>
          </a:p>
          <a:p>
            <a:pPr marL="1663380" lvl="2" indent="-742950">
              <a:lnSpc>
                <a:spcPct val="110000"/>
              </a:lnSpc>
            </a:pPr>
            <a:r>
              <a:rPr lang="en-US" sz="4400" dirty="0">
                <a:cs typeface="Calibri" panose="020F0502020204030204"/>
              </a:rPr>
              <a:t>A list of typical “mistakes” to avoid</a:t>
            </a:r>
          </a:p>
          <a:p>
            <a:pPr marL="1663380" lvl="2" indent="-742950">
              <a:lnSpc>
                <a:spcPct val="110000"/>
              </a:lnSpc>
            </a:pPr>
            <a:r>
              <a:rPr lang="en-US" sz="4400" dirty="0">
                <a:cs typeface="Calibri" panose="020F0502020204030204"/>
              </a:rPr>
              <a:t>A more effective objective approach to benchmark the trained model</a:t>
            </a:r>
          </a:p>
          <a:p>
            <a:pPr marL="1663380" lvl="2" indent="-742950">
              <a:lnSpc>
                <a:spcPct val="110000"/>
              </a:lnSpc>
            </a:pPr>
            <a:r>
              <a:rPr lang="en-US" sz="4400" dirty="0">
                <a:cs typeface="Calibri" panose="020F0502020204030204"/>
              </a:rPr>
              <a:t>A universal database to test metrics and record their performance</a:t>
            </a:r>
          </a:p>
          <a:p>
            <a:pPr marL="1663380" lvl="2" indent="-742950">
              <a:lnSpc>
                <a:spcPct val="110000"/>
              </a:lnSpc>
            </a:pPr>
            <a:r>
              <a:rPr lang="en-US" sz="4400" b="1" dirty="0">
                <a:cs typeface="Calibri" panose="020F0502020204030204"/>
              </a:rPr>
              <a:t>A template to report/publish the results</a:t>
            </a:r>
          </a:p>
          <a:p>
            <a:pPr marL="86995" indent="0">
              <a:lnSpc>
                <a:spcPct val="110000"/>
              </a:lnSpc>
              <a:buNone/>
            </a:pPr>
            <a:endParaRPr lang="en-US" sz="5000" dirty="0">
              <a:cs typeface="Calibri" panose="020F0502020204030204"/>
            </a:endParaRPr>
          </a:p>
          <a:p>
            <a:pPr marL="829945" indent="-742950">
              <a:lnSpc>
                <a:spcPct val="110000"/>
              </a:lnSpc>
            </a:pPr>
            <a:r>
              <a:rPr lang="en-US" sz="5000" b="1" dirty="0">
                <a:cs typeface="Calibri" panose="020F0502020204030204"/>
              </a:rPr>
              <a:t>Long term goal: </a:t>
            </a:r>
            <a:r>
              <a:rPr lang="en-US" sz="5000" dirty="0"/>
              <a:t>evolve it into an international recommendation</a:t>
            </a:r>
            <a:endParaRPr lang="en-US" sz="5000" dirty="0">
              <a:cs typeface="Calibri" panose="020F0502020204030204"/>
            </a:endParaRPr>
          </a:p>
          <a:p>
            <a:pPr marL="86995" indent="0">
              <a:lnSpc>
                <a:spcPct val="110000"/>
              </a:lnSpc>
              <a:buNone/>
            </a:pPr>
            <a:endParaRPr lang="en-US" sz="5400" dirty="0">
              <a:solidFill>
                <a:srgbClr val="404040">
                  <a:alpha val="17910"/>
                </a:srgbClr>
              </a:solidFill>
              <a:cs typeface="Calibri" panose="020F0502020204030204"/>
            </a:endParaRPr>
          </a:p>
          <a:p>
            <a:pPr marL="829945" indent="-742950">
              <a:lnSpc>
                <a:spcPct val="110000"/>
              </a:lnSpc>
              <a:buFont typeface="+mj-lt"/>
              <a:buAutoNum type="arabicPeriod"/>
            </a:pPr>
            <a:endParaRPr lang="en-US" sz="5400" b="1" dirty="0">
              <a:cs typeface="Calibri" panose="020F050202020403020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324AA-6EBF-D14A-6A04-7C0F28C5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L Fotio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357AD-5C3E-D9FA-C7A5-34BFAF19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5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709C-C280-305A-D18D-364A0D64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Motivations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84E6E-34C6-9E2D-E4A5-B3A53C945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462" y="1842259"/>
            <a:ext cx="19766882" cy="9130541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829945" indent="-742950">
              <a:lnSpc>
                <a:spcPct val="120000"/>
              </a:lnSpc>
            </a:pPr>
            <a:r>
              <a:rPr lang="en-US" sz="5000" dirty="0">
                <a:cs typeface="Calibri" panose="020F0502020204030204"/>
              </a:rPr>
              <a:t>Enhancing research reproducibility </a:t>
            </a:r>
          </a:p>
          <a:p>
            <a:pPr marL="1663380" lvl="2" indent="-742950">
              <a:lnSpc>
                <a:spcPct val="120000"/>
              </a:lnSpc>
            </a:pPr>
            <a:r>
              <a:rPr lang="en-US" sz="4000" dirty="0">
                <a:cs typeface="Calibri" panose="020F0502020204030204"/>
              </a:rPr>
              <a:t>A template to publish the results can strongly help in this aspect</a:t>
            </a:r>
          </a:p>
          <a:p>
            <a:pPr marL="829945" lvl="2" indent="-742950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5000" dirty="0">
                <a:cs typeface="Calibri" panose="020F0502020204030204"/>
              </a:rPr>
              <a:t>Towards a fair review process</a:t>
            </a:r>
          </a:p>
          <a:p>
            <a:pPr marL="1663380" lvl="2" indent="-742950">
              <a:lnSpc>
                <a:spcPct val="120000"/>
              </a:lnSpc>
            </a:pPr>
            <a:r>
              <a:rPr lang="en-US" sz="4000" dirty="0">
                <a:cs typeface="Calibri" panose="020F0502020204030204"/>
              </a:rPr>
              <a:t>The template will make it easier to compare different manuscripts</a:t>
            </a:r>
            <a:endParaRPr lang="en-US" sz="5000" b="1" dirty="0">
              <a:cs typeface="Calibri" panose="020F0502020204030204"/>
            </a:endParaRPr>
          </a:p>
          <a:p>
            <a:pPr marL="829945" indent="-742950">
              <a:lnSpc>
                <a:spcPct val="120000"/>
              </a:lnSpc>
            </a:pPr>
            <a:r>
              <a:rPr lang="en-US" sz="5000" dirty="0">
                <a:cs typeface="Calibri" panose="020F0502020204030204"/>
              </a:rPr>
              <a:t>An effective comparison of metrics </a:t>
            </a:r>
          </a:p>
          <a:p>
            <a:pPr marL="1663380" lvl="2" indent="-742950">
              <a:lnSpc>
                <a:spcPct val="120000"/>
              </a:lnSpc>
            </a:pPr>
            <a:r>
              <a:rPr lang="en-US" sz="4000" dirty="0">
                <a:cs typeface="Calibri" panose="020F0502020204030204"/>
              </a:rPr>
              <a:t>The correlation coefficients and RMSE are not enough</a:t>
            </a:r>
          </a:p>
          <a:p>
            <a:pPr marL="829945" lvl="2" indent="-742950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5000" dirty="0">
                <a:cs typeface="Calibri" panose="020F0502020204030204"/>
              </a:rPr>
              <a:t>Avoiding over-generalization and/or misleading claims</a:t>
            </a:r>
            <a:endParaRPr lang="en-US" sz="4000" dirty="0">
              <a:cs typeface="Calibri" panose="020F0502020204030204"/>
            </a:endParaRPr>
          </a:p>
          <a:p>
            <a:pPr marL="1491930" lvl="2">
              <a:lnSpc>
                <a:spcPct val="120000"/>
              </a:lnSpc>
            </a:pPr>
            <a:r>
              <a:rPr lang="en-US" sz="4000" dirty="0">
                <a:cs typeface="Calibri" panose="020F0502020204030204"/>
              </a:rPr>
              <a:t>e.g.,  “our metrics is suitable for any context, since it is trained with images impaired by several distortions”</a:t>
            </a:r>
          </a:p>
          <a:p>
            <a:pPr marL="1491930" lvl="2">
              <a:lnSpc>
                <a:spcPct val="120000"/>
              </a:lnSpc>
            </a:pPr>
            <a:r>
              <a:rPr lang="en-US" sz="4000" dirty="0">
                <a:cs typeface="Calibri" panose="020F0502020204030204"/>
              </a:rPr>
              <a:t>e.g., “Our metrics takes as input an NxM image patch” while it is not clear how create the patch from other image sizes (resize, crop, etc.)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324AA-6EBF-D14A-6A04-7C0F28C5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L Fotio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357AD-5C3E-D9FA-C7A5-34BFAF19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3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709C-C280-305A-D18D-364A0D64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Template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84E6E-34C6-9E2D-E4A5-B3A53C945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462" y="2321232"/>
            <a:ext cx="19766882" cy="8542712"/>
          </a:xfrm>
        </p:spPr>
        <p:txBody>
          <a:bodyPr vert="horz" lIns="0" tIns="45720" rIns="0" bIns="45720" rtlCol="0" anchor="t">
            <a:normAutofit/>
          </a:bodyPr>
          <a:lstStyle/>
          <a:p>
            <a:pPr marL="829945" indent="-742950">
              <a:lnSpc>
                <a:spcPct val="100000"/>
              </a:lnSpc>
            </a:pPr>
            <a:r>
              <a:rPr lang="en-US" sz="4800" dirty="0">
                <a:cs typeface="Calibri" panose="020F0502020204030204"/>
              </a:rPr>
              <a:t>The template’s format is still under discussion</a:t>
            </a:r>
          </a:p>
          <a:p>
            <a:pPr marL="1663380" lvl="2" indent="-742950">
              <a:lnSpc>
                <a:spcPct val="100000"/>
              </a:lnSpc>
            </a:pPr>
            <a:r>
              <a:rPr lang="en-US" sz="4000" dirty="0">
                <a:cs typeface="Calibri" panose="020F0502020204030204"/>
              </a:rPr>
              <a:t>Current idea: a </a:t>
            </a:r>
            <a:r>
              <a:rPr lang="en-US" sz="4000" b="1" dirty="0">
                <a:solidFill>
                  <a:srgbClr val="C00000"/>
                </a:solidFill>
                <a:cs typeface="Calibri" panose="020F0502020204030204"/>
              </a:rPr>
              <a:t>single table reporting questions </a:t>
            </a:r>
            <a:r>
              <a:rPr lang="en-US" sz="4000" dirty="0">
                <a:cs typeface="Calibri" panose="020F0502020204030204"/>
              </a:rPr>
              <a:t>to be answered by authors </a:t>
            </a:r>
          </a:p>
          <a:p>
            <a:pPr marL="1663380" lvl="2" indent="-742950">
              <a:lnSpc>
                <a:spcPct val="100000"/>
              </a:lnSpc>
            </a:pPr>
            <a:r>
              <a:rPr lang="en-US" sz="4000" dirty="0">
                <a:cs typeface="Calibri" panose="020F0502020204030204"/>
              </a:rPr>
              <a:t>Challenge: how to “compress” necessary and sufficient information into single table</a:t>
            </a:r>
          </a:p>
          <a:p>
            <a:pPr marL="1663380" lvl="2" indent="-742950">
              <a:lnSpc>
                <a:spcPct val="100000"/>
              </a:lnSpc>
            </a:pPr>
            <a:r>
              <a:rPr lang="en-US" sz="4000" dirty="0">
                <a:cs typeface="Calibri" panose="020F0502020204030204"/>
              </a:rPr>
              <a:t>A very large table would discourage authors </a:t>
            </a:r>
          </a:p>
          <a:p>
            <a:pPr marL="829945" lvl="2" indent="-74295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4800" dirty="0">
                <a:cs typeface="Calibri" panose="020F0502020204030204"/>
              </a:rPr>
              <a:t>Not all can fit into a single table </a:t>
            </a:r>
          </a:p>
          <a:p>
            <a:pPr marL="1663380" lvl="2" indent="-742950">
              <a:lnSpc>
                <a:spcPct val="100000"/>
              </a:lnSpc>
            </a:pPr>
            <a:r>
              <a:rPr lang="en-US" sz="4000" dirty="0">
                <a:cs typeface="Calibri" panose="020F0502020204030204"/>
              </a:rPr>
              <a:t>Design a </a:t>
            </a:r>
            <a:r>
              <a:rPr lang="en-US" sz="4000" b="1" dirty="0">
                <a:solidFill>
                  <a:srgbClr val="C00000"/>
                </a:solidFill>
                <a:cs typeface="Calibri" panose="020F0502020204030204"/>
              </a:rPr>
              <a:t>wiki page </a:t>
            </a:r>
            <a:r>
              <a:rPr lang="en-US" sz="4000" dirty="0">
                <a:cs typeface="Calibri" panose="020F0502020204030204"/>
              </a:rPr>
              <a:t>where authors are invited to report more detailed information</a:t>
            </a:r>
          </a:p>
          <a:p>
            <a:pPr marL="1663380" lvl="2" indent="-742950">
              <a:lnSpc>
                <a:spcPct val="100000"/>
              </a:lnSpc>
            </a:pPr>
            <a:r>
              <a:rPr lang="en-US" sz="4000" dirty="0">
                <a:cs typeface="Calibri" panose="020F0502020204030204"/>
              </a:rPr>
              <a:t>It is expected that the wiki page reports recommendations on suitable datasets for validating the accuracy of specific objective measures</a:t>
            </a:r>
          </a:p>
          <a:p>
            <a:pPr marL="1663380" lvl="2" indent="-742950">
              <a:lnSpc>
                <a:spcPct val="100000"/>
              </a:lnSpc>
            </a:pPr>
            <a:r>
              <a:rPr lang="en-US" sz="4000" dirty="0">
                <a:cs typeface="Calibri" panose="020F0502020204030204"/>
              </a:rPr>
              <a:t>It is expected that the wiki page also reports the performance of many metrics on several datasets</a:t>
            </a:r>
            <a:endParaRPr lang="en-US" sz="4000" dirty="0"/>
          </a:p>
          <a:p>
            <a:pPr marL="829945" lvl="2" indent="-74295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en-US" sz="4800" dirty="0">
                <a:cs typeface="Calibri" panose="020F0502020204030204"/>
              </a:rPr>
              <a:t>A few advances on the template’s content have already been done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324AA-6EBF-D14A-6A04-7C0F28C5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L Fotio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357AD-5C3E-D9FA-C7A5-34BFAF19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5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709C-C280-305A-D18D-364A0D64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 three-Dimensional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84E6E-34C6-9E2D-E4A5-B3A53C945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462" y="1842259"/>
            <a:ext cx="19766882" cy="9130541"/>
          </a:xfrm>
        </p:spPr>
        <p:txBody>
          <a:bodyPr vert="horz" lIns="0" tIns="45720" rIns="0" bIns="45720" rtlCol="0" anchor="t">
            <a:normAutofit/>
          </a:bodyPr>
          <a:lstStyle/>
          <a:p>
            <a:pPr marL="86995" indent="0">
              <a:lnSpc>
                <a:spcPct val="100000"/>
              </a:lnSpc>
              <a:buNone/>
            </a:pPr>
            <a:endParaRPr lang="en-US" sz="5000" b="1" dirty="0">
              <a:cs typeface="Calibri" panose="020F0502020204030204"/>
            </a:endParaRPr>
          </a:p>
          <a:p>
            <a:pPr marL="1001395" indent="-914400">
              <a:lnSpc>
                <a:spcPct val="100000"/>
              </a:lnSpc>
              <a:buFont typeface="+mj-lt"/>
              <a:buAutoNum type="arabicPeriod"/>
            </a:pPr>
            <a:r>
              <a:rPr lang="en-US" sz="5000" dirty="0">
                <a:cs typeface="Calibri" panose="020F0502020204030204"/>
              </a:rPr>
              <a:t>Model benchmarking </a:t>
            </a:r>
          </a:p>
          <a:p>
            <a:pPr marL="1001395" indent="-914400">
              <a:lnSpc>
                <a:spcPct val="100000"/>
              </a:lnSpc>
              <a:buFont typeface="+mj-lt"/>
              <a:buAutoNum type="arabicPeriod"/>
            </a:pPr>
            <a:endParaRPr lang="en-US" sz="5000" dirty="0">
              <a:cs typeface="Calibri" panose="020F0502020204030204"/>
            </a:endParaRPr>
          </a:p>
          <a:p>
            <a:pPr marL="1001395" indent="-914400">
              <a:lnSpc>
                <a:spcPct val="100000"/>
              </a:lnSpc>
              <a:buFont typeface="+mj-lt"/>
              <a:buAutoNum type="arabicPeriod"/>
            </a:pPr>
            <a:r>
              <a:rPr lang="en-US" sz="5000" dirty="0">
                <a:cs typeface="Calibri" panose="020F0502020204030204"/>
              </a:rPr>
              <a:t>Model availability for usage</a:t>
            </a:r>
          </a:p>
          <a:p>
            <a:pPr marL="1001395" indent="-914400">
              <a:lnSpc>
                <a:spcPct val="100000"/>
              </a:lnSpc>
              <a:buFont typeface="+mj-lt"/>
              <a:buAutoNum type="arabicPeriod"/>
            </a:pPr>
            <a:endParaRPr lang="en-US" sz="5000" dirty="0">
              <a:cs typeface="Calibri" panose="020F0502020204030204"/>
            </a:endParaRPr>
          </a:p>
          <a:p>
            <a:pPr marL="1001395" indent="-914400">
              <a:lnSpc>
                <a:spcPct val="100000"/>
              </a:lnSpc>
              <a:buFont typeface="+mj-lt"/>
              <a:buAutoNum type="arabicPeriod"/>
            </a:pPr>
            <a:r>
              <a:rPr lang="en-US" sz="5000" dirty="0">
                <a:cs typeface="Calibri" panose="020F0502020204030204"/>
              </a:rPr>
              <a:t>Model reproducibility</a:t>
            </a:r>
          </a:p>
          <a:p>
            <a:pPr marL="86995" indent="0">
              <a:lnSpc>
                <a:spcPct val="100000"/>
              </a:lnSpc>
              <a:buNone/>
            </a:pPr>
            <a:endParaRPr lang="en-US" sz="4000" dirty="0">
              <a:cs typeface="Calibri" panose="020F050202020403020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324AA-6EBF-D14A-6A04-7C0F28C5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L Fotio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357AD-5C3E-D9FA-C7A5-34BFAF19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78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709C-C280-305A-D18D-364A0D64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Model Benchmarking: Some Relevant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84E6E-34C6-9E2D-E4A5-B3A53C945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462" y="1842259"/>
            <a:ext cx="19766882" cy="9130541"/>
          </a:xfrm>
        </p:spPr>
        <p:txBody>
          <a:bodyPr vert="horz" lIns="0" tIns="45720" rIns="0" bIns="45720" rtlCol="0" anchor="t">
            <a:normAutofit/>
          </a:bodyPr>
          <a:lstStyle/>
          <a:p>
            <a:pPr marL="86995" indent="0">
              <a:buNone/>
            </a:pPr>
            <a:endParaRPr lang="en-US" sz="5000" b="1" dirty="0">
              <a:cs typeface="Calibri" panose="020F0502020204030204"/>
            </a:endParaRPr>
          </a:p>
          <a:p>
            <a:pPr marL="86995" indent="0">
              <a:buNone/>
            </a:pPr>
            <a:endParaRPr lang="en-US" sz="5000" b="1" dirty="0">
              <a:cs typeface="Calibri" panose="020F0502020204030204"/>
            </a:endParaRPr>
          </a:p>
          <a:p>
            <a:pPr marL="86995" indent="0">
              <a:buNone/>
            </a:pPr>
            <a:endParaRPr lang="en-US" sz="4000" dirty="0">
              <a:cs typeface="Calibri" panose="020F0502020204030204"/>
            </a:endParaRPr>
          </a:p>
          <a:p>
            <a:pPr marL="1001395" indent="-914400">
              <a:buFont typeface="+mj-lt"/>
              <a:buAutoNum type="arabicPeriod"/>
            </a:pPr>
            <a:endParaRPr lang="en-US" sz="4000" dirty="0">
              <a:cs typeface="Calibri" panose="020F0502020204030204"/>
            </a:endParaRPr>
          </a:p>
          <a:p>
            <a:pPr marL="1001395" indent="-914400">
              <a:buFont typeface="+mj-lt"/>
              <a:buAutoNum type="arabicPeriod"/>
            </a:pPr>
            <a:endParaRPr lang="en-US" sz="2800" dirty="0">
              <a:cs typeface="Calibri" panose="020F0502020204030204"/>
            </a:endParaRPr>
          </a:p>
          <a:p>
            <a:pPr marL="1001395" indent="-914400">
              <a:buFont typeface="+mj-lt"/>
              <a:buAutoNum type="arabicPeriod"/>
            </a:pPr>
            <a:endParaRPr lang="en-US" sz="4000" dirty="0">
              <a:cs typeface="Calibri" panose="020F0502020204030204"/>
            </a:endParaRPr>
          </a:p>
          <a:p>
            <a:pPr marL="86995" indent="0">
              <a:buNone/>
            </a:pPr>
            <a:endParaRPr lang="en-US" sz="5000" dirty="0">
              <a:cs typeface="Calibri" panose="020F0502020204030204"/>
            </a:endParaRPr>
          </a:p>
          <a:p>
            <a:pPr marL="86995" indent="0">
              <a:buNone/>
            </a:pPr>
            <a:endParaRPr lang="en-US" sz="5400" dirty="0">
              <a:solidFill>
                <a:srgbClr val="404040">
                  <a:alpha val="17910"/>
                </a:srgbClr>
              </a:solidFill>
              <a:cs typeface="Calibri" panose="020F0502020204030204"/>
            </a:endParaRPr>
          </a:p>
          <a:p>
            <a:pPr marL="86995" indent="0">
              <a:buNone/>
            </a:pPr>
            <a:endParaRPr lang="en-US" sz="5400" b="1" dirty="0">
              <a:cs typeface="Calibri" panose="020F050202020403020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324AA-6EBF-D14A-6A04-7C0F28C5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L Fotio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357AD-5C3E-D9FA-C7A5-34BFAF19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432FAF-AAE5-2AE8-C745-FDFEC8F392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57825" y="2002649"/>
            <a:ext cx="10429303" cy="89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74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709C-C280-305A-D18D-364A0D64B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248" y="509589"/>
            <a:ext cx="19058952" cy="124870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Model Availability for Usage: Some Relevant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84E6E-34C6-9E2D-E4A5-B3A53C945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462" y="1842259"/>
            <a:ext cx="19766882" cy="9130541"/>
          </a:xfrm>
        </p:spPr>
        <p:txBody>
          <a:bodyPr vert="horz" lIns="0" tIns="45720" rIns="0" bIns="45720" rtlCol="0" anchor="t">
            <a:normAutofit/>
          </a:bodyPr>
          <a:lstStyle/>
          <a:p>
            <a:pPr marL="86995" indent="0">
              <a:buNone/>
            </a:pPr>
            <a:endParaRPr lang="en-US" sz="5000" b="1" dirty="0">
              <a:cs typeface="Calibri" panose="020F0502020204030204"/>
            </a:endParaRPr>
          </a:p>
          <a:p>
            <a:pPr marL="86995" indent="0">
              <a:buNone/>
            </a:pPr>
            <a:endParaRPr lang="en-US" sz="5000" b="1" dirty="0">
              <a:cs typeface="Calibri" panose="020F0502020204030204"/>
            </a:endParaRPr>
          </a:p>
          <a:p>
            <a:pPr marL="86995" indent="0">
              <a:buNone/>
            </a:pPr>
            <a:endParaRPr lang="en-US" sz="4000" dirty="0">
              <a:cs typeface="Calibri" panose="020F0502020204030204"/>
            </a:endParaRPr>
          </a:p>
          <a:p>
            <a:pPr marL="1001395" indent="-914400">
              <a:buFont typeface="+mj-lt"/>
              <a:buAutoNum type="arabicPeriod"/>
            </a:pPr>
            <a:endParaRPr lang="en-US" sz="4000" dirty="0">
              <a:cs typeface="Calibri" panose="020F0502020204030204"/>
            </a:endParaRPr>
          </a:p>
          <a:p>
            <a:pPr marL="1001395" indent="-914400">
              <a:buFont typeface="+mj-lt"/>
              <a:buAutoNum type="arabicPeriod"/>
            </a:pPr>
            <a:endParaRPr lang="en-US" sz="2800" dirty="0">
              <a:cs typeface="Calibri" panose="020F0502020204030204"/>
            </a:endParaRPr>
          </a:p>
          <a:p>
            <a:pPr marL="1001395" indent="-914400">
              <a:buFont typeface="+mj-lt"/>
              <a:buAutoNum type="arabicPeriod"/>
            </a:pPr>
            <a:endParaRPr lang="en-US" sz="4000" dirty="0">
              <a:cs typeface="Calibri" panose="020F0502020204030204"/>
            </a:endParaRPr>
          </a:p>
          <a:p>
            <a:pPr marL="86995" indent="0">
              <a:buNone/>
            </a:pPr>
            <a:endParaRPr lang="en-US" sz="5000" dirty="0">
              <a:cs typeface="Calibri" panose="020F0502020204030204"/>
            </a:endParaRPr>
          </a:p>
          <a:p>
            <a:pPr marL="86995" indent="0">
              <a:buNone/>
            </a:pPr>
            <a:endParaRPr lang="en-US" sz="5400" dirty="0">
              <a:solidFill>
                <a:srgbClr val="404040">
                  <a:alpha val="17910"/>
                </a:srgbClr>
              </a:solidFill>
              <a:cs typeface="Calibri" panose="020F0502020204030204"/>
            </a:endParaRPr>
          </a:p>
          <a:p>
            <a:pPr marL="86995" indent="0">
              <a:buNone/>
            </a:pPr>
            <a:endParaRPr lang="en-US" sz="5400" b="1" dirty="0">
              <a:cs typeface="Calibri" panose="020F050202020403020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324AA-6EBF-D14A-6A04-7C0F28C5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L Fotio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357AD-5C3E-D9FA-C7A5-34BFAF19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45569A6F-78C1-773A-C3D9-ECE39B8EA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416" y="2271051"/>
            <a:ext cx="9553201" cy="856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7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709C-C280-305A-D18D-364A0D64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Model Reproducibility: Some Relevant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84E6E-34C6-9E2D-E4A5-B3A53C945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462" y="1842259"/>
            <a:ext cx="19766882" cy="9130541"/>
          </a:xfrm>
        </p:spPr>
        <p:txBody>
          <a:bodyPr vert="horz" lIns="0" tIns="45720" rIns="0" bIns="45720" rtlCol="0" anchor="t">
            <a:normAutofit/>
          </a:bodyPr>
          <a:lstStyle/>
          <a:p>
            <a:pPr marL="86995" indent="0">
              <a:buNone/>
            </a:pPr>
            <a:endParaRPr lang="en-US" sz="5000" b="1" dirty="0">
              <a:cs typeface="Calibri" panose="020F0502020204030204"/>
            </a:endParaRPr>
          </a:p>
          <a:p>
            <a:pPr marL="86995" indent="0">
              <a:buNone/>
            </a:pPr>
            <a:endParaRPr lang="en-US" sz="5000" b="1" dirty="0">
              <a:cs typeface="Calibri" panose="020F0502020204030204"/>
            </a:endParaRPr>
          </a:p>
          <a:p>
            <a:pPr marL="86995" indent="0">
              <a:buNone/>
            </a:pPr>
            <a:endParaRPr lang="en-US" sz="4000" dirty="0">
              <a:cs typeface="Calibri" panose="020F0502020204030204"/>
            </a:endParaRPr>
          </a:p>
          <a:p>
            <a:pPr marL="1001395" indent="-914400">
              <a:buFont typeface="+mj-lt"/>
              <a:buAutoNum type="arabicPeriod"/>
            </a:pPr>
            <a:endParaRPr lang="en-US" sz="4000" dirty="0">
              <a:cs typeface="Calibri" panose="020F0502020204030204"/>
            </a:endParaRPr>
          </a:p>
          <a:p>
            <a:pPr marL="1001395" indent="-914400">
              <a:buFont typeface="+mj-lt"/>
              <a:buAutoNum type="arabicPeriod"/>
            </a:pPr>
            <a:endParaRPr lang="en-US" sz="2800" dirty="0">
              <a:cs typeface="Calibri" panose="020F0502020204030204"/>
            </a:endParaRPr>
          </a:p>
          <a:p>
            <a:pPr marL="1001395" indent="-914400">
              <a:buFont typeface="+mj-lt"/>
              <a:buAutoNum type="arabicPeriod"/>
            </a:pPr>
            <a:endParaRPr lang="en-US" sz="4000" dirty="0">
              <a:cs typeface="Calibri" panose="020F0502020204030204"/>
            </a:endParaRPr>
          </a:p>
          <a:p>
            <a:pPr marL="86995" indent="0">
              <a:buNone/>
            </a:pPr>
            <a:endParaRPr lang="en-US" sz="5000" dirty="0">
              <a:cs typeface="Calibri" panose="020F0502020204030204"/>
            </a:endParaRPr>
          </a:p>
          <a:p>
            <a:pPr marL="86995" indent="0">
              <a:buNone/>
            </a:pPr>
            <a:endParaRPr lang="en-US" sz="5400" dirty="0">
              <a:solidFill>
                <a:srgbClr val="404040">
                  <a:alpha val="17910"/>
                </a:srgbClr>
              </a:solidFill>
              <a:cs typeface="Calibri" panose="020F0502020204030204"/>
            </a:endParaRPr>
          </a:p>
          <a:p>
            <a:pPr marL="86995" indent="0">
              <a:buNone/>
            </a:pPr>
            <a:endParaRPr lang="en-US" sz="5400" b="1" dirty="0">
              <a:cs typeface="Calibri" panose="020F050202020403020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324AA-6EBF-D14A-6A04-7C0F28C5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L Fotio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357AD-5C3E-D9FA-C7A5-34BFAF19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A71BC6E4-917A-A86C-3723-A97579CC4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533" y="1991591"/>
            <a:ext cx="10242784" cy="898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32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709C-C280-305A-D18D-364A0D64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Ongoing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84E6E-34C6-9E2D-E4A5-B3A53C945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352" y="2367391"/>
            <a:ext cx="18078926" cy="8509069"/>
          </a:xfrm>
        </p:spPr>
        <p:txBody>
          <a:bodyPr vert="horz" lIns="0" tIns="45720" rIns="0" bIns="45720" rtlCol="0" anchor="t">
            <a:normAutofit/>
          </a:bodyPr>
          <a:lstStyle/>
          <a:p>
            <a:pPr marL="829945" indent="-742950">
              <a:lnSpc>
                <a:spcPct val="100000"/>
              </a:lnSpc>
            </a:pPr>
            <a:r>
              <a:rPr lang="en-US" sz="5000" dirty="0">
                <a:cs typeface="Calibri" panose="020F0502020204030204"/>
              </a:rPr>
              <a:t>Currently working on different aspects of the template</a:t>
            </a:r>
          </a:p>
          <a:p>
            <a:pPr marL="1663380" lvl="2" indent="-742950">
              <a:lnSpc>
                <a:spcPct val="100000"/>
              </a:lnSpc>
            </a:pPr>
            <a:r>
              <a:rPr lang="en-US" sz="4400" dirty="0">
                <a:cs typeface="Calibri" panose="020F0502020204030204"/>
              </a:rPr>
              <a:t>What to report?</a:t>
            </a:r>
          </a:p>
          <a:p>
            <a:pPr marL="1663380" lvl="2" indent="-742950">
              <a:lnSpc>
                <a:spcPct val="100000"/>
              </a:lnSpc>
            </a:pPr>
            <a:r>
              <a:rPr lang="en-US" sz="4400" dirty="0">
                <a:cs typeface="Calibri" panose="020F0502020204030204"/>
              </a:rPr>
              <a:t>How to report it?</a:t>
            </a:r>
          </a:p>
          <a:p>
            <a:pPr marL="86995" indent="0">
              <a:lnSpc>
                <a:spcPct val="100000"/>
              </a:lnSpc>
              <a:buNone/>
            </a:pPr>
            <a:endParaRPr lang="en-US" sz="5000" dirty="0">
              <a:cs typeface="Calibri" panose="020F0502020204030204"/>
            </a:endParaRPr>
          </a:p>
          <a:p>
            <a:pPr marL="829945" indent="-742950">
              <a:lnSpc>
                <a:spcPct val="100000"/>
              </a:lnSpc>
            </a:pPr>
            <a:r>
              <a:rPr lang="en-US" sz="5000" dirty="0">
                <a:cs typeface="Calibri" panose="020F0502020204030204"/>
              </a:rPr>
              <a:t>Any person that can contribute is welcome  </a:t>
            </a:r>
            <a:endParaRPr lang="en-US" sz="5000" dirty="0"/>
          </a:p>
          <a:p>
            <a:pPr marL="1663380" lvl="2" indent="-742950">
              <a:lnSpc>
                <a:spcPct val="100000"/>
              </a:lnSpc>
            </a:pPr>
            <a:r>
              <a:rPr lang="en-US" sz="4400" dirty="0">
                <a:cs typeface="Calibri" panose="020F0502020204030204"/>
              </a:rPr>
              <a:t>The updates are discussed during JEG-Hybrid meetings</a:t>
            </a:r>
          </a:p>
          <a:p>
            <a:pPr marL="1663380" lvl="2" indent="-742950">
              <a:lnSpc>
                <a:spcPct val="100000"/>
              </a:lnSpc>
            </a:pPr>
            <a:r>
              <a:rPr lang="en-US" sz="4400" dirty="0">
                <a:cs typeface="Calibri" panose="020F0502020204030204"/>
              </a:rPr>
              <a:t>Meeting schedule: </a:t>
            </a:r>
            <a:r>
              <a:rPr lang="en-US" sz="4400" dirty="0">
                <a:cs typeface="Calibri" panose="020F0502020204030204"/>
                <a:hlinkClick r:id="rId2"/>
              </a:rPr>
              <a:t>https://vqegjeg.github.io/jeg-hybrid/meetings</a:t>
            </a:r>
            <a:endParaRPr lang="en-US" sz="5400" dirty="0">
              <a:cs typeface="Calibri" panose="020F0502020204030204"/>
            </a:endParaRPr>
          </a:p>
          <a:p>
            <a:pPr marL="86995" indent="0">
              <a:lnSpc>
                <a:spcPct val="100000"/>
              </a:lnSpc>
              <a:buNone/>
            </a:pPr>
            <a:endParaRPr lang="en-US" sz="5400" dirty="0">
              <a:solidFill>
                <a:srgbClr val="404040">
                  <a:alpha val="17910"/>
                </a:srgbClr>
              </a:solidFill>
              <a:cs typeface="Calibri" panose="020F0502020204030204"/>
            </a:endParaRPr>
          </a:p>
          <a:p>
            <a:pPr marL="829945" indent="-742950">
              <a:lnSpc>
                <a:spcPct val="100000"/>
              </a:lnSpc>
              <a:buFont typeface="+mj-lt"/>
              <a:buAutoNum type="arabicPeriod"/>
            </a:pPr>
            <a:endParaRPr lang="en-US" sz="5400" b="1" dirty="0">
              <a:cs typeface="Calibri" panose="020F050202020403020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324AA-6EBF-D14A-6A04-7C0F28C5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L Fotio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357AD-5C3E-D9FA-C7A5-34BFAF19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359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36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0432FF"/>
      </a:hlink>
      <a:folHlink>
        <a:srgbClr val="0432F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27224</TotalTime>
  <Words>428</Words>
  <Application>Microsoft Macintosh PowerPoint</Application>
  <PresentationFormat>Custom</PresentationFormat>
  <Paragraphs>93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Consolas</vt:lpstr>
      <vt:lpstr>Retrospect</vt:lpstr>
      <vt:lpstr>Advances on the Template on how to Publish DNN-based Video Quality Measures</vt:lpstr>
      <vt:lpstr>Aim</vt:lpstr>
      <vt:lpstr>Motivations</vt:lpstr>
      <vt:lpstr>Template Format</vt:lpstr>
      <vt:lpstr>A three-Dimensional Template</vt:lpstr>
      <vt:lpstr>Model Benchmarking: Some Relevant Questions</vt:lpstr>
      <vt:lpstr>Model Availability for Usage: Some Relevant Questions</vt:lpstr>
      <vt:lpstr>Model Reproducibility: Some Relevant Questions</vt:lpstr>
      <vt:lpstr>Ongoing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CORNO  FULVIO</dc:creator>
  <cp:lastModifiedBy>LOHIC FOTIO TIOTSOP</cp:lastModifiedBy>
  <cp:revision>226</cp:revision>
  <dcterms:created xsi:type="dcterms:W3CDTF">2020-04-30T10:25:31Z</dcterms:created>
  <dcterms:modified xsi:type="dcterms:W3CDTF">2023-06-28T09:36:35Z</dcterms:modified>
</cp:coreProperties>
</file>