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AK" initials="AA" lastIdx="2" clrIdx="0">
    <p:extLst>
      <p:ext uri="{19B8F6BF-5375-455C-9EA6-DF929625EA0E}">
        <p15:presenceInfo xmlns:p15="http://schemas.microsoft.com/office/powerpoint/2012/main" userId="Ali 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4DE3-5C23-4292-A046-9714BCF72BF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8DBA8-9D0A-4DC4-A498-49DD94321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99C5-6B40-3A1F-F41B-975E0E54A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E6836-CBCB-B9FD-2685-A0C3F9844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F170-59AE-BE2B-5E53-7B7AFD04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79AE-2ECC-4DC4-9E5B-8AD9EDFC74EF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E26C-7EA8-BF8F-C4FD-859A02D1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2EA3-F8E1-6006-FC4F-3305D4AB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3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B13-A29E-4DDE-FC2A-9CBEA5A1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D4C5D-ED60-BFCD-9E50-D37DC87DA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6B81-D6B2-5048-6444-3BEE023F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015-ED49-482B-B555-96A77A3FAA5E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F8867-FDD3-5142-3213-9628DC9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9BA8-43AC-3D83-1861-815E789A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311F2-3B05-3F2C-F390-588F10470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9876E-214E-9998-BB5E-F6DC0EA3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AF1ED-BDED-A92F-EB99-672863F4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423C-DCCC-42EE-B251-3B670C17D3BF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1D39-059A-D919-91A6-B0541EC3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D018-725D-D362-464F-65E4E999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A8B6-0B10-13CE-5D40-B0B5B255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061C-1C33-497A-E7D0-705C27D0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2A6E-4589-E833-6026-B5B8FE3E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27DB-32BB-417A-A6DF-8823E6D74604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8C6E-1E8E-34CE-2F2A-B4A1C59B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7F01-482B-602C-D2FB-D33C04B3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7D0C-66D1-323F-1545-8F0D8C85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F3A3-360C-2145-BF3E-CBA977E4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2B33D-1874-DFB1-E71E-46B3E8A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4989-0379-4586-B0AD-F033A1A3A27D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AC997-083B-36AA-4059-DA2EC61E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FF7C-8E1D-03B1-DBF4-C883A22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162D-BE51-7651-933B-9BC6AD6C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9E52-1EA1-1828-B651-943ED950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F2BA1-F3F9-8D33-44F6-A26FEE31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FFC2D-3E15-7D86-AFFE-913D1B79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06E5-560E-4330-8CD1-F2A7FB45C7A0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92121-CEC2-0257-6427-AA2402EB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6D158-4C2D-8D77-7AA2-36204B88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A648-7523-D6F6-EBA6-5A77D0DC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17D9-635B-BE9A-350E-18C5D1E3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183F5-72AD-7D1D-8705-09B1E4523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264CD-374E-AEDC-2771-7F4E060AB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97FBE-7EB8-FFB5-ECA9-D3563A542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5DB82-0966-16F8-DDDE-3418F552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1D7E-F3C9-4EA1-8755-E8C9C9BCFA92}" type="datetime1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C14C2-F005-AB7B-0E66-A769C492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109B7-A1DF-A1F4-0D1F-75382225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D8FB-4756-CFAB-09BA-3C3B5914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6043E-59DC-763F-253C-3B6CEF37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52D1-62B2-4829-95EF-661BA9EE39F4}" type="datetime1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DE3C9-37C4-7423-E4BF-E27106FB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9E936-1BF5-EED3-ADC7-E413F4CE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6D032-4546-9B8A-2CF0-643F7BF9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AD8B-5D9F-4071-AF8A-DF6ED43B985F}" type="datetime1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D6F82-C8AB-8C46-F1E7-651B9351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3A0DD-7FAF-162A-40F0-F3E32396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163F-349E-832E-54D1-67C79F79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3A0A-D6CE-0B04-79C7-F9C600BD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BF11A-4A79-01A3-D869-DCE64944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CFD4-3570-097C-8AD3-F5DB5FB7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7DFF-42A5-4579-ACCF-748A7FC27C17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145FC-6156-10B9-E55C-6C11F067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7FCC-ED93-2EA3-EF43-8D321C64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2CA9-8334-2841-BE9B-AEC62038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85DAF-B9C1-74BD-35D5-F0B5DA26B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94607-5DB8-640C-6C48-4CB615F7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3CFFA-BEA8-DEE4-3FA2-9452B351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DCD6-73D1-48E1-A447-CB080E678087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EB8A-B365-5F13-EF28-E609707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80DBF-87D5-DD34-7C04-512C6236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B8C2-1012-96E9-7307-97C03801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7E028-7C13-4C81-8DFA-45756855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C6B5-3F59-4C42-837A-23E92DC32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03F7-9490-4663-BC98-CAF4CF9FFB55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0913-7A19-450D-EAEC-202B7E3DD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C4E4B-546D-AF14-B953-BA20078F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B11C-6E5A-4F44-9602-2DD964F62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1CAF-84D0-CCFB-90A4-53DF656D9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3" y="518063"/>
            <a:ext cx="10432111" cy="1549275"/>
          </a:xfrm>
        </p:spPr>
        <p:txBody>
          <a:bodyPr>
            <a:no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  <a:t>Acceptability and Annoyance </a:t>
            </a:r>
            <a:b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</a:br>
            <a:r>
              <a:rPr lang="en-GB" sz="4400" b="0" i="0" dirty="0">
                <a:solidFill>
                  <a:srgbClr val="000000"/>
                </a:solidFill>
                <a:effectLst/>
                <a:latin typeface="Raleway Medium" pitchFamily="2" charset="0"/>
              </a:rPr>
              <a:t>of Video Quality in Context</a:t>
            </a:r>
            <a:endParaRPr lang="en-GB" sz="4400" dirty="0">
              <a:latin typeface="Raleway Mediu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57586-AF4C-3847-31D6-4A11F710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83" y="5984103"/>
            <a:ext cx="2650435" cy="53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C8CA6-1F4D-BF77-52FC-298CC009C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3" y="5894825"/>
            <a:ext cx="2650435" cy="782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32767-C8F8-C149-715A-A39ABC5A1E67}"/>
              </a:ext>
            </a:extLst>
          </p:cNvPr>
          <p:cNvSpPr txBox="1"/>
          <p:nvPr/>
        </p:nvSpPr>
        <p:spPr>
          <a:xfrm>
            <a:off x="538036" y="2609526"/>
            <a:ext cx="1111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Ali Ak, Anne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Flore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 Perrin, Patrick Le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Callet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 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Nantes University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Denise Noyes, Ioannis </a:t>
            </a:r>
            <a:r>
              <a:rPr lang="en-GB" sz="1800" b="0" i="0" u="none" strike="noStrike" baseline="0" dirty="0" err="1">
                <a:latin typeface="Raleway" pitchFamily="2" charset="0"/>
                <a:cs typeface="Segoe UI Semibold" panose="020B0702040204020203" pitchFamily="34" charset="0"/>
              </a:rPr>
              <a:t>Katsavounidis</a:t>
            </a: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META</a:t>
            </a:r>
          </a:p>
          <a:p>
            <a:pPr algn="ctr"/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VQEG </a:t>
            </a:r>
          </a:p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July 2023</a:t>
            </a:r>
          </a:p>
          <a:p>
            <a:pPr algn="l"/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7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Elimination by Aspects (EBA) Analysis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843BF-301B-6581-F791-338880FC8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8168" r="7057"/>
          <a:stretch/>
        </p:blipFill>
        <p:spPr>
          <a:xfrm>
            <a:off x="369902" y="618329"/>
            <a:ext cx="10420018" cy="57247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31251-22D6-9A1C-1DDE-6B7848FD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8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Metric Thresholds for Acceptability and Annoyance 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E3CAA-1CDF-9844-11E9-9F79C9F60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" y="714264"/>
            <a:ext cx="10400307" cy="2888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91142-645B-05CD-B206-4C717186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92" y="3709529"/>
            <a:ext cx="5820914" cy="30119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12E0B-36F4-FF48-10B6-916E66C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4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Conclusion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7D634-8366-9665-4980-09B64DFE1166}"/>
              </a:ext>
            </a:extLst>
          </p:cNvPr>
          <p:cNvSpPr txBox="1"/>
          <p:nvPr/>
        </p:nvSpPr>
        <p:spPr>
          <a:xfrm>
            <a:off x="369902" y="1030501"/>
            <a:ext cx="113582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User expectations can be altered and certain contexts can be triggered before/during a subjective study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User expectations has a major impact on user satisfaction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Impact of context on acceptability/annoyance of video content can be quantified through controlled experiments and advanced statistical analysis.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aleway" pitchFamily="2" charset="0"/>
                <a:cs typeface="Arial" panose="020B0604020202020204" pitchFamily="34" charset="0"/>
              </a:rPr>
              <a:t>Thresholds of acceptability/annoyance for objective quality metric predictions can be derived for different contexts.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CD881-EE29-9BE2-64E6-E4D859A1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4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Acceptability/Annoyance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78DFE-2F84-ACB4-A374-7E4700235C8F}"/>
              </a:ext>
            </a:extLst>
          </p:cNvPr>
          <p:cNvSpPr txBox="1"/>
          <p:nvPr/>
        </p:nvSpPr>
        <p:spPr>
          <a:xfrm>
            <a:off x="508883" y="1017767"/>
            <a:ext cx="11115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Perceived quality does not necessarily need to directly express the Acceptability/Annoyance of the video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Acceptability/Annoyance is a measure of user satisfaction for video streaming services.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Acceptability/Annoyance takes user expectations and user profile into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EE234-8E0C-264E-C71F-5696A0B2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Acceptability/Annoyance with a Context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66811-430A-E23D-E5B3-EA1FCB15F5E8}"/>
              </a:ext>
            </a:extLst>
          </p:cNvPr>
          <p:cNvSpPr txBox="1"/>
          <p:nvPr/>
        </p:nvSpPr>
        <p:spPr>
          <a:xfrm>
            <a:off x="369901" y="5962214"/>
            <a:ext cx="11207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/>
              <a:t>[1] </a:t>
            </a:r>
            <a:r>
              <a:rPr lang="en-GB" sz="1200" b="0" i="0" u="none" strike="noStrike" baseline="0" dirty="0" err="1"/>
              <a:t>AccAnn</a:t>
            </a:r>
            <a:r>
              <a:rPr lang="en-GB" sz="1200" b="0" i="0" u="none" strike="noStrike" baseline="0" dirty="0"/>
              <a:t>: A New Subjective Assessment Methodology for Measuring Acceptability and Annoyance of Quality of Experience, Jing Li , </a:t>
            </a:r>
            <a:r>
              <a:rPr lang="en-GB" sz="1200" b="0" i="0" u="none" strike="noStrike" baseline="0" dirty="0" err="1"/>
              <a:t>Lukáš</a:t>
            </a:r>
            <a:r>
              <a:rPr lang="en-GB" sz="1200" b="0" i="0" u="none" strike="noStrike" baseline="0" dirty="0"/>
              <a:t> </a:t>
            </a:r>
            <a:r>
              <a:rPr lang="en-GB" sz="1200" b="0" i="0" u="none" strike="noStrike" baseline="0" dirty="0" err="1"/>
              <a:t>Krasula</a:t>
            </a:r>
            <a:r>
              <a:rPr lang="en-GB" sz="1200" b="0" i="0" u="none" strike="noStrike" baseline="0" dirty="0"/>
              <a:t> , Yoann </a:t>
            </a:r>
            <a:r>
              <a:rPr lang="en-GB" sz="1200" b="0" i="0" u="none" strike="noStrike" baseline="0" dirty="0" err="1"/>
              <a:t>Baveye</a:t>
            </a:r>
            <a:r>
              <a:rPr lang="en-GB" sz="1200" b="0" i="0" u="none" strike="noStrike" baseline="0" dirty="0"/>
              <a:t>, Zhi Li, and Patrick Le </a:t>
            </a:r>
            <a:r>
              <a:rPr lang="en-GB" sz="1200" b="0" i="0" u="none" strike="noStrike" baseline="0" dirty="0" err="1"/>
              <a:t>Callet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A51B7-4813-4852-112B-CB616F914EBD}"/>
              </a:ext>
            </a:extLst>
          </p:cNvPr>
          <p:cNvSpPr txBox="1"/>
          <p:nvPr/>
        </p:nvSpPr>
        <p:spPr>
          <a:xfrm>
            <a:off x="508883" y="1017767"/>
            <a:ext cx="11115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A </a:t>
            </a:r>
            <a:r>
              <a:rPr lang="en-GB" sz="1800" b="1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context</a:t>
            </a: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 can be provided through instructions before/during the experiment to simulate a user profile and to set user expectations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latin typeface="Raleway" pitchFamily="2" charset="0"/>
              <a:cs typeface="Segoe UI Semibold" panose="020B0702040204020203" pitchFamily="34" charset="0"/>
            </a:endParaRPr>
          </a:p>
          <a:p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[1]: compares the impact of </a:t>
            </a:r>
            <a:r>
              <a:rPr lang="en-GB" b="1" dirty="0">
                <a:latin typeface="Raleway" pitchFamily="2" charset="0"/>
                <a:cs typeface="Segoe UI Semibold" panose="020B0702040204020203" pitchFamily="34" charset="0"/>
              </a:rPr>
              <a:t>Basic</a:t>
            </a: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 or </a:t>
            </a:r>
            <a:r>
              <a:rPr lang="en-GB" b="1" dirty="0">
                <a:latin typeface="Raleway" pitchFamily="2" charset="0"/>
                <a:cs typeface="Segoe UI Semibold" panose="020B0702040204020203" pitchFamily="34" charset="0"/>
              </a:rPr>
              <a:t>Premium</a:t>
            </a: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 subscription to a video streaming service on the acceptability-annoyance of the video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6D284-D5BA-E50C-9203-5591543E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3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Acceptability/Annoyance with a Context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A51B7-4813-4852-112B-CB616F914EBD}"/>
              </a:ext>
            </a:extLst>
          </p:cNvPr>
          <p:cNvSpPr txBox="1"/>
          <p:nvPr/>
        </p:nvSpPr>
        <p:spPr>
          <a:xfrm>
            <a:off x="508883" y="1017767"/>
            <a:ext cx="4636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We explored several contexts: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Remaining Data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Remaining Battery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Signal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Segoe UI Semibold" panose="020B0702040204020203" pitchFamily="34" charset="0"/>
              </a:rPr>
              <a:t>Contexts were presented to participants with Instructions or Logos during the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53133-1801-E2A3-DDE6-9B1742829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23"/>
          <a:stretch/>
        </p:blipFill>
        <p:spPr>
          <a:xfrm>
            <a:off x="7259541" y="1178457"/>
            <a:ext cx="3819277" cy="1389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D581F-0AD1-5D08-E378-DD25E4A41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79" b="45523"/>
          <a:stretch/>
        </p:blipFill>
        <p:spPr>
          <a:xfrm>
            <a:off x="7259541" y="2841605"/>
            <a:ext cx="3819277" cy="1316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67B17-DA75-CFCE-742C-7D7272093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09" b="10214"/>
          <a:stretch/>
        </p:blipFill>
        <p:spPr>
          <a:xfrm>
            <a:off x="7259540" y="4431866"/>
            <a:ext cx="3819277" cy="1389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2F65F-2C51-122B-688E-F5577836DF61}"/>
              </a:ext>
            </a:extLst>
          </p:cNvPr>
          <p:cNvSpPr txBox="1"/>
          <p:nvPr/>
        </p:nvSpPr>
        <p:spPr>
          <a:xfrm>
            <a:off x="7680959" y="857124"/>
            <a:ext cx="779228" cy="38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High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17295-732E-63BC-92DD-09EE66B19AF8}"/>
              </a:ext>
            </a:extLst>
          </p:cNvPr>
          <p:cNvSpPr txBox="1"/>
          <p:nvPr/>
        </p:nvSpPr>
        <p:spPr>
          <a:xfrm>
            <a:off x="8584758" y="864095"/>
            <a:ext cx="116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Medium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5B573-BF42-7884-BE06-09185C163B73}"/>
              </a:ext>
            </a:extLst>
          </p:cNvPr>
          <p:cNvSpPr txBox="1"/>
          <p:nvPr/>
        </p:nvSpPr>
        <p:spPr>
          <a:xfrm>
            <a:off x="9676737" y="857124"/>
            <a:ext cx="98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Low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388D34-B06F-052E-D6C8-0682725D2519}"/>
              </a:ext>
            </a:extLst>
          </p:cNvPr>
          <p:cNvSpPr/>
          <p:nvPr/>
        </p:nvSpPr>
        <p:spPr>
          <a:xfrm>
            <a:off x="7474227" y="1240397"/>
            <a:ext cx="3339548" cy="1389799"/>
          </a:xfrm>
          <a:prstGeom prst="roundRect">
            <a:avLst>
              <a:gd name="adj" fmla="val 5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A4C20D-B0E4-E9B2-299D-E8E6792D17BF}"/>
              </a:ext>
            </a:extLst>
          </p:cNvPr>
          <p:cNvSpPr/>
          <p:nvPr/>
        </p:nvSpPr>
        <p:spPr>
          <a:xfrm>
            <a:off x="7499404" y="2841605"/>
            <a:ext cx="3339548" cy="1389799"/>
          </a:xfrm>
          <a:prstGeom prst="roundRect">
            <a:avLst>
              <a:gd name="adj" fmla="val 5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2831F8-A6AE-F9BA-DE96-172262962D41}"/>
              </a:ext>
            </a:extLst>
          </p:cNvPr>
          <p:cNvSpPr/>
          <p:nvPr/>
        </p:nvSpPr>
        <p:spPr>
          <a:xfrm>
            <a:off x="7474227" y="4504738"/>
            <a:ext cx="3339548" cy="1389799"/>
          </a:xfrm>
          <a:prstGeom prst="roundRect">
            <a:avLst>
              <a:gd name="adj" fmla="val 5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3C374-7474-12F2-216E-EB9155B6F947}"/>
              </a:ext>
            </a:extLst>
          </p:cNvPr>
          <p:cNvSpPr txBox="1"/>
          <p:nvPr/>
        </p:nvSpPr>
        <p:spPr>
          <a:xfrm>
            <a:off x="5974082" y="1550198"/>
            <a:ext cx="150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Remaining</a:t>
            </a:r>
          </a:p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Data Plan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8BB2D-D3D8-76C7-98D3-0AEB1DEE2A01}"/>
              </a:ext>
            </a:extLst>
          </p:cNvPr>
          <p:cNvSpPr txBox="1"/>
          <p:nvPr/>
        </p:nvSpPr>
        <p:spPr>
          <a:xfrm>
            <a:off x="5974082" y="3213338"/>
            <a:ext cx="150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Remaining</a:t>
            </a:r>
          </a:p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Battery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F9AEA-C20E-1F29-DFD4-516968672986}"/>
              </a:ext>
            </a:extLst>
          </p:cNvPr>
          <p:cNvSpPr txBox="1"/>
          <p:nvPr/>
        </p:nvSpPr>
        <p:spPr>
          <a:xfrm>
            <a:off x="5974081" y="4806104"/>
            <a:ext cx="150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Signal</a:t>
            </a:r>
          </a:p>
          <a:p>
            <a:pPr algn="ctr"/>
            <a:r>
              <a:rPr lang="en-US" dirty="0">
                <a:latin typeface="Raleway" pitchFamily="2" charset="0"/>
                <a:cs typeface="Segoe UI Semibold" panose="020B0702040204020203" pitchFamily="34" charset="0"/>
              </a:rPr>
              <a:t>Strength</a:t>
            </a:r>
            <a:endParaRPr lang="en-GB" dirty="0">
              <a:latin typeface="Raleway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E6C9349-10AF-C4BA-DBD7-08CB1611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FC4905-DDD4-5E4B-6AC0-3F97DE75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06" y="1028162"/>
            <a:ext cx="8771987" cy="20155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Acceptability/Annoyance: Multi-Step vs Single-Step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E937F-17ED-6682-6EA2-E10FD97B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0007" r="59721" b="17039"/>
          <a:stretch/>
        </p:blipFill>
        <p:spPr>
          <a:xfrm>
            <a:off x="4227441" y="3857933"/>
            <a:ext cx="3737113" cy="254961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657618-8EAE-6DD9-1043-679D669EB6BB}"/>
              </a:ext>
            </a:extLst>
          </p:cNvPr>
          <p:cNvSpPr/>
          <p:nvPr/>
        </p:nvSpPr>
        <p:spPr>
          <a:xfrm>
            <a:off x="1468337" y="1164168"/>
            <a:ext cx="9255319" cy="1879511"/>
          </a:xfrm>
          <a:prstGeom prst="roundRect">
            <a:avLst>
              <a:gd name="adj" fmla="val 820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2FBA57-7BB3-F022-DAEB-D3CB4D079E47}"/>
              </a:ext>
            </a:extLst>
          </p:cNvPr>
          <p:cNvSpPr/>
          <p:nvPr/>
        </p:nvSpPr>
        <p:spPr>
          <a:xfrm>
            <a:off x="3697357" y="3800286"/>
            <a:ext cx="4619706" cy="2727296"/>
          </a:xfrm>
          <a:prstGeom prst="roundRect">
            <a:avLst>
              <a:gd name="adj" fmla="val 5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39C4E-50A0-95A9-A6CC-F53E4AB55FF4}"/>
              </a:ext>
            </a:extLst>
          </p:cNvPr>
          <p:cNvSpPr txBox="1"/>
          <p:nvPr/>
        </p:nvSpPr>
        <p:spPr>
          <a:xfrm>
            <a:off x="4561394" y="3429000"/>
            <a:ext cx="30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Single Step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B0597-D070-E7F7-1F0E-18C20F7A9205}"/>
              </a:ext>
            </a:extLst>
          </p:cNvPr>
          <p:cNvSpPr txBox="1"/>
          <p:nvPr/>
        </p:nvSpPr>
        <p:spPr>
          <a:xfrm>
            <a:off x="4472608" y="756028"/>
            <a:ext cx="30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Raleway" pitchFamily="2" charset="0"/>
                <a:cs typeface="Segoe UI Semibold" panose="020B0702040204020203" pitchFamily="34" charset="0"/>
              </a:rPr>
              <a:t>Multi Step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365B9-A122-4E5F-32F2-A4A9B80A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2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Subjective experiment details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A42FA6-3D56-3D0F-2E55-B68FC6D5F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4" y="669098"/>
            <a:ext cx="11372471" cy="25929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2CA2C0-78D2-95D2-9147-F459A9E7A8DA}"/>
              </a:ext>
            </a:extLst>
          </p:cNvPr>
          <p:cNvSpPr txBox="1"/>
          <p:nvPr/>
        </p:nvSpPr>
        <p:spPr>
          <a:xfrm>
            <a:off x="582432" y="3595980"/>
            <a:ext cx="109390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Absolute Category Rating (ACR) experiment was conducted to collect Mean Opinion Scores (ACR-MOS).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AccAnn</a:t>
            </a:r>
            <a:r>
              <a:rPr lang="en-GB" dirty="0"/>
              <a:t> experiments with different contexts and three context levels per context were conducted to collect Acceptability and Annoyance Opinion Scores (</a:t>
            </a:r>
            <a:r>
              <a:rPr lang="en-GB" dirty="0" err="1"/>
              <a:t>AccAnn</a:t>
            </a:r>
            <a:r>
              <a:rPr lang="en-GB" dirty="0"/>
              <a:t>-MOS).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SRCs (as shown above) with 1080p resolution and 5 seconds duration.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encoded at 6 different bitrates with VP9.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4FC39-22E2-F807-03C1-C19A9CA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Remaining Data Plan: Mapping </a:t>
            </a:r>
            <a:r>
              <a:rPr lang="en-US" sz="2400" dirty="0" err="1">
                <a:solidFill>
                  <a:srgbClr val="355F8D"/>
                </a:solidFill>
                <a:latin typeface="Raleway ExtraBold" pitchFamily="2" charset="0"/>
              </a:rPr>
              <a:t>AccAnn</a:t>
            </a:r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-MOS to ACR-MOS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571B7-8116-0A15-BD80-58F4CF8D8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6168"/>
          <a:stretch/>
        </p:blipFill>
        <p:spPr>
          <a:xfrm>
            <a:off x="428460" y="659446"/>
            <a:ext cx="10456876" cy="61900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32A51-5F5E-47E3-12E4-A0742E08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5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Elimination by Aspects (EBA) Analysis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7D634-8366-9665-4980-09B64DFE1166}"/>
              </a:ext>
            </a:extLst>
          </p:cNvPr>
          <p:cNvSpPr txBox="1"/>
          <p:nvPr/>
        </p:nvSpPr>
        <p:spPr>
          <a:xfrm>
            <a:off x="369902" y="1030501"/>
            <a:ext cx="113582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Raleway" pitchFamily="2" charset="0"/>
                <a:cs typeface="Arial" panose="020B0604020202020204" pitchFamily="34" charset="0"/>
              </a:rPr>
              <a:t>According to the EBA model, in a perceptual quality test, a subject considers one stimulus better than another is because of a certain attribute this stimulus has that the other one does not have.</a:t>
            </a:r>
          </a:p>
          <a:p>
            <a:pPr algn="l"/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algn="l"/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In other words, the measured </a:t>
            </a:r>
            <a:r>
              <a:rPr lang="en-GB" dirty="0" err="1">
                <a:latin typeface="Raleway" pitchFamily="2" charset="0"/>
                <a:cs typeface="Arial" panose="020B0604020202020204" pitchFamily="34" charset="0"/>
              </a:rPr>
              <a:t>QoE</a:t>
            </a: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 of a stimulus can be expressed as the sum of different attributes. e.g. context, context level, display device,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latin typeface="Raleway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Raleway" pitchFamily="2" charset="0"/>
                <a:cs typeface="Arial" panose="020B0604020202020204" pitchFamily="34" charset="0"/>
              </a:rPr>
              <a:t>EBA model is a generalized version of Bradley-Terry model.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5FBD1-B102-72E0-5DBE-FEB4B5F5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0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F954-65E2-4A01-DCD5-8A7A880478C5}"/>
              </a:ext>
            </a:extLst>
          </p:cNvPr>
          <p:cNvCxnSpPr>
            <a:cxnSpLocks/>
          </p:cNvCxnSpPr>
          <p:nvPr/>
        </p:nvCxnSpPr>
        <p:spPr>
          <a:xfrm>
            <a:off x="369903" y="514906"/>
            <a:ext cx="11452193" cy="0"/>
          </a:xfrm>
          <a:prstGeom prst="line">
            <a:avLst/>
          </a:prstGeom>
          <a:ln w="38100">
            <a:solidFill>
              <a:srgbClr val="355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CD7B51-A174-7F1F-A6DA-16EDA63D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02" y="8465"/>
            <a:ext cx="11452193" cy="49155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355F8D"/>
                </a:solidFill>
                <a:latin typeface="Raleway ExtraBold" pitchFamily="2" charset="0"/>
              </a:rPr>
              <a:t>Elimination by Aspects (EBA) Analysis</a:t>
            </a:r>
            <a:endParaRPr lang="en-GB" sz="2400" dirty="0">
              <a:solidFill>
                <a:srgbClr val="355F8D"/>
              </a:solidFill>
              <a:latin typeface="Raleway Extra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E14E3B-2C89-F16B-5EB0-B8966AC92489}"/>
                  </a:ext>
                </a:extLst>
              </p:cNvPr>
              <p:cNvSpPr txBox="1"/>
              <p:nvPr/>
            </p:nvSpPr>
            <p:spPr>
              <a:xfrm>
                <a:off x="369901" y="798802"/>
                <a:ext cx="109527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0" i="0" u="none" strike="noStrike" baseline="0" dirty="0">
                    <a:latin typeface="Raleway" pitchFamily="2" charset="0"/>
                    <a:cs typeface="Arial" panose="020B0604020202020204" pitchFamily="34" charset="0"/>
                  </a:rPr>
                  <a:t>More formally,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>
                    <a:latin typeface="Raleway" pitchFamily="2" charset="0"/>
                    <a:cs typeface="Arial" panose="020B0604020202020204" pitchFamily="34" charset="0"/>
                  </a:rPr>
                  <a:t> be the measured </a:t>
                </a:r>
                <a:r>
                  <a:rPr lang="en-GB" sz="1800" b="0" i="0" u="none" strike="noStrike" baseline="0" dirty="0" err="1">
                    <a:latin typeface="Raleway" pitchFamily="2" charset="0"/>
                    <a:cs typeface="Arial" panose="020B0604020202020204" pitchFamily="34" charset="0"/>
                  </a:rPr>
                  <a:t>QoE</a:t>
                </a:r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 of the stimulus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GB" sz="1800" b="0" i="0" u="none" strike="noStrike" baseline="0" dirty="0">
                    <a:latin typeface="Raleway" pitchFamily="2" charset="0"/>
                    <a:cs typeface="Arial" panose="020B0604020202020204" pitchFamily="34" charset="0"/>
                  </a:rPr>
                  <a:t>.</a:t>
                </a:r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In a standard scenario,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can be expressed as follows:</a:t>
                </a:r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 </a:t>
                </a:r>
                <a:endParaRPr lang="en-GB" dirty="0">
                  <a:latin typeface="Raleway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E14E3B-2C89-F16B-5EB0-B8966AC92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1" y="798802"/>
                <a:ext cx="10952755" cy="646331"/>
              </a:xfrm>
              <a:prstGeom prst="rect">
                <a:avLst/>
              </a:prstGeom>
              <a:blipFill>
                <a:blip r:embed="rId2"/>
                <a:stretch>
                  <a:fillRect l="-50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C53224-B9F2-B4CF-CBB3-22221EA13890}"/>
                  </a:ext>
                </a:extLst>
              </p:cNvPr>
              <p:cNvSpPr txBox="1"/>
              <p:nvPr/>
            </p:nvSpPr>
            <p:spPr>
              <a:xfrm>
                <a:off x="369901" y="1590528"/>
                <a:ext cx="38862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C53224-B9F2-B4CF-CBB3-22221EA13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1" y="1590528"/>
                <a:ext cx="3886228" cy="307777"/>
              </a:xfrm>
              <a:prstGeom prst="rect">
                <a:avLst/>
              </a:prstGeom>
              <a:blipFill>
                <a:blip r:embed="rId3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D648E4-582B-5C2B-FF56-E5E8785E0744}"/>
                  </a:ext>
                </a:extLst>
              </p:cNvPr>
              <p:cNvSpPr txBox="1"/>
              <p:nvPr/>
            </p:nvSpPr>
            <p:spPr>
              <a:xfrm>
                <a:off x="369901" y="2043700"/>
                <a:ext cx="107539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u="none" strike="noStrike" baseline="0" dirty="0">
                    <a:latin typeface="Raleway" pitchFamily="2" charset="0"/>
                    <a:cs typeface="Arial" panose="020B0604020202020204" pitchFamily="34" charset="0"/>
                  </a:rPr>
                  <a:t> be the</a:t>
                </a:r>
                <a:r>
                  <a:rPr lang="en-GB" sz="1800" b="0" i="0" u="none" strike="noStrike" dirty="0">
                    <a:latin typeface="Raleway" pitchFamily="2" charset="0"/>
                    <a:cs typeface="Arial" panose="020B0604020202020204" pitchFamily="34" charset="0"/>
                  </a:rPr>
                  <a:t> attribute we are aiming to measure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u="none" strike="noStrik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 is the quality of the stimulus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.</a:t>
                </a:r>
                <a:endParaRPr lang="en-GB" dirty="0">
                  <a:latin typeface="Raleway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D648E4-582B-5C2B-FF56-E5E8785E0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1" y="2043700"/>
                <a:ext cx="10753973" cy="646331"/>
              </a:xfrm>
              <a:prstGeom prst="rect">
                <a:avLst/>
              </a:prstGeom>
              <a:blipFill>
                <a:blip r:embed="rId4"/>
                <a:stretch>
                  <a:fillRect l="-51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808EEA-192C-A7C3-0D99-BB1922808F36}"/>
                  </a:ext>
                </a:extLst>
              </p:cNvPr>
              <p:cNvSpPr txBox="1"/>
              <p:nvPr/>
            </p:nvSpPr>
            <p:spPr>
              <a:xfrm>
                <a:off x="823872" y="2835426"/>
                <a:ext cx="38862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808EEA-192C-A7C3-0D99-BB192280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72" y="2835426"/>
                <a:ext cx="3886228" cy="307777"/>
              </a:xfrm>
              <a:prstGeom prst="rect">
                <a:avLst/>
              </a:prstGeom>
              <a:blipFill>
                <a:blip r:embed="rId5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9E952B-EE47-8311-1324-6A85A4CAFA38}"/>
                  </a:ext>
                </a:extLst>
              </p:cNvPr>
              <p:cNvSpPr txBox="1"/>
              <p:nvPr/>
            </p:nvSpPr>
            <p:spPr>
              <a:xfrm>
                <a:off x="369902" y="3431438"/>
                <a:ext cx="109527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Raleway" pitchFamily="2" charset="0"/>
                    <a:cs typeface="Arial" panose="020B0604020202020204" pitchFamily="34" charset="0"/>
                  </a:rPr>
                  <a:t>With EBA model, we follow this expression in terms of the probability that the observers prefer stimulus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Raleway" pitchFamily="2" charset="0"/>
                    <a:cs typeface="Arial" panose="020B0604020202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GB" dirty="0">
                    <a:latin typeface="Raleway" pitchFamily="2" charset="0"/>
                  </a:rPr>
                  <a:t>. And the following likelihood function is used to estimate the individual components, i.e. attribute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Raleway" pitchFamily="2" charset="0"/>
                  </a:rPr>
                  <a:t>) and attribute independent quality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Raleway" pitchFamily="2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9E952B-EE47-8311-1324-6A85A4CAF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2" y="3431438"/>
                <a:ext cx="10952754" cy="923330"/>
              </a:xfrm>
              <a:prstGeom prst="rect">
                <a:avLst/>
              </a:prstGeom>
              <a:blipFill>
                <a:blip r:embed="rId6"/>
                <a:stretch>
                  <a:fillRect l="-501" t="-3974" r="-56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8BC7F-1137-A27C-2995-E973C18C7ED8}"/>
                  </a:ext>
                </a:extLst>
              </p:cNvPr>
              <p:cNvSpPr txBox="1"/>
              <p:nvPr/>
            </p:nvSpPr>
            <p:spPr>
              <a:xfrm>
                <a:off x="1180077" y="4612123"/>
                <a:ext cx="4295723" cy="673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8BC7F-1137-A27C-2995-E973C18C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77" y="4612123"/>
                <a:ext cx="4295723" cy="673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E5165-8ACF-1A5B-85D2-ED746DF33ED2}"/>
                  </a:ext>
                </a:extLst>
              </p:cNvPr>
              <p:cNvSpPr txBox="1"/>
              <p:nvPr/>
            </p:nvSpPr>
            <p:spPr>
              <a:xfrm>
                <a:off x="6716200" y="4563946"/>
                <a:ext cx="2767424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E5165-8ACF-1A5B-85D2-ED746DF3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00" y="4563946"/>
                <a:ext cx="2767424" cy="7817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8B48B-DE4A-FC5A-C076-5BD0DA99DC36}"/>
                  </a:ext>
                </a:extLst>
              </p:cNvPr>
              <p:cNvSpPr txBox="1"/>
              <p:nvPr/>
            </p:nvSpPr>
            <p:spPr>
              <a:xfrm>
                <a:off x="818291" y="6090157"/>
                <a:ext cx="52777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 −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8B48B-DE4A-FC5A-C076-5BD0DA99D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1" y="6090157"/>
                <a:ext cx="5277707" cy="307777"/>
              </a:xfrm>
              <a:prstGeom prst="rect">
                <a:avLst/>
              </a:prstGeom>
              <a:blipFill>
                <a:blip r:embed="rId9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FD2B3D-A1B6-5312-B4C7-C29B0DFEB0AE}"/>
                  </a:ext>
                </a:extLst>
              </p:cNvPr>
              <p:cNvSpPr txBox="1"/>
              <p:nvPr/>
            </p:nvSpPr>
            <p:spPr>
              <a:xfrm>
                <a:off x="369901" y="5467574"/>
                <a:ext cx="94441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0" i="0" u="none" strike="noStrike" baseline="0" dirty="0">
                    <a:latin typeface="Raleway" pitchFamily="2" charset="0"/>
                    <a:cs typeface="Arial" panose="020B0604020202020204" pitchFamily="34" charset="0"/>
                  </a:rPr>
                  <a:t>Then, the influence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 (represented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Raleway" pitchFamily="2" charset="0"/>
                    <a:cs typeface="Arial" panose="020B0604020202020204" pitchFamily="34" charset="0"/>
                  </a:rPr>
                  <a:t>) can be estimated as follows: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FD2B3D-A1B6-5312-B4C7-C29B0DFEB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01" y="5467574"/>
                <a:ext cx="9444162" cy="369332"/>
              </a:xfrm>
              <a:prstGeom prst="rect">
                <a:avLst/>
              </a:prstGeom>
              <a:blipFill>
                <a:blip r:embed="rId10"/>
                <a:stretch>
                  <a:fillRect l="-58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66B13-FAD5-5B5B-F53D-CA6567C0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B11C-6E5A-4F44-9602-2DD964F62A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5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624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Raleway</vt:lpstr>
      <vt:lpstr>Raleway ExtraBold</vt:lpstr>
      <vt:lpstr>Raleway Medium</vt:lpstr>
      <vt:lpstr>Office Theme</vt:lpstr>
      <vt:lpstr>Acceptability and Annoyance  of Video Quality in Context</vt:lpstr>
      <vt:lpstr>Acceptability/Annoyance</vt:lpstr>
      <vt:lpstr>Acceptability/Annoyance with a Context</vt:lpstr>
      <vt:lpstr>Acceptability/Annoyance with a Context</vt:lpstr>
      <vt:lpstr>Acceptability/Annoyance: Multi-Step vs Single-Step</vt:lpstr>
      <vt:lpstr>Subjective experiment details</vt:lpstr>
      <vt:lpstr>Remaining Data Plan: Mapping AccAnn-MOS to ACR-MOS</vt:lpstr>
      <vt:lpstr>Elimination by Aspects (EBA) Analysis</vt:lpstr>
      <vt:lpstr>Elimination by Aspects (EBA) Analysis</vt:lpstr>
      <vt:lpstr>Elimination by Aspects (EBA) Analysis</vt:lpstr>
      <vt:lpstr>Metric Thresholds for Acceptability and Annoyance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Acceptability and Annoyance  of Video Quality in Context</dc:title>
  <dc:creator>Ali AK</dc:creator>
  <cp:lastModifiedBy>Ali AK</cp:lastModifiedBy>
  <cp:revision>8</cp:revision>
  <dcterms:created xsi:type="dcterms:W3CDTF">2023-06-26T17:38:54Z</dcterms:created>
  <dcterms:modified xsi:type="dcterms:W3CDTF">2023-06-28T18:19:27Z</dcterms:modified>
</cp:coreProperties>
</file>