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558"/>
  </p:normalViewPr>
  <p:slideViewPr>
    <p:cSldViewPr snapToGrid="0">
      <p:cViewPr varScale="1">
        <p:scale>
          <a:sx n="121" d="100"/>
          <a:sy n="121"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1EA8A-7CC5-FF46-B4E1-6F2AE202418B}" type="datetimeFigureOut">
              <a:rPr lang="en-GB" smtClean="0"/>
              <a:t>12/12/2022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051D4-A438-F340-87AE-65CC372854C6}" type="slidenum">
              <a:rPr lang="en-GB" smtClean="0"/>
              <a:t>‹#›</a:t>
            </a:fld>
            <a:endParaRPr lang="en-GB"/>
          </a:p>
        </p:txBody>
      </p:sp>
    </p:spTree>
    <p:extLst>
      <p:ext uri="{BB962C8B-B14F-4D97-AF65-F5344CB8AC3E}">
        <p14:creationId xmlns:p14="http://schemas.microsoft.com/office/powerpoint/2010/main" val="14239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0F26-5C9F-B8FC-A8A0-0110F1B4BB7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176A65A-CBB3-CAB9-FB9D-7AE51F806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8D8BAB6-38F6-1B4B-32EA-AB6C5DB4CC34}"/>
              </a:ext>
            </a:extLst>
          </p:cNvPr>
          <p:cNvSpPr>
            <a:spLocks noGrp="1"/>
          </p:cNvSpPr>
          <p:nvPr>
            <p:ph type="dt" sz="half" idx="10"/>
          </p:nvPr>
        </p:nvSpPr>
        <p:spPr/>
        <p:txBody>
          <a:bodyPr/>
          <a:lstStyle/>
          <a:p>
            <a:fld id="{45C5B36D-2140-4D48-815C-6877F643FC8E}" type="datetime1">
              <a:rPr lang="pl-PL" smtClean="0"/>
              <a:t>12.12.2022</a:t>
            </a:fld>
            <a:endParaRPr lang="en-GB"/>
          </a:p>
        </p:txBody>
      </p:sp>
      <p:sp>
        <p:nvSpPr>
          <p:cNvPr id="5" name="Footer Placeholder 4">
            <a:extLst>
              <a:ext uri="{FF2B5EF4-FFF2-40B4-BE49-F238E27FC236}">
                <a16:creationId xmlns:a16="http://schemas.microsoft.com/office/drawing/2014/main" id="{423FE7CF-D301-6E21-FB33-26CA45E43D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FC63B0-4F7C-C3C4-958C-929054C3C143}"/>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217084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111C-E1EB-F897-52BD-C2232A1C64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CE4FF41-31AE-01B1-F3C0-D6BF3F608F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D859F21-B23F-4104-E0AD-7F512533C210}"/>
              </a:ext>
            </a:extLst>
          </p:cNvPr>
          <p:cNvSpPr>
            <a:spLocks noGrp="1"/>
          </p:cNvSpPr>
          <p:nvPr>
            <p:ph type="dt" sz="half" idx="10"/>
          </p:nvPr>
        </p:nvSpPr>
        <p:spPr/>
        <p:txBody>
          <a:bodyPr/>
          <a:lstStyle/>
          <a:p>
            <a:fld id="{D948024B-408C-3A41-B47C-A9DDACC97249}" type="datetime1">
              <a:rPr lang="pl-PL" smtClean="0"/>
              <a:t>12.12.2022</a:t>
            </a:fld>
            <a:endParaRPr lang="en-GB"/>
          </a:p>
        </p:txBody>
      </p:sp>
      <p:sp>
        <p:nvSpPr>
          <p:cNvPr id="5" name="Footer Placeholder 4">
            <a:extLst>
              <a:ext uri="{FF2B5EF4-FFF2-40B4-BE49-F238E27FC236}">
                <a16:creationId xmlns:a16="http://schemas.microsoft.com/office/drawing/2014/main" id="{ED8ED5CB-D5BF-A322-498F-3350040FC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88364F-A36F-BAA1-85C4-813247767994}"/>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79302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B49CB-08A1-5197-5B05-7E7C663DD55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F074DF5-8530-5EF6-698C-790EBBC301D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339B9D6-7391-C0E9-BDAA-5A2FC560721C}"/>
              </a:ext>
            </a:extLst>
          </p:cNvPr>
          <p:cNvSpPr>
            <a:spLocks noGrp="1"/>
          </p:cNvSpPr>
          <p:nvPr>
            <p:ph type="dt" sz="half" idx="10"/>
          </p:nvPr>
        </p:nvSpPr>
        <p:spPr/>
        <p:txBody>
          <a:bodyPr/>
          <a:lstStyle/>
          <a:p>
            <a:fld id="{99F9C4A9-CE5F-AD41-949A-90266F25A2D0}" type="datetime1">
              <a:rPr lang="pl-PL" smtClean="0"/>
              <a:t>12.12.2022</a:t>
            </a:fld>
            <a:endParaRPr lang="en-GB"/>
          </a:p>
        </p:txBody>
      </p:sp>
      <p:sp>
        <p:nvSpPr>
          <p:cNvPr id="5" name="Footer Placeholder 4">
            <a:extLst>
              <a:ext uri="{FF2B5EF4-FFF2-40B4-BE49-F238E27FC236}">
                <a16:creationId xmlns:a16="http://schemas.microsoft.com/office/drawing/2014/main" id="{9A64C75B-3D31-0FEF-CF8E-D903526F8C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AB672-60F8-45D1-46A7-B17FBFB5537D}"/>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301184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1A7E-A25B-C76E-C2B8-38133233E51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A0B92E1-70EF-E854-4438-8E54536F90D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8182E86-2A88-7EF3-7602-353116F7890F}"/>
              </a:ext>
            </a:extLst>
          </p:cNvPr>
          <p:cNvSpPr>
            <a:spLocks noGrp="1"/>
          </p:cNvSpPr>
          <p:nvPr>
            <p:ph type="dt" sz="half" idx="10"/>
          </p:nvPr>
        </p:nvSpPr>
        <p:spPr/>
        <p:txBody>
          <a:bodyPr/>
          <a:lstStyle/>
          <a:p>
            <a:fld id="{10106247-6071-FF43-ACE9-52DE478D63DC}" type="datetime1">
              <a:rPr lang="pl-PL" smtClean="0"/>
              <a:t>12.12.2022</a:t>
            </a:fld>
            <a:endParaRPr lang="en-GB"/>
          </a:p>
        </p:txBody>
      </p:sp>
      <p:sp>
        <p:nvSpPr>
          <p:cNvPr id="5" name="Footer Placeholder 4">
            <a:extLst>
              <a:ext uri="{FF2B5EF4-FFF2-40B4-BE49-F238E27FC236}">
                <a16:creationId xmlns:a16="http://schemas.microsoft.com/office/drawing/2014/main" id="{3D6A58B5-05B7-9207-129F-E1D8B4A728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DDC09C-F91B-0AB6-06BC-E089A9C32972}"/>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147820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D1B-8F81-A801-FCA7-42E04A6207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254C086-2F84-F4F2-1DE6-44F9C3369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82BDA2-42B7-D482-0781-FBEA98FC714E}"/>
              </a:ext>
            </a:extLst>
          </p:cNvPr>
          <p:cNvSpPr>
            <a:spLocks noGrp="1"/>
          </p:cNvSpPr>
          <p:nvPr>
            <p:ph type="dt" sz="half" idx="10"/>
          </p:nvPr>
        </p:nvSpPr>
        <p:spPr/>
        <p:txBody>
          <a:bodyPr/>
          <a:lstStyle/>
          <a:p>
            <a:fld id="{0DCD01EC-3AA1-E14E-993C-2DBAF32E7144}" type="datetime1">
              <a:rPr lang="pl-PL" smtClean="0"/>
              <a:t>12.12.2022</a:t>
            </a:fld>
            <a:endParaRPr lang="en-GB"/>
          </a:p>
        </p:txBody>
      </p:sp>
      <p:sp>
        <p:nvSpPr>
          <p:cNvPr id="5" name="Footer Placeholder 4">
            <a:extLst>
              <a:ext uri="{FF2B5EF4-FFF2-40B4-BE49-F238E27FC236}">
                <a16:creationId xmlns:a16="http://schemas.microsoft.com/office/drawing/2014/main" id="{A811CB98-71C8-14A9-419C-EBCC64E889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3C9A55-3F5C-97C4-7BCE-BD6E2D74DD6B}"/>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56681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6299-8D5A-3F26-E8CA-E2A69FA884A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5929652-0BB8-E0A3-6AB6-E59A7C15718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80E192B-70B6-F50C-2F71-93303D6D74D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0F17B1D-8B98-B723-00D8-D17C6480A097}"/>
              </a:ext>
            </a:extLst>
          </p:cNvPr>
          <p:cNvSpPr>
            <a:spLocks noGrp="1"/>
          </p:cNvSpPr>
          <p:nvPr>
            <p:ph type="dt" sz="half" idx="10"/>
          </p:nvPr>
        </p:nvSpPr>
        <p:spPr/>
        <p:txBody>
          <a:bodyPr/>
          <a:lstStyle/>
          <a:p>
            <a:fld id="{41067ED0-5B02-5744-9BF4-78DA35FD24C3}" type="datetime1">
              <a:rPr lang="pl-PL" smtClean="0"/>
              <a:t>12.12.2022</a:t>
            </a:fld>
            <a:endParaRPr lang="en-GB"/>
          </a:p>
        </p:txBody>
      </p:sp>
      <p:sp>
        <p:nvSpPr>
          <p:cNvPr id="6" name="Footer Placeholder 5">
            <a:extLst>
              <a:ext uri="{FF2B5EF4-FFF2-40B4-BE49-F238E27FC236}">
                <a16:creationId xmlns:a16="http://schemas.microsoft.com/office/drawing/2014/main" id="{4B8F7934-85D9-9942-AEC8-BF62766B27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AC774D-9F13-4B6A-5EB6-809AAEAC5BA5}"/>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673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45E5-15E9-39AA-8864-C97CEBC00FD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36E2C7E-DB02-BE2C-0F92-F5DBE6355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440B8B-3A3F-5322-5D8A-C5A049D415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F542DC5-8610-86E2-1788-FAE81EFC5D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A39013-A468-6396-ECC4-A197E4F455C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228ADB5-7BC0-1C3B-41D5-0F3BDD113B17}"/>
              </a:ext>
            </a:extLst>
          </p:cNvPr>
          <p:cNvSpPr>
            <a:spLocks noGrp="1"/>
          </p:cNvSpPr>
          <p:nvPr>
            <p:ph type="dt" sz="half" idx="10"/>
          </p:nvPr>
        </p:nvSpPr>
        <p:spPr/>
        <p:txBody>
          <a:bodyPr/>
          <a:lstStyle/>
          <a:p>
            <a:fld id="{1485D1C0-1AF7-C546-8306-4163ADCDA876}" type="datetime1">
              <a:rPr lang="pl-PL" smtClean="0"/>
              <a:t>12.12.2022</a:t>
            </a:fld>
            <a:endParaRPr lang="en-GB"/>
          </a:p>
        </p:txBody>
      </p:sp>
      <p:sp>
        <p:nvSpPr>
          <p:cNvPr id="8" name="Footer Placeholder 7">
            <a:extLst>
              <a:ext uri="{FF2B5EF4-FFF2-40B4-BE49-F238E27FC236}">
                <a16:creationId xmlns:a16="http://schemas.microsoft.com/office/drawing/2014/main" id="{C83B2598-3822-677C-ED94-9EECB70A10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C663FB-FBCA-E63D-DF4C-52754F3BBCCB}"/>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86561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49DA-E888-C280-19F0-1DE831E5AD2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59AC22A-6963-EFAD-92F3-CCD614A4974D}"/>
              </a:ext>
            </a:extLst>
          </p:cNvPr>
          <p:cNvSpPr>
            <a:spLocks noGrp="1"/>
          </p:cNvSpPr>
          <p:nvPr>
            <p:ph type="dt" sz="half" idx="10"/>
          </p:nvPr>
        </p:nvSpPr>
        <p:spPr/>
        <p:txBody>
          <a:bodyPr/>
          <a:lstStyle/>
          <a:p>
            <a:fld id="{709A8B32-2DDB-C14D-8B6B-511AE5C5E0FC}" type="datetime1">
              <a:rPr lang="pl-PL" smtClean="0"/>
              <a:t>12.12.2022</a:t>
            </a:fld>
            <a:endParaRPr lang="en-GB"/>
          </a:p>
        </p:txBody>
      </p:sp>
      <p:sp>
        <p:nvSpPr>
          <p:cNvPr id="4" name="Footer Placeholder 3">
            <a:extLst>
              <a:ext uri="{FF2B5EF4-FFF2-40B4-BE49-F238E27FC236}">
                <a16:creationId xmlns:a16="http://schemas.microsoft.com/office/drawing/2014/main" id="{45B920CB-9A8B-51CB-349A-708AE507E7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ACD673-BD01-9470-F97E-9559D7F9DE72}"/>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46048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85A9D5-7DAB-8EE7-02BB-000D423B8DEE}"/>
              </a:ext>
            </a:extLst>
          </p:cNvPr>
          <p:cNvSpPr>
            <a:spLocks noGrp="1"/>
          </p:cNvSpPr>
          <p:nvPr>
            <p:ph type="dt" sz="half" idx="10"/>
          </p:nvPr>
        </p:nvSpPr>
        <p:spPr/>
        <p:txBody>
          <a:bodyPr/>
          <a:lstStyle/>
          <a:p>
            <a:fld id="{5867E906-24A2-5142-85F4-6789C484FE6F}" type="datetime1">
              <a:rPr lang="pl-PL" smtClean="0"/>
              <a:t>12.12.2022</a:t>
            </a:fld>
            <a:endParaRPr lang="en-GB"/>
          </a:p>
        </p:txBody>
      </p:sp>
      <p:sp>
        <p:nvSpPr>
          <p:cNvPr id="3" name="Footer Placeholder 2">
            <a:extLst>
              <a:ext uri="{FF2B5EF4-FFF2-40B4-BE49-F238E27FC236}">
                <a16:creationId xmlns:a16="http://schemas.microsoft.com/office/drawing/2014/main" id="{88C16C0D-7D0C-7D69-A16E-683FB559FF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8C2183-1C12-0CED-D812-1AE16ECD1B75}"/>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2898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8202-142D-984C-9CA4-9AB1079BAA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003A929-AA99-58E7-3F34-7540B87E38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4BDFB58-73B5-BE0B-FBD2-171EE28BA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560097-DDDE-868A-16A7-C7A7C078741B}"/>
              </a:ext>
            </a:extLst>
          </p:cNvPr>
          <p:cNvSpPr>
            <a:spLocks noGrp="1"/>
          </p:cNvSpPr>
          <p:nvPr>
            <p:ph type="dt" sz="half" idx="10"/>
          </p:nvPr>
        </p:nvSpPr>
        <p:spPr/>
        <p:txBody>
          <a:bodyPr/>
          <a:lstStyle/>
          <a:p>
            <a:fld id="{6D2765DD-201F-474E-94C2-7CEC8C38EC73}" type="datetime1">
              <a:rPr lang="pl-PL" smtClean="0"/>
              <a:t>12.12.2022</a:t>
            </a:fld>
            <a:endParaRPr lang="en-GB"/>
          </a:p>
        </p:txBody>
      </p:sp>
      <p:sp>
        <p:nvSpPr>
          <p:cNvPr id="6" name="Footer Placeholder 5">
            <a:extLst>
              <a:ext uri="{FF2B5EF4-FFF2-40B4-BE49-F238E27FC236}">
                <a16:creationId xmlns:a16="http://schemas.microsoft.com/office/drawing/2014/main" id="{D3F7DDBC-9EC9-A679-DD1A-2E294BE6A4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47DCEF-5ECD-8BC3-255E-A560FE00789B}"/>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38916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4E114-438A-70F3-8F14-CFA3FBADED8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E448720-7520-1821-0167-F240A2F1A4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D53465-D77E-DC49-E9EA-F8903342B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268FF1-E154-8B83-1800-EBAFAA1AA4FF}"/>
              </a:ext>
            </a:extLst>
          </p:cNvPr>
          <p:cNvSpPr>
            <a:spLocks noGrp="1"/>
          </p:cNvSpPr>
          <p:nvPr>
            <p:ph type="dt" sz="half" idx="10"/>
          </p:nvPr>
        </p:nvSpPr>
        <p:spPr/>
        <p:txBody>
          <a:bodyPr/>
          <a:lstStyle/>
          <a:p>
            <a:fld id="{26B4232A-B8B1-7D45-90B2-F09A83F2D13B}" type="datetime1">
              <a:rPr lang="pl-PL" smtClean="0"/>
              <a:t>12.12.2022</a:t>
            </a:fld>
            <a:endParaRPr lang="en-GB"/>
          </a:p>
        </p:txBody>
      </p:sp>
      <p:sp>
        <p:nvSpPr>
          <p:cNvPr id="6" name="Footer Placeholder 5">
            <a:extLst>
              <a:ext uri="{FF2B5EF4-FFF2-40B4-BE49-F238E27FC236}">
                <a16:creationId xmlns:a16="http://schemas.microsoft.com/office/drawing/2014/main" id="{D647E4CF-CC4F-C4C5-CB61-8C3AA00D3A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3B388C-120D-7F2E-E587-13B0F0C6B57E}"/>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1141202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0224A3-5AEC-EBE4-6C63-98E4CFD9B6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46DB885-05B4-EBDE-30B2-7975F66C8B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228914B-3EB7-EC99-ACD7-3C94818FDA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40C45-F728-894F-A407-A647C40E5F66}" type="datetime1">
              <a:rPr lang="pl-PL" smtClean="0"/>
              <a:t>12.12.2022</a:t>
            </a:fld>
            <a:endParaRPr lang="en-GB"/>
          </a:p>
        </p:txBody>
      </p:sp>
      <p:sp>
        <p:nvSpPr>
          <p:cNvPr id="5" name="Footer Placeholder 4">
            <a:extLst>
              <a:ext uri="{FF2B5EF4-FFF2-40B4-BE49-F238E27FC236}">
                <a16:creationId xmlns:a16="http://schemas.microsoft.com/office/drawing/2014/main" id="{7116627C-C5F9-D325-8AA6-B30A457EF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7F7C63-E8C3-683A-FB17-A09D2DCCA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7D6DA-21CC-CA44-AE85-370368588302}" type="slidenum">
              <a:rPr lang="en-GB" smtClean="0"/>
              <a:t>‹#›</a:t>
            </a:fld>
            <a:endParaRPr lang="en-GB"/>
          </a:p>
        </p:txBody>
      </p:sp>
    </p:spTree>
    <p:extLst>
      <p:ext uri="{BB962C8B-B14F-4D97-AF65-F5344CB8AC3E}">
        <p14:creationId xmlns:p14="http://schemas.microsoft.com/office/powerpoint/2010/main" val="164536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patrick.lecallet@polytech.univ-nantes.fr" TargetMode="External"/><Relationship Id="rId2" Type="http://schemas.openxmlformats.org/officeDocument/2006/relationships/hyperlink" Target="mailto:mikolaj.leszczuk@agh.edu.pl" TargetMode="External"/><Relationship Id="rId1" Type="http://schemas.openxmlformats.org/officeDocument/2006/relationships/slideLayout" Target="../slideLayouts/slideLayout2.xml"/><Relationship Id="rId4" Type="http://schemas.openxmlformats.org/officeDocument/2006/relationships/hyperlink" Target="mailto:lu.ge@insa-rennes.f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2C082-F327-850B-97FA-A511FAF75FBF}"/>
              </a:ext>
            </a:extLst>
          </p:cNvPr>
          <p:cNvSpPr>
            <a:spLocks noGrp="1"/>
          </p:cNvSpPr>
          <p:nvPr>
            <p:ph type="ctrTitle"/>
          </p:nvPr>
        </p:nvSpPr>
        <p:spPr/>
        <p:txBody>
          <a:bodyPr>
            <a:normAutofit fontScale="90000"/>
          </a:bodyPr>
          <a:lstStyle/>
          <a:p>
            <a:r>
              <a:rPr lang="en-GB" dirty="0"/>
              <a:t>Quality Assessment for Computer Vision Applications (QACoViA)</a:t>
            </a:r>
          </a:p>
        </p:txBody>
      </p:sp>
      <p:sp>
        <p:nvSpPr>
          <p:cNvPr id="3" name="Subtitle 2">
            <a:extLst>
              <a:ext uri="{FF2B5EF4-FFF2-40B4-BE49-F238E27FC236}">
                <a16:creationId xmlns:a16="http://schemas.microsoft.com/office/drawing/2014/main" id="{41CA7E47-1F85-B7AF-5F35-345346756BC9}"/>
              </a:ext>
            </a:extLst>
          </p:cNvPr>
          <p:cNvSpPr>
            <a:spLocks noGrp="1"/>
          </p:cNvSpPr>
          <p:nvPr>
            <p:ph type="subTitle" idx="1"/>
          </p:nvPr>
        </p:nvSpPr>
        <p:spPr/>
        <p:txBody>
          <a:bodyPr/>
          <a:lstStyle/>
          <a:p>
            <a:r>
              <a:rPr lang="en-GB" dirty="0"/>
              <a:t>12-16 December 2022, VQEG on-line meeting, hosted by Brightcove</a:t>
            </a:r>
          </a:p>
          <a:p>
            <a:endParaRPr lang="en-GB" dirty="0"/>
          </a:p>
        </p:txBody>
      </p:sp>
      <p:pic>
        <p:nvPicPr>
          <p:cNvPr id="6" name="Picture 5" descr="Icon&#10;&#10;Description automatically generated with medium confidence">
            <a:extLst>
              <a:ext uri="{FF2B5EF4-FFF2-40B4-BE49-F238E27FC236}">
                <a16:creationId xmlns:a16="http://schemas.microsoft.com/office/drawing/2014/main" id="{E5451F47-DD9B-7432-2142-32DBE91AAE2B}"/>
              </a:ext>
            </a:extLst>
          </p:cNvPr>
          <p:cNvPicPr>
            <a:picLocks noChangeAspect="1"/>
          </p:cNvPicPr>
          <p:nvPr/>
        </p:nvPicPr>
        <p:blipFill>
          <a:blip r:embed="rId2"/>
          <a:stretch>
            <a:fillRect/>
          </a:stretch>
        </p:blipFill>
        <p:spPr>
          <a:xfrm>
            <a:off x="5245100" y="4953000"/>
            <a:ext cx="1701800" cy="609600"/>
          </a:xfrm>
          <a:prstGeom prst="rect">
            <a:avLst/>
          </a:prstGeom>
        </p:spPr>
      </p:pic>
    </p:spTree>
    <p:extLst>
      <p:ext uri="{BB962C8B-B14F-4D97-AF65-F5344CB8AC3E}">
        <p14:creationId xmlns:p14="http://schemas.microsoft.com/office/powerpoint/2010/main" val="162144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DDA0-6850-CFA0-99C1-33518FCEDBCF}"/>
              </a:ext>
            </a:extLst>
          </p:cNvPr>
          <p:cNvSpPr>
            <a:spLocks noGrp="1"/>
          </p:cNvSpPr>
          <p:nvPr>
            <p:ph type="title"/>
          </p:nvPr>
        </p:nvSpPr>
        <p:spPr/>
        <p:txBody>
          <a:bodyPr/>
          <a:lstStyle/>
          <a:p>
            <a:r>
              <a:rPr lang="en-GB" dirty="0"/>
              <a:t>Mission</a:t>
            </a:r>
          </a:p>
        </p:txBody>
      </p:sp>
      <p:sp>
        <p:nvSpPr>
          <p:cNvPr id="3" name="Content Placeholder 2">
            <a:extLst>
              <a:ext uri="{FF2B5EF4-FFF2-40B4-BE49-F238E27FC236}">
                <a16:creationId xmlns:a16="http://schemas.microsoft.com/office/drawing/2014/main" id="{CBCBD3C4-A82E-318B-9822-FC42AA7B407A}"/>
              </a:ext>
            </a:extLst>
          </p:cNvPr>
          <p:cNvSpPr>
            <a:spLocks noGrp="1"/>
          </p:cNvSpPr>
          <p:nvPr>
            <p:ph idx="1"/>
          </p:nvPr>
        </p:nvSpPr>
        <p:spPr/>
        <p:txBody>
          <a:bodyPr anchor="ctr"/>
          <a:lstStyle/>
          <a:p>
            <a:pPr marL="0" indent="0" algn="ctr">
              <a:buNone/>
            </a:pPr>
            <a:r>
              <a:rPr lang="en-GB" dirty="0"/>
              <a:t>To study the visual quality requirements for computer vision methods.</a:t>
            </a:r>
          </a:p>
        </p:txBody>
      </p:sp>
      <p:sp>
        <p:nvSpPr>
          <p:cNvPr id="4" name="Slide Number Placeholder 3">
            <a:extLst>
              <a:ext uri="{FF2B5EF4-FFF2-40B4-BE49-F238E27FC236}">
                <a16:creationId xmlns:a16="http://schemas.microsoft.com/office/drawing/2014/main" id="{852C7559-9C49-380F-7F8F-030D07BA0FBC}"/>
              </a:ext>
            </a:extLst>
          </p:cNvPr>
          <p:cNvSpPr>
            <a:spLocks noGrp="1"/>
          </p:cNvSpPr>
          <p:nvPr>
            <p:ph type="sldNum" sz="quarter" idx="12"/>
          </p:nvPr>
        </p:nvSpPr>
        <p:spPr/>
        <p:txBody>
          <a:bodyPr/>
          <a:lstStyle/>
          <a:p>
            <a:fld id="{E5E7D6DA-21CC-CA44-AE85-370368588302}" type="slidenum">
              <a:rPr lang="en-GB" smtClean="0"/>
              <a:t>2</a:t>
            </a:fld>
            <a:endParaRPr lang="en-GB"/>
          </a:p>
        </p:txBody>
      </p:sp>
    </p:spTree>
    <p:extLst>
      <p:ext uri="{BB962C8B-B14F-4D97-AF65-F5344CB8AC3E}">
        <p14:creationId xmlns:p14="http://schemas.microsoft.com/office/powerpoint/2010/main" val="243823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5036-D353-F503-DE0F-C0812A6EBD1E}"/>
              </a:ext>
            </a:extLst>
          </p:cNvPr>
          <p:cNvSpPr>
            <a:spLocks noGrp="1"/>
          </p:cNvSpPr>
          <p:nvPr>
            <p:ph type="title"/>
          </p:nvPr>
        </p:nvSpPr>
        <p:spPr/>
        <p:txBody>
          <a:bodyPr/>
          <a:lstStyle/>
          <a:p>
            <a:r>
              <a:rPr lang="en-GB" dirty="0"/>
              <a:t>Background (1/2)</a:t>
            </a:r>
          </a:p>
        </p:txBody>
      </p:sp>
      <p:sp>
        <p:nvSpPr>
          <p:cNvPr id="3" name="Content Placeholder 2">
            <a:extLst>
              <a:ext uri="{FF2B5EF4-FFF2-40B4-BE49-F238E27FC236}">
                <a16:creationId xmlns:a16="http://schemas.microsoft.com/office/drawing/2014/main" id="{E90A13B2-4586-0440-A38E-37F1F611536F}"/>
              </a:ext>
            </a:extLst>
          </p:cNvPr>
          <p:cNvSpPr>
            <a:spLocks noGrp="1"/>
          </p:cNvSpPr>
          <p:nvPr>
            <p:ph idx="1"/>
          </p:nvPr>
        </p:nvSpPr>
        <p:spPr/>
        <p:txBody>
          <a:bodyPr anchor="ctr">
            <a:normAutofit/>
          </a:bodyPr>
          <a:lstStyle/>
          <a:p>
            <a:pPr marL="0" indent="0">
              <a:buNone/>
            </a:pPr>
            <a:r>
              <a:rPr lang="en-GB" dirty="0"/>
              <a:t>Methods for visual quality assessment are used to estimate or mimic human judgement when rating the quality of visual media for general purpose. These methods are not necessarily appropriate when the final observer is a computer vision algorithms, notably performing a specific task (e.g.: recognition tasks ...).</a:t>
            </a:r>
          </a:p>
        </p:txBody>
      </p:sp>
      <p:sp>
        <p:nvSpPr>
          <p:cNvPr id="4" name="Slide Number Placeholder 3">
            <a:extLst>
              <a:ext uri="{FF2B5EF4-FFF2-40B4-BE49-F238E27FC236}">
                <a16:creationId xmlns:a16="http://schemas.microsoft.com/office/drawing/2014/main" id="{FA9EC81B-B564-A0F8-BE03-CF743614BE99}"/>
              </a:ext>
            </a:extLst>
          </p:cNvPr>
          <p:cNvSpPr>
            <a:spLocks noGrp="1"/>
          </p:cNvSpPr>
          <p:nvPr>
            <p:ph type="sldNum" sz="quarter" idx="12"/>
          </p:nvPr>
        </p:nvSpPr>
        <p:spPr/>
        <p:txBody>
          <a:bodyPr/>
          <a:lstStyle/>
          <a:p>
            <a:fld id="{E5E7D6DA-21CC-CA44-AE85-370368588302}" type="slidenum">
              <a:rPr lang="en-GB" smtClean="0"/>
              <a:t>3</a:t>
            </a:fld>
            <a:endParaRPr lang="en-GB"/>
          </a:p>
        </p:txBody>
      </p:sp>
    </p:spTree>
    <p:extLst>
      <p:ext uri="{BB962C8B-B14F-4D97-AF65-F5344CB8AC3E}">
        <p14:creationId xmlns:p14="http://schemas.microsoft.com/office/powerpoint/2010/main" val="3886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5036-D353-F503-DE0F-C0812A6EBD1E}"/>
              </a:ext>
            </a:extLst>
          </p:cNvPr>
          <p:cNvSpPr>
            <a:spLocks noGrp="1"/>
          </p:cNvSpPr>
          <p:nvPr>
            <p:ph type="title"/>
          </p:nvPr>
        </p:nvSpPr>
        <p:spPr/>
        <p:txBody>
          <a:bodyPr/>
          <a:lstStyle/>
          <a:p>
            <a:r>
              <a:rPr lang="en-GB" dirty="0"/>
              <a:t>Background (2/2)</a:t>
            </a:r>
          </a:p>
        </p:txBody>
      </p:sp>
      <p:sp>
        <p:nvSpPr>
          <p:cNvPr id="3" name="Content Placeholder 2">
            <a:extLst>
              <a:ext uri="{FF2B5EF4-FFF2-40B4-BE49-F238E27FC236}">
                <a16:creationId xmlns:a16="http://schemas.microsoft.com/office/drawing/2014/main" id="{E90A13B2-4586-0440-A38E-37F1F611536F}"/>
              </a:ext>
            </a:extLst>
          </p:cNvPr>
          <p:cNvSpPr>
            <a:spLocks noGrp="1"/>
          </p:cNvSpPr>
          <p:nvPr>
            <p:ph idx="1"/>
          </p:nvPr>
        </p:nvSpPr>
        <p:spPr/>
        <p:txBody>
          <a:bodyPr>
            <a:normAutofit lnSpcReduction="10000"/>
          </a:bodyPr>
          <a:lstStyle/>
          <a:p>
            <a:pPr marL="0" indent="0">
              <a:buNone/>
            </a:pPr>
            <a:r>
              <a:rPr lang="en-GB" dirty="0"/>
              <a:t>Therefore, the correct estimation of video processing pipeline performance under various conditions is still a significant research challenge in Computer Vision (CV). Responding to this need, the goal of the group is to study:</a:t>
            </a:r>
          </a:p>
          <a:p>
            <a:r>
              <a:rPr lang="en-GB" dirty="0"/>
              <a:t>Testing methodologies and frameworks to identify the limit of CV methods with respect to the visual quality of the ingest</a:t>
            </a:r>
          </a:p>
          <a:p>
            <a:r>
              <a:rPr lang="en-GB" dirty="0"/>
              <a:t>Minimum quality requirements and objective visual quality measure to estimate if a visual content is the operating region of CV</a:t>
            </a:r>
          </a:p>
          <a:p>
            <a:r>
              <a:rPr lang="en-GB" dirty="0"/>
              <a:t>To deliver implementable algorithms being proof/demonstrate of the new proposal concept of an objective video quality assessment methods for recognition tasks</a:t>
            </a:r>
          </a:p>
        </p:txBody>
      </p:sp>
      <p:sp>
        <p:nvSpPr>
          <p:cNvPr id="4" name="Slide Number Placeholder 3">
            <a:extLst>
              <a:ext uri="{FF2B5EF4-FFF2-40B4-BE49-F238E27FC236}">
                <a16:creationId xmlns:a16="http://schemas.microsoft.com/office/drawing/2014/main" id="{E3EB8103-C225-A493-5273-452E454983F7}"/>
              </a:ext>
            </a:extLst>
          </p:cNvPr>
          <p:cNvSpPr>
            <a:spLocks noGrp="1"/>
          </p:cNvSpPr>
          <p:nvPr>
            <p:ph type="sldNum" sz="quarter" idx="12"/>
          </p:nvPr>
        </p:nvSpPr>
        <p:spPr/>
        <p:txBody>
          <a:bodyPr/>
          <a:lstStyle/>
          <a:p>
            <a:fld id="{E5E7D6DA-21CC-CA44-AE85-370368588302}" type="slidenum">
              <a:rPr lang="en-GB" smtClean="0"/>
              <a:t>4</a:t>
            </a:fld>
            <a:endParaRPr lang="en-GB"/>
          </a:p>
        </p:txBody>
      </p:sp>
    </p:spTree>
    <p:extLst>
      <p:ext uri="{BB962C8B-B14F-4D97-AF65-F5344CB8AC3E}">
        <p14:creationId xmlns:p14="http://schemas.microsoft.com/office/powerpoint/2010/main" val="5941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B8A86-7900-C39E-2B28-6A5C72919D64}"/>
              </a:ext>
            </a:extLst>
          </p:cNvPr>
          <p:cNvSpPr>
            <a:spLocks noGrp="1"/>
          </p:cNvSpPr>
          <p:nvPr>
            <p:ph type="title"/>
          </p:nvPr>
        </p:nvSpPr>
        <p:spPr/>
        <p:txBody>
          <a:bodyPr/>
          <a:lstStyle/>
          <a:p>
            <a:r>
              <a:rPr lang="en-GB" dirty="0"/>
              <a:t>Co-Chairs</a:t>
            </a:r>
          </a:p>
        </p:txBody>
      </p:sp>
      <p:sp>
        <p:nvSpPr>
          <p:cNvPr id="3" name="Content Placeholder 2">
            <a:extLst>
              <a:ext uri="{FF2B5EF4-FFF2-40B4-BE49-F238E27FC236}">
                <a16:creationId xmlns:a16="http://schemas.microsoft.com/office/drawing/2014/main" id="{3A1FF8BF-10DF-D688-4553-5D33DC32769C}"/>
              </a:ext>
            </a:extLst>
          </p:cNvPr>
          <p:cNvSpPr>
            <a:spLocks noGrp="1"/>
          </p:cNvSpPr>
          <p:nvPr>
            <p:ph idx="1"/>
          </p:nvPr>
        </p:nvSpPr>
        <p:spPr/>
        <p:txBody>
          <a:bodyPr anchor="ctr"/>
          <a:lstStyle/>
          <a:p>
            <a:pPr marL="0" indent="0">
              <a:buNone/>
            </a:pPr>
            <a:r>
              <a:rPr lang="en-GB" b="1" dirty="0"/>
              <a:t>Questions</a:t>
            </a:r>
            <a:r>
              <a:rPr lang="en-GB" dirty="0"/>
              <a:t> should be addressed to:</a:t>
            </a:r>
          </a:p>
          <a:p>
            <a:r>
              <a:rPr lang="en-GB" dirty="0"/>
              <a:t>Mikołaj Leszczuk (</a:t>
            </a:r>
            <a:r>
              <a:rPr lang="en-GB" dirty="0">
                <a:hlinkClick r:id="rId2"/>
              </a:rPr>
              <a:t>mikolaj.leszczuk@agh.edu.pl</a:t>
            </a:r>
            <a:r>
              <a:rPr lang="en-GB" dirty="0"/>
              <a:t>)</a:t>
            </a:r>
          </a:p>
          <a:p>
            <a:r>
              <a:rPr lang="en-GB" dirty="0"/>
              <a:t>Patrick Le Callet (</a:t>
            </a:r>
            <a:r>
              <a:rPr lang="en-GB" dirty="0">
                <a:hlinkClick r:id="rId3"/>
              </a:rPr>
              <a:t>patrick.lecallet@polytech.univ-nantes.fr</a:t>
            </a:r>
            <a:r>
              <a:rPr lang="en-GB" dirty="0"/>
              <a:t>)</a:t>
            </a:r>
          </a:p>
          <a:p>
            <a:r>
              <a:rPr lang="en-GB" dirty="0"/>
              <a:t>Lu Zhang (</a:t>
            </a:r>
            <a:r>
              <a:rPr lang="en-GB" dirty="0">
                <a:hlinkClick r:id="rId4"/>
              </a:rPr>
              <a:t>lu.ge@insa-rennes.fr</a:t>
            </a:r>
            <a:r>
              <a:rPr lang="en-GB" dirty="0"/>
              <a:t>)</a:t>
            </a:r>
          </a:p>
        </p:txBody>
      </p:sp>
      <p:sp>
        <p:nvSpPr>
          <p:cNvPr id="4" name="Slide Number Placeholder 3">
            <a:extLst>
              <a:ext uri="{FF2B5EF4-FFF2-40B4-BE49-F238E27FC236}">
                <a16:creationId xmlns:a16="http://schemas.microsoft.com/office/drawing/2014/main" id="{7351ACA3-C46F-F447-A9DE-AF9C399CE933}"/>
              </a:ext>
            </a:extLst>
          </p:cNvPr>
          <p:cNvSpPr>
            <a:spLocks noGrp="1"/>
          </p:cNvSpPr>
          <p:nvPr>
            <p:ph type="sldNum" sz="quarter" idx="12"/>
          </p:nvPr>
        </p:nvSpPr>
        <p:spPr/>
        <p:txBody>
          <a:bodyPr/>
          <a:lstStyle/>
          <a:p>
            <a:fld id="{E5E7D6DA-21CC-CA44-AE85-370368588302}" type="slidenum">
              <a:rPr lang="en-GB" smtClean="0"/>
              <a:t>5</a:t>
            </a:fld>
            <a:endParaRPr lang="en-GB"/>
          </a:p>
        </p:txBody>
      </p:sp>
    </p:spTree>
    <p:extLst>
      <p:ext uri="{BB962C8B-B14F-4D97-AF65-F5344CB8AC3E}">
        <p14:creationId xmlns:p14="http://schemas.microsoft.com/office/powerpoint/2010/main" val="1094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B109-651A-6E8C-B6AE-774439F026F9}"/>
              </a:ext>
            </a:extLst>
          </p:cNvPr>
          <p:cNvSpPr>
            <a:spLocks noGrp="1"/>
          </p:cNvSpPr>
          <p:nvPr>
            <p:ph type="title"/>
          </p:nvPr>
        </p:nvSpPr>
        <p:spPr/>
        <p:txBody>
          <a:bodyPr/>
          <a:lstStyle/>
          <a:p>
            <a:r>
              <a:rPr lang="en-GB" dirty="0"/>
              <a:t>Presentations</a:t>
            </a:r>
          </a:p>
        </p:txBody>
      </p:sp>
      <p:sp>
        <p:nvSpPr>
          <p:cNvPr id="3" name="Content Placeholder 2">
            <a:extLst>
              <a:ext uri="{FF2B5EF4-FFF2-40B4-BE49-F238E27FC236}">
                <a16:creationId xmlns:a16="http://schemas.microsoft.com/office/drawing/2014/main" id="{87C8FB7A-68C2-611C-E407-131528A56DFD}"/>
              </a:ext>
            </a:extLst>
          </p:cNvPr>
          <p:cNvSpPr>
            <a:spLocks noGrp="1"/>
          </p:cNvSpPr>
          <p:nvPr>
            <p:ph idx="1"/>
          </p:nvPr>
        </p:nvSpPr>
        <p:spPr/>
        <p:txBody>
          <a:bodyPr anchor="ctr">
            <a:normAutofit lnSpcReduction="10000"/>
          </a:bodyPr>
          <a:lstStyle/>
          <a:p>
            <a:r>
              <a:rPr lang="en-GB" dirty="0"/>
              <a:t>Mikołaj Leszczuk (AGH University of Science and Technology) “Method for Assessing Objective Video Quality for Automatic License Plate Recognition Tasks” (#206)</a:t>
            </a:r>
          </a:p>
          <a:p>
            <a:r>
              <a:rPr lang="en-GB" dirty="0"/>
              <a:t>Femi Adeyemi-</a:t>
            </a:r>
            <a:r>
              <a:rPr lang="en-GB" dirty="0" err="1"/>
              <a:t>Ejeye</a:t>
            </a:r>
            <a:r>
              <a:rPr lang="en-GB" dirty="0"/>
              <a:t> (University of Surrey), “Assessing Rail 8KUHD CCTV Facing Video” (#207)</a:t>
            </a:r>
          </a:p>
          <a:p>
            <a:r>
              <a:rPr lang="en-GB"/>
              <a:t>Lucie Lévêque (Nantes Université), “Comparing the Robustness of Humans and Deep Neural Networks on Facial Expression Recognition” (#214)</a:t>
            </a:r>
          </a:p>
          <a:p>
            <a:r>
              <a:rPr lang="en-GB" dirty="0"/>
              <a:t>Alban Marie (INSA Rennes), “Video Coding for Machines: Large-Scale Evaluation of Deep Neural Networks Robustness to Compression Artifacts for Semantic Segmentation”, 5 mins of registered video</a:t>
            </a:r>
          </a:p>
        </p:txBody>
      </p:sp>
      <p:sp>
        <p:nvSpPr>
          <p:cNvPr id="7" name="Slide Number Placeholder 6">
            <a:extLst>
              <a:ext uri="{FF2B5EF4-FFF2-40B4-BE49-F238E27FC236}">
                <a16:creationId xmlns:a16="http://schemas.microsoft.com/office/drawing/2014/main" id="{15173347-1CF4-8D78-5DD3-B32B131FF867}"/>
              </a:ext>
            </a:extLst>
          </p:cNvPr>
          <p:cNvSpPr>
            <a:spLocks noGrp="1"/>
          </p:cNvSpPr>
          <p:nvPr>
            <p:ph type="sldNum" sz="quarter" idx="12"/>
          </p:nvPr>
        </p:nvSpPr>
        <p:spPr/>
        <p:txBody>
          <a:bodyPr/>
          <a:lstStyle/>
          <a:p>
            <a:fld id="{E5E7D6DA-21CC-CA44-AE85-370368588302}" type="slidenum">
              <a:rPr lang="en-GB" smtClean="0"/>
              <a:t>6</a:t>
            </a:fld>
            <a:endParaRPr lang="en-GB"/>
          </a:p>
        </p:txBody>
      </p:sp>
    </p:spTree>
    <p:extLst>
      <p:ext uri="{BB962C8B-B14F-4D97-AF65-F5344CB8AC3E}">
        <p14:creationId xmlns:p14="http://schemas.microsoft.com/office/powerpoint/2010/main" val="2063619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346</Words>
  <Application>Microsoft Macintosh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Quality Assessment for Computer Vision Applications (QACoViA)</vt:lpstr>
      <vt:lpstr>Mission</vt:lpstr>
      <vt:lpstr>Background (1/2)</vt:lpstr>
      <vt:lpstr>Background (2/2)</vt:lpstr>
      <vt:lpstr>Co-Chairs</vt:lpstr>
      <vt:lpstr>Presentations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Assessment for Computer Vision Applications (QACoViA)</dc:title>
  <dc:creator>Mikołaj Leszczuk</dc:creator>
  <cp:lastModifiedBy>Mikołaj Leszczuk</cp:lastModifiedBy>
  <cp:revision>11</cp:revision>
  <dcterms:created xsi:type="dcterms:W3CDTF">2022-12-11T15:30:26Z</dcterms:created>
  <dcterms:modified xsi:type="dcterms:W3CDTF">2022-12-12T11:46:33Z</dcterms:modified>
</cp:coreProperties>
</file>