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5" r:id="rId4"/>
  </p:sldMasterIdLst>
  <p:notesMasterIdLst>
    <p:notesMasterId r:id="rId20"/>
  </p:notesMasterIdLst>
  <p:sldIdLst>
    <p:sldId id="25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7297" autoAdjust="0"/>
  </p:normalViewPr>
  <p:slideViewPr>
    <p:cSldViewPr snapToGrid="0">
      <p:cViewPr varScale="1">
        <p:scale>
          <a:sx n="88" d="100"/>
          <a:sy n="88" d="100"/>
        </p:scale>
        <p:origin x="696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el\Documents\Noise-results\master%20(version%201).xlsb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86274503193079E-2"/>
          <c:y val="2.4259511829854863E-2"/>
          <c:w val="0.81695761361211705"/>
          <c:h val="0.88050358370469317"/>
        </c:manualLayout>
      </c:layout>
      <c:scatterChart>
        <c:scatterStyle val="lineMarker"/>
        <c:varyColors val="0"/>
        <c:ser>
          <c:idx val="0"/>
          <c:order val="0"/>
          <c:tx>
            <c:v>Aloe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strRef>
              <c:f>master!$BQ$2:$BQ$13</c:f>
              <c:strCache>
                <c:ptCount val="12"/>
                <c:pt idx="0">
                  <c:v>A-HN</c:v>
                </c:pt>
                <c:pt idx="1">
                  <c:v>A-LN</c:v>
                </c:pt>
                <c:pt idx="2">
                  <c:v>B-HN</c:v>
                </c:pt>
                <c:pt idx="3">
                  <c:v>B-LN</c:v>
                </c:pt>
                <c:pt idx="4">
                  <c:v>C-HN</c:v>
                </c:pt>
                <c:pt idx="5">
                  <c:v>C-LN</c:v>
                </c:pt>
                <c:pt idx="6">
                  <c:v>D-HN</c:v>
                </c:pt>
                <c:pt idx="7">
                  <c:v>D-LN</c:v>
                </c:pt>
                <c:pt idx="8">
                  <c:v>E-HN</c:v>
                </c:pt>
                <c:pt idx="9">
                  <c:v>E-LN</c:v>
                </c:pt>
                <c:pt idx="10">
                  <c:v>F-HN</c:v>
                </c:pt>
                <c:pt idx="11">
                  <c:v>F-LN</c:v>
                </c:pt>
              </c:strCache>
            </c:strRef>
          </c:xVal>
          <c:yVal>
            <c:numRef>
              <c:f>master!$BN$2:$BN$13</c:f>
              <c:numCache>
                <c:formatCode>General</c:formatCode>
                <c:ptCount val="12"/>
                <c:pt idx="0">
                  <c:v>3.28125</c:v>
                </c:pt>
                <c:pt idx="1">
                  <c:v>4.40625</c:v>
                </c:pt>
                <c:pt idx="2">
                  <c:v>2.7333333333333334</c:v>
                </c:pt>
                <c:pt idx="3">
                  <c:v>4.4516129032258061</c:v>
                </c:pt>
                <c:pt idx="4">
                  <c:v>4.064516129032258</c:v>
                </c:pt>
                <c:pt idx="5">
                  <c:v>4.28125</c:v>
                </c:pt>
                <c:pt idx="6">
                  <c:v>2.7666666666666666</c:v>
                </c:pt>
                <c:pt idx="7">
                  <c:v>3.6451612903225805</c:v>
                </c:pt>
                <c:pt idx="8">
                  <c:v>1.96875</c:v>
                </c:pt>
                <c:pt idx="9">
                  <c:v>2.40625</c:v>
                </c:pt>
                <c:pt idx="10">
                  <c:v>1.7666666666666666</c:v>
                </c:pt>
                <c:pt idx="11">
                  <c:v>1.5483870967741935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A58-48CE-9582-FBF45D506F46}"/>
            </c:ext>
          </c:extLst>
        </c:ser>
        <c:ser>
          <c:idx val="1"/>
          <c:order val="1"/>
          <c:tx>
            <c:v>Bench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yVal>
            <c:numRef>
              <c:f>master!$BN$14:$BN$25</c:f>
              <c:numCache>
                <c:formatCode>General</c:formatCode>
                <c:ptCount val="12"/>
                <c:pt idx="0">
                  <c:v>3.0625</c:v>
                </c:pt>
                <c:pt idx="1">
                  <c:v>4.25</c:v>
                </c:pt>
                <c:pt idx="2">
                  <c:v>3.2666666666666666</c:v>
                </c:pt>
                <c:pt idx="3">
                  <c:v>3.8</c:v>
                </c:pt>
                <c:pt idx="4">
                  <c:v>4.125</c:v>
                </c:pt>
                <c:pt idx="5">
                  <c:v>3.875</c:v>
                </c:pt>
                <c:pt idx="6">
                  <c:v>3.3333333333333335</c:v>
                </c:pt>
                <c:pt idx="7">
                  <c:v>3.9333333333333331</c:v>
                </c:pt>
                <c:pt idx="8">
                  <c:v>1.375</c:v>
                </c:pt>
                <c:pt idx="9">
                  <c:v>1.6875</c:v>
                </c:pt>
                <c:pt idx="10">
                  <c:v>1.7333333333333334</c:v>
                </c:pt>
                <c:pt idx="11">
                  <c:v>1.4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A58-48CE-9582-FBF45D506F46}"/>
            </c:ext>
          </c:extLst>
        </c:ser>
        <c:ser>
          <c:idx val="2"/>
          <c:order val="2"/>
          <c:tx>
            <c:v>Billboard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yVal>
            <c:numRef>
              <c:f>master!$BN$26:$BN$37</c:f>
              <c:numCache>
                <c:formatCode>General</c:formatCode>
                <c:ptCount val="12"/>
                <c:pt idx="0">
                  <c:v>3.2666666666666666</c:v>
                </c:pt>
                <c:pt idx="1">
                  <c:v>3.75</c:v>
                </c:pt>
                <c:pt idx="2">
                  <c:v>3.25</c:v>
                </c:pt>
                <c:pt idx="3">
                  <c:v>4.5333333333333332</c:v>
                </c:pt>
                <c:pt idx="4">
                  <c:v>3.0625</c:v>
                </c:pt>
                <c:pt idx="5">
                  <c:v>3.6</c:v>
                </c:pt>
                <c:pt idx="6">
                  <c:v>2.9375</c:v>
                </c:pt>
                <c:pt idx="7">
                  <c:v>3.875</c:v>
                </c:pt>
                <c:pt idx="8">
                  <c:v>1.7333333333333334</c:v>
                </c:pt>
                <c:pt idx="9">
                  <c:v>3.8125</c:v>
                </c:pt>
                <c:pt idx="10">
                  <c:v>2.75</c:v>
                </c:pt>
                <c:pt idx="11">
                  <c:v>2.6875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A58-48CE-9582-FBF45D506F46}"/>
            </c:ext>
          </c:extLst>
        </c:ser>
        <c:ser>
          <c:idx val="3"/>
          <c:order val="3"/>
          <c:tx>
            <c:v>Boxes</c:v>
          </c:tx>
          <c:spPr>
            <a:ln w="25400" cap="rnd">
              <a:noFill/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6"/>
                </a:solidFill>
                <a:round/>
              </a:ln>
              <a:effectLst/>
            </c:spPr>
          </c:marker>
          <c:yVal>
            <c:numRef>
              <c:f>master!$BN$38:$BN$49</c:f>
              <c:numCache>
                <c:formatCode>General</c:formatCode>
                <c:ptCount val="12"/>
                <c:pt idx="0">
                  <c:v>3.9375</c:v>
                </c:pt>
                <c:pt idx="1">
                  <c:v>4.4375</c:v>
                </c:pt>
                <c:pt idx="2">
                  <c:v>2.9375</c:v>
                </c:pt>
                <c:pt idx="3">
                  <c:v>3.8125</c:v>
                </c:pt>
                <c:pt idx="4">
                  <c:v>4.1875</c:v>
                </c:pt>
                <c:pt idx="5">
                  <c:v>4.6875</c:v>
                </c:pt>
                <c:pt idx="6">
                  <c:v>2.6875</c:v>
                </c:pt>
                <c:pt idx="7">
                  <c:v>3.875</c:v>
                </c:pt>
                <c:pt idx="8">
                  <c:v>2.1875</c:v>
                </c:pt>
                <c:pt idx="9">
                  <c:v>4.75</c:v>
                </c:pt>
                <c:pt idx="10">
                  <c:v>3.7333333333333334</c:v>
                </c:pt>
                <c:pt idx="11">
                  <c:v>3.0625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A58-48CE-9582-FBF45D506F46}"/>
            </c:ext>
          </c:extLst>
        </c:ser>
        <c:ser>
          <c:idx val="4"/>
          <c:order val="4"/>
          <c:tx>
            <c:v>Cantina</c:v>
          </c:tx>
          <c:spPr>
            <a:ln w="25400" cap="rnd">
              <a:noFill/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rgbClr val="7030A0"/>
                </a:solidFill>
                <a:round/>
              </a:ln>
              <a:effectLst/>
            </c:spPr>
          </c:marker>
          <c:yVal>
            <c:numRef>
              <c:f>master!$BN$50:$BN$61</c:f>
              <c:numCache>
                <c:formatCode>General</c:formatCode>
                <c:ptCount val="12"/>
                <c:pt idx="0">
                  <c:v>3.6</c:v>
                </c:pt>
                <c:pt idx="1">
                  <c:v>4.1333333333333337</c:v>
                </c:pt>
                <c:pt idx="2">
                  <c:v>3.375</c:v>
                </c:pt>
                <c:pt idx="3">
                  <c:v>4.5</c:v>
                </c:pt>
                <c:pt idx="4">
                  <c:v>3.8</c:v>
                </c:pt>
                <c:pt idx="5">
                  <c:v>4.4000000000000004</c:v>
                </c:pt>
                <c:pt idx="6">
                  <c:v>2.8125</c:v>
                </c:pt>
                <c:pt idx="7">
                  <c:v>4.2666666666666666</c:v>
                </c:pt>
                <c:pt idx="8">
                  <c:v>2.1333333333333333</c:v>
                </c:pt>
                <c:pt idx="9">
                  <c:v>4.4000000000000004</c:v>
                </c:pt>
                <c:pt idx="10">
                  <c:v>2.3125</c:v>
                </c:pt>
                <c:pt idx="11">
                  <c:v>2.5625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4A58-48CE-9582-FBF45D506F46}"/>
            </c:ext>
          </c:extLst>
        </c:ser>
        <c:ser>
          <c:idx val="5"/>
          <c:order val="5"/>
          <c:tx>
            <c:v>Door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C00000"/>
              </a:solidFill>
              <a:ln w="9525">
                <a:solidFill>
                  <a:srgbClr val="C00000"/>
                </a:solidFill>
                <a:round/>
              </a:ln>
              <a:effectLst/>
            </c:spPr>
          </c:marker>
          <c:yVal>
            <c:numRef>
              <c:f>master!$BN$62:$BN$73</c:f>
              <c:numCache>
                <c:formatCode>General</c:formatCode>
                <c:ptCount val="12"/>
                <c:pt idx="0">
                  <c:v>2.5483870967741935</c:v>
                </c:pt>
                <c:pt idx="1">
                  <c:v>3.096774193548387</c:v>
                </c:pt>
                <c:pt idx="2">
                  <c:v>3.21875</c:v>
                </c:pt>
                <c:pt idx="3">
                  <c:v>4.3125</c:v>
                </c:pt>
                <c:pt idx="4">
                  <c:v>3.7419354838709675</c:v>
                </c:pt>
                <c:pt idx="5">
                  <c:v>2.129032258064516</c:v>
                </c:pt>
                <c:pt idx="6">
                  <c:v>2.75</c:v>
                </c:pt>
                <c:pt idx="7">
                  <c:v>3.1875</c:v>
                </c:pt>
                <c:pt idx="8">
                  <c:v>2.5806451612903225</c:v>
                </c:pt>
                <c:pt idx="9">
                  <c:v>3.4516129032258065</c:v>
                </c:pt>
                <c:pt idx="10">
                  <c:v>1.40625</c:v>
                </c:pt>
                <c:pt idx="11">
                  <c:v>1.6875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4A58-48CE-9582-FBF45D506F46}"/>
            </c:ext>
          </c:extLst>
        </c:ser>
        <c:ser>
          <c:idx val="6"/>
          <c:order val="6"/>
          <c:tx>
            <c:v>Firehouse</c:v>
          </c:tx>
          <c:spPr>
            <a:ln w="25400" cap="rnd">
              <a:noFill/>
              <a:round/>
            </a:ln>
            <a:effectLst/>
          </c:spPr>
          <c:marker>
            <c:symbol val="plus"/>
            <c:size val="6"/>
            <c:spPr>
              <a:noFill/>
              <a:ln w="9525">
                <a:solidFill>
                  <a:schemeClr val="accent1">
                    <a:lumMod val="60000"/>
                  </a:schemeClr>
                </a:solidFill>
                <a:round/>
              </a:ln>
              <a:effectLst/>
            </c:spPr>
          </c:marker>
          <c:yVal>
            <c:numRef>
              <c:f>master!$BN$74:$BN$85</c:f>
              <c:numCache>
                <c:formatCode>General</c:formatCode>
                <c:ptCount val="12"/>
                <c:pt idx="0">
                  <c:v>2.9333333333333331</c:v>
                </c:pt>
                <c:pt idx="1">
                  <c:v>4.125</c:v>
                </c:pt>
                <c:pt idx="2">
                  <c:v>3</c:v>
                </c:pt>
                <c:pt idx="3">
                  <c:v>3.6666666666666665</c:v>
                </c:pt>
                <c:pt idx="4">
                  <c:v>3.25</c:v>
                </c:pt>
                <c:pt idx="5">
                  <c:v>3.9333333333333331</c:v>
                </c:pt>
                <c:pt idx="6">
                  <c:v>2.4</c:v>
                </c:pt>
                <c:pt idx="7">
                  <c:v>3.6</c:v>
                </c:pt>
                <c:pt idx="8">
                  <c:v>2.375</c:v>
                </c:pt>
                <c:pt idx="9">
                  <c:v>3.6875</c:v>
                </c:pt>
                <c:pt idx="10">
                  <c:v>2.9333333333333331</c:v>
                </c:pt>
                <c:pt idx="11">
                  <c:v>2.6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4A58-48CE-9582-FBF45D506F46}"/>
            </c:ext>
          </c:extLst>
        </c:ser>
        <c:ser>
          <c:idx val="7"/>
          <c:order val="7"/>
          <c:tx>
            <c:v>Garage</c:v>
          </c:tx>
          <c:spPr>
            <a:ln w="25400" cap="rnd">
              <a:noFill/>
              <a:round/>
            </a:ln>
            <a:effectLst/>
          </c:spPr>
          <c:marker>
            <c:symbol val="dot"/>
            <c:size val="6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  <a:round/>
              </a:ln>
              <a:effectLst/>
            </c:spPr>
          </c:marker>
          <c:yVal>
            <c:numRef>
              <c:f>master!$BN$86:$BN$97</c:f>
              <c:numCache>
                <c:formatCode>General</c:formatCode>
                <c:ptCount val="12"/>
                <c:pt idx="0">
                  <c:v>3.2666666666666666</c:v>
                </c:pt>
                <c:pt idx="1">
                  <c:v>3.9375</c:v>
                </c:pt>
                <c:pt idx="2">
                  <c:v>2.5625</c:v>
                </c:pt>
                <c:pt idx="3">
                  <c:v>3.75</c:v>
                </c:pt>
                <c:pt idx="4">
                  <c:v>3.5625</c:v>
                </c:pt>
                <c:pt idx="5">
                  <c:v>4.3125</c:v>
                </c:pt>
                <c:pt idx="6">
                  <c:v>2.25</c:v>
                </c:pt>
                <c:pt idx="7">
                  <c:v>4.125</c:v>
                </c:pt>
                <c:pt idx="8">
                  <c:v>1.875</c:v>
                </c:pt>
                <c:pt idx="9">
                  <c:v>4.5</c:v>
                </c:pt>
                <c:pt idx="10">
                  <c:v>2.3125</c:v>
                </c:pt>
                <c:pt idx="11">
                  <c:v>3.4375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4A58-48CE-9582-FBF45D506F46}"/>
            </c:ext>
          </c:extLst>
        </c:ser>
        <c:ser>
          <c:idx val="8"/>
          <c:order val="8"/>
          <c:tx>
            <c:v>Heavy</c:v>
          </c:tx>
          <c:spPr>
            <a:ln w="25400" cap="rnd">
              <a:noFill/>
              <a:round/>
            </a:ln>
            <a:effectLst/>
          </c:spPr>
          <c:marker>
            <c:symbol val="dash"/>
            <c:size val="6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  <a:round/>
              </a:ln>
              <a:effectLst/>
            </c:spPr>
          </c:marker>
          <c:yVal>
            <c:numRef>
              <c:f>master!$BN$98:$BN$109</c:f>
              <c:numCache>
                <c:formatCode>General</c:formatCode>
                <c:ptCount val="12"/>
                <c:pt idx="0">
                  <c:v>2.65625</c:v>
                </c:pt>
                <c:pt idx="1">
                  <c:v>3.25</c:v>
                </c:pt>
                <c:pt idx="2">
                  <c:v>3.6774193548387095</c:v>
                </c:pt>
                <c:pt idx="3">
                  <c:v>4.225806451612903</c:v>
                </c:pt>
                <c:pt idx="4">
                  <c:v>3.625</c:v>
                </c:pt>
                <c:pt idx="5">
                  <c:v>4.09375</c:v>
                </c:pt>
                <c:pt idx="6">
                  <c:v>3.064516129032258</c:v>
                </c:pt>
                <c:pt idx="7">
                  <c:v>1.2</c:v>
                </c:pt>
                <c:pt idx="8">
                  <c:v>2.15625</c:v>
                </c:pt>
                <c:pt idx="9">
                  <c:v>3.1875</c:v>
                </c:pt>
                <c:pt idx="10">
                  <c:v>1.967741935483871</c:v>
                </c:pt>
                <c:pt idx="11">
                  <c:v>2.161290322580645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4A58-48CE-9582-FBF45D506F46}"/>
            </c:ext>
          </c:extLst>
        </c:ser>
        <c:ser>
          <c:idx val="9"/>
          <c:order val="9"/>
          <c:tx>
            <c:v>Kettle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6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  <a:round/>
              </a:ln>
              <a:effectLst/>
            </c:spPr>
          </c:marker>
          <c:yVal>
            <c:numRef>
              <c:f>master!$BN$110:$BN$121</c:f>
              <c:numCache>
                <c:formatCode>General</c:formatCode>
                <c:ptCount val="12"/>
                <c:pt idx="0">
                  <c:v>3.5806451612903225</c:v>
                </c:pt>
                <c:pt idx="1">
                  <c:v>3.870967741935484</c:v>
                </c:pt>
                <c:pt idx="2">
                  <c:v>3.5</c:v>
                </c:pt>
                <c:pt idx="3">
                  <c:v>3.6774193548387095</c:v>
                </c:pt>
                <c:pt idx="4">
                  <c:v>3.5806451612903225</c:v>
                </c:pt>
                <c:pt idx="5">
                  <c:v>3.838709677419355</c:v>
                </c:pt>
                <c:pt idx="6">
                  <c:v>2.75</c:v>
                </c:pt>
                <c:pt idx="7">
                  <c:v>3.65625</c:v>
                </c:pt>
                <c:pt idx="8">
                  <c:v>2.5483870967741935</c:v>
                </c:pt>
                <c:pt idx="9">
                  <c:v>3.7096774193548385</c:v>
                </c:pt>
                <c:pt idx="10">
                  <c:v>2.870967741935484</c:v>
                </c:pt>
                <c:pt idx="11">
                  <c:v>3.5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4A58-48CE-9582-FBF45D506F46}"/>
            </c:ext>
          </c:extLst>
        </c:ser>
        <c:ser>
          <c:idx val="10"/>
          <c:order val="10"/>
          <c:tx>
            <c:v>Keys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6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  <a:round/>
              </a:ln>
              <a:effectLst/>
            </c:spPr>
          </c:marker>
          <c:yVal>
            <c:numRef>
              <c:f>master!$BN$122:$BN$133</c:f>
              <c:numCache>
                <c:formatCode>General</c:formatCode>
                <c:ptCount val="12"/>
                <c:pt idx="0">
                  <c:v>3.1333333333333333</c:v>
                </c:pt>
                <c:pt idx="1">
                  <c:v>3.8666666666666667</c:v>
                </c:pt>
                <c:pt idx="2">
                  <c:v>3.5</c:v>
                </c:pt>
                <c:pt idx="3">
                  <c:v>3.9375</c:v>
                </c:pt>
                <c:pt idx="4">
                  <c:v>3.5714285714285716</c:v>
                </c:pt>
                <c:pt idx="5">
                  <c:v>3.8</c:v>
                </c:pt>
                <c:pt idx="6">
                  <c:v>2.625</c:v>
                </c:pt>
                <c:pt idx="7">
                  <c:v>3.625</c:v>
                </c:pt>
                <c:pt idx="8">
                  <c:v>2.0714285714285716</c:v>
                </c:pt>
                <c:pt idx="9">
                  <c:v>4.2666666666666666</c:v>
                </c:pt>
                <c:pt idx="10">
                  <c:v>2.5625</c:v>
                </c:pt>
                <c:pt idx="11">
                  <c:v>2.9333333333333331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4A58-48CE-9582-FBF45D506F46}"/>
            </c:ext>
          </c:extLst>
        </c:ser>
        <c:ser>
          <c:idx val="11"/>
          <c:order val="11"/>
          <c:tx>
            <c:v>Lamp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6"/>
            <c:spPr>
              <a:solidFill>
                <a:srgbClr val="FF0000"/>
              </a:solidFill>
              <a:ln w="9525">
                <a:solidFill>
                  <a:srgbClr val="FF0000"/>
                </a:solidFill>
                <a:round/>
              </a:ln>
              <a:effectLst/>
            </c:spPr>
          </c:marker>
          <c:yVal>
            <c:numRef>
              <c:f>master!$BN$134:$BN$145</c:f>
              <c:numCache>
                <c:formatCode>General</c:formatCode>
                <c:ptCount val="12"/>
                <c:pt idx="0">
                  <c:v>1.9375</c:v>
                </c:pt>
                <c:pt idx="1">
                  <c:v>2.4375</c:v>
                </c:pt>
                <c:pt idx="2">
                  <c:v>2.4838709677419355</c:v>
                </c:pt>
                <c:pt idx="3">
                  <c:v>3.032258064516129</c:v>
                </c:pt>
                <c:pt idx="4">
                  <c:v>2.3125</c:v>
                </c:pt>
                <c:pt idx="5">
                  <c:v>2.903225806451613</c:v>
                </c:pt>
                <c:pt idx="6">
                  <c:v>1.7419354838709677</c:v>
                </c:pt>
                <c:pt idx="7">
                  <c:v>2.4193548387096775</c:v>
                </c:pt>
                <c:pt idx="8">
                  <c:v>2.65625</c:v>
                </c:pt>
                <c:pt idx="9">
                  <c:v>3.46875</c:v>
                </c:pt>
                <c:pt idx="10">
                  <c:v>1.967741935483871</c:v>
                </c:pt>
                <c:pt idx="11">
                  <c:v>1.5483870967741935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4A58-48CE-9582-FBF45D506F46}"/>
            </c:ext>
          </c:extLst>
        </c:ser>
        <c:ser>
          <c:idx val="12"/>
          <c:order val="12"/>
          <c:tx>
            <c:v>Mail</c:v>
          </c:tx>
          <c:spPr>
            <a:ln w="25400" cap="rnd">
              <a:noFill/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1">
                    <a:lumMod val="80000"/>
                    <a:lumOff val="20000"/>
                  </a:schemeClr>
                </a:solidFill>
                <a:round/>
              </a:ln>
              <a:effectLst/>
            </c:spPr>
          </c:marker>
          <c:yVal>
            <c:numRef>
              <c:f>master!$BN$146:$BN$157</c:f>
              <c:numCache>
                <c:formatCode>General</c:formatCode>
                <c:ptCount val="12"/>
                <c:pt idx="0">
                  <c:v>3.75</c:v>
                </c:pt>
                <c:pt idx="1">
                  <c:v>4.1875</c:v>
                </c:pt>
                <c:pt idx="2">
                  <c:v>2.6</c:v>
                </c:pt>
                <c:pt idx="3">
                  <c:v>2.8125</c:v>
                </c:pt>
                <c:pt idx="4">
                  <c:v>3.6875</c:v>
                </c:pt>
                <c:pt idx="5">
                  <c:v>3.75</c:v>
                </c:pt>
                <c:pt idx="6">
                  <c:v>2.9333333333333331</c:v>
                </c:pt>
                <c:pt idx="7">
                  <c:v>3.9333333333333331</c:v>
                </c:pt>
                <c:pt idx="8">
                  <c:v>1.5625</c:v>
                </c:pt>
                <c:pt idx="9">
                  <c:v>2.6875</c:v>
                </c:pt>
                <c:pt idx="10">
                  <c:v>2.625</c:v>
                </c:pt>
                <c:pt idx="11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4A58-48CE-9582-FBF45D506F46}"/>
            </c:ext>
          </c:extLst>
        </c:ser>
        <c:ser>
          <c:idx val="13"/>
          <c:order val="13"/>
          <c:tx>
            <c:v>Mural</c:v>
          </c:tx>
          <c:spPr>
            <a:ln w="25400" cap="rnd">
              <a:noFill/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2">
                    <a:lumMod val="80000"/>
                    <a:lumOff val="20000"/>
                  </a:schemeClr>
                </a:solidFill>
                <a:round/>
              </a:ln>
              <a:effectLst/>
            </c:spPr>
          </c:marker>
          <c:yVal>
            <c:numRef>
              <c:f>master!$BN$158:$BN$169</c:f>
              <c:numCache>
                <c:formatCode>General</c:formatCode>
                <c:ptCount val="12"/>
                <c:pt idx="0">
                  <c:v>2.5</c:v>
                </c:pt>
                <c:pt idx="1">
                  <c:v>2.9375</c:v>
                </c:pt>
                <c:pt idx="2">
                  <c:v>2.8125</c:v>
                </c:pt>
                <c:pt idx="3">
                  <c:v>3.4375</c:v>
                </c:pt>
                <c:pt idx="4">
                  <c:v>2.875</c:v>
                </c:pt>
                <c:pt idx="5">
                  <c:v>3.5</c:v>
                </c:pt>
                <c:pt idx="6">
                  <c:v>2</c:v>
                </c:pt>
                <c:pt idx="7">
                  <c:v>3</c:v>
                </c:pt>
                <c:pt idx="8">
                  <c:v>1.875</c:v>
                </c:pt>
                <c:pt idx="9">
                  <c:v>3.875</c:v>
                </c:pt>
                <c:pt idx="10">
                  <c:v>1.75</c:v>
                </c:pt>
                <c:pt idx="11">
                  <c:v>1.4375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4A58-48CE-9582-FBF45D506F46}"/>
            </c:ext>
          </c:extLst>
        </c:ser>
        <c:ser>
          <c:idx val="14"/>
          <c:order val="14"/>
          <c:tx>
            <c:v>Shed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  <a:round/>
              </a:ln>
              <a:effectLst/>
            </c:spPr>
          </c:marker>
          <c:yVal>
            <c:numRef>
              <c:f>master!$BN$170:$BN$181</c:f>
              <c:numCache>
                <c:formatCode>General</c:formatCode>
                <c:ptCount val="12"/>
                <c:pt idx="0">
                  <c:v>2.4</c:v>
                </c:pt>
                <c:pt idx="1">
                  <c:v>4</c:v>
                </c:pt>
                <c:pt idx="2">
                  <c:v>2.5625</c:v>
                </c:pt>
                <c:pt idx="3">
                  <c:v>4.0625</c:v>
                </c:pt>
                <c:pt idx="4">
                  <c:v>3.2</c:v>
                </c:pt>
                <c:pt idx="5">
                  <c:v>3.8</c:v>
                </c:pt>
                <c:pt idx="6">
                  <c:v>3.0625</c:v>
                </c:pt>
                <c:pt idx="7">
                  <c:v>2.5</c:v>
                </c:pt>
                <c:pt idx="8">
                  <c:v>2.0666666666666669</c:v>
                </c:pt>
                <c:pt idx="9">
                  <c:v>3.2142857142857144</c:v>
                </c:pt>
                <c:pt idx="10">
                  <c:v>2.0625</c:v>
                </c:pt>
                <c:pt idx="11">
                  <c:v>2.125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4A58-48CE-9582-FBF45D506F46}"/>
            </c:ext>
          </c:extLst>
        </c:ser>
        <c:ser>
          <c:idx val="15"/>
          <c:order val="15"/>
          <c:tx>
            <c:v>Street</c:v>
          </c:tx>
          <c:spPr>
            <a:ln w="25400" cap="rnd">
              <a:noFill/>
              <a:round/>
            </a:ln>
            <a:effectLst/>
          </c:spPr>
          <c:marker>
            <c:symbol val="plus"/>
            <c:size val="6"/>
            <c:spPr>
              <a:noFill/>
              <a:ln w="9525">
                <a:solidFill>
                  <a:schemeClr val="accent4">
                    <a:lumMod val="80000"/>
                    <a:lumOff val="20000"/>
                  </a:schemeClr>
                </a:solidFill>
                <a:round/>
              </a:ln>
              <a:effectLst/>
            </c:spPr>
          </c:marker>
          <c:yVal>
            <c:numRef>
              <c:f>master!$BN$182:$BN$193</c:f>
              <c:numCache>
                <c:formatCode>General</c:formatCode>
                <c:ptCount val="12"/>
                <c:pt idx="0">
                  <c:v>3.125</c:v>
                </c:pt>
                <c:pt idx="1">
                  <c:v>3.625</c:v>
                </c:pt>
                <c:pt idx="2">
                  <c:v>2.8666666666666667</c:v>
                </c:pt>
                <c:pt idx="3">
                  <c:v>3.4666666666666668</c:v>
                </c:pt>
                <c:pt idx="4">
                  <c:v>3.3125</c:v>
                </c:pt>
                <c:pt idx="5">
                  <c:v>3.8571428571428572</c:v>
                </c:pt>
                <c:pt idx="6">
                  <c:v>2.7333333333333334</c:v>
                </c:pt>
                <c:pt idx="7">
                  <c:v>3.5333333333333332</c:v>
                </c:pt>
                <c:pt idx="8">
                  <c:v>2.5625</c:v>
                </c:pt>
                <c:pt idx="9">
                  <c:v>3.5</c:v>
                </c:pt>
                <c:pt idx="10">
                  <c:v>2.3333333333333335</c:v>
                </c:pt>
                <c:pt idx="11">
                  <c:v>3.1333333333333333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4A58-48CE-9582-FBF45D506F46}"/>
            </c:ext>
          </c:extLst>
        </c:ser>
        <c:ser>
          <c:idx val="16"/>
          <c:order val="16"/>
          <c:tx>
            <c:v>Strings</c:v>
          </c:tx>
          <c:spPr>
            <a:ln w="25400" cap="rnd">
              <a:noFill/>
              <a:round/>
            </a:ln>
            <a:effectLst/>
          </c:spPr>
          <c:marker>
            <c:symbol val="dot"/>
            <c:size val="6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  <a:round/>
              </a:ln>
              <a:effectLst/>
            </c:spPr>
          </c:marker>
          <c:yVal>
            <c:numRef>
              <c:f>master!$BN$194:$BN$205</c:f>
              <c:numCache>
                <c:formatCode>General</c:formatCode>
                <c:ptCount val="12"/>
                <c:pt idx="0">
                  <c:v>3.774193548387097</c:v>
                </c:pt>
                <c:pt idx="1">
                  <c:v>4.161290322580645</c:v>
                </c:pt>
                <c:pt idx="2">
                  <c:v>3.5161290322580645</c:v>
                </c:pt>
                <c:pt idx="3">
                  <c:v>4.375</c:v>
                </c:pt>
                <c:pt idx="4">
                  <c:v>3.4</c:v>
                </c:pt>
                <c:pt idx="5">
                  <c:v>4.580645161290323</c:v>
                </c:pt>
                <c:pt idx="6">
                  <c:v>2.53125</c:v>
                </c:pt>
                <c:pt idx="7">
                  <c:v>3.78125</c:v>
                </c:pt>
                <c:pt idx="8">
                  <c:v>2.3333333333333335</c:v>
                </c:pt>
                <c:pt idx="9">
                  <c:v>4.387096774193548</c:v>
                </c:pt>
                <c:pt idx="10">
                  <c:v>2.46875</c:v>
                </c:pt>
                <c:pt idx="11">
                  <c:v>3.2903225806451615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4A58-48CE-9582-FBF45D506F46}"/>
            </c:ext>
          </c:extLst>
        </c:ser>
        <c:ser>
          <c:idx val="17"/>
          <c:order val="17"/>
          <c:tx>
            <c:v>Tavern</c:v>
          </c:tx>
          <c:spPr>
            <a:ln w="25400" cap="rnd">
              <a:noFill/>
              <a:round/>
            </a:ln>
            <a:effectLst/>
          </c:spPr>
          <c:marker>
            <c:symbol val="dash"/>
            <c:size val="6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  <a:round/>
              </a:ln>
              <a:effectLst/>
            </c:spPr>
          </c:marker>
          <c:yVal>
            <c:numRef>
              <c:f>master!$BN$206:$BN$217</c:f>
              <c:numCache>
                <c:formatCode>General</c:formatCode>
                <c:ptCount val="12"/>
                <c:pt idx="0">
                  <c:v>3.8</c:v>
                </c:pt>
                <c:pt idx="1">
                  <c:v>3.8125</c:v>
                </c:pt>
                <c:pt idx="2">
                  <c:v>3.0625</c:v>
                </c:pt>
                <c:pt idx="3">
                  <c:v>4.125</c:v>
                </c:pt>
                <c:pt idx="4">
                  <c:v>3</c:v>
                </c:pt>
                <c:pt idx="5">
                  <c:v>3.375</c:v>
                </c:pt>
                <c:pt idx="6">
                  <c:v>2.6875</c:v>
                </c:pt>
                <c:pt idx="7">
                  <c:v>3.5625</c:v>
                </c:pt>
                <c:pt idx="8">
                  <c:v>2.25</c:v>
                </c:pt>
                <c:pt idx="9">
                  <c:v>3.5625</c:v>
                </c:pt>
                <c:pt idx="10">
                  <c:v>2.375</c:v>
                </c:pt>
                <c:pt idx="11">
                  <c:v>2.5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4A58-48CE-9582-FBF45D506F46}"/>
            </c:ext>
          </c:extLst>
        </c:ser>
        <c:ser>
          <c:idx val="18"/>
          <c:order val="18"/>
          <c:tx>
            <c:v>Tree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yVal>
            <c:numRef>
              <c:f>master!$BN$218:$BN$229</c:f>
              <c:numCache>
                <c:formatCode>General</c:formatCode>
                <c:ptCount val="12"/>
                <c:pt idx="0">
                  <c:v>3.875</c:v>
                </c:pt>
                <c:pt idx="1">
                  <c:v>4.4375</c:v>
                </c:pt>
                <c:pt idx="2">
                  <c:v>3.1875</c:v>
                </c:pt>
                <c:pt idx="3">
                  <c:v>3.8125</c:v>
                </c:pt>
                <c:pt idx="4">
                  <c:v>3.9333333333333331</c:v>
                </c:pt>
                <c:pt idx="5">
                  <c:v>4.5</c:v>
                </c:pt>
                <c:pt idx="6">
                  <c:v>3.25</c:v>
                </c:pt>
                <c:pt idx="7">
                  <c:v>4.5625</c:v>
                </c:pt>
                <c:pt idx="8">
                  <c:v>2.625</c:v>
                </c:pt>
                <c:pt idx="9">
                  <c:v>4.1875</c:v>
                </c:pt>
                <c:pt idx="10">
                  <c:v>2.4375</c:v>
                </c:pt>
                <c:pt idx="11">
                  <c:v>3.1875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4A58-48CE-9582-FBF45D506F46}"/>
            </c:ext>
          </c:extLst>
        </c:ser>
        <c:ser>
          <c:idx val="19"/>
          <c:order val="19"/>
          <c:tx>
            <c:v>Truck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yVal>
            <c:numRef>
              <c:f>master!$BN$230:$BN$241</c:f>
              <c:numCache>
                <c:formatCode>General</c:formatCode>
                <c:ptCount val="12"/>
                <c:pt idx="0">
                  <c:v>3.3870967741935485</c:v>
                </c:pt>
                <c:pt idx="1">
                  <c:v>3.7096774193548385</c:v>
                </c:pt>
                <c:pt idx="2">
                  <c:v>3.7</c:v>
                </c:pt>
                <c:pt idx="3">
                  <c:v>3.6774193548387095</c:v>
                </c:pt>
                <c:pt idx="4">
                  <c:v>3.3548387096774195</c:v>
                </c:pt>
                <c:pt idx="5">
                  <c:v>3.84375</c:v>
                </c:pt>
                <c:pt idx="6">
                  <c:v>2.935483870967742</c:v>
                </c:pt>
                <c:pt idx="7">
                  <c:v>3.5806451612903225</c:v>
                </c:pt>
                <c:pt idx="8">
                  <c:v>2.28125</c:v>
                </c:pt>
                <c:pt idx="9">
                  <c:v>2.90625</c:v>
                </c:pt>
                <c:pt idx="10">
                  <c:v>2.806451612903226</c:v>
                </c:pt>
                <c:pt idx="11">
                  <c:v>1.935483870967742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4A58-48CE-9582-FBF45D506F46}"/>
            </c:ext>
          </c:extLst>
        </c:ser>
        <c:ser>
          <c:idx val="20"/>
          <c:order val="20"/>
          <c:tx>
            <c:v>Venus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6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  <a:round/>
              </a:ln>
              <a:effectLst/>
            </c:spPr>
          </c:marker>
          <c:yVal>
            <c:numRef>
              <c:f>master!$BN$242:$BN$253</c:f>
              <c:numCache>
                <c:formatCode>General</c:formatCode>
                <c:ptCount val="12"/>
                <c:pt idx="0">
                  <c:v>2.5333333333333332</c:v>
                </c:pt>
                <c:pt idx="1">
                  <c:v>3.1333333333333333</c:v>
                </c:pt>
                <c:pt idx="2">
                  <c:v>2.8125</c:v>
                </c:pt>
                <c:pt idx="3">
                  <c:v>3.1875</c:v>
                </c:pt>
                <c:pt idx="4">
                  <c:v>3.2666666666666666</c:v>
                </c:pt>
                <c:pt idx="5">
                  <c:v>3.5</c:v>
                </c:pt>
                <c:pt idx="6">
                  <c:v>2.125</c:v>
                </c:pt>
                <c:pt idx="7">
                  <c:v>3.75</c:v>
                </c:pt>
                <c:pt idx="8">
                  <c:v>1.8666666666666667</c:v>
                </c:pt>
                <c:pt idx="9">
                  <c:v>3.8</c:v>
                </c:pt>
                <c:pt idx="10">
                  <c:v>2.5</c:v>
                </c:pt>
                <c:pt idx="11">
                  <c:v>2.875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4A58-48CE-9582-FBF45D506F46}"/>
            </c:ext>
          </c:extLst>
        </c:ser>
        <c:ser>
          <c:idx val="21"/>
          <c:order val="21"/>
          <c:tx>
            <c:v>Vinyl</c:v>
          </c:tx>
          <c:spPr>
            <a:ln w="25400" cap="rnd">
              <a:noFill/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>
                    <a:lumMod val="80000"/>
                  </a:schemeClr>
                </a:solidFill>
                <a:round/>
              </a:ln>
              <a:effectLst/>
            </c:spPr>
          </c:marker>
          <c:yVal>
            <c:numRef>
              <c:f>master!$BN$254:$BN$265</c:f>
              <c:numCache>
                <c:formatCode>General</c:formatCode>
                <c:ptCount val="12"/>
                <c:pt idx="0">
                  <c:v>3.4838709677419355</c:v>
                </c:pt>
                <c:pt idx="1">
                  <c:v>4.129032258064516</c:v>
                </c:pt>
                <c:pt idx="2">
                  <c:v>3.064516129032258</c:v>
                </c:pt>
                <c:pt idx="3">
                  <c:v>3.935483870967742</c:v>
                </c:pt>
                <c:pt idx="4">
                  <c:v>3.5483870967741935</c:v>
                </c:pt>
                <c:pt idx="5">
                  <c:v>3.967741935483871</c:v>
                </c:pt>
                <c:pt idx="6">
                  <c:v>2.71875</c:v>
                </c:pt>
                <c:pt idx="7">
                  <c:v>4</c:v>
                </c:pt>
                <c:pt idx="8">
                  <c:v>1.8709677419354838</c:v>
                </c:pt>
                <c:pt idx="9">
                  <c:v>3.903225806451613</c:v>
                </c:pt>
                <c:pt idx="10">
                  <c:v>3.125</c:v>
                </c:pt>
                <c:pt idx="11">
                  <c:v>1.96875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4A58-48CE-9582-FBF45D506F46}"/>
            </c:ext>
          </c:extLst>
        </c:ser>
        <c:ser>
          <c:idx val="22"/>
          <c:order val="22"/>
          <c:tx>
            <c:v>Walk</c:v>
          </c:tx>
          <c:spPr>
            <a:ln w="25400" cap="rnd">
              <a:noFill/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5">
                    <a:lumMod val="80000"/>
                  </a:schemeClr>
                </a:solidFill>
                <a:round/>
              </a:ln>
              <a:effectLst/>
            </c:spPr>
          </c:marker>
          <c:yVal>
            <c:numRef>
              <c:f>master!$BN$266:$BN$277</c:f>
              <c:numCache>
                <c:formatCode>General</c:formatCode>
                <c:ptCount val="12"/>
                <c:pt idx="0">
                  <c:v>3.5714285714285716</c:v>
                </c:pt>
                <c:pt idx="1">
                  <c:v>3.0625</c:v>
                </c:pt>
                <c:pt idx="2">
                  <c:v>2.9333333333333331</c:v>
                </c:pt>
                <c:pt idx="3">
                  <c:v>3.8</c:v>
                </c:pt>
                <c:pt idx="4">
                  <c:v>3.6875</c:v>
                </c:pt>
                <c:pt idx="5">
                  <c:v>3.9375</c:v>
                </c:pt>
                <c:pt idx="6">
                  <c:v>3.4</c:v>
                </c:pt>
                <c:pt idx="7">
                  <c:v>3.7333333333333334</c:v>
                </c:pt>
                <c:pt idx="8">
                  <c:v>2.125</c:v>
                </c:pt>
                <c:pt idx="9">
                  <c:v>4.1333333333333337</c:v>
                </c:pt>
                <c:pt idx="10">
                  <c:v>2.1333333333333333</c:v>
                </c:pt>
                <c:pt idx="11">
                  <c:v>2.0666666666666669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4A58-48CE-9582-FBF45D506F46}"/>
            </c:ext>
          </c:extLst>
        </c:ser>
        <c:ser>
          <c:idx val="23"/>
          <c:order val="23"/>
          <c:tx>
            <c:v>Yemitas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  <a:round/>
              </a:ln>
              <a:effectLst/>
            </c:spPr>
          </c:marker>
          <c:yVal>
            <c:numRef>
              <c:f>master!$BN$278:$BN$289</c:f>
              <c:numCache>
                <c:formatCode>General</c:formatCode>
                <c:ptCount val="12"/>
                <c:pt idx="0">
                  <c:v>3.25</c:v>
                </c:pt>
                <c:pt idx="1">
                  <c:v>4.375</c:v>
                </c:pt>
                <c:pt idx="2">
                  <c:v>3.5</c:v>
                </c:pt>
                <c:pt idx="3">
                  <c:v>4.1333333333333337</c:v>
                </c:pt>
                <c:pt idx="4">
                  <c:v>3.3125</c:v>
                </c:pt>
                <c:pt idx="5">
                  <c:v>4.125</c:v>
                </c:pt>
                <c:pt idx="6">
                  <c:v>3.125</c:v>
                </c:pt>
                <c:pt idx="7">
                  <c:v>4.375</c:v>
                </c:pt>
                <c:pt idx="8">
                  <c:v>1.6875</c:v>
                </c:pt>
                <c:pt idx="9">
                  <c:v>3.875</c:v>
                </c:pt>
                <c:pt idx="10">
                  <c:v>2.2666666666666666</c:v>
                </c:pt>
                <c:pt idx="11">
                  <c:v>2.375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7-4A58-48CE-9582-FBF45D506F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21990016"/>
        <c:axId val="1112976512"/>
      </c:scatterChart>
      <c:valAx>
        <c:axId val="1121990016"/>
        <c:scaling>
          <c:orientation val="minMax"/>
          <c:max val="13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Image</a:t>
                </a:r>
                <a:r>
                  <a:rPr lang="en-US" baseline="0"/>
                  <a:t> Capture Method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2976512"/>
        <c:crosses val="autoZero"/>
        <c:crossBetween val="midCat"/>
      </c:valAx>
      <c:valAx>
        <c:axId val="1112976512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19900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0.12539</cdr:x>
      <cdr:y>0.88657</cdr:y>
    </cdr:from>
    <cdr:to>
      <cdr:x>0.8117</cdr:x>
      <cdr:y>0.90991</cdr:y>
    </cdr:to>
    <cdr:pic>
      <cdr:nvPicPr>
        <cdr:cNvPr id="4" name="chart">
          <a:extLst xmlns:a="http://schemas.openxmlformats.org/drawingml/2006/main">
            <a:ext uri="{FF2B5EF4-FFF2-40B4-BE49-F238E27FC236}">
              <a16:creationId xmlns:a16="http://schemas.microsoft.com/office/drawing/2014/main" id="{101EF2E3-E3B0-4A44-9A07-7831A3990BF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45294" y="3824288"/>
          <a:ext cx="4079119" cy="100680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FBFD0-1DFD-488B-B3FC-CF5647C0E64E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225"/>
            <a:ext cx="5588000" cy="3656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7614D-2FFF-4E4A-9374-EEF0F110A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01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its.ntia.gov/" TargetMode="External"/><Relationship Id="rId4" Type="http://schemas.openxmlformats.org/officeDocument/2006/relationships/hyperlink" Target="https://www.its.bldrdoc.gov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4B0B931-B234-4E33-B5F4-441BCAEFD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alphaModFix amt="61000"/>
            <a:lum bright="-20000" contras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64" b="9841"/>
          <a:stretch/>
        </p:blipFill>
        <p:spPr>
          <a:xfrm>
            <a:off x="25" y="815907"/>
            <a:ext cx="12191975" cy="60420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0FA19E-BDCA-4070-A60E-B44CCF8A3B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168" y="2454443"/>
            <a:ext cx="11557464" cy="1700205"/>
          </a:xfrm>
        </p:spPr>
        <p:txBody>
          <a:bodyPr anchor="ctr" anchorCtr="0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2B8EAC-0F4F-4A5E-B340-DE4C1B3164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8612" y="4470517"/>
            <a:ext cx="6119812" cy="1787408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FFC05A64-542A-4F28-934E-74C842DE4632}"/>
              </a:ext>
            </a:extLst>
          </p:cNvPr>
          <p:cNvSpPr/>
          <p:nvPr userDrawn="1"/>
        </p:nvSpPr>
        <p:spPr>
          <a:xfrm>
            <a:off x="7200900" y="0"/>
            <a:ext cx="4991100" cy="1078992"/>
          </a:xfrm>
          <a:custGeom>
            <a:avLst/>
            <a:gdLst>
              <a:gd name="connsiteX0" fmla="*/ 0 w 4081540"/>
              <a:gd name="connsiteY0" fmla="*/ 0 h 804672"/>
              <a:gd name="connsiteX1" fmla="*/ 4081540 w 4081540"/>
              <a:gd name="connsiteY1" fmla="*/ 0 h 804672"/>
              <a:gd name="connsiteX2" fmla="*/ 4081540 w 4081540"/>
              <a:gd name="connsiteY2" fmla="*/ 804672 h 804672"/>
              <a:gd name="connsiteX3" fmla="*/ 0 w 4081540"/>
              <a:gd name="connsiteY3" fmla="*/ 804672 h 804672"/>
              <a:gd name="connsiteX4" fmla="*/ 0 w 4081540"/>
              <a:gd name="connsiteY4" fmla="*/ 0 h 804672"/>
              <a:gd name="connsiteX0" fmla="*/ 2979 w 4084519"/>
              <a:gd name="connsiteY0" fmla="*/ 0 h 804672"/>
              <a:gd name="connsiteX1" fmla="*/ 4084519 w 4084519"/>
              <a:gd name="connsiteY1" fmla="*/ 0 h 804672"/>
              <a:gd name="connsiteX2" fmla="*/ 4084519 w 4084519"/>
              <a:gd name="connsiteY2" fmla="*/ 804672 h 804672"/>
              <a:gd name="connsiteX3" fmla="*/ 2979 w 4084519"/>
              <a:gd name="connsiteY3" fmla="*/ 804672 h 804672"/>
              <a:gd name="connsiteX4" fmla="*/ 0 w 4084519"/>
              <a:gd name="connsiteY4" fmla="*/ 399793 h 804672"/>
              <a:gd name="connsiteX5" fmla="*/ 2979 w 4084519"/>
              <a:gd name="connsiteY5" fmla="*/ 0 h 804672"/>
              <a:gd name="connsiteX0" fmla="*/ 0 w 4081540"/>
              <a:gd name="connsiteY0" fmla="*/ 0 h 804672"/>
              <a:gd name="connsiteX1" fmla="*/ 4081540 w 4081540"/>
              <a:gd name="connsiteY1" fmla="*/ 0 h 804672"/>
              <a:gd name="connsiteX2" fmla="*/ 4081540 w 4081540"/>
              <a:gd name="connsiteY2" fmla="*/ 804672 h 804672"/>
              <a:gd name="connsiteX3" fmla="*/ 0 w 4081540"/>
              <a:gd name="connsiteY3" fmla="*/ 804672 h 804672"/>
              <a:gd name="connsiteX4" fmla="*/ 384226 w 4081540"/>
              <a:gd name="connsiteY4" fmla="*/ 402772 h 804672"/>
              <a:gd name="connsiteX5" fmla="*/ 0 w 4081540"/>
              <a:gd name="connsiteY5" fmla="*/ 0 h 804672"/>
              <a:gd name="connsiteX0" fmla="*/ 0 w 4081540"/>
              <a:gd name="connsiteY0" fmla="*/ 0 h 804672"/>
              <a:gd name="connsiteX1" fmla="*/ 4081540 w 4081540"/>
              <a:gd name="connsiteY1" fmla="*/ 0 h 804672"/>
              <a:gd name="connsiteX2" fmla="*/ 4081540 w 4081540"/>
              <a:gd name="connsiteY2" fmla="*/ 804672 h 804672"/>
              <a:gd name="connsiteX3" fmla="*/ 0 w 4081540"/>
              <a:gd name="connsiteY3" fmla="*/ 804672 h 804672"/>
              <a:gd name="connsiteX4" fmla="*/ 390183 w 4081540"/>
              <a:gd name="connsiteY4" fmla="*/ 402772 h 804672"/>
              <a:gd name="connsiteX5" fmla="*/ 0 w 4081540"/>
              <a:gd name="connsiteY5" fmla="*/ 0 h 80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81540" h="804672">
                <a:moveTo>
                  <a:pt x="0" y="0"/>
                </a:moveTo>
                <a:lnTo>
                  <a:pt x="4081540" y="0"/>
                </a:lnTo>
                <a:lnTo>
                  <a:pt x="4081540" y="804672"/>
                </a:lnTo>
                <a:lnTo>
                  <a:pt x="0" y="804672"/>
                </a:lnTo>
                <a:lnTo>
                  <a:pt x="390183" y="4027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FB5B79-3D3B-470B-92CB-036C97F0F0A3}"/>
              </a:ext>
            </a:extLst>
          </p:cNvPr>
          <p:cNvSpPr txBox="1"/>
          <p:nvPr userDrawn="1"/>
        </p:nvSpPr>
        <p:spPr>
          <a:xfrm>
            <a:off x="1008929" y="156862"/>
            <a:ext cx="64805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ITS: The Nation’s Spectrum and Communications</a:t>
            </a:r>
            <a:r>
              <a:rPr lang="en-US" sz="1800" b="1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baseline="0" dirty="0">
                <a:solidFill>
                  <a:schemeClr val="bg1"/>
                </a:solidFill>
                <a:latin typeface="Calibri Light" panose="020F0302020204030204" pitchFamily="34" charset="0"/>
                <a:ea typeface="Cambria" panose="02040503050406030204" pitchFamily="18" charset="0"/>
                <a:cs typeface="Calibri Light" panose="020F0302020204030204" pitchFamily="34" charset="0"/>
              </a:rPr>
              <a:t>Realizing the full potential of telecommunications to drive a new era of innovation, development, and productivity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AB78DC-E7BE-45D8-AA2C-3CFA4FB137A6}"/>
              </a:ext>
            </a:extLst>
          </p:cNvPr>
          <p:cNvSpPr>
            <a:spLocks/>
          </p:cNvSpPr>
          <p:nvPr userDrawn="1"/>
        </p:nvSpPr>
        <p:spPr>
          <a:xfrm>
            <a:off x="7849804" y="433179"/>
            <a:ext cx="3862760" cy="1873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78AD603-84E7-40DA-9FD6-786A92D278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97" y="109480"/>
            <a:ext cx="822960" cy="82296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F8A3145-A50F-4241-B7D7-6EB4386FDADC}"/>
              </a:ext>
            </a:extLst>
          </p:cNvPr>
          <p:cNvCxnSpPr>
            <a:cxnSpLocks/>
          </p:cNvCxnSpPr>
          <p:nvPr userDrawn="1"/>
        </p:nvCxnSpPr>
        <p:spPr>
          <a:xfrm>
            <a:off x="0" y="1078992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hlinkClick r:id="rId4"/>
            <a:extLst>
              <a:ext uri="{FF2B5EF4-FFF2-40B4-BE49-F238E27FC236}">
                <a16:creationId xmlns:a16="http://schemas.microsoft.com/office/drawing/2014/main" id="{7944465D-9FE9-4EAF-9550-057702705884}"/>
              </a:ext>
            </a:extLst>
          </p:cNvPr>
          <p:cNvSpPr txBox="1"/>
          <p:nvPr userDrawn="1"/>
        </p:nvSpPr>
        <p:spPr>
          <a:xfrm>
            <a:off x="5691187" y="6305517"/>
            <a:ext cx="6119812" cy="40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r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Wingdings 3" panose="05040102010807070707" pitchFamily="18" charset="2"/>
              <a:buNone/>
              <a:defRPr sz="2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indent="0" algn="ctr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Symbol" panose="05050102010706020507" pitchFamily="18" charset="2"/>
              <a:buNone/>
              <a:defRPr sz="2000"/>
            </a:lvl2pPr>
            <a:lvl3pPr indent="0" algn="ctr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None/>
              <a:tabLst/>
            </a:lvl3pPr>
            <a:lvl4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lvl="0"/>
            <a:r>
              <a:rPr lang="en-US" sz="1600" dirty="0"/>
              <a:t>Boulder, Colorado • </a:t>
            </a:r>
            <a:r>
              <a:rPr lang="en-US" sz="1600" u="none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its.ntia.gov</a:t>
            </a:r>
            <a:endParaRPr lang="en-US" sz="1600" u="none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6106E6-897C-4AB6-9844-931615563B57}"/>
              </a:ext>
            </a:extLst>
          </p:cNvPr>
          <p:cNvSpPr txBox="1"/>
          <p:nvPr userDrawn="1"/>
        </p:nvSpPr>
        <p:spPr>
          <a:xfrm>
            <a:off x="7935529" y="218835"/>
            <a:ext cx="1042941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ITS</a:t>
            </a:r>
            <a:endParaRPr lang="en-US" sz="36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8A3681-EEE8-416C-96E1-0B9F803A3E55}"/>
              </a:ext>
            </a:extLst>
          </p:cNvPr>
          <p:cNvSpPr txBox="1"/>
          <p:nvPr userDrawn="1"/>
        </p:nvSpPr>
        <p:spPr>
          <a:xfrm>
            <a:off x="8652292" y="409099"/>
            <a:ext cx="3224406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400" b="0" kern="800" spc="-20" baseline="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Institute for Telecommunication Sciences</a:t>
            </a:r>
            <a:endParaRPr lang="en-US" sz="1400" b="0" kern="800" spc="-20" baseline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974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5CB57-8847-4F1F-BCAC-7F768FDF5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30000" cy="9144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0BEB0-813B-4573-95DA-CD831AE9F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07592"/>
            <a:ext cx="11430000" cy="4572000"/>
          </a:xfrm>
        </p:spPr>
        <p:txBody>
          <a:bodyPr>
            <a:noAutofit/>
          </a:bodyPr>
          <a:lstStyle>
            <a:lvl1pPr marL="288925" indent="-288925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 3" panose="05040102010807070707" pitchFamily="18" charset="2"/>
              <a:buChar char=""/>
              <a:defRPr/>
            </a:lvl1pPr>
            <a:lvl2pPr marL="569913" indent="-225425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/>
            </a:lvl2pPr>
            <a:lvl3pPr marL="742950" indent="-17303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lvl3pPr>
            <a:lvl4pPr marL="860425" indent="-117475">
              <a:lnSpc>
                <a:spcPct val="100000"/>
              </a:lnSpc>
              <a:spcBef>
                <a:spcPts val="0"/>
              </a:spcBef>
              <a:defRPr/>
            </a:lvl4pPr>
            <a:lvl5pPr marL="968375" indent="-10795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F3476-D94A-4FEE-BDC6-380B211B2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A04D-3241-436D-9A51-40506FC473FD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967B5-DE27-40F7-84F1-162517195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C5F6E-155F-4310-8A02-ABDEA7A43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F289D-FF09-483A-8ACE-CF5BE0465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98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DA116-BA9A-4A5D-B255-BB7414A09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51466"/>
            <a:ext cx="10515600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38079-D5A4-40C6-9E16-620EF3F3A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2196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A9010-7474-4C87-8054-2DA1E3BA4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A04D-3241-436D-9A51-40506FC473FD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78ECB-07C2-4619-84BB-14243D2D4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336CF-7B8E-4563-8C50-09E678F26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F289D-FF09-483A-8ACE-CF5BE0465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33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44C78-E3E7-4A45-A035-42DFC436E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28C25-6B2D-41E4-9A57-5E04F74A9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307591"/>
            <a:ext cx="5638800" cy="4572000"/>
          </a:xfrm>
        </p:spPr>
        <p:txBody>
          <a:bodyPr>
            <a:noAutofit/>
          </a:bodyPr>
          <a:lstStyle>
            <a:lvl1pPr marL="233363" indent="-233363">
              <a:defRPr sz="2200"/>
            </a:lvl1pPr>
            <a:lvl2pPr marL="457200" indent="-168275">
              <a:defRPr sz="2000"/>
            </a:lvl2pPr>
            <a:lvl3pPr marL="571500" indent="-114300">
              <a:defRPr sz="1800"/>
            </a:lvl3pPr>
            <a:lvl4pPr marL="685800" indent="-120650">
              <a:defRPr sz="1600"/>
            </a:lvl4pPr>
            <a:lvl5pPr marL="746125" indent="-10795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532A42-647C-4572-A4BF-68A268191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307591"/>
            <a:ext cx="5638799" cy="4572000"/>
          </a:xfrm>
        </p:spPr>
        <p:txBody>
          <a:bodyPr>
            <a:noAutofit/>
          </a:bodyPr>
          <a:lstStyle>
            <a:lvl1pPr marL="233363" indent="-233363">
              <a:defRPr sz="2200"/>
            </a:lvl1pPr>
            <a:lvl2pPr marL="457200" indent="-168275">
              <a:defRPr sz="2000"/>
            </a:lvl2pPr>
            <a:lvl3pPr marL="571500" indent="-114300">
              <a:defRPr sz="1800"/>
            </a:lvl3pPr>
            <a:lvl4pPr marL="685800" indent="-120650">
              <a:defRPr sz="1600"/>
            </a:lvl4pPr>
            <a:lvl5pPr marL="746125" indent="-10795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93E313-E18B-4D49-A609-6781CA560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A04D-3241-436D-9A51-40506FC473FD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325ED-4185-41EB-BCC8-6E5F37E51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228C4-A62B-4100-849C-C697F657E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F289D-FF09-483A-8ACE-CF5BE0465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63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BB56F-A78E-482D-A80B-80DF0E95B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7946"/>
            <a:ext cx="114300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3C88A-3B59-419F-BEA8-38D322AB8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307592"/>
            <a:ext cx="5638800" cy="457200"/>
          </a:xfrm>
          <a:solidFill>
            <a:schemeClr val="accent5"/>
          </a:solidFill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96D8C8-B2E6-404B-80CB-30B7E4492D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07592"/>
            <a:ext cx="5638798" cy="457200"/>
          </a:xfrm>
          <a:solidFill>
            <a:schemeClr val="accent5"/>
          </a:solidFill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0AB1F3-41D1-4E9E-8425-179B62025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A04D-3241-436D-9A51-40506FC473FD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7CB463-2746-43EA-B470-F85450372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84B19-BCD9-4F11-82B3-152D1E379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F289D-FF09-483A-8ACE-CF5BE04658A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0BEFD5C-B3FE-414D-8B83-848B76FEB49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81000" y="1764792"/>
            <a:ext cx="5638800" cy="4114800"/>
          </a:xfrm>
        </p:spPr>
        <p:txBody>
          <a:bodyPr>
            <a:noAutofit/>
          </a:bodyPr>
          <a:lstStyle>
            <a:lvl1pPr marL="233363" indent="-233363">
              <a:defRPr sz="2200"/>
            </a:lvl1pPr>
            <a:lvl2pPr marL="457200" indent="-168275">
              <a:defRPr sz="2000"/>
            </a:lvl2pPr>
            <a:lvl3pPr marL="571500" indent="-114300">
              <a:defRPr sz="1800"/>
            </a:lvl3pPr>
            <a:lvl4pPr marL="685800" indent="-120650">
              <a:defRPr sz="1600"/>
            </a:lvl4pPr>
            <a:lvl5pPr marL="746125" indent="-10795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B66B7A9-C7F9-49E3-9916-EAE5C31E0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764792"/>
            <a:ext cx="5638799" cy="4114800"/>
          </a:xfrm>
        </p:spPr>
        <p:txBody>
          <a:bodyPr>
            <a:noAutofit/>
          </a:bodyPr>
          <a:lstStyle>
            <a:lvl1pPr marL="233363" indent="-233363">
              <a:defRPr sz="2200"/>
            </a:lvl1pPr>
            <a:lvl2pPr marL="457200" indent="-168275">
              <a:defRPr sz="2000"/>
            </a:lvl2pPr>
            <a:lvl3pPr marL="571500" indent="-114300">
              <a:defRPr sz="1800"/>
            </a:lvl3pPr>
            <a:lvl4pPr marL="685800" indent="-120650">
              <a:defRPr sz="1600"/>
            </a:lvl4pPr>
            <a:lvl5pPr marL="746125" indent="-10795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272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9B7DB-2FF0-4F51-A02B-A87C7973F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DEB666-7211-471A-B856-17B7EACE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A04D-3241-436D-9A51-40506FC473FD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8CB879-54AB-44A6-9EBD-E0FB95A8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7AF0F-7742-41C8-989D-BA29EDDE5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F289D-FF09-483A-8ACE-CF5BE0465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4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82698C-B1CF-4E47-9C96-0A513990B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A04D-3241-436D-9A51-40506FC473FD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532F89-D572-44F7-9DE0-14A8F8A89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492EFB-0147-4417-983C-8DE82D559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F289D-FF09-483A-8ACE-CF5BE0465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250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3599C-8AE3-4E00-9A26-1181DDF1B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4457700" cy="1097280"/>
          </a:xfrm>
        </p:spPr>
        <p:txBody>
          <a:bodyPr anchor="ctr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BE6C4D-E250-4A43-A697-E9D90C892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A04D-3241-436D-9A51-40506FC473FD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A76189-598C-4F97-BADB-199F043A0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6EFFC-9126-423D-AC94-3055E6DD8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F289D-FF09-483A-8ACE-CF5BE04658A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17189CC-353A-4C65-82B3-67BC236702A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81000" y="1519614"/>
            <a:ext cx="4457700" cy="4427275"/>
          </a:xfrm>
        </p:spPr>
        <p:txBody>
          <a:bodyPr>
            <a:normAutofit/>
          </a:bodyPr>
          <a:lstStyle>
            <a:lvl1pPr marL="288925" indent="-288925">
              <a:defRPr sz="2200"/>
            </a:lvl1pPr>
            <a:lvl2pPr marL="457200" indent="-168275">
              <a:defRPr sz="2000"/>
            </a:lvl2pPr>
            <a:lvl3pPr marL="571500" indent="-114300">
              <a:defRPr sz="1800"/>
            </a:lvl3pPr>
            <a:lvl4pPr marL="685800" indent="-120650">
              <a:defRPr sz="1600"/>
            </a:lvl4pPr>
            <a:lvl5pPr marL="746125" indent="-10795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0DB12C8-7ECB-4125-B691-72AA1E5044F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001847" y="457200"/>
            <a:ext cx="6809152" cy="5489689"/>
          </a:xfrm>
        </p:spPr>
        <p:txBody>
          <a:bodyPr>
            <a:normAutofit/>
          </a:bodyPr>
          <a:lstStyle>
            <a:lvl1pPr marL="288925" indent="-288925">
              <a:defRPr sz="2400"/>
            </a:lvl1pPr>
            <a:lvl2pPr marL="457200" indent="-168275">
              <a:defRPr sz="2000"/>
            </a:lvl2pPr>
            <a:lvl3pPr marL="571500" indent="-114300">
              <a:defRPr sz="1800"/>
            </a:lvl3pPr>
            <a:lvl4pPr marL="685800" indent="-120650">
              <a:defRPr sz="1600"/>
            </a:lvl4pPr>
            <a:lvl5pPr marL="746125" indent="-10795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2610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its.ntia.gov/" TargetMode="Externa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31ED354-BF6D-47E9-9746-CE7EE4430DEC}"/>
              </a:ext>
            </a:extLst>
          </p:cNvPr>
          <p:cNvGrpSpPr/>
          <p:nvPr userDrawn="1"/>
        </p:nvGrpSpPr>
        <p:grpSpPr>
          <a:xfrm>
            <a:off x="3495" y="6055503"/>
            <a:ext cx="12192000" cy="804672"/>
            <a:chOff x="3495" y="6055503"/>
            <a:chExt cx="12192000" cy="80467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EB18FC7-5A0F-40CC-8897-36BF71F5BB60}"/>
                </a:ext>
              </a:extLst>
            </p:cNvPr>
            <p:cNvSpPr/>
            <p:nvPr/>
          </p:nvSpPr>
          <p:spPr>
            <a:xfrm>
              <a:off x="3495" y="6055503"/>
              <a:ext cx="12192000" cy="8046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15">
              <a:extLst>
                <a:ext uri="{FF2B5EF4-FFF2-40B4-BE49-F238E27FC236}">
                  <a16:creationId xmlns:a16="http://schemas.microsoft.com/office/drawing/2014/main" id="{78D65A13-2CF4-4DF2-A4CB-C5756B0CEA2E}"/>
                </a:ext>
              </a:extLst>
            </p:cNvPr>
            <p:cNvSpPr/>
            <p:nvPr userDrawn="1"/>
          </p:nvSpPr>
          <p:spPr>
            <a:xfrm>
              <a:off x="8110460" y="6055503"/>
              <a:ext cx="4081540" cy="804672"/>
            </a:xfrm>
            <a:custGeom>
              <a:avLst/>
              <a:gdLst>
                <a:gd name="connsiteX0" fmla="*/ 0 w 4081540"/>
                <a:gd name="connsiteY0" fmla="*/ 0 h 804672"/>
                <a:gd name="connsiteX1" fmla="*/ 4081540 w 4081540"/>
                <a:gd name="connsiteY1" fmla="*/ 0 h 804672"/>
                <a:gd name="connsiteX2" fmla="*/ 4081540 w 4081540"/>
                <a:gd name="connsiteY2" fmla="*/ 804672 h 804672"/>
                <a:gd name="connsiteX3" fmla="*/ 0 w 4081540"/>
                <a:gd name="connsiteY3" fmla="*/ 804672 h 804672"/>
                <a:gd name="connsiteX4" fmla="*/ 0 w 4081540"/>
                <a:gd name="connsiteY4" fmla="*/ 0 h 804672"/>
                <a:gd name="connsiteX0" fmla="*/ 2979 w 4084519"/>
                <a:gd name="connsiteY0" fmla="*/ 0 h 804672"/>
                <a:gd name="connsiteX1" fmla="*/ 4084519 w 4084519"/>
                <a:gd name="connsiteY1" fmla="*/ 0 h 804672"/>
                <a:gd name="connsiteX2" fmla="*/ 4084519 w 4084519"/>
                <a:gd name="connsiteY2" fmla="*/ 804672 h 804672"/>
                <a:gd name="connsiteX3" fmla="*/ 2979 w 4084519"/>
                <a:gd name="connsiteY3" fmla="*/ 804672 h 804672"/>
                <a:gd name="connsiteX4" fmla="*/ 0 w 4084519"/>
                <a:gd name="connsiteY4" fmla="*/ 399793 h 804672"/>
                <a:gd name="connsiteX5" fmla="*/ 2979 w 4084519"/>
                <a:gd name="connsiteY5" fmla="*/ 0 h 804672"/>
                <a:gd name="connsiteX0" fmla="*/ 0 w 4081540"/>
                <a:gd name="connsiteY0" fmla="*/ 0 h 804672"/>
                <a:gd name="connsiteX1" fmla="*/ 4081540 w 4081540"/>
                <a:gd name="connsiteY1" fmla="*/ 0 h 804672"/>
                <a:gd name="connsiteX2" fmla="*/ 4081540 w 4081540"/>
                <a:gd name="connsiteY2" fmla="*/ 804672 h 804672"/>
                <a:gd name="connsiteX3" fmla="*/ 0 w 4081540"/>
                <a:gd name="connsiteY3" fmla="*/ 804672 h 804672"/>
                <a:gd name="connsiteX4" fmla="*/ 384226 w 4081540"/>
                <a:gd name="connsiteY4" fmla="*/ 402772 h 804672"/>
                <a:gd name="connsiteX5" fmla="*/ 0 w 4081540"/>
                <a:gd name="connsiteY5" fmla="*/ 0 h 804672"/>
                <a:gd name="connsiteX0" fmla="*/ 0 w 4081540"/>
                <a:gd name="connsiteY0" fmla="*/ 0 h 804672"/>
                <a:gd name="connsiteX1" fmla="*/ 4081540 w 4081540"/>
                <a:gd name="connsiteY1" fmla="*/ 0 h 804672"/>
                <a:gd name="connsiteX2" fmla="*/ 4081540 w 4081540"/>
                <a:gd name="connsiteY2" fmla="*/ 804672 h 804672"/>
                <a:gd name="connsiteX3" fmla="*/ 0 w 4081540"/>
                <a:gd name="connsiteY3" fmla="*/ 804672 h 804672"/>
                <a:gd name="connsiteX4" fmla="*/ 390183 w 4081540"/>
                <a:gd name="connsiteY4" fmla="*/ 402772 h 804672"/>
                <a:gd name="connsiteX5" fmla="*/ 0 w 4081540"/>
                <a:gd name="connsiteY5" fmla="*/ 0 h 80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1540" h="804672">
                  <a:moveTo>
                    <a:pt x="0" y="0"/>
                  </a:moveTo>
                  <a:lnTo>
                    <a:pt x="4081540" y="0"/>
                  </a:lnTo>
                  <a:lnTo>
                    <a:pt x="4081540" y="804672"/>
                  </a:lnTo>
                  <a:lnTo>
                    <a:pt x="0" y="804672"/>
                  </a:lnTo>
                  <a:lnTo>
                    <a:pt x="390183" y="402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BBAC3C-7FD1-47A5-B7B1-EB5CB0FB6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30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8AA9C-79FC-4C08-802C-7C0BD7C8B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305666"/>
            <a:ext cx="11430000" cy="457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BCAA0-CF4D-434C-A0D8-EF0FAB4FCC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7700" y="6676777"/>
            <a:ext cx="926701" cy="18288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7053A04D-3241-436D-9A51-40506FC473FD}" type="datetimeFigureOut">
              <a:rPr lang="en-US" smtClean="0"/>
              <a:pPr/>
              <a:t>12/16/2022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79507-C8EC-4150-87E9-83717E4D4B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68677" y="6676777"/>
            <a:ext cx="2539023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608F0-0A9B-4318-AFBA-CDC6DF1E76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2219" y="6676777"/>
            <a:ext cx="36576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BFBF289D-FF09-483A-8ACE-CF5BE04658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00DE2-8A5A-4C9C-8646-5717F3AE0E8C}"/>
              </a:ext>
            </a:extLst>
          </p:cNvPr>
          <p:cNvSpPr txBox="1"/>
          <p:nvPr userDrawn="1"/>
        </p:nvSpPr>
        <p:spPr>
          <a:xfrm>
            <a:off x="1296958" y="6153748"/>
            <a:ext cx="7139310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ITS: The Nation’s Spectrum and Communications</a:t>
            </a:r>
            <a:r>
              <a:rPr lang="en-US" sz="1800" b="1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Boulder, Colorado </a:t>
            </a:r>
            <a:r>
              <a:rPr lang="en-US" sz="1200" b="1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matic SC" panose="020B0604020202020204" pitchFamily="2" charset="-79"/>
              </a:rPr>
              <a:t>• its.ntia.gov</a:t>
            </a:r>
            <a:endParaRPr lang="en-US" sz="1200" b="1" baseline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hlinkClick r:id="rId10"/>
            <a:extLst>
              <a:ext uri="{FF2B5EF4-FFF2-40B4-BE49-F238E27FC236}">
                <a16:creationId xmlns:a16="http://schemas.microsoft.com/office/drawing/2014/main" id="{59E3C77E-EA95-467B-A20A-D7EC884E85E4}"/>
              </a:ext>
            </a:extLst>
          </p:cNvPr>
          <p:cNvSpPr>
            <a:spLocks/>
          </p:cNvSpPr>
          <p:nvPr userDrawn="1"/>
        </p:nvSpPr>
        <p:spPr>
          <a:xfrm>
            <a:off x="8956431" y="6371373"/>
            <a:ext cx="2854568" cy="17293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6E40B0-95B9-429B-BBA8-EA6F9127B1A9}"/>
              </a:ext>
            </a:extLst>
          </p:cNvPr>
          <p:cNvSpPr txBox="1"/>
          <p:nvPr userDrawn="1"/>
        </p:nvSpPr>
        <p:spPr>
          <a:xfrm>
            <a:off x="9026647" y="6219749"/>
            <a:ext cx="1042941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ITS</a:t>
            </a:r>
            <a:endParaRPr lang="en-US" sz="28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C5ADDF-7EE7-4A9D-882F-ADA75330CFC5}"/>
              </a:ext>
            </a:extLst>
          </p:cNvPr>
          <p:cNvSpPr txBox="1"/>
          <p:nvPr userDrawn="1"/>
        </p:nvSpPr>
        <p:spPr>
          <a:xfrm>
            <a:off x="9586611" y="6380643"/>
            <a:ext cx="2260021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900" b="1" kern="800" spc="-20" baseline="0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Institute for Telecommunication Sciences</a:t>
            </a:r>
            <a:endParaRPr lang="en-US" sz="900" kern="800" spc="-20" baseline="0" dirty="0">
              <a:latin typeface="+mj-lt"/>
            </a:endParaRP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3FAF5447-557D-471B-B6F0-BB8CF53C5C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68" y="6182842"/>
            <a:ext cx="548640" cy="548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45171A-3AF4-4EFE-8E39-B3889491572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276" y="6182842"/>
            <a:ext cx="548640" cy="548640"/>
          </a:xfrm>
          <a:prstGeom prst="rect">
            <a:avLst/>
          </a:prstGeom>
        </p:spPr>
      </p:pic>
      <p:sp>
        <p:nvSpPr>
          <p:cNvPr id="14" name="Rectangle 13">
            <a:hlinkClick r:id="rId10"/>
            <a:extLst>
              <a:ext uri="{FF2B5EF4-FFF2-40B4-BE49-F238E27FC236}">
                <a16:creationId xmlns:a16="http://schemas.microsoft.com/office/drawing/2014/main" id="{9A901DDF-544D-72E7-9A8B-EF7D31F9B651}"/>
              </a:ext>
            </a:extLst>
          </p:cNvPr>
          <p:cNvSpPr/>
          <p:nvPr userDrawn="1"/>
        </p:nvSpPr>
        <p:spPr>
          <a:xfrm>
            <a:off x="5149850" y="6519142"/>
            <a:ext cx="787400" cy="227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3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925" indent="-288925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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2286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Symbol" panose="05050102010706020507" pitchFamily="18" charset="2"/>
        <a:buChar char="·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indent="-174625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Wingdings" panose="05000000000000000000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0425" indent="-1206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68375" indent="-10795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presenter@ntia.gov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its.ntia.gov/publications/details.aspx?pub=3291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its.ntia.gov/publications/details.aspx?pub=3290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D9A03-FED7-4E39-9F67-5E19E562E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168" y="2454443"/>
            <a:ext cx="11557464" cy="1700205"/>
          </a:xfrm>
        </p:spPr>
        <p:txBody>
          <a:bodyPr/>
          <a:lstStyle/>
          <a:p>
            <a:r>
              <a:rPr lang="en-US" dirty="0"/>
              <a:t>New Datasets for NR Metric Research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C3CADB9-CEFC-49EB-BB57-E703AFB96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8612" y="4470517"/>
            <a:ext cx="6119812" cy="1787408"/>
          </a:xfrm>
        </p:spPr>
        <p:txBody>
          <a:bodyPr/>
          <a:lstStyle/>
          <a:p>
            <a:r>
              <a:rPr lang="en-US" dirty="0"/>
              <a:t>Dec. 14, 2021</a:t>
            </a:r>
          </a:p>
          <a:p>
            <a:r>
              <a:rPr lang="en-US" dirty="0"/>
              <a:t>Margaret H Pinson</a:t>
            </a:r>
          </a:p>
          <a:p>
            <a:r>
              <a:rPr lang="en-US" dirty="0">
                <a:solidFill>
                  <a:schemeClr val="accent5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mpinson@ntia.gov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8694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0685D-0923-A035-3E21-B143FA622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Subject 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FE5E2-C5C1-5C38-94E7-C6FB2E3BB5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130 scenes</a:t>
            </a:r>
          </a:p>
          <a:p>
            <a:pPr lvl="1"/>
            <a:r>
              <a:rPr lang="en-US" dirty="0"/>
              <a:t>1080p 23.98 fps </a:t>
            </a:r>
          </a:p>
          <a:p>
            <a:pPr lvl="1"/>
            <a:r>
              <a:rPr lang="en-US" dirty="0"/>
              <a:t>Some content originally 4K</a:t>
            </a:r>
          </a:p>
          <a:p>
            <a:r>
              <a:rPr lang="en-US" dirty="0"/>
              <a:t>Scene types</a:t>
            </a:r>
          </a:p>
          <a:p>
            <a:pPr lvl="1"/>
            <a:r>
              <a:rPr lang="en-US" dirty="0"/>
              <a:t>Abstract (unusual shapes and lines)</a:t>
            </a:r>
          </a:p>
          <a:p>
            <a:pPr lvl="1"/>
            <a:r>
              <a:rPr lang="en-US" dirty="0"/>
              <a:t>Natural scenes with erratic motion </a:t>
            </a:r>
          </a:p>
          <a:p>
            <a:pPr lvl="1"/>
            <a:r>
              <a:rPr lang="en-US" dirty="0"/>
              <a:t>Public safety</a:t>
            </a:r>
          </a:p>
          <a:p>
            <a:pPr lvl="1"/>
            <a:r>
              <a:rPr lang="en-US" dirty="0"/>
              <a:t>Rain and snow</a:t>
            </a:r>
          </a:p>
          <a:p>
            <a:pPr lvl="1"/>
            <a:r>
              <a:rPr lang="en-US" dirty="0"/>
              <a:t>Entertainment</a:t>
            </a:r>
          </a:p>
          <a:p>
            <a:endParaRPr lang="en-US" dirty="0"/>
          </a:p>
        </p:txBody>
      </p:sp>
      <p:pic>
        <p:nvPicPr>
          <p:cNvPr id="6" name="Content Placeholder 5" descr="A person holding a cell phone&#10;&#10;Description automatically generated with medium confidence">
            <a:extLst>
              <a:ext uri="{FF2B5EF4-FFF2-40B4-BE49-F238E27FC236}">
                <a16:creationId xmlns:a16="http://schemas.microsoft.com/office/drawing/2014/main" id="{FAF6EB23-B670-A311-9ABF-3BC96D4787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818" y="3197351"/>
            <a:ext cx="3251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white truck on a street at night&#10;&#10;Description automatically generated with low confidence">
            <a:extLst>
              <a:ext uri="{FF2B5EF4-FFF2-40B4-BE49-F238E27FC236}">
                <a16:creationId xmlns:a16="http://schemas.microsoft.com/office/drawing/2014/main" id="{662BEDB0-AF33-7889-F1A3-D7792D998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955" y="1039369"/>
            <a:ext cx="3251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view of a city at night&#10;&#10;Description automatically generated with medium confidence">
            <a:extLst>
              <a:ext uri="{FF2B5EF4-FFF2-40B4-BE49-F238E27FC236}">
                <a16:creationId xmlns:a16="http://schemas.microsoft.com/office/drawing/2014/main" id="{8E7F633D-A5ED-0E94-1E80-FE5E4731B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800" y="1039369"/>
            <a:ext cx="3251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group of people standing next to a food truck&#10;&#10;Description automatically generated with medium confidence">
            <a:extLst>
              <a:ext uri="{FF2B5EF4-FFF2-40B4-BE49-F238E27FC236}">
                <a16:creationId xmlns:a16="http://schemas.microsoft.com/office/drawing/2014/main" id="{C1244A74-B069-96C0-30BC-43D6CC8B32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800" y="3197351"/>
            <a:ext cx="3251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6154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0685D-0923-A035-3E21-B143FA622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Impairments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FE5E2-C5C1-5C38-94E7-C6FB2E3BB5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Codecs = 3</a:t>
            </a:r>
          </a:p>
          <a:p>
            <a:pPr lvl="1"/>
            <a:r>
              <a:rPr lang="en-US" dirty="0"/>
              <a:t>H.264/AVC, H.265/HEVC, AV1</a:t>
            </a:r>
          </a:p>
          <a:p>
            <a:r>
              <a:rPr lang="en-US" dirty="0"/>
              <a:t>Resolutions = 8</a:t>
            </a:r>
          </a:p>
          <a:p>
            <a:pPr lvl="1"/>
            <a:r>
              <a:rPr lang="en-US" dirty="0"/>
              <a:t>1920 × 1080</a:t>
            </a:r>
          </a:p>
          <a:p>
            <a:pPr lvl="1"/>
            <a:r>
              <a:rPr lang="en-US" dirty="0"/>
              <a:t>1280 × 720</a:t>
            </a:r>
          </a:p>
          <a:p>
            <a:pPr lvl="1"/>
            <a:r>
              <a:rPr lang="en-US" dirty="0"/>
              <a:t>960 × 540</a:t>
            </a:r>
          </a:p>
          <a:p>
            <a:pPr lvl="1"/>
            <a:r>
              <a:rPr lang="en-US" dirty="0"/>
              <a:t>768 × 432</a:t>
            </a:r>
          </a:p>
          <a:p>
            <a:pPr lvl="1"/>
            <a:r>
              <a:rPr lang="en-US" dirty="0"/>
              <a:t>640 × 360</a:t>
            </a:r>
          </a:p>
          <a:p>
            <a:pPr lvl="1"/>
            <a:r>
              <a:rPr lang="en-US" dirty="0"/>
              <a:t>512 × 288</a:t>
            </a:r>
          </a:p>
          <a:p>
            <a:pPr lvl="1"/>
            <a:r>
              <a:rPr lang="en-US" dirty="0"/>
              <a:t>384 × 216</a:t>
            </a:r>
          </a:p>
          <a:p>
            <a:pPr lvl="1"/>
            <a:r>
              <a:rPr lang="en-US" dirty="0"/>
              <a:t>320 × 180</a:t>
            </a:r>
          </a:p>
          <a:p>
            <a:r>
              <a:rPr lang="en-US" dirty="0"/>
              <a:t>Constant Rate Factor (CRF) = 10</a:t>
            </a:r>
          </a:p>
          <a:p>
            <a:pPr lvl="1"/>
            <a:r>
              <a:rPr lang="en-US" dirty="0"/>
              <a:t>0, 18, 19, 20, 22, 25, 27, 30, 35, 40</a:t>
            </a:r>
          </a:p>
          <a:p>
            <a:pPr lvl="1"/>
            <a:r>
              <a:rPr lang="en-US" dirty="0"/>
              <a:t>Lossless compression (</a:t>
            </a:r>
            <a:r>
              <a:rPr lang="en-US"/>
              <a:t>0 CRF) </a:t>
            </a:r>
            <a:r>
              <a:rPr lang="en-US" dirty="0"/>
              <a:t>at each resolution</a:t>
            </a:r>
          </a:p>
        </p:txBody>
      </p:sp>
      <p:pic>
        <p:nvPicPr>
          <p:cNvPr id="6" name="Content Placeholder 5" descr="A picture containing outdoor, valley, nature, rock&#10;&#10;Description automatically generated">
            <a:extLst>
              <a:ext uri="{FF2B5EF4-FFF2-40B4-BE49-F238E27FC236}">
                <a16:creationId xmlns:a16="http://schemas.microsoft.com/office/drawing/2014/main" id="{9AF7F997-E84B-1E76-FA92-45E14004D3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55" y="1152581"/>
            <a:ext cx="3247137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group of people in riot gear&#10;&#10;Description automatically generated with low confidence">
            <a:extLst>
              <a:ext uri="{FF2B5EF4-FFF2-40B4-BE49-F238E27FC236}">
                <a16:creationId xmlns:a16="http://schemas.microsoft.com/office/drawing/2014/main" id="{AA699E3D-6FF3-F073-20C5-07F42C77F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55" y="3310563"/>
            <a:ext cx="3251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race track with cars on it&#10;&#10;Description automatically generated with medium confidence">
            <a:extLst>
              <a:ext uri="{FF2B5EF4-FFF2-40B4-BE49-F238E27FC236}">
                <a16:creationId xmlns:a16="http://schemas.microsoft.com/office/drawing/2014/main" id="{F5A751EF-2386-40F3-9309-DB040108C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903" y="3310563"/>
            <a:ext cx="3251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surfer riding a wave&#10;&#10;Description automatically generated with medium confidence">
            <a:extLst>
              <a:ext uri="{FF2B5EF4-FFF2-40B4-BE49-F238E27FC236}">
                <a16:creationId xmlns:a16="http://schemas.microsoft.com/office/drawing/2014/main" id="{BF08FF1B-17CB-C405-4699-7587B4277B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903" y="1152581"/>
            <a:ext cx="3251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0685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34A6C-99ED-4909-C9EE-14EB41192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2FB66-EED7-7EFE-CE86-083479E5DE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307591"/>
            <a:ext cx="4273006" cy="4572000"/>
          </a:xfrm>
        </p:spPr>
        <p:txBody>
          <a:bodyPr/>
          <a:lstStyle/>
          <a:p>
            <a:r>
              <a:rPr lang="en-US" dirty="0"/>
              <a:t>Original video</a:t>
            </a:r>
          </a:p>
          <a:p>
            <a:r>
              <a:rPr lang="en-US" dirty="0"/>
              <a:t>For each of 240 PVSs</a:t>
            </a:r>
          </a:p>
          <a:p>
            <a:pPr lvl="1"/>
            <a:r>
              <a:rPr lang="en-US" dirty="0"/>
              <a:t>Compressed media file</a:t>
            </a:r>
          </a:p>
          <a:p>
            <a:pPr lvl="1"/>
            <a:r>
              <a:rPr lang="en-US" dirty="0"/>
              <a:t>Compressed and up-scaling back to 1080p</a:t>
            </a:r>
          </a:p>
          <a:p>
            <a:pPr lvl="1"/>
            <a:r>
              <a:rPr lang="en-US" dirty="0"/>
              <a:t>VMAF output</a:t>
            </a:r>
          </a:p>
          <a:p>
            <a:r>
              <a:rPr lang="en-US" dirty="0"/>
              <a:t>Spreadsheet: media files vs VMAF</a:t>
            </a:r>
          </a:p>
          <a:p>
            <a:pPr lvl="1"/>
            <a:r>
              <a:rPr lang="en-US" dirty="0" err="1"/>
              <a:t>NRmetricFramework</a:t>
            </a:r>
            <a:r>
              <a:rPr lang="en-US" dirty="0"/>
              <a:t> repository</a:t>
            </a:r>
          </a:p>
          <a:p>
            <a:pPr lvl="1"/>
            <a:r>
              <a:rPr lang="en-US" dirty="0"/>
              <a:t>Divided into three sub-sets</a:t>
            </a:r>
          </a:p>
          <a:p>
            <a:r>
              <a:rPr lang="en-US" dirty="0"/>
              <a:t>Fits on three 10 TB hard drives</a:t>
            </a:r>
          </a:p>
          <a:p>
            <a:pPr lvl="1"/>
            <a:r>
              <a:rPr lang="en-US" dirty="0"/>
              <a:t>Must convert to uncompressed AVI for MATLAB</a:t>
            </a:r>
          </a:p>
        </p:txBody>
      </p:sp>
      <p:pic>
        <p:nvPicPr>
          <p:cNvPr id="6" name="Content Placeholder 5" descr="A picture containing person, swimming, dark&#10;&#10;Description automatically generated">
            <a:extLst>
              <a:ext uri="{FF2B5EF4-FFF2-40B4-BE49-F238E27FC236}">
                <a16:creationId xmlns:a16="http://schemas.microsoft.com/office/drawing/2014/main" id="{23FFED68-4FC6-384C-F21B-2A7F386AEA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800" y="3386556"/>
            <a:ext cx="3251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tree&#10;&#10;Description automatically generated">
            <a:extLst>
              <a:ext uri="{FF2B5EF4-FFF2-40B4-BE49-F238E27FC236}">
                <a16:creationId xmlns:a16="http://schemas.microsoft.com/office/drawing/2014/main" id="{7BA5B0CD-55A8-296F-2961-29C6D53EB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303" y="1279525"/>
            <a:ext cx="3251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dirt road surrounded by trees&#10;&#10;Description automatically generated with medium confidence">
            <a:extLst>
              <a:ext uri="{FF2B5EF4-FFF2-40B4-BE49-F238E27FC236}">
                <a16:creationId xmlns:a16="http://schemas.microsoft.com/office/drawing/2014/main" id="{CB50B193-ED0E-56F5-F59D-136FE3FF8E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800" y="1279525"/>
            <a:ext cx="3251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picture containing sky, outdoor, city, town&#10;&#10;Description automatically generated">
            <a:extLst>
              <a:ext uri="{FF2B5EF4-FFF2-40B4-BE49-F238E27FC236}">
                <a16:creationId xmlns:a16="http://schemas.microsoft.com/office/drawing/2014/main" id="{DF310B60-9D67-332A-5C8C-5E791C9A0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303" y="3386556"/>
            <a:ext cx="3251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3099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E8190-EA1F-E45D-09F2-B892A1D03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dipIQ</a:t>
            </a:r>
            <a:r>
              <a:rPr lang="en-US" dirty="0"/>
              <a:t> Baseline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8F93C-A500-9D9D-5B89-D1D1CAE3A1C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0.78 Pearson correlation for </a:t>
            </a:r>
            <a:r>
              <a:rPr lang="en-US" dirty="0" err="1"/>
              <a:t>dipIQ</a:t>
            </a:r>
            <a:r>
              <a:rPr lang="en-US" dirty="0"/>
              <a:t> (average)</a:t>
            </a:r>
          </a:p>
        </p:txBody>
      </p:sp>
      <p:pic>
        <p:nvPicPr>
          <p:cNvPr id="6" name="Content Placeholder 5" descr="Chart, scatter chart&#10;&#10;Description automatically generated">
            <a:extLst>
              <a:ext uri="{FF2B5EF4-FFF2-40B4-BE49-F238E27FC236}">
                <a16:creationId xmlns:a16="http://schemas.microsoft.com/office/drawing/2014/main" id="{63E98781-4D60-1533-02E1-BF91D1BA4F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2" b="65435"/>
          <a:stretch/>
        </p:blipFill>
        <p:spPr>
          <a:xfrm>
            <a:off x="191588" y="1892809"/>
            <a:ext cx="3707484" cy="3657600"/>
          </a:xfrm>
        </p:spPr>
      </p:pic>
      <p:pic>
        <p:nvPicPr>
          <p:cNvPr id="7" name="Content Placeholder 5" descr="Chart, scatter chart&#10;&#10;Description automatically generated">
            <a:extLst>
              <a:ext uri="{FF2B5EF4-FFF2-40B4-BE49-F238E27FC236}">
                <a16:creationId xmlns:a16="http://schemas.microsoft.com/office/drawing/2014/main" id="{03966091-44AE-199F-C7E4-C10E8F2583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0" b="35898"/>
          <a:stretch/>
        </p:blipFill>
        <p:spPr>
          <a:xfrm>
            <a:off x="4040809" y="2063810"/>
            <a:ext cx="3772938" cy="3486599"/>
          </a:xfrm>
          <a:prstGeom prst="rect">
            <a:avLst/>
          </a:prstGeom>
        </p:spPr>
      </p:pic>
      <p:pic>
        <p:nvPicPr>
          <p:cNvPr id="8" name="Content Placeholder 5" descr="Chart, scatter chart&#10;&#10;Description automatically generated">
            <a:extLst>
              <a:ext uri="{FF2B5EF4-FFF2-40B4-BE49-F238E27FC236}">
                <a16:creationId xmlns:a16="http://schemas.microsoft.com/office/drawing/2014/main" id="{43F9F54F-3FD6-393D-2891-663F5EEA89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06" b="4810"/>
          <a:stretch/>
        </p:blipFill>
        <p:spPr>
          <a:xfrm>
            <a:off x="7955483" y="1978308"/>
            <a:ext cx="3734233" cy="371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9BCC2-0061-055B-2A30-53405FBBA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Confounding Impairments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B6135-7A48-1E91-804E-FB24E901D9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Goal is RCA</a:t>
            </a:r>
          </a:p>
          <a:p>
            <a:pPr lvl="1"/>
            <a:r>
              <a:rPr lang="en-US" dirty="0"/>
              <a:t>Train NR for compression only?</a:t>
            </a:r>
          </a:p>
          <a:p>
            <a:pPr lvl="1"/>
            <a:r>
              <a:rPr lang="en-US" dirty="0"/>
              <a:t>Train NR for  joint compression / resolution?</a:t>
            </a:r>
          </a:p>
          <a:p>
            <a:r>
              <a:rPr lang="en-US" dirty="0"/>
              <a:t>What about secondary impairments?</a:t>
            </a:r>
          </a:p>
          <a:p>
            <a:pPr lvl="1"/>
            <a:r>
              <a:rPr lang="en-US" dirty="0"/>
              <a:t>White balance</a:t>
            </a:r>
          </a:p>
          <a:p>
            <a:pPr lvl="1"/>
            <a:r>
              <a:rPr lang="en-US" dirty="0"/>
              <a:t>Reduced saturation of colors</a:t>
            </a:r>
          </a:p>
          <a:p>
            <a:pPr lvl="1"/>
            <a:r>
              <a:rPr lang="en-US" dirty="0"/>
              <a:t>Byproduct of reduced resolution, compression</a:t>
            </a:r>
          </a:p>
          <a:p>
            <a:r>
              <a:rPr lang="en-US" dirty="0"/>
              <a:t>Can we remove the impact of unwanted impairments from VMAF? </a:t>
            </a:r>
          </a:p>
          <a:p>
            <a:pPr lvl="1"/>
            <a:r>
              <a:rPr lang="en-US" dirty="0"/>
              <a:t>Train on residuals? (e.g., remove S-</a:t>
            </a:r>
            <a:r>
              <a:rPr lang="en-US" dirty="0" err="1"/>
              <a:t>WhiteLevel</a:t>
            </a:r>
            <a:r>
              <a:rPr lang="en-US" dirty="0"/>
              <a:t>)</a:t>
            </a:r>
          </a:p>
          <a:p>
            <a:pPr lvl="1"/>
            <a:r>
              <a:rPr lang="en-US"/>
              <a:t>Estimate and remove quality loss from resolution? </a:t>
            </a:r>
          </a:p>
          <a:p>
            <a:pPr lvl="1"/>
            <a:r>
              <a:rPr lang="en-US"/>
              <a:t>Train </a:t>
            </a:r>
            <a:r>
              <a:rPr lang="en-US" dirty="0"/>
              <a:t>for each resolution separately?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FCC61FE-69DF-8ADF-0172-78C4719D00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361" y="78378"/>
            <a:ext cx="1952041" cy="5943600"/>
          </a:xfr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0B75AF4-2239-7683-7077-98C0BC3FE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203" y="78378"/>
            <a:ext cx="2046158" cy="5943600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7CC138E-F7C0-BB0B-C327-A7B3BFA08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402" y="78378"/>
            <a:ext cx="196259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73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0E8B3D-6997-B9CD-D8FC-5248E8295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Soon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20D6FC-B00C-ED05-C624-8D2D318A1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21961"/>
            <a:ext cx="4811304" cy="1500187"/>
          </a:xfrm>
        </p:spPr>
        <p:txBody>
          <a:bodyPr/>
          <a:lstStyle/>
          <a:p>
            <a:r>
              <a:rPr lang="en-US" dirty="0"/>
              <a:t>Optical character recognition dataset for computer vision 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1EBD6D4-8A97-16C2-15BC-EFC3F3D0C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71607" y="947057"/>
            <a:ext cx="54864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1238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46626-1E0E-B877-CD68-BA3114BBD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ITSnoise</a:t>
            </a:r>
            <a:r>
              <a:rPr lang="en-US" dirty="0"/>
              <a:t> Dataset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A6F32D-0CFA-A1A5-7B5E-B848E67689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https://its.ntia.gov/publications/details.aspx?pub=3291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1456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een, colorful, outdoor, light&#10;&#10;Description automatically generated">
            <a:extLst>
              <a:ext uri="{FF2B5EF4-FFF2-40B4-BE49-F238E27FC236}">
                <a16:creationId xmlns:a16="http://schemas.microsoft.com/office/drawing/2014/main" id="{7701679C-5FC9-1E74-BC97-3AEE68FBC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40" y="365125"/>
            <a:ext cx="6521271" cy="48382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939E2E-32DC-5A44-CB8B-8D20F3876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85A07-2E7E-3DB9-6A11-AD87C0AEF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07592"/>
            <a:ext cx="5417916" cy="4572000"/>
          </a:xfrm>
        </p:spPr>
        <p:txBody>
          <a:bodyPr/>
          <a:lstStyle/>
          <a:p>
            <a:r>
              <a:rPr lang="en-US" dirty="0"/>
              <a:t>NR metrics for noise detection</a:t>
            </a:r>
          </a:p>
          <a:p>
            <a:r>
              <a:rPr lang="en-US" dirty="0"/>
              <a:t>All trained on Gaussian white noise</a:t>
            </a:r>
          </a:p>
          <a:p>
            <a:r>
              <a:rPr lang="en-US" dirty="0"/>
              <a:t>ITS evaluation:</a:t>
            </a:r>
          </a:p>
          <a:p>
            <a:pPr lvl="1"/>
            <a:r>
              <a:rPr lang="en-US" dirty="0"/>
              <a:t>AGWN		⭐</a:t>
            </a:r>
          </a:p>
          <a:p>
            <a:pPr lvl="1"/>
            <a:r>
              <a:rPr lang="en-US" dirty="0" err="1"/>
              <a:t>Entropy_noise</a:t>
            </a:r>
            <a:r>
              <a:rPr lang="en-US" dirty="0"/>
              <a:t>	⭐</a:t>
            </a:r>
          </a:p>
          <a:p>
            <a:pPr lvl="1"/>
            <a:r>
              <a:rPr lang="en-US" dirty="0"/>
              <a:t>NR-PWN		⭐⭐ </a:t>
            </a:r>
            <a:br>
              <a:rPr lang="en-US" dirty="0"/>
            </a:br>
            <a:r>
              <a:rPr lang="en-US" dirty="0"/>
              <a:t>	marred by dataset dependencies</a:t>
            </a:r>
          </a:p>
          <a:p>
            <a:r>
              <a:rPr lang="en-US" dirty="0"/>
              <a:t>Not detecting camera capture noise</a:t>
            </a:r>
          </a:p>
          <a:p>
            <a:pPr lvl="1"/>
            <a:r>
              <a:rPr lang="en-US" dirty="0"/>
              <a:t>Expect lower triangle</a:t>
            </a:r>
          </a:p>
          <a:p>
            <a:pPr lvl="1"/>
            <a:r>
              <a:rPr lang="en-US" dirty="0"/>
              <a:t>Often train on white noise or shot noise</a:t>
            </a:r>
          </a:p>
        </p:txBody>
      </p:sp>
    </p:spTree>
    <p:extLst>
      <p:ext uri="{BB962C8B-B14F-4D97-AF65-F5344CB8AC3E}">
        <p14:creationId xmlns:p14="http://schemas.microsoft.com/office/powerpoint/2010/main" val="1659583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7FFA0-3EF5-EB02-8D2A-EB473774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28B2B-0998-FBAC-2AD7-4B25331F6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07592"/>
            <a:ext cx="5579962" cy="4572000"/>
          </a:xfrm>
        </p:spPr>
        <p:txBody>
          <a:bodyPr/>
          <a:lstStyle/>
          <a:p>
            <a:r>
              <a:rPr lang="en-US" dirty="0"/>
              <a:t>Lack of training data</a:t>
            </a:r>
          </a:p>
          <a:p>
            <a:pPr lvl="1"/>
            <a:r>
              <a:rPr lang="en-US" dirty="0"/>
              <a:t>Dataset devoted to camera capture noise</a:t>
            </a:r>
          </a:p>
          <a:p>
            <a:r>
              <a:rPr lang="en-US" dirty="0"/>
              <a:t>MOS confounded by other low light impairments</a:t>
            </a:r>
          </a:p>
          <a:p>
            <a:pPr lvl="1"/>
            <a:r>
              <a:rPr lang="en-US" dirty="0"/>
              <a:t>Black level, blur, focus, lens flare, …</a:t>
            </a:r>
          </a:p>
          <a:p>
            <a:r>
              <a:rPr lang="en-US" dirty="0"/>
              <a:t>Noise recognition confounded by detail</a:t>
            </a:r>
          </a:p>
          <a:p>
            <a:pPr lvl="1"/>
            <a:r>
              <a:rPr lang="en-US" dirty="0"/>
              <a:t>Other objects that look like noise</a:t>
            </a:r>
          </a:p>
          <a:p>
            <a:pPr lvl="1"/>
            <a:r>
              <a:rPr lang="en-US" dirty="0"/>
              <a:t>Texture, detail, …</a:t>
            </a:r>
          </a:p>
        </p:txBody>
      </p:sp>
      <p:pic>
        <p:nvPicPr>
          <p:cNvPr id="5" name="Picture 4" descr="A picture containing building, outdoor, street, night&#10;&#10;Description automatically generated">
            <a:extLst>
              <a:ext uri="{FF2B5EF4-FFF2-40B4-BE49-F238E27FC236}">
                <a16:creationId xmlns:a16="http://schemas.microsoft.com/office/drawing/2014/main" id="{2569115B-CB1C-2D39-A9B2-3F317B3F7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561" y="1697112"/>
            <a:ext cx="5689439" cy="3792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9477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E6120-6D31-0D5B-C864-F4C5C980B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ITSnoise</a:t>
            </a:r>
            <a:r>
              <a:rPr lang="en-US" dirty="0"/>
              <a:t>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C3EC2-F067-3565-1817-F8820F11A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Camera capture in low light</a:t>
            </a:r>
          </a:p>
          <a:p>
            <a:r>
              <a:rPr lang="en-US" dirty="0"/>
              <a:t>288 photographs</a:t>
            </a:r>
          </a:p>
          <a:p>
            <a:pPr lvl="1"/>
            <a:r>
              <a:rPr lang="en-US" dirty="0"/>
              <a:t>24 scenes</a:t>
            </a:r>
          </a:p>
          <a:p>
            <a:pPr lvl="1"/>
            <a:r>
              <a:rPr lang="en-US" dirty="0"/>
              <a:t>6 cameras</a:t>
            </a:r>
          </a:p>
          <a:p>
            <a:pPr lvl="1"/>
            <a:r>
              <a:rPr lang="en-US" dirty="0"/>
              <a:t>2 capture methods: high noise, low noise</a:t>
            </a:r>
          </a:p>
          <a:p>
            <a:r>
              <a:rPr lang="en-US" dirty="0"/>
              <a:t>Rated at first responder event</a:t>
            </a:r>
          </a:p>
          <a:p>
            <a:pPr lvl="1"/>
            <a:r>
              <a:rPr lang="en-US" dirty="0"/>
              <a:t>Four laptops</a:t>
            </a:r>
          </a:p>
          <a:p>
            <a:pPr lvl="1"/>
            <a:r>
              <a:rPr lang="en-US" dirty="0"/>
              <a:t>15 or 16 subjects per laptop</a:t>
            </a:r>
          </a:p>
          <a:p>
            <a:pPr lvl="1"/>
            <a:r>
              <a:rPr lang="en-US" dirty="0"/>
              <a:t> 8 scenes on 2 laptops (30+ subjects)</a:t>
            </a:r>
          </a:p>
          <a:p>
            <a:pPr lvl="1"/>
            <a:r>
              <a:rPr lang="en-US" dirty="0"/>
              <a:t>16 scenes on 1 laptop (15 to 16 subjects)</a:t>
            </a:r>
          </a:p>
          <a:p>
            <a:r>
              <a:rPr lang="en-US" dirty="0"/>
              <a:t>Available on CDVL</a:t>
            </a:r>
          </a:p>
          <a:p>
            <a:pPr lvl="1"/>
            <a:endParaRPr lang="en-US" dirty="0"/>
          </a:p>
        </p:txBody>
      </p:sp>
      <p:pic>
        <p:nvPicPr>
          <p:cNvPr id="5" name="Picture 4" descr="A picture containing indoor, kitchen, wall, counter&#10;&#10;Description automatically generated">
            <a:extLst>
              <a:ext uri="{FF2B5EF4-FFF2-40B4-BE49-F238E27FC236}">
                <a16:creationId xmlns:a16="http://schemas.microsoft.com/office/drawing/2014/main" id="{E8DFF811-3185-4AAE-70B5-2DD9084E0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794" y="1198646"/>
            <a:ext cx="5619206" cy="4214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8815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C76E266-5B15-5E4B-D6DF-CBF9F5414F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332153"/>
              </p:ext>
            </p:extLst>
          </p:nvPr>
        </p:nvGraphicFramePr>
        <p:xfrm>
          <a:off x="2037145" y="208345"/>
          <a:ext cx="8304836" cy="5758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66202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3A985-3C33-476D-A8DE-3D4404745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VMAF Compression Ratings that Disregard Camera Impairments (VCRDCI) Dataset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EFAEF-0D02-7809-6E4F-F3B8234B74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https://its.ntia.gov/publications/details.aspx?pub=3290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35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F0EBC-88C7-6B0A-8703-BF1BA68BE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Inspiration: </a:t>
            </a:r>
            <a:r>
              <a:rPr lang="en-US" dirty="0" err="1"/>
              <a:t>dipIQ</a:t>
            </a:r>
            <a:r>
              <a:rPr lang="en-US" dirty="0"/>
              <a:t> Metric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DB71D-98C0-3ED0-141F-6E62BBC0AC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Proof of concept</a:t>
            </a:r>
          </a:p>
          <a:p>
            <a:pPr lvl="1"/>
            <a:r>
              <a:rPr lang="en-US" dirty="0"/>
              <a:t>Pairwise learning to rank (L2R)</a:t>
            </a:r>
          </a:p>
          <a:p>
            <a:pPr lvl="1"/>
            <a:r>
              <a:rPr lang="en-US" dirty="0"/>
              <a:t>Infer media ranking from FR metric</a:t>
            </a:r>
          </a:p>
          <a:p>
            <a:pPr lvl="1"/>
            <a:r>
              <a:rPr lang="en-US" dirty="0"/>
              <a:t>Image quality</a:t>
            </a:r>
          </a:p>
          <a:p>
            <a:pPr lvl="1"/>
            <a:r>
              <a:rPr lang="en-US" dirty="0"/>
              <a:t>Resizing and compression artifacts</a:t>
            </a:r>
          </a:p>
          <a:p>
            <a:r>
              <a:rPr lang="en-US" dirty="0"/>
              <a:t>Promising results</a:t>
            </a:r>
          </a:p>
          <a:p>
            <a:r>
              <a:rPr lang="en-US" dirty="0"/>
              <a:t>Need for improvement</a:t>
            </a:r>
          </a:p>
          <a:p>
            <a:pPr lvl="1"/>
            <a:r>
              <a:rPr lang="en-US" dirty="0"/>
              <a:t>Much faster run speed</a:t>
            </a:r>
          </a:p>
          <a:p>
            <a:pPr lvl="1"/>
            <a:r>
              <a:rPr lang="en-US" dirty="0"/>
              <a:t>Improved sensitivity at low levels of impairment</a:t>
            </a:r>
          </a:p>
          <a:p>
            <a:pPr lvl="1"/>
            <a:r>
              <a:rPr lang="en-US" dirty="0"/>
              <a:t>Don’t respond to camera capture impairments</a:t>
            </a:r>
          </a:p>
          <a:p>
            <a:pPr lvl="1"/>
            <a:endParaRPr lang="en-US" dirty="0"/>
          </a:p>
        </p:txBody>
      </p:sp>
      <p:pic>
        <p:nvPicPr>
          <p:cNvPr id="5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1477A979-56F9-F29D-6E75-7A605CF68C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6" t="4484" r="6833" b="6426"/>
          <a:stretch/>
        </p:blipFill>
        <p:spPr>
          <a:xfrm>
            <a:off x="6096000" y="1004621"/>
            <a:ext cx="5638800" cy="4486133"/>
          </a:xfrm>
        </p:spPr>
      </p:pic>
    </p:spTree>
    <p:extLst>
      <p:ext uri="{BB962C8B-B14F-4D97-AF65-F5344CB8AC3E}">
        <p14:creationId xmlns:p14="http://schemas.microsoft.com/office/powerpoint/2010/main" val="1252626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FB104-8CA5-4771-0AAE-C26E9EC29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VCRDCI Dataset Visions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A2897-F75A-4377-C292-F4EECCC56A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VMAF instead of MOS</a:t>
            </a:r>
          </a:p>
          <a:p>
            <a:r>
              <a:rPr lang="en-US" dirty="0"/>
              <a:t>Range of resolution and compression as seen in published adaptive bitrates</a:t>
            </a:r>
          </a:p>
          <a:p>
            <a:r>
              <a:rPr lang="en-US" dirty="0"/>
              <a:t>Goals</a:t>
            </a:r>
          </a:p>
          <a:p>
            <a:pPr lvl="1"/>
            <a:r>
              <a:rPr lang="en-US" dirty="0"/>
              <a:t>Training data for NR metrics</a:t>
            </a:r>
          </a:p>
          <a:p>
            <a:pPr lvl="1"/>
            <a:r>
              <a:rPr lang="en-US" dirty="0"/>
              <a:t>Portray complex scene / codec interactions</a:t>
            </a:r>
          </a:p>
          <a:p>
            <a:pPr lvl="1"/>
            <a:r>
              <a:rPr lang="en-US" dirty="0"/>
              <a:t>Enable machine learning  </a:t>
            </a:r>
          </a:p>
          <a:p>
            <a:pPr lvl="1"/>
            <a:r>
              <a:rPr lang="en-US" dirty="0"/>
              <a:t>Include source videos with camera impairments </a:t>
            </a:r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BA6F2DAF-CB03-F234-40CB-EA80DA5CC0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880585"/>
            <a:ext cx="5638800" cy="342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6757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ITS">
      <a:dk1>
        <a:sysClr val="windowText" lastClr="000000"/>
      </a:dk1>
      <a:lt1>
        <a:sysClr val="window" lastClr="FFFFFF"/>
      </a:lt1>
      <a:dk2>
        <a:srgbClr val="162E51"/>
      </a:dk2>
      <a:lt2>
        <a:srgbClr val="F8F8F8"/>
      </a:lt2>
      <a:accent1>
        <a:srgbClr val="162E51"/>
      </a:accent1>
      <a:accent2>
        <a:srgbClr val="D63E04"/>
      </a:accent2>
      <a:accent3>
        <a:srgbClr val="0077D7"/>
      </a:accent3>
      <a:accent4>
        <a:srgbClr val="FDA683"/>
      </a:accent4>
      <a:accent5>
        <a:srgbClr val="E1E7F1"/>
      </a:accent5>
      <a:accent6>
        <a:srgbClr val="94070A"/>
      </a:accent6>
      <a:hlink>
        <a:srgbClr val="0077D7"/>
      </a:hlink>
      <a:folHlink>
        <a:srgbClr val="7A0014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TS 2021 Presentation Template.potx" id="{2EAF6D2E-C1A8-41B9-BC4A-D06D8C5D32BA}" vid="{AD9B4FB7-5CD1-4FEC-81D1-6E2BC7FDD65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opic xmlns="1794534b-2515-4769-9304-01750f829f27">ITS standard templates</Topic>
    <Doc_x0020_Category xmlns="1794534b-2515-4769-9304-01750f829f27">Editorial and Publications</Doc_x0020_Category>
    <Owner_x0020_Name xmlns="1794534b-2515-4769-9304-01750f829f27">
      <UserInfo>
        <DisplayName>Segre, Lilli</DisplayName>
        <AccountId>16</AccountId>
        <AccountType/>
      </UserInfo>
    </Owner_x0020_Name>
    <Doc_x0020_Type xmlns="1794534b-2515-4769-9304-01750f829f27">4. Forms</Doc_x0020_Typ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F5D4A35053564C901DBB08A57ECB52" ma:contentTypeVersion="9" ma:contentTypeDescription="Create a new document." ma:contentTypeScope="" ma:versionID="720e430ba633eea8eae0de40c7490186">
  <xsd:schema xmlns:xsd="http://www.w3.org/2001/XMLSchema" xmlns:xs="http://www.w3.org/2001/XMLSchema" xmlns:p="http://schemas.microsoft.com/office/2006/metadata/properties" xmlns:ns2="1794534b-2515-4769-9304-01750f829f27" xmlns:ns3="cd893399-f066-470e-93bf-928b74745dc2" targetNamespace="http://schemas.microsoft.com/office/2006/metadata/properties" ma:root="true" ma:fieldsID="b65294fb9c5a6454317292d845e8d9af" ns2:_="" ns3:_="">
    <xsd:import namespace="1794534b-2515-4769-9304-01750f829f27"/>
    <xsd:import namespace="cd893399-f066-470e-93bf-928b74745dc2"/>
    <xsd:element name="properties">
      <xsd:complexType>
        <xsd:sequence>
          <xsd:element name="documentManagement">
            <xsd:complexType>
              <xsd:all>
                <xsd:element ref="ns2:Doc_x0020_Type"/>
                <xsd:element ref="ns2:Doc_x0020_Category"/>
                <xsd:element ref="ns2:Topic" minOccurs="0"/>
                <xsd:element ref="ns2:Owner_x0020_Name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94534b-2515-4769-9304-01750f829f27" elementFormDefault="qualified">
    <xsd:import namespace="http://schemas.microsoft.com/office/2006/documentManagement/types"/>
    <xsd:import namespace="http://schemas.microsoft.com/office/infopath/2007/PartnerControls"/>
    <xsd:element name="Doc_x0020_Type" ma:index="2" ma:displayName="Doc Type" ma:format="Dropdown" ma:internalName="Doc_x0020_Type" ma:readOnly="false">
      <xsd:simpleType>
        <xsd:restriction base="dms:Choice">
          <xsd:enumeration value="1. Policy"/>
          <xsd:enumeration value="2. Procedure"/>
          <xsd:enumeration value="3. Manuals"/>
          <xsd:enumeration value="4. Forms"/>
        </xsd:restriction>
      </xsd:simpleType>
    </xsd:element>
    <xsd:element name="Doc_x0020_Category" ma:index="3" ma:displayName="Doc Category" ma:format="Dropdown" ma:internalName="Doc_x0020_Category" ma:readOnly="false">
      <xsd:simpleType>
        <xsd:restriction base="dms:Choice">
          <xsd:enumeration value="CRADAs and Intellectual Property"/>
          <xsd:enumeration value="Editorial and Publications"/>
          <xsd:enumeration value="Facilities"/>
          <xsd:enumeration value="Fleet"/>
          <xsd:enumeration value="Human Resources"/>
          <xsd:enumeration value="IT"/>
          <xsd:enumeration value="Interagency Agreements"/>
          <xsd:enumeration value="Management and Administration"/>
          <xsd:enumeration value="Procurement and Purchasing"/>
          <xsd:enumeration value="Property"/>
          <xsd:enumeration value="S&amp;E Projects"/>
          <xsd:enumeration value="Safety and Security"/>
          <xsd:enumeration value="Software Development"/>
          <xsd:enumeration value="Training"/>
          <xsd:enumeration value="Travel"/>
        </xsd:restriction>
      </xsd:simpleType>
    </xsd:element>
    <xsd:element name="Topic" ma:index="4" nillable="true" ma:displayName="Topic" ma:internalName="Topic" ma:readOnly="false">
      <xsd:simpleType>
        <xsd:restriction base="dms:Text">
          <xsd:maxLength value="255"/>
        </xsd:restriction>
      </xsd:simpleType>
    </xsd:element>
    <xsd:element name="Owner_x0020_Name" ma:index="11" ma:displayName="Owner Name" ma:list="UserInfo" ma:internalName="Owner_x0020_Name" ma:readOnly="false" ma:showField="Titl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893399-f066-470e-93bf-928b74745dc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B17DCC-EC35-4190-8A10-328182A2A098}">
  <ds:schemaRefs>
    <ds:schemaRef ds:uri="http://purl.org/dc/elements/1.1/"/>
    <ds:schemaRef ds:uri="http://schemas.openxmlformats.org/package/2006/metadata/core-properties"/>
    <ds:schemaRef ds:uri="http://purl.org/dc/terms/"/>
    <ds:schemaRef ds:uri="cd893399-f066-470e-93bf-928b74745dc2"/>
    <ds:schemaRef ds:uri="1794534b-2515-4769-9304-01750f829f27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FAB96BD-7B14-41A1-B5CB-6A094F5523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789F84-4AF0-4966-954B-55393DE55D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94534b-2515-4769-9304-01750f829f27"/>
    <ds:schemaRef ds:uri="cd893399-f066-470e-93bf-928b74745d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ITS Presentation Template</Template>
  <TotalTime>147</TotalTime>
  <Words>562</Words>
  <Application>Microsoft Office PowerPoint</Application>
  <PresentationFormat>Widescreen</PresentationFormat>
  <Paragraphs>112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Symbol</vt:lpstr>
      <vt:lpstr>Wingdings</vt:lpstr>
      <vt:lpstr>Wingdings 3</vt:lpstr>
      <vt:lpstr>Custom Design</vt:lpstr>
      <vt:lpstr>New Datasets for NR Metric Research</vt:lpstr>
      <vt:lpstr>ITSnoise Dataset</vt:lpstr>
      <vt:lpstr>Motivation</vt:lpstr>
      <vt:lpstr>Challenges</vt:lpstr>
      <vt:lpstr>ITSnoise Dataset</vt:lpstr>
      <vt:lpstr>PowerPoint Presentation</vt:lpstr>
      <vt:lpstr>VMAF Compression Ratings that Disregard Camera Impairments (VCRDCI) Dataset</vt:lpstr>
      <vt:lpstr>Inspiration: dipIQ Metric</vt:lpstr>
      <vt:lpstr>VCRDCI Dataset Visions</vt:lpstr>
      <vt:lpstr>Subject Matter</vt:lpstr>
      <vt:lpstr>Impairments</vt:lpstr>
      <vt:lpstr>Distribution Files</vt:lpstr>
      <vt:lpstr>dipIQ Baseline Performance</vt:lpstr>
      <vt:lpstr>Confounding Impairments</vt:lpstr>
      <vt:lpstr>Coming Soon</vt:lpstr>
    </vt:vector>
  </TitlesOfParts>
  <Company>ITS DOC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Pinson, Margaret</dc:creator>
  <cp:keywords/>
  <cp:lastModifiedBy>Pinson, Margaret</cp:lastModifiedBy>
  <cp:revision>20</cp:revision>
  <dcterms:created xsi:type="dcterms:W3CDTF">2022-12-09T21:28:32Z</dcterms:created>
  <dcterms:modified xsi:type="dcterms:W3CDTF">2022-12-16T13:22:36Z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22300</vt:r8>
  </property>
  <property fmtid="{D5CDD505-2E9C-101B-9397-08002B2CF9AE}" pid="3" name="ContentTypeId">
    <vt:lpwstr>0x0101007DF5D4A35053564C901DBB08A57ECB52</vt:lpwstr>
  </property>
  <property fmtid="{D5CDD505-2E9C-101B-9397-08002B2CF9AE}" pid="4" name="_dlc_DocIdItemGuid">
    <vt:lpwstr>143e29e3-d6b2-4155-9ece-8270764932e8</vt:lpwstr>
  </property>
</Properties>
</file>