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9.jpg" ContentType="image/pn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4"/>
  </p:sldMasterIdLst>
  <p:notesMasterIdLst>
    <p:notesMasterId r:id="rId74"/>
  </p:notesMasterIdLst>
  <p:sldIdLst>
    <p:sldId id="256" r:id="rId5"/>
    <p:sldId id="407" r:id="rId6"/>
    <p:sldId id="260" r:id="rId7"/>
    <p:sldId id="259" r:id="rId8"/>
    <p:sldId id="380" r:id="rId9"/>
    <p:sldId id="421" r:id="rId10"/>
    <p:sldId id="263" r:id="rId11"/>
    <p:sldId id="410" r:id="rId12"/>
    <p:sldId id="378" r:id="rId13"/>
    <p:sldId id="444" r:id="rId14"/>
    <p:sldId id="366" r:id="rId15"/>
    <p:sldId id="367" r:id="rId16"/>
    <p:sldId id="368" r:id="rId17"/>
    <p:sldId id="370" r:id="rId18"/>
    <p:sldId id="371" r:id="rId19"/>
    <p:sldId id="372" r:id="rId20"/>
    <p:sldId id="373" r:id="rId21"/>
    <p:sldId id="374" r:id="rId22"/>
    <p:sldId id="377" r:id="rId23"/>
    <p:sldId id="381" r:id="rId24"/>
    <p:sldId id="437" r:id="rId25"/>
    <p:sldId id="445" r:id="rId26"/>
    <p:sldId id="438" r:id="rId27"/>
    <p:sldId id="392" r:id="rId28"/>
    <p:sldId id="393" r:id="rId29"/>
    <p:sldId id="395" r:id="rId30"/>
    <p:sldId id="436" r:id="rId31"/>
    <p:sldId id="397" r:id="rId32"/>
    <p:sldId id="398" r:id="rId33"/>
    <p:sldId id="399" r:id="rId34"/>
    <p:sldId id="418" r:id="rId35"/>
    <p:sldId id="419" r:id="rId36"/>
    <p:sldId id="385" r:id="rId37"/>
    <p:sldId id="420" r:id="rId38"/>
    <p:sldId id="394" r:id="rId39"/>
    <p:sldId id="396" r:id="rId40"/>
    <p:sldId id="40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39" r:id="rId49"/>
    <p:sldId id="441" r:id="rId50"/>
    <p:sldId id="404" r:id="rId51"/>
    <p:sldId id="409" r:id="rId52"/>
    <p:sldId id="403" r:id="rId53"/>
    <p:sldId id="408" r:id="rId54"/>
    <p:sldId id="405" r:id="rId55"/>
    <p:sldId id="402" r:id="rId56"/>
    <p:sldId id="406" r:id="rId57"/>
    <p:sldId id="442" r:id="rId58"/>
    <p:sldId id="423" r:id="rId59"/>
    <p:sldId id="425" r:id="rId60"/>
    <p:sldId id="401" r:id="rId61"/>
    <p:sldId id="424" r:id="rId62"/>
    <p:sldId id="426" r:id="rId63"/>
    <p:sldId id="427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43" r:id="rId72"/>
    <p:sldId id="435" r:id="rId73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7297" autoAdjust="0"/>
  </p:normalViewPr>
  <p:slideViewPr>
    <p:cSldViewPr snapToGrid="0">
      <p:cViewPr varScale="1">
        <p:scale>
          <a:sx n="132" d="100"/>
          <a:sy n="132" d="100"/>
        </p:scale>
        <p:origin x="2362" y="10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570669-011F-4804-9DE7-788CCF09AB26}" type="doc">
      <dgm:prSet loTypeId="urn:microsoft.com/office/officeart/2005/8/layout/arrow1" loCatId="relationship" qsTypeId="urn:microsoft.com/office/officeart/2005/8/quickstyle/3d7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C3314D3B-025E-4001-A44B-3DD89133A674}">
      <dgm:prSet phldrT="[Text]"/>
      <dgm:spPr/>
      <dgm:t>
        <a:bodyPr/>
        <a:lstStyle/>
        <a:p>
          <a:r>
            <a:rPr lang="en-US" dirty="0"/>
            <a:t>Developer</a:t>
          </a:r>
        </a:p>
      </dgm:t>
    </dgm:pt>
    <dgm:pt modelId="{274A050E-1C5F-4294-B8EB-136D751AB60B}" type="parTrans" cxnId="{AD8456EB-DA2D-44E0-8774-73C5C834188A}">
      <dgm:prSet/>
      <dgm:spPr/>
      <dgm:t>
        <a:bodyPr/>
        <a:lstStyle/>
        <a:p>
          <a:endParaRPr lang="en-US"/>
        </a:p>
      </dgm:t>
    </dgm:pt>
    <dgm:pt modelId="{E15DE474-AA13-4D8F-872D-E9B3B8C59037}" type="sibTrans" cxnId="{AD8456EB-DA2D-44E0-8774-73C5C834188A}">
      <dgm:prSet/>
      <dgm:spPr/>
      <dgm:t>
        <a:bodyPr/>
        <a:lstStyle/>
        <a:p>
          <a:endParaRPr lang="en-US"/>
        </a:p>
      </dgm:t>
    </dgm:pt>
    <dgm:pt modelId="{E93F1E5B-A9A6-4513-8F07-6B62F02C8C5C}">
      <dgm:prSet phldrT="[Text]"/>
      <dgm:spPr/>
      <dgm:t>
        <a:bodyPr/>
        <a:lstStyle/>
        <a:p>
          <a:r>
            <a:rPr lang="en-US" dirty="0"/>
            <a:t>Evaluators</a:t>
          </a:r>
        </a:p>
      </dgm:t>
    </dgm:pt>
    <dgm:pt modelId="{A457B447-1863-4BA7-A255-05FE379BC0AC}" type="parTrans" cxnId="{8721E285-5B53-4152-91A3-05E45F32297B}">
      <dgm:prSet/>
      <dgm:spPr/>
      <dgm:t>
        <a:bodyPr/>
        <a:lstStyle/>
        <a:p>
          <a:endParaRPr lang="en-US"/>
        </a:p>
      </dgm:t>
    </dgm:pt>
    <dgm:pt modelId="{D5A47302-E4CC-4641-8E1E-6F40DDC95444}" type="sibTrans" cxnId="{8721E285-5B53-4152-91A3-05E45F32297B}">
      <dgm:prSet/>
      <dgm:spPr/>
      <dgm:t>
        <a:bodyPr/>
        <a:lstStyle/>
        <a:p>
          <a:endParaRPr lang="en-US"/>
        </a:p>
      </dgm:t>
    </dgm:pt>
    <dgm:pt modelId="{E9BB7896-9137-4D02-9C08-1CCF08C813B9}" type="pres">
      <dgm:prSet presAssocID="{EC570669-011F-4804-9DE7-788CCF09AB26}" presName="cycle" presStyleCnt="0">
        <dgm:presLayoutVars>
          <dgm:dir/>
          <dgm:resizeHandles val="exact"/>
        </dgm:presLayoutVars>
      </dgm:prSet>
      <dgm:spPr/>
    </dgm:pt>
    <dgm:pt modelId="{CA66AE45-4020-48B6-B655-313A0447A514}" type="pres">
      <dgm:prSet presAssocID="{C3314D3B-025E-4001-A44B-3DD89133A674}" presName="arrow" presStyleLbl="node1" presStyleIdx="0" presStyleCnt="2">
        <dgm:presLayoutVars>
          <dgm:bulletEnabled val="1"/>
        </dgm:presLayoutVars>
      </dgm:prSet>
      <dgm:spPr/>
    </dgm:pt>
    <dgm:pt modelId="{FC5B9B93-B7C5-4E7B-878F-0A52A1713866}" type="pres">
      <dgm:prSet presAssocID="{E93F1E5B-A9A6-4513-8F07-6B62F02C8C5C}" presName="arrow" presStyleLbl="node1" presStyleIdx="1" presStyleCnt="2">
        <dgm:presLayoutVars>
          <dgm:bulletEnabled val="1"/>
        </dgm:presLayoutVars>
      </dgm:prSet>
      <dgm:spPr/>
    </dgm:pt>
  </dgm:ptLst>
  <dgm:cxnLst>
    <dgm:cxn modelId="{66E7D30D-D269-43DD-9EA8-6F364795A451}" type="presOf" srcId="{EC570669-011F-4804-9DE7-788CCF09AB26}" destId="{E9BB7896-9137-4D02-9C08-1CCF08C813B9}" srcOrd="0" destOrd="0" presId="urn:microsoft.com/office/officeart/2005/8/layout/arrow1"/>
    <dgm:cxn modelId="{A1A4B66C-AA8D-4380-819F-C3A71BE3DEBF}" type="presOf" srcId="{C3314D3B-025E-4001-A44B-3DD89133A674}" destId="{CA66AE45-4020-48B6-B655-313A0447A514}" srcOrd="0" destOrd="0" presId="urn:microsoft.com/office/officeart/2005/8/layout/arrow1"/>
    <dgm:cxn modelId="{31EFDD6C-A811-4AF6-AD82-A177AFD679FA}" type="presOf" srcId="{E93F1E5B-A9A6-4513-8F07-6B62F02C8C5C}" destId="{FC5B9B93-B7C5-4E7B-878F-0A52A1713866}" srcOrd="0" destOrd="0" presId="urn:microsoft.com/office/officeart/2005/8/layout/arrow1"/>
    <dgm:cxn modelId="{8721E285-5B53-4152-91A3-05E45F32297B}" srcId="{EC570669-011F-4804-9DE7-788CCF09AB26}" destId="{E93F1E5B-A9A6-4513-8F07-6B62F02C8C5C}" srcOrd="1" destOrd="0" parTransId="{A457B447-1863-4BA7-A255-05FE379BC0AC}" sibTransId="{D5A47302-E4CC-4641-8E1E-6F40DDC95444}"/>
    <dgm:cxn modelId="{AD8456EB-DA2D-44E0-8774-73C5C834188A}" srcId="{EC570669-011F-4804-9DE7-788CCF09AB26}" destId="{C3314D3B-025E-4001-A44B-3DD89133A674}" srcOrd="0" destOrd="0" parTransId="{274A050E-1C5F-4294-B8EB-136D751AB60B}" sibTransId="{E15DE474-AA13-4D8F-872D-E9B3B8C59037}"/>
    <dgm:cxn modelId="{3567A44C-447F-40D6-915B-EBF515D8D7D5}" type="presParOf" srcId="{E9BB7896-9137-4D02-9C08-1CCF08C813B9}" destId="{CA66AE45-4020-48B6-B655-313A0447A514}" srcOrd="0" destOrd="0" presId="urn:microsoft.com/office/officeart/2005/8/layout/arrow1"/>
    <dgm:cxn modelId="{D9D7A75C-8F3C-4D8E-8614-DB256F43DED1}" type="presParOf" srcId="{E9BB7896-9137-4D02-9C08-1CCF08C813B9}" destId="{FC5B9B93-B7C5-4E7B-878F-0A52A171386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98FA23-30F5-4761-8394-B7494ECF07FF}" type="doc">
      <dgm:prSet loTypeId="urn:microsoft.com/office/officeart/2005/8/layout/venn2" loCatId="relationship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070B73D4-D185-4BEB-812C-A6BE57152F7E}">
      <dgm:prSet phldrT="[Text]"/>
      <dgm:spPr/>
      <dgm:t>
        <a:bodyPr/>
        <a:lstStyle/>
        <a:p>
          <a:r>
            <a:rPr lang="en-US" dirty="0"/>
            <a:t>Sufficient data</a:t>
          </a:r>
        </a:p>
      </dgm:t>
    </dgm:pt>
    <dgm:pt modelId="{24F0661B-5851-453A-AADD-E47B0752E548}" type="parTrans" cxnId="{D5EF2EA7-5B4E-4196-BB6C-6FF51C54A984}">
      <dgm:prSet/>
      <dgm:spPr/>
      <dgm:t>
        <a:bodyPr/>
        <a:lstStyle/>
        <a:p>
          <a:endParaRPr lang="en-US"/>
        </a:p>
      </dgm:t>
    </dgm:pt>
    <dgm:pt modelId="{CD8E7517-9252-44D9-93AD-41E930BA6B9C}" type="sibTrans" cxnId="{D5EF2EA7-5B4E-4196-BB6C-6FF51C54A984}">
      <dgm:prSet/>
      <dgm:spPr/>
      <dgm:t>
        <a:bodyPr/>
        <a:lstStyle/>
        <a:p>
          <a:endParaRPr lang="en-US"/>
        </a:p>
      </dgm:t>
    </dgm:pt>
    <dgm:pt modelId="{755B84A6-7CF6-487A-8894-9D1976E3497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EF9CFE5-DA0C-4330-9013-0A647CA6CDBD}" type="parTrans" cxnId="{C1181C36-58DE-4A88-8050-694BED561210}">
      <dgm:prSet/>
      <dgm:spPr/>
      <dgm:t>
        <a:bodyPr/>
        <a:lstStyle/>
        <a:p>
          <a:endParaRPr lang="en-US"/>
        </a:p>
      </dgm:t>
    </dgm:pt>
    <dgm:pt modelId="{3409063B-EEF7-4541-A5ED-0B061E0D101F}" type="sibTrans" cxnId="{C1181C36-58DE-4A88-8050-694BED561210}">
      <dgm:prSet/>
      <dgm:spPr/>
      <dgm:t>
        <a:bodyPr/>
        <a:lstStyle/>
        <a:p>
          <a:endParaRPr lang="en-US"/>
        </a:p>
      </dgm:t>
    </dgm:pt>
    <dgm:pt modelId="{FCAF1A08-9394-4112-8B1B-BA4B37667B1A}">
      <dgm:prSet phldrT="[Text]"/>
      <dgm:spPr/>
      <dgm:t>
        <a:bodyPr/>
        <a:lstStyle/>
        <a:p>
          <a:r>
            <a:rPr lang="en-US" dirty="0"/>
            <a:t>Single dataset</a:t>
          </a:r>
        </a:p>
      </dgm:t>
    </dgm:pt>
    <dgm:pt modelId="{F04FF086-58D6-452D-A910-DC85B9D7E768}" type="parTrans" cxnId="{67C188B8-7A12-44EF-AEAF-DF03250FC309}">
      <dgm:prSet/>
      <dgm:spPr/>
      <dgm:t>
        <a:bodyPr/>
        <a:lstStyle/>
        <a:p>
          <a:endParaRPr lang="en-US"/>
        </a:p>
      </dgm:t>
    </dgm:pt>
    <dgm:pt modelId="{B49DDD7D-60C2-4A6E-B085-0D93CBC9314E}" type="sibTrans" cxnId="{67C188B8-7A12-44EF-AEAF-DF03250FC309}">
      <dgm:prSet/>
      <dgm:spPr/>
      <dgm:t>
        <a:bodyPr/>
        <a:lstStyle/>
        <a:p>
          <a:endParaRPr lang="en-US"/>
        </a:p>
      </dgm:t>
    </dgm:pt>
    <dgm:pt modelId="{7476FF45-A13A-4C30-B11A-1E12034BA76D}">
      <dgm:prSet phldrT="[Text]"/>
      <dgm:spPr/>
      <dgm:t>
        <a:bodyPr/>
        <a:lstStyle/>
        <a:p>
          <a:endParaRPr lang="en-US" dirty="0"/>
        </a:p>
      </dgm:t>
    </dgm:pt>
    <dgm:pt modelId="{2EF58A6E-23E7-4B99-98EF-FB4752ABB43E}" type="parTrans" cxnId="{EA75D9BA-47F9-4389-B137-896F96AD85F1}">
      <dgm:prSet/>
      <dgm:spPr/>
      <dgm:t>
        <a:bodyPr/>
        <a:lstStyle/>
        <a:p>
          <a:endParaRPr lang="en-US"/>
        </a:p>
      </dgm:t>
    </dgm:pt>
    <dgm:pt modelId="{92B0B9A3-1528-4760-B4A1-1143635F592F}" type="sibTrans" cxnId="{EA75D9BA-47F9-4389-B137-896F96AD85F1}">
      <dgm:prSet/>
      <dgm:spPr/>
      <dgm:t>
        <a:bodyPr/>
        <a:lstStyle/>
        <a:p>
          <a:endParaRPr lang="en-US"/>
        </a:p>
      </dgm:t>
    </dgm:pt>
    <dgm:pt modelId="{484551A1-9460-4583-B0C1-ED261D6D2DE6}" type="pres">
      <dgm:prSet presAssocID="{D098FA23-30F5-4761-8394-B7494ECF07FF}" presName="Name0" presStyleCnt="0">
        <dgm:presLayoutVars>
          <dgm:chMax val="7"/>
          <dgm:resizeHandles val="exact"/>
        </dgm:presLayoutVars>
      </dgm:prSet>
      <dgm:spPr/>
    </dgm:pt>
    <dgm:pt modelId="{49197828-AFDB-4A6F-B3D9-F0E999AAB926}" type="pres">
      <dgm:prSet presAssocID="{D098FA23-30F5-4761-8394-B7494ECF07FF}" presName="comp1" presStyleCnt="0"/>
      <dgm:spPr/>
    </dgm:pt>
    <dgm:pt modelId="{5CC95F86-5268-48FF-A95B-DB27D6A6667D}" type="pres">
      <dgm:prSet presAssocID="{D098FA23-30F5-4761-8394-B7494ECF07FF}" presName="circle1" presStyleLbl="node1" presStyleIdx="0" presStyleCnt="4"/>
      <dgm:spPr/>
    </dgm:pt>
    <dgm:pt modelId="{ED12064F-214F-42F2-89D0-AD8E0EECB7D3}" type="pres">
      <dgm:prSet presAssocID="{D098FA23-30F5-4761-8394-B7494ECF07FF}" presName="c1text" presStyleLbl="node1" presStyleIdx="0" presStyleCnt="4">
        <dgm:presLayoutVars>
          <dgm:bulletEnabled val="1"/>
        </dgm:presLayoutVars>
      </dgm:prSet>
      <dgm:spPr/>
    </dgm:pt>
    <dgm:pt modelId="{AD9DF5E3-DD85-4D93-ADAA-6198FDD56E75}" type="pres">
      <dgm:prSet presAssocID="{D098FA23-30F5-4761-8394-B7494ECF07FF}" presName="comp2" presStyleCnt="0"/>
      <dgm:spPr/>
    </dgm:pt>
    <dgm:pt modelId="{CD253BA4-2B83-4890-9797-A1AB75DE8084}" type="pres">
      <dgm:prSet presAssocID="{D098FA23-30F5-4761-8394-B7494ECF07FF}" presName="circle2" presStyleLbl="node1" presStyleIdx="1" presStyleCnt="4"/>
      <dgm:spPr/>
    </dgm:pt>
    <dgm:pt modelId="{02664F56-D5B1-4F92-9B2E-DDD9DE2200DD}" type="pres">
      <dgm:prSet presAssocID="{D098FA23-30F5-4761-8394-B7494ECF07FF}" presName="c2text" presStyleLbl="node1" presStyleIdx="1" presStyleCnt="4">
        <dgm:presLayoutVars>
          <dgm:bulletEnabled val="1"/>
        </dgm:presLayoutVars>
      </dgm:prSet>
      <dgm:spPr/>
    </dgm:pt>
    <dgm:pt modelId="{7B338CDA-2BF6-4861-8F80-7B228DFF6E4B}" type="pres">
      <dgm:prSet presAssocID="{D098FA23-30F5-4761-8394-B7494ECF07FF}" presName="comp3" presStyleCnt="0"/>
      <dgm:spPr/>
    </dgm:pt>
    <dgm:pt modelId="{835F2447-A1AC-43FC-A095-DB2108078BDE}" type="pres">
      <dgm:prSet presAssocID="{D098FA23-30F5-4761-8394-B7494ECF07FF}" presName="circle3" presStyleLbl="node1" presStyleIdx="2" presStyleCnt="4"/>
      <dgm:spPr/>
    </dgm:pt>
    <dgm:pt modelId="{8FA3055D-3F6A-4F44-A72F-B36B020882CB}" type="pres">
      <dgm:prSet presAssocID="{D098FA23-30F5-4761-8394-B7494ECF07FF}" presName="c3text" presStyleLbl="node1" presStyleIdx="2" presStyleCnt="4">
        <dgm:presLayoutVars>
          <dgm:bulletEnabled val="1"/>
        </dgm:presLayoutVars>
      </dgm:prSet>
      <dgm:spPr/>
    </dgm:pt>
    <dgm:pt modelId="{35E4E99D-3AC0-47C8-8642-318B1A08CB03}" type="pres">
      <dgm:prSet presAssocID="{D098FA23-30F5-4761-8394-B7494ECF07FF}" presName="comp4" presStyleCnt="0"/>
      <dgm:spPr/>
    </dgm:pt>
    <dgm:pt modelId="{65ECF33E-5402-42C0-ACBF-6B08C305E90D}" type="pres">
      <dgm:prSet presAssocID="{D098FA23-30F5-4761-8394-B7494ECF07FF}" presName="circle4" presStyleLbl="node1" presStyleIdx="3" presStyleCnt="4"/>
      <dgm:spPr/>
    </dgm:pt>
    <dgm:pt modelId="{C10AF4A0-E998-4A69-ABEC-15EF2C2B0270}" type="pres">
      <dgm:prSet presAssocID="{D098FA23-30F5-4761-8394-B7494ECF07F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E3940300-811E-4C4D-9E93-22AEB6043675}" type="presOf" srcId="{755B84A6-7CF6-487A-8894-9D1976E3497F}" destId="{02664F56-D5B1-4F92-9B2E-DDD9DE2200DD}" srcOrd="1" destOrd="0" presId="urn:microsoft.com/office/officeart/2005/8/layout/venn2"/>
    <dgm:cxn modelId="{82371012-53EE-47BC-9C4A-63595A7439A6}" type="presOf" srcId="{7476FF45-A13A-4C30-B11A-1E12034BA76D}" destId="{8FA3055D-3F6A-4F44-A72F-B36B020882CB}" srcOrd="1" destOrd="0" presId="urn:microsoft.com/office/officeart/2005/8/layout/venn2"/>
    <dgm:cxn modelId="{80DE9617-3DA7-4907-A43D-B35497EE6B03}" type="presOf" srcId="{070B73D4-D185-4BEB-812C-A6BE57152F7E}" destId="{ED12064F-214F-42F2-89D0-AD8E0EECB7D3}" srcOrd="1" destOrd="0" presId="urn:microsoft.com/office/officeart/2005/8/layout/venn2"/>
    <dgm:cxn modelId="{D8DF4B2B-02AB-4EC1-AB05-E09A9F543973}" type="presOf" srcId="{D098FA23-30F5-4761-8394-B7494ECF07FF}" destId="{484551A1-9460-4583-B0C1-ED261D6D2DE6}" srcOrd="0" destOrd="0" presId="urn:microsoft.com/office/officeart/2005/8/layout/venn2"/>
    <dgm:cxn modelId="{C1181C36-58DE-4A88-8050-694BED561210}" srcId="{D098FA23-30F5-4761-8394-B7494ECF07FF}" destId="{755B84A6-7CF6-487A-8894-9D1976E3497F}" srcOrd="1" destOrd="0" parTransId="{3EF9CFE5-DA0C-4330-9013-0A647CA6CDBD}" sibTransId="{3409063B-EEF7-4541-A5ED-0B061E0D101F}"/>
    <dgm:cxn modelId="{FFF98A44-ACAA-4736-B4C0-435E2018D4C5}" type="presOf" srcId="{755B84A6-7CF6-487A-8894-9D1976E3497F}" destId="{CD253BA4-2B83-4890-9797-A1AB75DE8084}" srcOrd="0" destOrd="0" presId="urn:microsoft.com/office/officeart/2005/8/layout/venn2"/>
    <dgm:cxn modelId="{16829E7C-7339-4BFB-AEF1-6CD864F14C42}" type="presOf" srcId="{7476FF45-A13A-4C30-B11A-1E12034BA76D}" destId="{835F2447-A1AC-43FC-A095-DB2108078BDE}" srcOrd="0" destOrd="0" presId="urn:microsoft.com/office/officeart/2005/8/layout/venn2"/>
    <dgm:cxn modelId="{D5EF2EA7-5B4E-4196-BB6C-6FF51C54A984}" srcId="{D098FA23-30F5-4761-8394-B7494ECF07FF}" destId="{070B73D4-D185-4BEB-812C-A6BE57152F7E}" srcOrd="0" destOrd="0" parTransId="{24F0661B-5851-453A-AADD-E47B0752E548}" sibTransId="{CD8E7517-9252-44D9-93AD-41E930BA6B9C}"/>
    <dgm:cxn modelId="{67C188B8-7A12-44EF-AEAF-DF03250FC309}" srcId="{D098FA23-30F5-4761-8394-B7494ECF07FF}" destId="{FCAF1A08-9394-4112-8B1B-BA4B37667B1A}" srcOrd="3" destOrd="0" parTransId="{F04FF086-58D6-452D-A910-DC85B9D7E768}" sibTransId="{B49DDD7D-60C2-4A6E-B085-0D93CBC9314E}"/>
    <dgm:cxn modelId="{0CF1C6BA-F73E-4AB7-B7B9-61F15C99B26B}" type="presOf" srcId="{070B73D4-D185-4BEB-812C-A6BE57152F7E}" destId="{5CC95F86-5268-48FF-A95B-DB27D6A6667D}" srcOrd="0" destOrd="0" presId="urn:microsoft.com/office/officeart/2005/8/layout/venn2"/>
    <dgm:cxn modelId="{EA75D9BA-47F9-4389-B137-896F96AD85F1}" srcId="{D098FA23-30F5-4761-8394-B7494ECF07FF}" destId="{7476FF45-A13A-4C30-B11A-1E12034BA76D}" srcOrd="2" destOrd="0" parTransId="{2EF58A6E-23E7-4B99-98EF-FB4752ABB43E}" sibTransId="{92B0B9A3-1528-4760-B4A1-1143635F592F}"/>
    <dgm:cxn modelId="{8F6C01E1-DAC2-485D-B7E3-769BFC0D2D95}" type="presOf" srcId="{FCAF1A08-9394-4112-8B1B-BA4B37667B1A}" destId="{C10AF4A0-E998-4A69-ABEC-15EF2C2B0270}" srcOrd="1" destOrd="0" presId="urn:microsoft.com/office/officeart/2005/8/layout/venn2"/>
    <dgm:cxn modelId="{525D0DF1-CB6A-486C-9438-3D62DAAF065A}" type="presOf" srcId="{FCAF1A08-9394-4112-8B1B-BA4B37667B1A}" destId="{65ECF33E-5402-42C0-ACBF-6B08C305E90D}" srcOrd="0" destOrd="0" presId="urn:microsoft.com/office/officeart/2005/8/layout/venn2"/>
    <dgm:cxn modelId="{CAF91CAB-13B3-44D5-9DC4-B9EE9CF6C699}" type="presParOf" srcId="{484551A1-9460-4583-B0C1-ED261D6D2DE6}" destId="{49197828-AFDB-4A6F-B3D9-F0E999AAB926}" srcOrd="0" destOrd="0" presId="urn:microsoft.com/office/officeart/2005/8/layout/venn2"/>
    <dgm:cxn modelId="{2F598D72-C68B-48A9-8004-E2135EADE149}" type="presParOf" srcId="{49197828-AFDB-4A6F-B3D9-F0E999AAB926}" destId="{5CC95F86-5268-48FF-A95B-DB27D6A6667D}" srcOrd="0" destOrd="0" presId="urn:microsoft.com/office/officeart/2005/8/layout/venn2"/>
    <dgm:cxn modelId="{972687FC-886D-44D6-803F-7E59493F304D}" type="presParOf" srcId="{49197828-AFDB-4A6F-B3D9-F0E999AAB926}" destId="{ED12064F-214F-42F2-89D0-AD8E0EECB7D3}" srcOrd="1" destOrd="0" presId="urn:microsoft.com/office/officeart/2005/8/layout/venn2"/>
    <dgm:cxn modelId="{3906E62E-2002-4E05-AE1B-D1D3D6EDA296}" type="presParOf" srcId="{484551A1-9460-4583-B0C1-ED261D6D2DE6}" destId="{AD9DF5E3-DD85-4D93-ADAA-6198FDD56E75}" srcOrd="1" destOrd="0" presId="urn:microsoft.com/office/officeart/2005/8/layout/venn2"/>
    <dgm:cxn modelId="{457CD402-471D-441F-8DFF-908102A71F64}" type="presParOf" srcId="{AD9DF5E3-DD85-4D93-ADAA-6198FDD56E75}" destId="{CD253BA4-2B83-4890-9797-A1AB75DE8084}" srcOrd="0" destOrd="0" presId="urn:microsoft.com/office/officeart/2005/8/layout/venn2"/>
    <dgm:cxn modelId="{B80892CD-36B9-4893-88A0-8AD998BC81C2}" type="presParOf" srcId="{AD9DF5E3-DD85-4D93-ADAA-6198FDD56E75}" destId="{02664F56-D5B1-4F92-9B2E-DDD9DE2200DD}" srcOrd="1" destOrd="0" presId="urn:microsoft.com/office/officeart/2005/8/layout/venn2"/>
    <dgm:cxn modelId="{37A45CF1-1737-4865-A5BB-7DD3AA39BDFA}" type="presParOf" srcId="{484551A1-9460-4583-B0C1-ED261D6D2DE6}" destId="{7B338CDA-2BF6-4861-8F80-7B228DFF6E4B}" srcOrd="2" destOrd="0" presId="urn:microsoft.com/office/officeart/2005/8/layout/venn2"/>
    <dgm:cxn modelId="{EA93DA02-E3FB-422F-BECA-9714CCB984E7}" type="presParOf" srcId="{7B338CDA-2BF6-4861-8F80-7B228DFF6E4B}" destId="{835F2447-A1AC-43FC-A095-DB2108078BDE}" srcOrd="0" destOrd="0" presId="urn:microsoft.com/office/officeart/2005/8/layout/venn2"/>
    <dgm:cxn modelId="{2C064D02-B9C1-47BD-BB83-53887128671E}" type="presParOf" srcId="{7B338CDA-2BF6-4861-8F80-7B228DFF6E4B}" destId="{8FA3055D-3F6A-4F44-A72F-B36B020882CB}" srcOrd="1" destOrd="0" presId="urn:microsoft.com/office/officeart/2005/8/layout/venn2"/>
    <dgm:cxn modelId="{A60B8DAC-EEFC-4E69-B36A-7E68389E6791}" type="presParOf" srcId="{484551A1-9460-4583-B0C1-ED261D6D2DE6}" destId="{35E4E99D-3AC0-47C8-8642-318B1A08CB03}" srcOrd="3" destOrd="0" presId="urn:microsoft.com/office/officeart/2005/8/layout/venn2"/>
    <dgm:cxn modelId="{71C0EC93-3418-4C7C-9D75-623F06CFC085}" type="presParOf" srcId="{35E4E99D-3AC0-47C8-8642-318B1A08CB03}" destId="{65ECF33E-5402-42C0-ACBF-6B08C305E90D}" srcOrd="0" destOrd="0" presId="urn:microsoft.com/office/officeart/2005/8/layout/venn2"/>
    <dgm:cxn modelId="{0403CD1A-6347-4546-BAD6-BBD1724F1AB8}" type="presParOf" srcId="{35E4E99D-3AC0-47C8-8642-318B1A08CB03}" destId="{C10AF4A0-E998-4A69-ABEC-15EF2C2B027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98FA23-30F5-4761-8394-B7494ECF07FF}" type="doc">
      <dgm:prSet loTypeId="urn:microsoft.com/office/officeart/2005/8/layout/venn2" loCatId="relationship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070B73D4-D185-4BEB-812C-A6BE57152F7E}">
      <dgm:prSet phldrT="[Text]"/>
      <dgm:spPr/>
      <dgm:t>
        <a:bodyPr/>
        <a:lstStyle/>
        <a:p>
          <a:r>
            <a:rPr lang="en-US" dirty="0"/>
            <a:t>Sufficient data</a:t>
          </a:r>
        </a:p>
      </dgm:t>
    </dgm:pt>
    <dgm:pt modelId="{24F0661B-5851-453A-AADD-E47B0752E548}" type="parTrans" cxnId="{D5EF2EA7-5B4E-4196-BB6C-6FF51C54A984}">
      <dgm:prSet/>
      <dgm:spPr/>
      <dgm:t>
        <a:bodyPr/>
        <a:lstStyle/>
        <a:p>
          <a:endParaRPr lang="en-US"/>
        </a:p>
      </dgm:t>
    </dgm:pt>
    <dgm:pt modelId="{CD8E7517-9252-44D9-93AD-41E930BA6B9C}" type="sibTrans" cxnId="{D5EF2EA7-5B4E-4196-BB6C-6FF51C54A984}">
      <dgm:prSet/>
      <dgm:spPr/>
      <dgm:t>
        <a:bodyPr/>
        <a:lstStyle/>
        <a:p>
          <a:endParaRPr lang="en-US"/>
        </a:p>
      </dgm:t>
    </dgm:pt>
    <dgm:pt modelId="{755B84A6-7CF6-487A-8894-9D1976E3497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EF9CFE5-DA0C-4330-9013-0A647CA6CDBD}" type="parTrans" cxnId="{C1181C36-58DE-4A88-8050-694BED561210}">
      <dgm:prSet/>
      <dgm:spPr/>
      <dgm:t>
        <a:bodyPr/>
        <a:lstStyle/>
        <a:p>
          <a:endParaRPr lang="en-US"/>
        </a:p>
      </dgm:t>
    </dgm:pt>
    <dgm:pt modelId="{3409063B-EEF7-4541-A5ED-0B061E0D101F}" type="sibTrans" cxnId="{C1181C36-58DE-4A88-8050-694BED561210}">
      <dgm:prSet/>
      <dgm:spPr/>
      <dgm:t>
        <a:bodyPr/>
        <a:lstStyle/>
        <a:p>
          <a:endParaRPr lang="en-US"/>
        </a:p>
      </dgm:t>
    </dgm:pt>
    <dgm:pt modelId="{FCAF1A08-9394-4112-8B1B-BA4B37667B1A}">
      <dgm:prSet phldrT="[Text]"/>
      <dgm:spPr/>
      <dgm:t>
        <a:bodyPr/>
        <a:lstStyle/>
        <a:p>
          <a:r>
            <a:rPr lang="en-US" dirty="0"/>
            <a:t>Single dataset</a:t>
          </a:r>
        </a:p>
      </dgm:t>
    </dgm:pt>
    <dgm:pt modelId="{F04FF086-58D6-452D-A910-DC85B9D7E768}" type="parTrans" cxnId="{67C188B8-7A12-44EF-AEAF-DF03250FC309}">
      <dgm:prSet/>
      <dgm:spPr/>
      <dgm:t>
        <a:bodyPr/>
        <a:lstStyle/>
        <a:p>
          <a:endParaRPr lang="en-US"/>
        </a:p>
      </dgm:t>
    </dgm:pt>
    <dgm:pt modelId="{B49DDD7D-60C2-4A6E-B085-0D93CBC9314E}" type="sibTrans" cxnId="{67C188B8-7A12-44EF-AEAF-DF03250FC309}">
      <dgm:prSet/>
      <dgm:spPr/>
      <dgm:t>
        <a:bodyPr/>
        <a:lstStyle/>
        <a:p>
          <a:endParaRPr lang="en-US"/>
        </a:p>
      </dgm:t>
    </dgm:pt>
    <dgm:pt modelId="{7476FF45-A13A-4C30-B11A-1E12034BA76D}">
      <dgm:prSet phldrT="[Text]"/>
      <dgm:spPr/>
      <dgm:t>
        <a:bodyPr/>
        <a:lstStyle/>
        <a:p>
          <a:endParaRPr lang="en-US" dirty="0"/>
        </a:p>
      </dgm:t>
    </dgm:pt>
    <dgm:pt modelId="{2EF58A6E-23E7-4B99-98EF-FB4752ABB43E}" type="parTrans" cxnId="{EA75D9BA-47F9-4389-B137-896F96AD85F1}">
      <dgm:prSet/>
      <dgm:spPr/>
      <dgm:t>
        <a:bodyPr/>
        <a:lstStyle/>
        <a:p>
          <a:endParaRPr lang="en-US"/>
        </a:p>
      </dgm:t>
    </dgm:pt>
    <dgm:pt modelId="{92B0B9A3-1528-4760-B4A1-1143635F592F}" type="sibTrans" cxnId="{EA75D9BA-47F9-4389-B137-896F96AD85F1}">
      <dgm:prSet/>
      <dgm:spPr/>
      <dgm:t>
        <a:bodyPr/>
        <a:lstStyle/>
        <a:p>
          <a:endParaRPr lang="en-US"/>
        </a:p>
      </dgm:t>
    </dgm:pt>
    <dgm:pt modelId="{484551A1-9460-4583-B0C1-ED261D6D2DE6}" type="pres">
      <dgm:prSet presAssocID="{D098FA23-30F5-4761-8394-B7494ECF07FF}" presName="Name0" presStyleCnt="0">
        <dgm:presLayoutVars>
          <dgm:chMax val="7"/>
          <dgm:resizeHandles val="exact"/>
        </dgm:presLayoutVars>
      </dgm:prSet>
      <dgm:spPr/>
    </dgm:pt>
    <dgm:pt modelId="{49197828-AFDB-4A6F-B3D9-F0E999AAB926}" type="pres">
      <dgm:prSet presAssocID="{D098FA23-30F5-4761-8394-B7494ECF07FF}" presName="comp1" presStyleCnt="0"/>
      <dgm:spPr/>
    </dgm:pt>
    <dgm:pt modelId="{5CC95F86-5268-48FF-A95B-DB27D6A6667D}" type="pres">
      <dgm:prSet presAssocID="{D098FA23-30F5-4761-8394-B7494ECF07FF}" presName="circle1" presStyleLbl="node1" presStyleIdx="0" presStyleCnt="4"/>
      <dgm:spPr/>
    </dgm:pt>
    <dgm:pt modelId="{ED12064F-214F-42F2-89D0-AD8E0EECB7D3}" type="pres">
      <dgm:prSet presAssocID="{D098FA23-30F5-4761-8394-B7494ECF07FF}" presName="c1text" presStyleLbl="node1" presStyleIdx="0" presStyleCnt="4">
        <dgm:presLayoutVars>
          <dgm:bulletEnabled val="1"/>
        </dgm:presLayoutVars>
      </dgm:prSet>
      <dgm:spPr/>
    </dgm:pt>
    <dgm:pt modelId="{AD9DF5E3-DD85-4D93-ADAA-6198FDD56E75}" type="pres">
      <dgm:prSet presAssocID="{D098FA23-30F5-4761-8394-B7494ECF07FF}" presName="comp2" presStyleCnt="0"/>
      <dgm:spPr/>
    </dgm:pt>
    <dgm:pt modelId="{CD253BA4-2B83-4890-9797-A1AB75DE8084}" type="pres">
      <dgm:prSet presAssocID="{D098FA23-30F5-4761-8394-B7494ECF07FF}" presName="circle2" presStyleLbl="node1" presStyleIdx="1" presStyleCnt="4"/>
      <dgm:spPr/>
    </dgm:pt>
    <dgm:pt modelId="{02664F56-D5B1-4F92-9B2E-DDD9DE2200DD}" type="pres">
      <dgm:prSet presAssocID="{D098FA23-30F5-4761-8394-B7494ECF07FF}" presName="c2text" presStyleLbl="node1" presStyleIdx="1" presStyleCnt="4">
        <dgm:presLayoutVars>
          <dgm:bulletEnabled val="1"/>
        </dgm:presLayoutVars>
      </dgm:prSet>
      <dgm:spPr/>
    </dgm:pt>
    <dgm:pt modelId="{7B338CDA-2BF6-4861-8F80-7B228DFF6E4B}" type="pres">
      <dgm:prSet presAssocID="{D098FA23-30F5-4761-8394-B7494ECF07FF}" presName="comp3" presStyleCnt="0"/>
      <dgm:spPr/>
    </dgm:pt>
    <dgm:pt modelId="{835F2447-A1AC-43FC-A095-DB2108078BDE}" type="pres">
      <dgm:prSet presAssocID="{D098FA23-30F5-4761-8394-B7494ECF07FF}" presName="circle3" presStyleLbl="node1" presStyleIdx="2" presStyleCnt="4"/>
      <dgm:spPr/>
    </dgm:pt>
    <dgm:pt modelId="{8FA3055D-3F6A-4F44-A72F-B36B020882CB}" type="pres">
      <dgm:prSet presAssocID="{D098FA23-30F5-4761-8394-B7494ECF07FF}" presName="c3text" presStyleLbl="node1" presStyleIdx="2" presStyleCnt="4">
        <dgm:presLayoutVars>
          <dgm:bulletEnabled val="1"/>
        </dgm:presLayoutVars>
      </dgm:prSet>
      <dgm:spPr/>
    </dgm:pt>
    <dgm:pt modelId="{35E4E99D-3AC0-47C8-8642-318B1A08CB03}" type="pres">
      <dgm:prSet presAssocID="{D098FA23-30F5-4761-8394-B7494ECF07FF}" presName="comp4" presStyleCnt="0"/>
      <dgm:spPr/>
    </dgm:pt>
    <dgm:pt modelId="{65ECF33E-5402-42C0-ACBF-6B08C305E90D}" type="pres">
      <dgm:prSet presAssocID="{D098FA23-30F5-4761-8394-B7494ECF07FF}" presName="circle4" presStyleLbl="node1" presStyleIdx="3" presStyleCnt="4"/>
      <dgm:spPr/>
    </dgm:pt>
    <dgm:pt modelId="{C10AF4A0-E998-4A69-ABEC-15EF2C2B0270}" type="pres">
      <dgm:prSet presAssocID="{D098FA23-30F5-4761-8394-B7494ECF07F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E3940300-811E-4C4D-9E93-22AEB6043675}" type="presOf" srcId="{755B84A6-7CF6-487A-8894-9D1976E3497F}" destId="{02664F56-D5B1-4F92-9B2E-DDD9DE2200DD}" srcOrd="1" destOrd="0" presId="urn:microsoft.com/office/officeart/2005/8/layout/venn2"/>
    <dgm:cxn modelId="{82371012-53EE-47BC-9C4A-63595A7439A6}" type="presOf" srcId="{7476FF45-A13A-4C30-B11A-1E12034BA76D}" destId="{8FA3055D-3F6A-4F44-A72F-B36B020882CB}" srcOrd="1" destOrd="0" presId="urn:microsoft.com/office/officeart/2005/8/layout/venn2"/>
    <dgm:cxn modelId="{80DE9617-3DA7-4907-A43D-B35497EE6B03}" type="presOf" srcId="{070B73D4-D185-4BEB-812C-A6BE57152F7E}" destId="{ED12064F-214F-42F2-89D0-AD8E0EECB7D3}" srcOrd="1" destOrd="0" presId="urn:microsoft.com/office/officeart/2005/8/layout/venn2"/>
    <dgm:cxn modelId="{D8DF4B2B-02AB-4EC1-AB05-E09A9F543973}" type="presOf" srcId="{D098FA23-30F5-4761-8394-B7494ECF07FF}" destId="{484551A1-9460-4583-B0C1-ED261D6D2DE6}" srcOrd="0" destOrd="0" presId="urn:microsoft.com/office/officeart/2005/8/layout/venn2"/>
    <dgm:cxn modelId="{C1181C36-58DE-4A88-8050-694BED561210}" srcId="{D098FA23-30F5-4761-8394-B7494ECF07FF}" destId="{755B84A6-7CF6-487A-8894-9D1976E3497F}" srcOrd="1" destOrd="0" parTransId="{3EF9CFE5-DA0C-4330-9013-0A647CA6CDBD}" sibTransId="{3409063B-EEF7-4541-A5ED-0B061E0D101F}"/>
    <dgm:cxn modelId="{FFF98A44-ACAA-4736-B4C0-435E2018D4C5}" type="presOf" srcId="{755B84A6-7CF6-487A-8894-9D1976E3497F}" destId="{CD253BA4-2B83-4890-9797-A1AB75DE8084}" srcOrd="0" destOrd="0" presId="urn:microsoft.com/office/officeart/2005/8/layout/venn2"/>
    <dgm:cxn modelId="{16829E7C-7339-4BFB-AEF1-6CD864F14C42}" type="presOf" srcId="{7476FF45-A13A-4C30-B11A-1E12034BA76D}" destId="{835F2447-A1AC-43FC-A095-DB2108078BDE}" srcOrd="0" destOrd="0" presId="urn:microsoft.com/office/officeart/2005/8/layout/venn2"/>
    <dgm:cxn modelId="{D5EF2EA7-5B4E-4196-BB6C-6FF51C54A984}" srcId="{D098FA23-30F5-4761-8394-B7494ECF07FF}" destId="{070B73D4-D185-4BEB-812C-A6BE57152F7E}" srcOrd="0" destOrd="0" parTransId="{24F0661B-5851-453A-AADD-E47B0752E548}" sibTransId="{CD8E7517-9252-44D9-93AD-41E930BA6B9C}"/>
    <dgm:cxn modelId="{67C188B8-7A12-44EF-AEAF-DF03250FC309}" srcId="{D098FA23-30F5-4761-8394-B7494ECF07FF}" destId="{FCAF1A08-9394-4112-8B1B-BA4B37667B1A}" srcOrd="3" destOrd="0" parTransId="{F04FF086-58D6-452D-A910-DC85B9D7E768}" sibTransId="{B49DDD7D-60C2-4A6E-B085-0D93CBC9314E}"/>
    <dgm:cxn modelId="{0CF1C6BA-F73E-4AB7-B7B9-61F15C99B26B}" type="presOf" srcId="{070B73D4-D185-4BEB-812C-A6BE57152F7E}" destId="{5CC95F86-5268-48FF-A95B-DB27D6A6667D}" srcOrd="0" destOrd="0" presId="urn:microsoft.com/office/officeart/2005/8/layout/venn2"/>
    <dgm:cxn modelId="{EA75D9BA-47F9-4389-B137-896F96AD85F1}" srcId="{D098FA23-30F5-4761-8394-B7494ECF07FF}" destId="{7476FF45-A13A-4C30-B11A-1E12034BA76D}" srcOrd="2" destOrd="0" parTransId="{2EF58A6E-23E7-4B99-98EF-FB4752ABB43E}" sibTransId="{92B0B9A3-1528-4760-B4A1-1143635F592F}"/>
    <dgm:cxn modelId="{8F6C01E1-DAC2-485D-B7E3-769BFC0D2D95}" type="presOf" srcId="{FCAF1A08-9394-4112-8B1B-BA4B37667B1A}" destId="{C10AF4A0-E998-4A69-ABEC-15EF2C2B0270}" srcOrd="1" destOrd="0" presId="urn:microsoft.com/office/officeart/2005/8/layout/venn2"/>
    <dgm:cxn modelId="{525D0DF1-CB6A-486C-9438-3D62DAAF065A}" type="presOf" srcId="{FCAF1A08-9394-4112-8B1B-BA4B37667B1A}" destId="{65ECF33E-5402-42C0-ACBF-6B08C305E90D}" srcOrd="0" destOrd="0" presId="urn:microsoft.com/office/officeart/2005/8/layout/venn2"/>
    <dgm:cxn modelId="{CAF91CAB-13B3-44D5-9DC4-B9EE9CF6C699}" type="presParOf" srcId="{484551A1-9460-4583-B0C1-ED261D6D2DE6}" destId="{49197828-AFDB-4A6F-B3D9-F0E999AAB926}" srcOrd="0" destOrd="0" presId="urn:microsoft.com/office/officeart/2005/8/layout/venn2"/>
    <dgm:cxn modelId="{2F598D72-C68B-48A9-8004-E2135EADE149}" type="presParOf" srcId="{49197828-AFDB-4A6F-B3D9-F0E999AAB926}" destId="{5CC95F86-5268-48FF-A95B-DB27D6A6667D}" srcOrd="0" destOrd="0" presId="urn:microsoft.com/office/officeart/2005/8/layout/venn2"/>
    <dgm:cxn modelId="{972687FC-886D-44D6-803F-7E59493F304D}" type="presParOf" srcId="{49197828-AFDB-4A6F-B3D9-F0E999AAB926}" destId="{ED12064F-214F-42F2-89D0-AD8E0EECB7D3}" srcOrd="1" destOrd="0" presId="urn:microsoft.com/office/officeart/2005/8/layout/venn2"/>
    <dgm:cxn modelId="{3906E62E-2002-4E05-AE1B-D1D3D6EDA296}" type="presParOf" srcId="{484551A1-9460-4583-B0C1-ED261D6D2DE6}" destId="{AD9DF5E3-DD85-4D93-ADAA-6198FDD56E75}" srcOrd="1" destOrd="0" presId="urn:microsoft.com/office/officeart/2005/8/layout/venn2"/>
    <dgm:cxn modelId="{457CD402-471D-441F-8DFF-908102A71F64}" type="presParOf" srcId="{AD9DF5E3-DD85-4D93-ADAA-6198FDD56E75}" destId="{CD253BA4-2B83-4890-9797-A1AB75DE8084}" srcOrd="0" destOrd="0" presId="urn:microsoft.com/office/officeart/2005/8/layout/venn2"/>
    <dgm:cxn modelId="{B80892CD-36B9-4893-88A0-8AD998BC81C2}" type="presParOf" srcId="{AD9DF5E3-DD85-4D93-ADAA-6198FDD56E75}" destId="{02664F56-D5B1-4F92-9B2E-DDD9DE2200DD}" srcOrd="1" destOrd="0" presId="urn:microsoft.com/office/officeart/2005/8/layout/venn2"/>
    <dgm:cxn modelId="{37A45CF1-1737-4865-A5BB-7DD3AA39BDFA}" type="presParOf" srcId="{484551A1-9460-4583-B0C1-ED261D6D2DE6}" destId="{7B338CDA-2BF6-4861-8F80-7B228DFF6E4B}" srcOrd="2" destOrd="0" presId="urn:microsoft.com/office/officeart/2005/8/layout/venn2"/>
    <dgm:cxn modelId="{EA93DA02-E3FB-422F-BECA-9714CCB984E7}" type="presParOf" srcId="{7B338CDA-2BF6-4861-8F80-7B228DFF6E4B}" destId="{835F2447-A1AC-43FC-A095-DB2108078BDE}" srcOrd="0" destOrd="0" presId="urn:microsoft.com/office/officeart/2005/8/layout/venn2"/>
    <dgm:cxn modelId="{2C064D02-B9C1-47BD-BB83-53887128671E}" type="presParOf" srcId="{7B338CDA-2BF6-4861-8F80-7B228DFF6E4B}" destId="{8FA3055D-3F6A-4F44-A72F-B36B020882CB}" srcOrd="1" destOrd="0" presId="urn:microsoft.com/office/officeart/2005/8/layout/venn2"/>
    <dgm:cxn modelId="{A60B8DAC-EEFC-4E69-B36A-7E68389E6791}" type="presParOf" srcId="{484551A1-9460-4583-B0C1-ED261D6D2DE6}" destId="{35E4E99D-3AC0-47C8-8642-318B1A08CB03}" srcOrd="3" destOrd="0" presId="urn:microsoft.com/office/officeart/2005/8/layout/venn2"/>
    <dgm:cxn modelId="{71C0EC93-3418-4C7C-9D75-623F06CFC085}" type="presParOf" srcId="{35E4E99D-3AC0-47C8-8642-318B1A08CB03}" destId="{65ECF33E-5402-42C0-ACBF-6B08C305E90D}" srcOrd="0" destOrd="0" presId="urn:microsoft.com/office/officeart/2005/8/layout/venn2"/>
    <dgm:cxn modelId="{0403CD1A-6347-4546-BAD6-BBD1724F1AB8}" type="presParOf" srcId="{35E4E99D-3AC0-47C8-8642-318B1A08CB03}" destId="{C10AF4A0-E998-4A69-ABEC-15EF2C2B027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321EB7-DF04-482E-B1B7-41AE76EE9E90}" type="doc">
      <dgm:prSet loTypeId="urn:microsoft.com/office/officeart/2005/8/layout/radial4" loCatId="relationship" qsTypeId="urn:microsoft.com/office/officeart/2005/8/quickstyle/3d3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EB6509F9-4BD3-4861-9A82-2FBA433CD427}">
      <dgm:prSet phldrT="[Text]"/>
      <dgm:spPr/>
      <dgm:t>
        <a:bodyPr/>
        <a:lstStyle/>
        <a:p>
          <a:r>
            <a:rPr lang="en-US" dirty="0"/>
            <a:t>BID</a:t>
          </a:r>
        </a:p>
      </dgm:t>
    </dgm:pt>
    <dgm:pt modelId="{07BFF60F-D061-4808-9EDD-A1C5012EEBBA}" type="parTrans" cxnId="{2D22F34C-DBCE-4BF2-8CAC-342FE0AAAAEB}">
      <dgm:prSet/>
      <dgm:spPr/>
      <dgm:t>
        <a:bodyPr/>
        <a:lstStyle/>
        <a:p>
          <a:endParaRPr lang="en-US"/>
        </a:p>
      </dgm:t>
    </dgm:pt>
    <dgm:pt modelId="{21B5BDF9-C7B0-4A8D-99FE-FFB70ADD0F04}" type="sibTrans" cxnId="{2D22F34C-DBCE-4BF2-8CAC-342FE0AAAAEB}">
      <dgm:prSet/>
      <dgm:spPr/>
      <dgm:t>
        <a:bodyPr/>
        <a:lstStyle/>
        <a:p>
          <a:endParaRPr lang="en-US"/>
        </a:p>
      </dgm:t>
    </dgm:pt>
    <dgm:pt modelId="{1B781166-ED30-4007-A077-02B5956781E5}">
      <dgm:prSet phldrT="[Text]"/>
      <dgm:spPr/>
      <dgm:t>
        <a:bodyPr/>
        <a:lstStyle/>
        <a:p>
          <a:r>
            <a:rPr lang="en-US" dirty="0"/>
            <a:t>Out of focus</a:t>
          </a:r>
        </a:p>
      </dgm:t>
    </dgm:pt>
    <dgm:pt modelId="{41387EB2-6E3C-4CC9-95C1-46F854D67C0F}" type="parTrans" cxnId="{19733C0C-015D-4423-B076-20E3D976DD89}">
      <dgm:prSet/>
      <dgm:spPr/>
      <dgm:t>
        <a:bodyPr/>
        <a:lstStyle/>
        <a:p>
          <a:endParaRPr lang="en-US"/>
        </a:p>
      </dgm:t>
    </dgm:pt>
    <dgm:pt modelId="{735E1D65-087D-4717-BA54-023DD48081E2}" type="sibTrans" cxnId="{19733C0C-015D-4423-B076-20E3D976DD89}">
      <dgm:prSet/>
      <dgm:spPr/>
      <dgm:t>
        <a:bodyPr/>
        <a:lstStyle/>
        <a:p>
          <a:endParaRPr lang="en-US"/>
        </a:p>
      </dgm:t>
    </dgm:pt>
    <dgm:pt modelId="{3E9974A5-B488-434B-A90A-CF0277330448}">
      <dgm:prSet phldrT="[Text]"/>
      <dgm:spPr/>
      <dgm:t>
        <a:bodyPr/>
        <a:lstStyle/>
        <a:p>
          <a:r>
            <a:rPr lang="en-US" dirty="0"/>
            <a:t>Simple motion</a:t>
          </a:r>
        </a:p>
      </dgm:t>
    </dgm:pt>
    <dgm:pt modelId="{9F027299-B006-4A82-8433-E00AEBE02A43}" type="parTrans" cxnId="{F64613FC-C4E9-4A92-BBF4-7EF5DD124B0A}">
      <dgm:prSet/>
      <dgm:spPr/>
      <dgm:t>
        <a:bodyPr/>
        <a:lstStyle/>
        <a:p>
          <a:endParaRPr lang="en-US"/>
        </a:p>
      </dgm:t>
    </dgm:pt>
    <dgm:pt modelId="{58D81FAA-FD08-42C7-9779-73714F59EA87}" type="sibTrans" cxnId="{F64613FC-C4E9-4A92-BBF4-7EF5DD124B0A}">
      <dgm:prSet/>
      <dgm:spPr/>
      <dgm:t>
        <a:bodyPr/>
        <a:lstStyle/>
        <a:p>
          <a:endParaRPr lang="en-US"/>
        </a:p>
      </dgm:t>
    </dgm:pt>
    <dgm:pt modelId="{91BC552F-4EA6-4636-AEBD-F5D43311FE92}">
      <dgm:prSet phldrT="[Text]"/>
      <dgm:spPr/>
      <dgm:t>
        <a:bodyPr/>
        <a:lstStyle/>
        <a:p>
          <a:r>
            <a:rPr lang="en-US" dirty="0"/>
            <a:t>Unblurred</a:t>
          </a:r>
        </a:p>
      </dgm:t>
    </dgm:pt>
    <dgm:pt modelId="{5A4BDBB5-AF9D-436C-8135-D88E0ABCAFDB}" type="parTrans" cxnId="{742BAB07-1EBE-42CF-989F-F58ED14FA39B}">
      <dgm:prSet/>
      <dgm:spPr/>
      <dgm:t>
        <a:bodyPr/>
        <a:lstStyle/>
        <a:p>
          <a:endParaRPr lang="en-US"/>
        </a:p>
      </dgm:t>
    </dgm:pt>
    <dgm:pt modelId="{E36D2C2E-6A90-420B-A0B7-971D277530C4}" type="sibTrans" cxnId="{742BAB07-1EBE-42CF-989F-F58ED14FA39B}">
      <dgm:prSet/>
      <dgm:spPr/>
      <dgm:t>
        <a:bodyPr/>
        <a:lstStyle/>
        <a:p>
          <a:endParaRPr lang="en-US"/>
        </a:p>
      </dgm:t>
    </dgm:pt>
    <dgm:pt modelId="{1D3B08D0-B999-40C9-A5D2-4CADA518F37C}">
      <dgm:prSet phldrT="[Text]"/>
      <dgm:spPr/>
      <dgm:t>
        <a:bodyPr/>
        <a:lstStyle/>
        <a:p>
          <a:r>
            <a:rPr lang="en-US" dirty="0"/>
            <a:t>Complex motion</a:t>
          </a:r>
        </a:p>
      </dgm:t>
    </dgm:pt>
    <dgm:pt modelId="{F9DA2B1D-5368-4E4F-80B6-09FEC2B043AD}" type="parTrans" cxnId="{04FFD29E-6088-4F1A-8F4F-750092D9BC9C}">
      <dgm:prSet/>
      <dgm:spPr/>
      <dgm:t>
        <a:bodyPr/>
        <a:lstStyle/>
        <a:p>
          <a:endParaRPr lang="en-US"/>
        </a:p>
      </dgm:t>
    </dgm:pt>
    <dgm:pt modelId="{E2DAEE96-46B0-4888-A133-05DE4BCD0997}" type="sibTrans" cxnId="{04FFD29E-6088-4F1A-8F4F-750092D9BC9C}">
      <dgm:prSet/>
      <dgm:spPr/>
      <dgm:t>
        <a:bodyPr/>
        <a:lstStyle/>
        <a:p>
          <a:endParaRPr lang="en-US"/>
        </a:p>
      </dgm:t>
    </dgm:pt>
    <dgm:pt modelId="{858C0475-EB4B-4E74-A1EB-34D63C8B9164}">
      <dgm:prSet phldrT="[Text]"/>
      <dgm:spPr/>
      <dgm:t>
        <a:bodyPr/>
        <a:lstStyle/>
        <a:p>
          <a:r>
            <a:rPr lang="en-US" dirty="0"/>
            <a:t>Other</a:t>
          </a:r>
        </a:p>
      </dgm:t>
    </dgm:pt>
    <dgm:pt modelId="{29D4F212-50C2-4A28-81B4-6851A8B27D4E}" type="parTrans" cxnId="{B63CE93F-46C0-41F8-A321-07DF0DE3DF93}">
      <dgm:prSet/>
      <dgm:spPr/>
      <dgm:t>
        <a:bodyPr/>
        <a:lstStyle/>
        <a:p>
          <a:endParaRPr lang="en-US"/>
        </a:p>
      </dgm:t>
    </dgm:pt>
    <dgm:pt modelId="{429DD4DB-B3A0-48C6-9822-F69D1203FA2A}" type="sibTrans" cxnId="{B63CE93F-46C0-41F8-A321-07DF0DE3DF93}">
      <dgm:prSet/>
      <dgm:spPr/>
      <dgm:t>
        <a:bodyPr/>
        <a:lstStyle/>
        <a:p>
          <a:endParaRPr lang="en-US"/>
        </a:p>
      </dgm:t>
    </dgm:pt>
    <dgm:pt modelId="{9172E7EB-C6E9-4881-90EE-C5DB9ED8F816}" type="pres">
      <dgm:prSet presAssocID="{7D321EB7-DF04-482E-B1B7-41AE76EE9E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FE1D22-8F2C-4FB6-850B-092123F78861}" type="pres">
      <dgm:prSet presAssocID="{EB6509F9-4BD3-4861-9A82-2FBA433CD427}" presName="centerShape" presStyleLbl="node0" presStyleIdx="0" presStyleCnt="1"/>
      <dgm:spPr/>
    </dgm:pt>
    <dgm:pt modelId="{44AE2594-6600-43F3-A421-5696382CE6E6}" type="pres">
      <dgm:prSet presAssocID="{5A4BDBB5-AF9D-436C-8135-D88E0ABCAFDB}" presName="parTrans" presStyleLbl="bgSibTrans2D1" presStyleIdx="0" presStyleCnt="5"/>
      <dgm:spPr/>
    </dgm:pt>
    <dgm:pt modelId="{44AA1C9D-9E8A-4893-8508-3853001CA702}" type="pres">
      <dgm:prSet presAssocID="{91BC552F-4EA6-4636-AEBD-F5D43311FE92}" presName="node" presStyleLbl="node1" presStyleIdx="0" presStyleCnt="5">
        <dgm:presLayoutVars>
          <dgm:bulletEnabled val="1"/>
        </dgm:presLayoutVars>
      </dgm:prSet>
      <dgm:spPr/>
    </dgm:pt>
    <dgm:pt modelId="{D2A141EF-62C3-4EC5-B488-B27E2B0197BD}" type="pres">
      <dgm:prSet presAssocID="{41387EB2-6E3C-4CC9-95C1-46F854D67C0F}" presName="parTrans" presStyleLbl="bgSibTrans2D1" presStyleIdx="1" presStyleCnt="5"/>
      <dgm:spPr/>
    </dgm:pt>
    <dgm:pt modelId="{6FD7CA67-6870-41E7-9656-3D9E4DCD6031}" type="pres">
      <dgm:prSet presAssocID="{1B781166-ED30-4007-A077-02B5956781E5}" presName="node" presStyleLbl="node1" presStyleIdx="1" presStyleCnt="5">
        <dgm:presLayoutVars>
          <dgm:bulletEnabled val="1"/>
        </dgm:presLayoutVars>
      </dgm:prSet>
      <dgm:spPr/>
    </dgm:pt>
    <dgm:pt modelId="{22BA672B-CBBA-44F2-84A1-754029A38D6E}" type="pres">
      <dgm:prSet presAssocID="{9F027299-B006-4A82-8433-E00AEBE02A43}" presName="parTrans" presStyleLbl="bgSibTrans2D1" presStyleIdx="2" presStyleCnt="5"/>
      <dgm:spPr/>
    </dgm:pt>
    <dgm:pt modelId="{5C40E575-0B12-4354-B977-FDFDFD4DF309}" type="pres">
      <dgm:prSet presAssocID="{3E9974A5-B488-434B-A90A-CF0277330448}" presName="node" presStyleLbl="node1" presStyleIdx="2" presStyleCnt="5">
        <dgm:presLayoutVars>
          <dgm:bulletEnabled val="1"/>
        </dgm:presLayoutVars>
      </dgm:prSet>
      <dgm:spPr/>
    </dgm:pt>
    <dgm:pt modelId="{70FB8918-8D7A-4428-B334-59224C200C1B}" type="pres">
      <dgm:prSet presAssocID="{F9DA2B1D-5368-4E4F-80B6-09FEC2B043AD}" presName="parTrans" presStyleLbl="bgSibTrans2D1" presStyleIdx="3" presStyleCnt="5"/>
      <dgm:spPr/>
    </dgm:pt>
    <dgm:pt modelId="{C031F3DF-AB13-44E4-9100-F62659797DAB}" type="pres">
      <dgm:prSet presAssocID="{1D3B08D0-B999-40C9-A5D2-4CADA518F37C}" presName="node" presStyleLbl="node1" presStyleIdx="3" presStyleCnt="5">
        <dgm:presLayoutVars>
          <dgm:bulletEnabled val="1"/>
        </dgm:presLayoutVars>
      </dgm:prSet>
      <dgm:spPr/>
    </dgm:pt>
    <dgm:pt modelId="{C6E8B330-B522-48B1-BF81-A005F98FD279}" type="pres">
      <dgm:prSet presAssocID="{29D4F212-50C2-4A28-81B4-6851A8B27D4E}" presName="parTrans" presStyleLbl="bgSibTrans2D1" presStyleIdx="4" presStyleCnt="5"/>
      <dgm:spPr/>
    </dgm:pt>
    <dgm:pt modelId="{08C20EE4-EA55-4858-8036-FAFAD09B5906}" type="pres">
      <dgm:prSet presAssocID="{858C0475-EB4B-4E74-A1EB-34D63C8B9164}" presName="node" presStyleLbl="node1" presStyleIdx="4" presStyleCnt="5">
        <dgm:presLayoutVars>
          <dgm:bulletEnabled val="1"/>
        </dgm:presLayoutVars>
      </dgm:prSet>
      <dgm:spPr/>
    </dgm:pt>
  </dgm:ptLst>
  <dgm:cxnLst>
    <dgm:cxn modelId="{742BAB07-1EBE-42CF-989F-F58ED14FA39B}" srcId="{EB6509F9-4BD3-4861-9A82-2FBA433CD427}" destId="{91BC552F-4EA6-4636-AEBD-F5D43311FE92}" srcOrd="0" destOrd="0" parTransId="{5A4BDBB5-AF9D-436C-8135-D88E0ABCAFDB}" sibTransId="{E36D2C2E-6A90-420B-A0B7-971D277530C4}"/>
    <dgm:cxn modelId="{19733C0C-015D-4423-B076-20E3D976DD89}" srcId="{EB6509F9-4BD3-4861-9A82-2FBA433CD427}" destId="{1B781166-ED30-4007-A077-02B5956781E5}" srcOrd="1" destOrd="0" parTransId="{41387EB2-6E3C-4CC9-95C1-46F854D67C0F}" sibTransId="{735E1D65-087D-4717-BA54-023DD48081E2}"/>
    <dgm:cxn modelId="{4A0F4019-8239-4487-BFC0-FC9FCA7F28D9}" type="presOf" srcId="{1B781166-ED30-4007-A077-02B5956781E5}" destId="{6FD7CA67-6870-41E7-9656-3D9E4DCD6031}" srcOrd="0" destOrd="0" presId="urn:microsoft.com/office/officeart/2005/8/layout/radial4"/>
    <dgm:cxn modelId="{D2BE0D1B-C2E7-4910-8488-94C035192B62}" type="presOf" srcId="{EB6509F9-4BD3-4861-9A82-2FBA433CD427}" destId="{34FE1D22-8F2C-4FB6-850B-092123F78861}" srcOrd="0" destOrd="0" presId="urn:microsoft.com/office/officeart/2005/8/layout/radial4"/>
    <dgm:cxn modelId="{BC691A28-F146-4AA0-BDDA-F517FB768284}" type="presOf" srcId="{5A4BDBB5-AF9D-436C-8135-D88E0ABCAFDB}" destId="{44AE2594-6600-43F3-A421-5696382CE6E6}" srcOrd="0" destOrd="0" presId="urn:microsoft.com/office/officeart/2005/8/layout/radial4"/>
    <dgm:cxn modelId="{E5DE7633-2A17-46E3-861A-0BF93990896B}" type="presOf" srcId="{1D3B08D0-B999-40C9-A5D2-4CADA518F37C}" destId="{C031F3DF-AB13-44E4-9100-F62659797DAB}" srcOrd="0" destOrd="0" presId="urn:microsoft.com/office/officeart/2005/8/layout/radial4"/>
    <dgm:cxn modelId="{E36E9736-D50C-4D76-8567-AB8E62032496}" type="presOf" srcId="{F9DA2B1D-5368-4E4F-80B6-09FEC2B043AD}" destId="{70FB8918-8D7A-4428-B334-59224C200C1B}" srcOrd="0" destOrd="0" presId="urn:microsoft.com/office/officeart/2005/8/layout/radial4"/>
    <dgm:cxn modelId="{B63CE93F-46C0-41F8-A321-07DF0DE3DF93}" srcId="{EB6509F9-4BD3-4861-9A82-2FBA433CD427}" destId="{858C0475-EB4B-4E74-A1EB-34D63C8B9164}" srcOrd="4" destOrd="0" parTransId="{29D4F212-50C2-4A28-81B4-6851A8B27D4E}" sibTransId="{429DD4DB-B3A0-48C6-9822-F69D1203FA2A}"/>
    <dgm:cxn modelId="{7803C75C-C96E-4B02-A9E3-6F25025361A3}" type="presOf" srcId="{7D321EB7-DF04-482E-B1B7-41AE76EE9E90}" destId="{9172E7EB-C6E9-4881-90EE-C5DB9ED8F816}" srcOrd="0" destOrd="0" presId="urn:microsoft.com/office/officeart/2005/8/layout/radial4"/>
    <dgm:cxn modelId="{2D22F34C-DBCE-4BF2-8CAC-342FE0AAAAEB}" srcId="{7D321EB7-DF04-482E-B1B7-41AE76EE9E90}" destId="{EB6509F9-4BD3-4861-9A82-2FBA433CD427}" srcOrd="0" destOrd="0" parTransId="{07BFF60F-D061-4808-9EDD-A1C5012EEBBA}" sibTransId="{21B5BDF9-C7B0-4A8D-99FE-FFB70ADD0F04}"/>
    <dgm:cxn modelId="{4B0C7A70-B361-46F4-8ED2-0BAD25492E2C}" type="presOf" srcId="{3E9974A5-B488-434B-A90A-CF0277330448}" destId="{5C40E575-0B12-4354-B977-FDFDFD4DF309}" srcOrd="0" destOrd="0" presId="urn:microsoft.com/office/officeart/2005/8/layout/radial4"/>
    <dgm:cxn modelId="{6D812478-F978-4AE9-AF92-F25861C928BD}" type="presOf" srcId="{41387EB2-6E3C-4CC9-95C1-46F854D67C0F}" destId="{D2A141EF-62C3-4EC5-B488-B27E2B0197BD}" srcOrd="0" destOrd="0" presId="urn:microsoft.com/office/officeart/2005/8/layout/radial4"/>
    <dgm:cxn modelId="{AC78787C-7BA1-4F47-8A4E-C7E5C618C314}" type="presOf" srcId="{29D4F212-50C2-4A28-81B4-6851A8B27D4E}" destId="{C6E8B330-B522-48B1-BF81-A005F98FD279}" srcOrd="0" destOrd="0" presId="urn:microsoft.com/office/officeart/2005/8/layout/radial4"/>
    <dgm:cxn modelId="{04FFD29E-6088-4F1A-8F4F-750092D9BC9C}" srcId="{EB6509F9-4BD3-4861-9A82-2FBA433CD427}" destId="{1D3B08D0-B999-40C9-A5D2-4CADA518F37C}" srcOrd="3" destOrd="0" parTransId="{F9DA2B1D-5368-4E4F-80B6-09FEC2B043AD}" sibTransId="{E2DAEE96-46B0-4888-A133-05DE4BCD0997}"/>
    <dgm:cxn modelId="{CD1BF0C7-84AB-4C3B-BCE8-2066697D3A47}" type="presOf" srcId="{9F027299-B006-4A82-8433-E00AEBE02A43}" destId="{22BA672B-CBBA-44F2-84A1-754029A38D6E}" srcOrd="0" destOrd="0" presId="urn:microsoft.com/office/officeart/2005/8/layout/radial4"/>
    <dgm:cxn modelId="{F75C96D1-2917-44DA-8136-68DB15E5C4A5}" type="presOf" srcId="{91BC552F-4EA6-4636-AEBD-F5D43311FE92}" destId="{44AA1C9D-9E8A-4893-8508-3853001CA702}" srcOrd="0" destOrd="0" presId="urn:microsoft.com/office/officeart/2005/8/layout/radial4"/>
    <dgm:cxn modelId="{206092EC-ECB3-4593-9B42-464E95045FD8}" type="presOf" srcId="{858C0475-EB4B-4E74-A1EB-34D63C8B9164}" destId="{08C20EE4-EA55-4858-8036-FAFAD09B5906}" srcOrd="0" destOrd="0" presId="urn:microsoft.com/office/officeart/2005/8/layout/radial4"/>
    <dgm:cxn modelId="{F64613FC-C4E9-4A92-BBF4-7EF5DD124B0A}" srcId="{EB6509F9-4BD3-4861-9A82-2FBA433CD427}" destId="{3E9974A5-B488-434B-A90A-CF0277330448}" srcOrd="2" destOrd="0" parTransId="{9F027299-B006-4A82-8433-E00AEBE02A43}" sibTransId="{58D81FAA-FD08-42C7-9779-73714F59EA87}"/>
    <dgm:cxn modelId="{0441AF3B-74DB-4C72-9891-C1F5127CB4ED}" type="presParOf" srcId="{9172E7EB-C6E9-4881-90EE-C5DB9ED8F816}" destId="{34FE1D22-8F2C-4FB6-850B-092123F78861}" srcOrd="0" destOrd="0" presId="urn:microsoft.com/office/officeart/2005/8/layout/radial4"/>
    <dgm:cxn modelId="{B3B29CEA-0D47-438B-83ED-EBC993DD6D7D}" type="presParOf" srcId="{9172E7EB-C6E9-4881-90EE-C5DB9ED8F816}" destId="{44AE2594-6600-43F3-A421-5696382CE6E6}" srcOrd="1" destOrd="0" presId="urn:microsoft.com/office/officeart/2005/8/layout/radial4"/>
    <dgm:cxn modelId="{BBD00C92-0C11-4046-8302-083A0D6EFFD5}" type="presParOf" srcId="{9172E7EB-C6E9-4881-90EE-C5DB9ED8F816}" destId="{44AA1C9D-9E8A-4893-8508-3853001CA702}" srcOrd="2" destOrd="0" presId="urn:microsoft.com/office/officeart/2005/8/layout/radial4"/>
    <dgm:cxn modelId="{2346D3DE-03F5-4BE7-B17D-42FA33A97085}" type="presParOf" srcId="{9172E7EB-C6E9-4881-90EE-C5DB9ED8F816}" destId="{D2A141EF-62C3-4EC5-B488-B27E2B0197BD}" srcOrd="3" destOrd="0" presId="urn:microsoft.com/office/officeart/2005/8/layout/radial4"/>
    <dgm:cxn modelId="{C496E786-747C-4736-B398-F1D2A8FAE4E6}" type="presParOf" srcId="{9172E7EB-C6E9-4881-90EE-C5DB9ED8F816}" destId="{6FD7CA67-6870-41E7-9656-3D9E4DCD6031}" srcOrd="4" destOrd="0" presId="urn:microsoft.com/office/officeart/2005/8/layout/radial4"/>
    <dgm:cxn modelId="{E1E68208-6219-4607-9FB0-0287AC6ACD48}" type="presParOf" srcId="{9172E7EB-C6E9-4881-90EE-C5DB9ED8F816}" destId="{22BA672B-CBBA-44F2-84A1-754029A38D6E}" srcOrd="5" destOrd="0" presId="urn:microsoft.com/office/officeart/2005/8/layout/radial4"/>
    <dgm:cxn modelId="{5A419B72-263F-44D9-A9C0-1329C81CF604}" type="presParOf" srcId="{9172E7EB-C6E9-4881-90EE-C5DB9ED8F816}" destId="{5C40E575-0B12-4354-B977-FDFDFD4DF309}" srcOrd="6" destOrd="0" presId="urn:microsoft.com/office/officeart/2005/8/layout/radial4"/>
    <dgm:cxn modelId="{5C65FF71-11B9-4FDB-92FC-05FA67C8F657}" type="presParOf" srcId="{9172E7EB-C6E9-4881-90EE-C5DB9ED8F816}" destId="{70FB8918-8D7A-4428-B334-59224C200C1B}" srcOrd="7" destOrd="0" presId="urn:microsoft.com/office/officeart/2005/8/layout/radial4"/>
    <dgm:cxn modelId="{2167234F-D142-429C-94EF-D284BA9ABD8E}" type="presParOf" srcId="{9172E7EB-C6E9-4881-90EE-C5DB9ED8F816}" destId="{C031F3DF-AB13-44E4-9100-F62659797DAB}" srcOrd="8" destOrd="0" presId="urn:microsoft.com/office/officeart/2005/8/layout/radial4"/>
    <dgm:cxn modelId="{A1158C19-E736-4B59-B6BA-3B62F5EDA332}" type="presParOf" srcId="{9172E7EB-C6E9-4881-90EE-C5DB9ED8F816}" destId="{C6E8B330-B522-48B1-BF81-A005F98FD279}" srcOrd="9" destOrd="0" presId="urn:microsoft.com/office/officeart/2005/8/layout/radial4"/>
    <dgm:cxn modelId="{A4EFD35B-1B66-4D6E-BE8D-A641E67DF696}" type="presParOf" srcId="{9172E7EB-C6E9-4881-90EE-C5DB9ED8F816}" destId="{08C20EE4-EA55-4858-8036-FAFAD09B5906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321EB7-DF04-482E-B1B7-41AE76EE9E90}" type="doc">
      <dgm:prSet loTypeId="urn:microsoft.com/office/officeart/2005/8/layout/radial4" loCatId="relationship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B6509F9-4BD3-4861-9A82-2FBA433CD427}">
      <dgm:prSet phldrT="[Text]"/>
      <dgm:spPr/>
      <dgm:t>
        <a:bodyPr/>
        <a:lstStyle/>
        <a:p>
          <a:r>
            <a:rPr lang="en-US" dirty="0"/>
            <a:t>VQEG HD</a:t>
          </a:r>
        </a:p>
      </dgm:t>
    </dgm:pt>
    <dgm:pt modelId="{07BFF60F-D061-4808-9EDD-A1C5012EEBBA}" type="parTrans" cxnId="{2D22F34C-DBCE-4BF2-8CAC-342FE0AAAAEB}">
      <dgm:prSet/>
      <dgm:spPr/>
      <dgm:t>
        <a:bodyPr/>
        <a:lstStyle/>
        <a:p>
          <a:endParaRPr lang="en-US"/>
        </a:p>
      </dgm:t>
    </dgm:pt>
    <dgm:pt modelId="{21B5BDF9-C7B0-4A8D-99FE-FFB70ADD0F04}" type="sibTrans" cxnId="{2D22F34C-DBCE-4BF2-8CAC-342FE0AAAAEB}">
      <dgm:prSet/>
      <dgm:spPr/>
      <dgm:t>
        <a:bodyPr/>
        <a:lstStyle/>
        <a:p>
          <a:endParaRPr lang="en-US"/>
        </a:p>
      </dgm:t>
    </dgm:pt>
    <dgm:pt modelId="{3E9974A5-B488-434B-A90A-CF0277330448}">
      <dgm:prSet phldrT="[Text]"/>
      <dgm:spPr/>
      <dgm:t>
        <a:bodyPr/>
        <a:lstStyle/>
        <a:p>
          <a:r>
            <a:rPr lang="en-US" dirty="0"/>
            <a:t>H.264</a:t>
          </a:r>
        </a:p>
      </dgm:t>
    </dgm:pt>
    <dgm:pt modelId="{9F027299-B006-4A82-8433-E00AEBE02A43}" type="parTrans" cxnId="{F64613FC-C4E9-4A92-BBF4-7EF5DD124B0A}">
      <dgm:prSet/>
      <dgm:spPr/>
      <dgm:t>
        <a:bodyPr/>
        <a:lstStyle/>
        <a:p>
          <a:endParaRPr lang="en-US"/>
        </a:p>
      </dgm:t>
    </dgm:pt>
    <dgm:pt modelId="{58D81FAA-FD08-42C7-9779-73714F59EA87}" type="sibTrans" cxnId="{F64613FC-C4E9-4A92-BBF4-7EF5DD124B0A}">
      <dgm:prSet/>
      <dgm:spPr/>
      <dgm:t>
        <a:bodyPr/>
        <a:lstStyle/>
        <a:p>
          <a:endParaRPr lang="en-US"/>
        </a:p>
      </dgm:t>
    </dgm:pt>
    <dgm:pt modelId="{B721DF43-9C28-4CE1-BAE2-15E95F1D831F}">
      <dgm:prSet phldrT="[Text]"/>
      <dgm:spPr/>
      <dgm:t>
        <a:bodyPr/>
        <a:lstStyle/>
        <a:p>
          <a:r>
            <a:rPr lang="en-US" dirty="0"/>
            <a:t>Resize</a:t>
          </a:r>
        </a:p>
      </dgm:t>
    </dgm:pt>
    <dgm:pt modelId="{33FDBD8B-24CA-4B41-835B-D46D16CFC485}" type="parTrans" cxnId="{110E57EC-A774-4082-A103-F034B3721D1E}">
      <dgm:prSet/>
      <dgm:spPr/>
      <dgm:t>
        <a:bodyPr/>
        <a:lstStyle/>
        <a:p>
          <a:endParaRPr lang="en-US"/>
        </a:p>
      </dgm:t>
    </dgm:pt>
    <dgm:pt modelId="{64FDF93E-5AE5-4D6C-A419-CB418BA89703}" type="sibTrans" cxnId="{110E57EC-A774-4082-A103-F034B3721D1E}">
      <dgm:prSet/>
      <dgm:spPr/>
      <dgm:t>
        <a:bodyPr/>
        <a:lstStyle/>
        <a:p>
          <a:endParaRPr lang="en-US"/>
        </a:p>
      </dgm:t>
    </dgm:pt>
    <dgm:pt modelId="{E912466B-9950-44F1-AAAD-49A96D92A7D4}">
      <dgm:prSet phldrT="[Text]"/>
      <dgm:spPr/>
      <dgm:t>
        <a:bodyPr/>
        <a:lstStyle/>
        <a:p>
          <a:r>
            <a:rPr lang="en-US" dirty="0"/>
            <a:t>MPEG2</a:t>
          </a:r>
        </a:p>
      </dgm:t>
    </dgm:pt>
    <dgm:pt modelId="{A2B2B1B1-5579-4521-A06C-FE65B07ABD46}" type="parTrans" cxnId="{F92FAA1F-F226-4ADE-8C33-102962A5ED02}">
      <dgm:prSet/>
      <dgm:spPr/>
      <dgm:t>
        <a:bodyPr/>
        <a:lstStyle/>
        <a:p>
          <a:endParaRPr lang="en-US"/>
        </a:p>
      </dgm:t>
    </dgm:pt>
    <dgm:pt modelId="{89F840C9-C9C6-47CA-B571-C196F8506F9A}" type="sibTrans" cxnId="{F92FAA1F-F226-4ADE-8C33-102962A5ED02}">
      <dgm:prSet/>
      <dgm:spPr/>
      <dgm:t>
        <a:bodyPr/>
        <a:lstStyle/>
        <a:p>
          <a:endParaRPr lang="en-US"/>
        </a:p>
      </dgm:t>
    </dgm:pt>
    <dgm:pt modelId="{9172E7EB-C6E9-4881-90EE-C5DB9ED8F816}" type="pres">
      <dgm:prSet presAssocID="{7D321EB7-DF04-482E-B1B7-41AE76EE9E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FE1D22-8F2C-4FB6-850B-092123F78861}" type="pres">
      <dgm:prSet presAssocID="{EB6509F9-4BD3-4861-9A82-2FBA433CD427}" presName="centerShape" presStyleLbl="node0" presStyleIdx="0" presStyleCnt="1"/>
      <dgm:spPr/>
    </dgm:pt>
    <dgm:pt modelId="{7D299097-F44B-4C79-B8B0-E7C3CA920C09}" type="pres">
      <dgm:prSet presAssocID="{33FDBD8B-24CA-4B41-835B-D46D16CFC485}" presName="parTrans" presStyleLbl="bgSibTrans2D1" presStyleIdx="0" presStyleCnt="3"/>
      <dgm:spPr/>
    </dgm:pt>
    <dgm:pt modelId="{86529C72-2DC1-498C-A548-358D691CDF2E}" type="pres">
      <dgm:prSet presAssocID="{B721DF43-9C28-4CE1-BAE2-15E95F1D831F}" presName="node" presStyleLbl="node1" presStyleIdx="0" presStyleCnt="3">
        <dgm:presLayoutVars>
          <dgm:bulletEnabled val="1"/>
        </dgm:presLayoutVars>
      </dgm:prSet>
      <dgm:spPr/>
    </dgm:pt>
    <dgm:pt modelId="{22BA672B-CBBA-44F2-84A1-754029A38D6E}" type="pres">
      <dgm:prSet presAssocID="{9F027299-B006-4A82-8433-E00AEBE02A43}" presName="parTrans" presStyleLbl="bgSibTrans2D1" presStyleIdx="1" presStyleCnt="3"/>
      <dgm:spPr/>
    </dgm:pt>
    <dgm:pt modelId="{5C40E575-0B12-4354-B977-FDFDFD4DF309}" type="pres">
      <dgm:prSet presAssocID="{3E9974A5-B488-434B-A90A-CF0277330448}" presName="node" presStyleLbl="node1" presStyleIdx="1" presStyleCnt="3">
        <dgm:presLayoutVars>
          <dgm:bulletEnabled val="1"/>
        </dgm:presLayoutVars>
      </dgm:prSet>
      <dgm:spPr/>
    </dgm:pt>
    <dgm:pt modelId="{4415F75A-C73D-49AD-9B16-F70AF7BAD482}" type="pres">
      <dgm:prSet presAssocID="{A2B2B1B1-5579-4521-A06C-FE65B07ABD46}" presName="parTrans" presStyleLbl="bgSibTrans2D1" presStyleIdx="2" presStyleCnt="3"/>
      <dgm:spPr/>
    </dgm:pt>
    <dgm:pt modelId="{81BE34A0-3878-4B72-AC81-3EB0147AAD08}" type="pres">
      <dgm:prSet presAssocID="{E912466B-9950-44F1-AAAD-49A96D92A7D4}" presName="node" presStyleLbl="node1" presStyleIdx="2" presStyleCnt="3">
        <dgm:presLayoutVars>
          <dgm:bulletEnabled val="1"/>
        </dgm:presLayoutVars>
      </dgm:prSet>
      <dgm:spPr/>
    </dgm:pt>
  </dgm:ptLst>
  <dgm:cxnLst>
    <dgm:cxn modelId="{58A1B716-EDC6-4478-A011-882B196D7429}" type="presOf" srcId="{E912466B-9950-44F1-AAAD-49A96D92A7D4}" destId="{81BE34A0-3878-4B72-AC81-3EB0147AAD08}" srcOrd="0" destOrd="0" presId="urn:microsoft.com/office/officeart/2005/8/layout/radial4"/>
    <dgm:cxn modelId="{D2BE0D1B-C2E7-4910-8488-94C035192B62}" type="presOf" srcId="{EB6509F9-4BD3-4861-9A82-2FBA433CD427}" destId="{34FE1D22-8F2C-4FB6-850B-092123F78861}" srcOrd="0" destOrd="0" presId="urn:microsoft.com/office/officeart/2005/8/layout/radial4"/>
    <dgm:cxn modelId="{F92FAA1F-F226-4ADE-8C33-102962A5ED02}" srcId="{EB6509F9-4BD3-4861-9A82-2FBA433CD427}" destId="{E912466B-9950-44F1-AAAD-49A96D92A7D4}" srcOrd="2" destOrd="0" parTransId="{A2B2B1B1-5579-4521-A06C-FE65B07ABD46}" sibTransId="{89F840C9-C9C6-47CA-B571-C196F8506F9A}"/>
    <dgm:cxn modelId="{7803C75C-C96E-4B02-A9E3-6F25025361A3}" type="presOf" srcId="{7D321EB7-DF04-482E-B1B7-41AE76EE9E90}" destId="{9172E7EB-C6E9-4881-90EE-C5DB9ED8F816}" srcOrd="0" destOrd="0" presId="urn:microsoft.com/office/officeart/2005/8/layout/radial4"/>
    <dgm:cxn modelId="{2D22F34C-DBCE-4BF2-8CAC-342FE0AAAAEB}" srcId="{7D321EB7-DF04-482E-B1B7-41AE76EE9E90}" destId="{EB6509F9-4BD3-4861-9A82-2FBA433CD427}" srcOrd="0" destOrd="0" parTransId="{07BFF60F-D061-4808-9EDD-A1C5012EEBBA}" sibTransId="{21B5BDF9-C7B0-4A8D-99FE-FFB70ADD0F04}"/>
    <dgm:cxn modelId="{4B0C7A70-B361-46F4-8ED2-0BAD25492E2C}" type="presOf" srcId="{3E9974A5-B488-434B-A90A-CF0277330448}" destId="{5C40E575-0B12-4354-B977-FDFDFD4DF309}" srcOrd="0" destOrd="0" presId="urn:microsoft.com/office/officeart/2005/8/layout/radial4"/>
    <dgm:cxn modelId="{5B29C68F-4FD7-4A94-80AA-BCEC774A9006}" type="presOf" srcId="{33FDBD8B-24CA-4B41-835B-D46D16CFC485}" destId="{7D299097-F44B-4C79-B8B0-E7C3CA920C09}" srcOrd="0" destOrd="0" presId="urn:microsoft.com/office/officeart/2005/8/layout/radial4"/>
    <dgm:cxn modelId="{AF9D049F-FADB-485C-88DE-D668C66B9CD2}" type="presOf" srcId="{A2B2B1B1-5579-4521-A06C-FE65B07ABD46}" destId="{4415F75A-C73D-49AD-9B16-F70AF7BAD482}" srcOrd="0" destOrd="0" presId="urn:microsoft.com/office/officeart/2005/8/layout/radial4"/>
    <dgm:cxn modelId="{CD1BF0C7-84AB-4C3B-BCE8-2066697D3A47}" type="presOf" srcId="{9F027299-B006-4A82-8433-E00AEBE02A43}" destId="{22BA672B-CBBA-44F2-84A1-754029A38D6E}" srcOrd="0" destOrd="0" presId="urn:microsoft.com/office/officeart/2005/8/layout/radial4"/>
    <dgm:cxn modelId="{FE955DDF-B7D4-4E99-9160-34D2E089E8D6}" type="presOf" srcId="{B721DF43-9C28-4CE1-BAE2-15E95F1D831F}" destId="{86529C72-2DC1-498C-A548-358D691CDF2E}" srcOrd="0" destOrd="0" presId="urn:microsoft.com/office/officeart/2005/8/layout/radial4"/>
    <dgm:cxn modelId="{110E57EC-A774-4082-A103-F034B3721D1E}" srcId="{EB6509F9-4BD3-4861-9A82-2FBA433CD427}" destId="{B721DF43-9C28-4CE1-BAE2-15E95F1D831F}" srcOrd="0" destOrd="0" parTransId="{33FDBD8B-24CA-4B41-835B-D46D16CFC485}" sibTransId="{64FDF93E-5AE5-4D6C-A419-CB418BA89703}"/>
    <dgm:cxn modelId="{F64613FC-C4E9-4A92-BBF4-7EF5DD124B0A}" srcId="{EB6509F9-4BD3-4861-9A82-2FBA433CD427}" destId="{3E9974A5-B488-434B-A90A-CF0277330448}" srcOrd="1" destOrd="0" parTransId="{9F027299-B006-4A82-8433-E00AEBE02A43}" sibTransId="{58D81FAA-FD08-42C7-9779-73714F59EA87}"/>
    <dgm:cxn modelId="{0441AF3B-74DB-4C72-9891-C1F5127CB4ED}" type="presParOf" srcId="{9172E7EB-C6E9-4881-90EE-C5DB9ED8F816}" destId="{34FE1D22-8F2C-4FB6-850B-092123F78861}" srcOrd="0" destOrd="0" presId="urn:microsoft.com/office/officeart/2005/8/layout/radial4"/>
    <dgm:cxn modelId="{9459F0C6-4FFE-4DBA-99BD-3C933311994D}" type="presParOf" srcId="{9172E7EB-C6E9-4881-90EE-C5DB9ED8F816}" destId="{7D299097-F44B-4C79-B8B0-E7C3CA920C09}" srcOrd="1" destOrd="0" presId="urn:microsoft.com/office/officeart/2005/8/layout/radial4"/>
    <dgm:cxn modelId="{3393F0A9-BCB9-4344-8281-7BAEE4524FCF}" type="presParOf" srcId="{9172E7EB-C6E9-4881-90EE-C5DB9ED8F816}" destId="{86529C72-2DC1-498C-A548-358D691CDF2E}" srcOrd="2" destOrd="0" presId="urn:microsoft.com/office/officeart/2005/8/layout/radial4"/>
    <dgm:cxn modelId="{E1E68208-6219-4607-9FB0-0287AC6ACD48}" type="presParOf" srcId="{9172E7EB-C6E9-4881-90EE-C5DB9ED8F816}" destId="{22BA672B-CBBA-44F2-84A1-754029A38D6E}" srcOrd="3" destOrd="0" presId="urn:microsoft.com/office/officeart/2005/8/layout/radial4"/>
    <dgm:cxn modelId="{5A419B72-263F-44D9-A9C0-1329C81CF604}" type="presParOf" srcId="{9172E7EB-C6E9-4881-90EE-C5DB9ED8F816}" destId="{5C40E575-0B12-4354-B977-FDFDFD4DF309}" srcOrd="4" destOrd="0" presId="urn:microsoft.com/office/officeart/2005/8/layout/radial4"/>
    <dgm:cxn modelId="{D338752C-F466-46CF-B7FE-9795EB31E657}" type="presParOf" srcId="{9172E7EB-C6E9-4881-90EE-C5DB9ED8F816}" destId="{4415F75A-C73D-49AD-9B16-F70AF7BAD482}" srcOrd="5" destOrd="0" presId="urn:microsoft.com/office/officeart/2005/8/layout/radial4"/>
    <dgm:cxn modelId="{06483D1D-B0D4-47FE-8D69-AD95C4A01DDB}" type="presParOf" srcId="{9172E7EB-C6E9-4881-90EE-C5DB9ED8F816}" destId="{81BE34A0-3878-4B72-AC81-3EB0147AAD0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321EB7-DF04-482E-B1B7-41AE76EE9E90}" type="doc">
      <dgm:prSet loTypeId="urn:microsoft.com/office/officeart/2005/8/layout/radial4" loCatId="relationship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B6509F9-4BD3-4861-9A82-2FBA433CD427}">
      <dgm:prSet phldrT="[Text]"/>
      <dgm:spPr/>
      <dgm:t>
        <a:bodyPr/>
        <a:lstStyle/>
        <a:p>
          <a:r>
            <a:rPr lang="en-US" dirty="0"/>
            <a:t>LIVE 2006</a:t>
          </a:r>
        </a:p>
      </dgm:t>
    </dgm:pt>
    <dgm:pt modelId="{07BFF60F-D061-4808-9EDD-A1C5012EEBBA}" type="parTrans" cxnId="{2D22F34C-DBCE-4BF2-8CAC-342FE0AAAAEB}">
      <dgm:prSet/>
      <dgm:spPr/>
      <dgm:t>
        <a:bodyPr/>
        <a:lstStyle/>
        <a:p>
          <a:endParaRPr lang="en-US"/>
        </a:p>
      </dgm:t>
    </dgm:pt>
    <dgm:pt modelId="{21B5BDF9-C7B0-4A8D-99FE-FFB70ADD0F04}" type="sibTrans" cxnId="{2D22F34C-DBCE-4BF2-8CAC-342FE0AAAAEB}">
      <dgm:prSet/>
      <dgm:spPr/>
      <dgm:t>
        <a:bodyPr/>
        <a:lstStyle/>
        <a:p>
          <a:endParaRPr lang="en-US"/>
        </a:p>
      </dgm:t>
    </dgm:pt>
    <dgm:pt modelId="{1B781166-ED30-4007-A077-02B5956781E5}">
      <dgm:prSet phldrT="[Text]"/>
      <dgm:spPr/>
      <dgm:t>
        <a:bodyPr/>
        <a:lstStyle/>
        <a:p>
          <a:r>
            <a:rPr lang="en-US" dirty="0"/>
            <a:t>JPEG</a:t>
          </a:r>
        </a:p>
      </dgm:t>
    </dgm:pt>
    <dgm:pt modelId="{41387EB2-6E3C-4CC9-95C1-46F854D67C0F}" type="parTrans" cxnId="{19733C0C-015D-4423-B076-20E3D976DD89}">
      <dgm:prSet/>
      <dgm:spPr/>
      <dgm:t>
        <a:bodyPr/>
        <a:lstStyle/>
        <a:p>
          <a:endParaRPr lang="en-US"/>
        </a:p>
      </dgm:t>
    </dgm:pt>
    <dgm:pt modelId="{735E1D65-087D-4717-BA54-023DD48081E2}" type="sibTrans" cxnId="{19733C0C-015D-4423-B076-20E3D976DD89}">
      <dgm:prSet/>
      <dgm:spPr/>
      <dgm:t>
        <a:bodyPr/>
        <a:lstStyle/>
        <a:p>
          <a:endParaRPr lang="en-US"/>
        </a:p>
      </dgm:t>
    </dgm:pt>
    <dgm:pt modelId="{3E9974A5-B488-434B-A90A-CF0277330448}">
      <dgm:prSet phldrT="[Text]"/>
      <dgm:spPr/>
      <dgm:t>
        <a:bodyPr/>
        <a:lstStyle/>
        <a:p>
          <a:r>
            <a:rPr lang="en-US" dirty="0"/>
            <a:t>Gaussian blur</a:t>
          </a:r>
        </a:p>
      </dgm:t>
    </dgm:pt>
    <dgm:pt modelId="{9F027299-B006-4A82-8433-E00AEBE02A43}" type="parTrans" cxnId="{F64613FC-C4E9-4A92-BBF4-7EF5DD124B0A}">
      <dgm:prSet/>
      <dgm:spPr/>
      <dgm:t>
        <a:bodyPr/>
        <a:lstStyle/>
        <a:p>
          <a:endParaRPr lang="en-US"/>
        </a:p>
      </dgm:t>
    </dgm:pt>
    <dgm:pt modelId="{58D81FAA-FD08-42C7-9779-73714F59EA87}" type="sibTrans" cxnId="{F64613FC-C4E9-4A92-BBF4-7EF5DD124B0A}">
      <dgm:prSet/>
      <dgm:spPr/>
      <dgm:t>
        <a:bodyPr/>
        <a:lstStyle/>
        <a:p>
          <a:endParaRPr lang="en-US"/>
        </a:p>
      </dgm:t>
    </dgm:pt>
    <dgm:pt modelId="{B721DF43-9C28-4CE1-BAE2-15E95F1D831F}">
      <dgm:prSet phldrT="[Text]"/>
      <dgm:spPr/>
      <dgm:t>
        <a:bodyPr/>
        <a:lstStyle/>
        <a:p>
          <a:r>
            <a:rPr lang="en-US" dirty="0"/>
            <a:t>White noise</a:t>
          </a:r>
        </a:p>
      </dgm:t>
    </dgm:pt>
    <dgm:pt modelId="{33FDBD8B-24CA-4B41-835B-D46D16CFC485}" type="parTrans" cxnId="{110E57EC-A774-4082-A103-F034B3721D1E}">
      <dgm:prSet/>
      <dgm:spPr/>
      <dgm:t>
        <a:bodyPr/>
        <a:lstStyle/>
        <a:p>
          <a:endParaRPr lang="en-US"/>
        </a:p>
      </dgm:t>
    </dgm:pt>
    <dgm:pt modelId="{64FDF93E-5AE5-4D6C-A419-CB418BA89703}" type="sibTrans" cxnId="{110E57EC-A774-4082-A103-F034B3721D1E}">
      <dgm:prSet/>
      <dgm:spPr/>
      <dgm:t>
        <a:bodyPr/>
        <a:lstStyle/>
        <a:p>
          <a:endParaRPr lang="en-US"/>
        </a:p>
      </dgm:t>
    </dgm:pt>
    <dgm:pt modelId="{788450E8-E16E-4B1A-84E3-7A289C6B5F91}">
      <dgm:prSet phldrT="[Text]"/>
      <dgm:spPr/>
      <dgm:t>
        <a:bodyPr/>
        <a:lstStyle/>
        <a:p>
          <a:r>
            <a:rPr lang="en-US" dirty="0"/>
            <a:t>JPEG2000</a:t>
          </a:r>
        </a:p>
      </dgm:t>
    </dgm:pt>
    <dgm:pt modelId="{581258EC-ECC3-4823-BA8C-5EFBA1310DC8}" type="parTrans" cxnId="{A5F00BEF-DC3E-4188-80C4-0B790BAAA194}">
      <dgm:prSet/>
      <dgm:spPr/>
      <dgm:t>
        <a:bodyPr/>
        <a:lstStyle/>
        <a:p>
          <a:endParaRPr lang="en-US"/>
        </a:p>
      </dgm:t>
    </dgm:pt>
    <dgm:pt modelId="{10F86A3A-F07C-4482-99F4-A22A61AECBB5}" type="sibTrans" cxnId="{A5F00BEF-DC3E-4188-80C4-0B790BAAA194}">
      <dgm:prSet/>
      <dgm:spPr/>
      <dgm:t>
        <a:bodyPr/>
        <a:lstStyle/>
        <a:p>
          <a:endParaRPr lang="en-US"/>
        </a:p>
      </dgm:t>
    </dgm:pt>
    <dgm:pt modelId="{E5126B48-F4BD-4409-A358-599DEF049C3A}">
      <dgm:prSet phldrT="[Text]"/>
      <dgm:spPr/>
      <dgm:t>
        <a:bodyPr/>
        <a:lstStyle/>
        <a:p>
          <a:r>
            <a:rPr lang="en-US" dirty="0"/>
            <a:t>Fast-fading Rayleigh</a:t>
          </a:r>
        </a:p>
      </dgm:t>
    </dgm:pt>
    <dgm:pt modelId="{24BB2FB8-EB06-4526-B56A-52E481E82EB2}" type="parTrans" cxnId="{F2A6EC6D-EC3F-402E-8B6C-F9BCCB303492}">
      <dgm:prSet/>
      <dgm:spPr/>
      <dgm:t>
        <a:bodyPr/>
        <a:lstStyle/>
        <a:p>
          <a:endParaRPr lang="en-US"/>
        </a:p>
      </dgm:t>
    </dgm:pt>
    <dgm:pt modelId="{98EB6BD8-E348-40E2-9E70-8760C36553D8}" type="sibTrans" cxnId="{F2A6EC6D-EC3F-402E-8B6C-F9BCCB303492}">
      <dgm:prSet/>
      <dgm:spPr/>
      <dgm:t>
        <a:bodyPr/>
        <a:lstStyle/>
        <a:p>
          <a:endParaRPr lang="en-US"/>
        </a:p>
      </dgm:t>
    </dgm:pt>
    <dgm:pt modelId="{9172E7EB-C6E9-4881-90EE-C5DB9ED8F816}" type="pres">
      <dgm:prSet presAssocID="{7D321EB7-DF04-482E-B1B7-41AE76EE9E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FE1D22-8F2C-4FB6-850B-092123F78861}" type="pres">
      <dgm:prSet presAssocID="{EB6509F9-4BD3-4861-9A82-2FBA433CD427}" presName="centerShape" presStyleLbl="node0" presStyleIdx="0" presStyleCnt="1"/>
      <dgm:spPr/>
    </dgm:pt>
    <dgm:pt modelId="{D2A141EF-62C3-4EC5-B488-B27E2B0197BD}" type="pres">
      <dgm:prSet presAssocID="{41387EB2-6E3C-4CC9-95C1-46F854D67C0F}" presName="parTrans" presStyleLbl="bgSibTrans2D1" presStyleIdx="0" presStyleCnt="5"/>
      <dgm:spPr/>
    </dgm:pt>
    <dgm:pt modelId="{6FD7CA67-6870-41E7-9656-3D9E4DCD6031}" type="pres">
      <dgm:prSet presAssocID="{1B781166-ED30-4007-A077-02B5956781E5}" presName="node" presStyleLbl="node1" presStyleIdx="0" presStyleCnt="5">
        <dgm:presLayoutVars>
          <dgm:bulletEnabled val="1"/>
        </dgm:presLayoutVars>
      </dgm:prSet>
      <dgm:spPr/>
    </dgm:pt>
    <dgm:pt modelId="{C697823F-F08B-404B-BE72-21D3EED95CE3}" type="pres">
      <dgm:prSet presAssocID="{581258EC-ECC3-4823-BA8C-5EFBA1310DC8}" presName="parTrans" presStyleLbl="bgSibTrans2D1" presStyleIdx="1" presStyleCnt="5"/>
      <dgm:spPr/>
    </dgm:pt>
    <dgm:pt modelId="{FD91BF17-4921-4805-8D81-7B1A3679156F}" type="pres">
      <dgm:prSet presAssocID="{788450E8-E16E-4B1A-84E3-7A289C6B5F91}" presName="node" presStyleLbl="node1" presStyleIdx="1" presStyleCnt="5">
        <dgm:presLayoutVars>
          <dgm:bulletEnabled val="1"/>
        </dgm:presLayoutVars>
      </dgm:prSet>
      <dgm:spPr/>
    </dgm:pt>
    <dgm:pt modelId="{7D299097-F44B-4C79-B8B0-E7C3CA920C09}" type="pres">
      <dgm:prSet presAssocID="{33FDBD8B-24CA-4B41-835B-D46D16CFC485}" presName="parTrans" presStyleLbl="bgSibTrans2D1" presStyleIdx="2" presStyleCnt="5"/>
      <dgm:spPr/>
    </dgm:pt>
    <dgm:pt modelId="{86529C72-2DC1-498C-A548-358D691CDF2E}" type="pres">
      <dgm:prSet presAssocID="{B721DF43-9C28-4CE1-BAE2-15E95F1D831F}" presName="node" presStyleLbl="node1" presStyleIdx="2" presStyleCnt="5">
        <dgm:presLayoutVars>
          <dgm:bulletEnabled val="1"/>
        </dgm:presLayoutVars>
      </dgm:prSet>
      <dgm:spPr/>
    </dgm:pt>
    <dgm:pt modelId="{22BA672B-CBBA-44F2-84A1-754029A38D6E}" type="pres">
      <dgm:prSet presAssocID="{9F027299-B006-4A82-8433-E00AEBE02A43}" presName="parTrans" presStyleLbl="bgSibTrans2D1" presStyleIdx="3" presStyleCnt="5"/>
      <dgm:spPr/>
    </dgm:pt>
    <dgm:pt modelId="{5C40E575-0B12-4354-B977-FDFDFD4DF309}" type="pres">
      <dgm:prSet presAssocID="{3E9974A5-B488-434B-A90A-CF0277330448}" presName="node" presStyleLbl="node1" presStyleIdx="3" presStyleCnt="5">
        <dgm:presLayoutVars>
          <dgm:bulletEnabled val="1"/>
        </dgm:presLayoutVars>
      </dgm:prSet>
      <dgm:spPr/>
    </dgm:pt>
    <dgm:pt modelId="{ED2132FD-7513-4142-B983-9227647AEBFD}" type="pres">
      <dgm:prSet presAssocID="{24BB2FB8-EB06-4526-B56A-52E481E82EB2}" presName="parTrans" presStyleLbl="bgSibTrans2D1" presStyleIdx="4" presStyleCnt="5"/>
      <dgm:spPr/>
    </dgm:pt>
    <dgm:pt modelId="{543F6A1B-6FD6-40DD-BA13-6C386153F45A}" type="pres">
      <dgm:prSet presAssocID="{E5126B48-F4BD-4409-A358-599DEF049C3A}" presName="node" presStyleLbl="node1" presStyleIdx="4" presStyleCnt="5">
        <dgm:presLayoutVars>
          <dgm:bulletEnabled val="1"/>
        </dgm:presLayoutVars>
      </dgm:prSet>
      <dgm:spPr/>
    </dgm:pt>
  </dgm:ptLst>
  <dgm:cxnLst>
    <dgm:cxn modelId="{19733C0C-015D-4423-B076-20E3D976DD89}" srcId="{EB6509F9-4BD3-4861-9A82-2FBA433CD427}" destId="{1B781166-ED30-4007-A077-02B5956781E5}" srcOrd="0" destOrd="0" parTransId="{41387EB2-6E3C-4CC9-95C1-46F854D67C0F}" sibTransId="{735E1D65-087D-4717-BA54-023DD48081E2}"/>
    <dgm:cxn modelId="{4A0F4019-8239-4487-BFC0-FC9FCA7F28D9}" type="presOf" srcId="{1B781166-ED30-4007-A077-02B5956781E5}" destId="{6FD7CA67-6870-41E7-9656-3D9E4DCD6031}" srcOrd="0" destOrd="0" presId="urn:microsoft.com/office/officeart/2005/8/layout/radial4"/>
    <dgm:cxn modelId="{D2BE0D1B-C2E7-4910-8488-94C035192B62}" type="presOf" srcId="{EB6509F9-4BD3-4861-9A82-2FBA433CD427}" destId="{34FE1D22-8F2C-4FB6-850B-092123F78861}" srcOrd="0" destOrd="0" presId="urn:microsoft.com/office/officeart/2005/8/layout/radial4"/>
    <dgm:cxn modelId="{7803C75C-C96E-4B02-A9E3-6F25025361A3}" type="presOf" srcId="{7D321EB7-DF04-482E-B1B7-41AE76EE9E90}" destId="{9172E7EB-C6E9-4881-90EE-C5DB9ED8F816}" srcOrd="0" destOrd="0" presId="urn:microsoft.com/office/officeart/2005/8/layout/radial4"/>
    <dgm:cxn modelId="{2D22F34C-DBCE-4BF2-8CAC-342FE0AAAAEB}" srcId="{7D321EB7-DF04-482E-B1B7-41AE76EE9E90}" destId="{EB6509F9-4BD3-4861-9A82-2FBA433CD427}" srcOrd="0" destOrd="0" parTransId="{07BFF60F-D061-4808-9EDD-A1C5012EEBBA}" sibTransId="{21B5BDF9-C7B0-4A8D-99FE-FFB70ADD0F04}"/>
    <dgm:cxn modelId="{F2A6EC6D-EC3F-402E-8B6C-F9BCCB303492}" srcId="{EB6509F9-4BD3-4861-9A82-2FBA433CD427}" destId="{E5126B48-F4BD-4409-A358-599DEF049C3A}" srcOrd="4" destOrd="0" parTransId="{24BB2FB8-EB06-4526-B56A-52E481E82EB2}" sibTransId="{98EB6BD8-E348-40E2-9E70-8760C36553D8}"/>
    <dgm:cxn modelId="{4B0C7A70-B361-46F4-8ED2-0BAD25492E2C}" type="presOf" srcId="{3E9974A5-B488-434B-A90A-CF0277330448}" destId="{5C40E575-0B12-4354-B977-FDFDFD4DF309}" srcOrd="0" destOrd="0" presId="urn:microsoft.com/office/officeart/2005/8/layout/radial4"/>
    <dgm:cxn modelId="{7B594B53-FE76-4635-B95F-A6885FF8E035}" type="presOf" srcId="{581258EC-ECC3-4823-BA8C-5EFBA1310DC8}" destId="{C697823F-F08B-404B-BE72-21D3EED95CE3}" srcOrd="0" destOrd="0" presId="urn:microsoft.com/office/officeart/2005/8/layout/radial4"/>
    <dgm:cxn modelId="{08819377-35E4-4300-9643-A07E46B11DF4}" type="presOf" srcId="{E5126B48-F4BD-4409-A358-599DEF049C3A}" destId="{543F6A1B-6FD6-40DD-BA13-6C386153F45A}" srcOrd="0" destOrd="0" presId="urn:microsoft.com/office/officeart/2005/8/layout/radial4"/>
    <dgm:cxn modelId="{6D812478-F978-4AE9-AF92-F25861C928BD}" type="presOf" srcId="{41387EB2-6E3C-4CC9-95C1-46F854D67C0F}" destId="{D2A141EF-62C3-4EC5-B488-B27E2B0197BD}" srcOrd="0" destOrd="0" presId="urn:microsoft.com/office/officeart/2005/8/layout/radial4"/>
    <dgm:cxn modelId="{5B29C68F-4FD7-4A94-80AA-BCEC774A9006}" type="presOf" srcId="{33FDBD8B-24CA-4B41-835B-D46D16CFC485}" destId="{7D299097-F44B-4C79-B8B0-E7C3CA920C09}" srcOrd="0" destOrd="0" presId="urn:microsoft.com/office/officeart/2005/8/layout/radial4"/>
    <dgm:cxn modelId="{2A5030B0-F5E3-48DB-A370-063B9A495E7D}" type="presOf" srcId="{24BB2FB8-EB06-4526-B56A-52E481E82EB2}" destId="{ED2132FD-7513-4142-B983-9227647AEBFD}" srcOrd="0" destOrd="0" presId="urn:microsoft.com/office/officeart/2005/8/layout/radial4"/>
    <dgm:cxn modelId="{CD1BF0C7-84AB-4C3B-BCE8-2066697D3A47}" type="presOf" srcId="{9F027299-B006-4A82-8433-E00AEBE02A43}" destId="{22BA672B-CBBA-44F2-84A1-754029A38D6E}" srcOrd="0" destOrd="0" presId="urn:microsoft.com/office/officeart/2005/8/layout/radial4"/>
    <dgm:cxn modelId="{6DB3E2D7-A778-4B4E-BC83-D745CD7CFE3D}" type="presOf" srcId="{788450E8-E16E-4B1A-84E3-7A289C6B5F91}" destId="{FD91BF17-4921-4805-8D81-7B1A3679156F}" srcOrd="0" destOrd="0" presId="urn:microsoft.com/office/officeart/2005/8/layout/radial4"/>
    <dgm:cxn modelId="{FE955DDF-B7D4-4E99-9160-34D2E089E8D6}" type="presOf" srcId="{B721DF43-9C28-4CE1-BAE2-15E95F1D831F}" destId="{86529C72-2DC1-498C-A548-358D691CDF2E}" srcOrd="0" destOrd="0" presId="urn:microsoft.com/office/officeart/2005/8/layout/radial4"/>
    <dgm:cxn modelId="{110E57EC-A774-4082-A103-F034B3721D1E}" srcId="{EB6509F9-4BD3-4861-9A82-2FBA433CD427}" destId="{B721DF43-9C28-4CE1-BAE2-15E95F1D831F}" srcOrd="2" destOrd="0" parTransId="{33FDBD8B-24CA-4B41-835B-D46D16CFC485}" sibTransId="{64FDF93E-5AE5-4D6C-A419-CB418BA89703}"/>
    <dgm:cxn modelId="{A5F00BEF-DC3E-4188-80C4-0B790BAAA194}" srcId="{EB6509F9-4BD3-4861-9A82-2FBA433CD427}" destId="{788450E8-E16E-4B1A-84E3-7A289C6B5F91}" srcOrd="1" destOrd="0" parTransId="{581258EC-ECC3-4823-BA8C-5EFBA1310DC8}" sibTransId="{10F86A3A-F07C-4482-99F4-A22A61AECBB5}"/>
    <dgm:cxn modelId="{F64613FC-C4E9-4A92-BBF4-7EF5DD124B0A}" srcId="{EB6509F9-4BD3-4861-9A82-2FBA433CD427}" destId="{3E9974A5-B488-434B-A90A-CF0277330448}" srcOrd="3" destOrd="0" parTransId="{9F027299-B006-4A82-8433-E00AEBE02A43}" sibTransId="{58D81FAA-FD08-42C7-9779-73714F59EA87}"/>
    <dgm:cxn modelId="{0441AF3B-74DB-4C72-9891-C1F5127CB4ED}" type="presParOf" srcId="{9172E7EB-C6E9-4881-90EE-C5DB9ED8F816}" destId="{34FE1D22-8F2C-4FB6-850B-092123F78861}" srcOrd="0" destOrd="0" presId="urn:microsoft.com/office/officeart/2005/8/layout/radial4"/>
    <dgm:cxn modelId="{2346D3DE-03F5-4BE7-B17D-42FA33A97085}" type="presParOf" srcId="{9172E7EB-C6E9-4881-90EE-C5DB9ED8F816}" destId="{D2A141EF-62C3-4EC5-B488-B27E2B0197BD}" srcOrd="1" destOrd="0" presId="urn:microsoft.com/office/officeart/2005/8/layout/radial4"/>
    <dgm:cxn modelId="{C496E786-747C-4736-B398-F1D2A8FAE4E6}" type="presParOf" srcId="{9172E7EB-C6E9-4881-90EE-C5DB9ED8F816}" destId="{6FD7CA67-6870-41E7-9656-3D9E4DCD6031}" srcOrd="2" destOrd="0" presId="urn:microsoft.com/office/officeart/2005/8/layout/radial4"/>
    <dgm:cxn modelId="{5802B43F-36F7-4AF4-A24F-08707A1205D8}" type="presParOf" srcId="{9172E7EB-C6E9-4881-90EE-C5DB9ED8F816}" destId="{C697823F-F08B-404B-BE72-21D3EED95CE3}" srcOrd="3" destOrd="0" presId="urn:microsoft.com/office/officeart/2005/8/layout/radial4"/>
    <dgm:cxn modelId="{3B6218A8-7576-4CF4-8EDD-AE89A182A10D}" type="presParOf" srcId="{9172E7EB-C6E9-4881-90EE-C5DB9ED8F816}" destId="{FD91BF17-4921-4805-8D81-7B1A3679156F}" srcOrd="4" destOrd="0" presId="urn:microsoft.com/office/officeart/2005/8/layout/radial4"/>
    <dgm:cxn modelId="{9459F0C6-4FFE-4DBA-99BD-3C933311994D}" type="presParOf" srcId="{9172E7EB-C6E9-4881-90EE-C5DB9ED8F816}" destId="{7D299097-F44B-4C79-B8B0-E7C3CA920C09}" srcOrd="5" destOrd="0" presId="urn:microsoft.com/office/officeart/2005/8/layout/radial4"/>
    <dgm:cxn modelId="{3393F0A9-BCB9-4344-8281-7BAEE4524FCF}" type="presParOf" srcId="{9172E7EB-C6E9-4881-90EE-C5DB9ED8F816}" destId="{86529C72-2DC1-498C-A548-358D691CDF2E}" srcOrd="6" destOrd="0" presId="urn:microsoft.com/office/officeart/2005/8/layout/radial4"/>
    <dgm:cxn modelId="{E1E68208-6219-4607-9FB0-0287AC6ACD48}" type="presParOf" srcId="{9172E7EB-C6E9-4881-90EE-C5DB9ED8F816}" destId="{22BA672B-CBBA-44F2-84A1-754029A38D6E}" srcOrd="7" destOrd="0" presId="urn:microsoft.com/office/officeart/2005/8/layout/radial4"/>
    <dgm:cxn modelId="{5A419B72-263F-44D9-A9C0-1329C81CF604}" type="presParOf" srcId="{9172E7EB-C6E9-4881-90EE-C5DB9ED8F816}" destId="{5C40E575-0B12-4354-B977-FDFDFD4DF309}" srcOrd="8" destOrd="0" presId="urn:microsoft.com/office/officeart/2005/8/layout/radial4"/>
    <dgm:cxn modelId="{5B3AD5DF-4D78-4F94-80C1-5C81782C76DB}" type="presParOf" srcId="{9172E7EB-C6E9-4881-90EE-C5DB9ED8F816}" destId="{ED2132FD-7513-4142-B983-9227647AEBFD}" srcOrd="9" destOrd="0" presId="urn:microsoft.com/office/officeart/2005/8/layout/radial4"/>
    <dgm:cxn modelId="{5194DBDF-E1F5-470A-8658-560988852DD0}" type="presParOf" srcId="{9172E7EB-C6E9-4881-90EE-C5DB9ED8F816}" destId="{543F6A1B-6FD6-40DD-BA13-6C386153F45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321EB7-DF04-482E-B1B7-41AE76EE9E90}" type="doc">
      <dgm:prSet loTypeId="urn:microsoft.com/office/officeart/2005/8/layout/radial4" loCatId="relationship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EB6509F9-4BD3-4861-9A82-2FBA433CD427}">
      <dgm:prSet phldrT="[Text]"/>
      <dgm:spPr/>
      <dgm:t>
        <a:bodyPr/>
        <a:lstStyle/>
        <a:p>
          <a:r>
            <a:rPr lang="en-US" dirty="0"/>
            <a:t>CCRIQ</a:t>
          </a:r>
        </a:p>
      </dgm:t>
    </dgm:pt>
    <dgm:pt modelId="{07BFF60F-D061-4808-9EDD-A1C5012EEBBA}" type="parTrans" cxnId="{2D22F34C-DBCE-4BF2-8CAC-342FE0AAAAEB}">
      <dgm:prSet/>
      <dgm:spPr/>
      <dgm:t>
        <a:bodyPr/>
        <a:lstStyle/>
        <a:p>
          <a:endParaRPr lang="en-US"/>
        </a:p>
      </dgm:t>
    </dgm:pt>
    <dgm:pt modelId="{21B5BDF9-C7B0-4A8D-99FE-FFB70ADD0F04}" type="sibTrans" cxnId="{2D22F34C-DBCE-4BF2-8CAC-342FE0AAAAEB}">
      <dgm:prSet/>
      <dgm:spPr/>
      <dgm:t>
        <a:bodyPr/>
        <a:lstStyle/>
        <a:p>
          <a:endParaRPr lang="en-US"/>
        </a:p>
      </dgm:t>
    </dgm:pt>
    <dgm:pt modelId="{3E9974A5-B488-434B-A90A-CF0277330448}">
      <dgm:prSet phldrT="[Text]"/>
      <dgm:spPr/>
      <dgm:t>
        <a:bodyPr/>
        <a:lstStyle/>
        <a:p>
          <a:r>
            <a:rPr lang="en-US" dirty="0"/>
            <a:t>Lighting</a:t>
          </a:r>
        </a:p>
      </dgm:t>
    </dgm:pt>
    <dgm:pt modelId="{9F027299-B006-4A82-8433-E00AEBE02A43}" type="parTrans" cxnId="{F64613FC-C4E9-4A92-BBF4-7EF5DD124B0A}">
      <dgm:prSet/>
      <dgm:spPr/>
      <dgm:t>
        <a:bodyPr/>
        <a:lstStyle/>
        <a:p>
          <a:endParaRPr lang="en-US"/>
        </a:p>
      </dgm:t>
    </dgm:pt>
    <dgm:pt modelId="{58D81FAA-FD08-42C7-9779-73714F59EA87}" type="sibTrans" cxnId="{F64613FC-C4E9-4A92-BBF4-7EF5DD124B0A}">
      <dgm:prSet/>
      <dgm:spPr/>
      <dgm:t>
        <a:bodyPr/>
        <a:lstStyle/>
        <a:p>
          <a:endParaRPr lang="en-US"/>
        </a:p>
      </dgm:t>
    </dgm:pt>
    <dgm:pt modelId="{B721DF43-9C28-4CE1-BAE2-15E95F1D831F}">
      <dgm:prSet phldrT="[Text]"/>
      <dgm:spPr/>
      <dgm:t>
        <a:bodyPr/>
        <a:lstStyle/>
        <a:p>
          <a:r>
            <a:rPr lang="en-US" dirty="0"/>
            <a:t>Phone</a:t>
          </a:r>
        </a:p>
      </dgm:t>
    </dgm:pt>
    <dgm:pt modelId="{33FDBD8B-24CA-4B41-835B-D46D16CFC485}" type="parTrans" cxnId="{110E57EC-A774-4082-A103-F034B3721D1E}">
      <dgm:prSet/>
      <dgm:spPr/>
      <dgm:t>
        <a:bodyPr/>
        <a:lstStyle/>
        <a:p>
          <a:endParaRPr lang="en-US"/>
        </a:p>
      </dgm:t>
    </dgm:pt>
    <dgm:pt modelId="{64FDF93E-5AE5-4D6C-A419-CB418BA89703}" type="sibTrans" cxnId="{110E57EC-A774-4082-A103-F034B3721D1E}">
      <dgm:prSet/>
      <dgm:spPr/>
      <dgm:t>
        <a:bodyPr/>
        <a:lstStyle/>
        <a:p>
          <a:endParaRPr lang="en-US"/>
        </a:p>
      </dgm:t>
    </dgm:pt>
    <dgm:pt modelId="{2422282F-6D99-4238-BEDB-C5FCC00F06B5}">
      <dgm:prSet phldrT="[Text]"/>
      <dgm:spPr/>
      <dgm:t>
        <a:bodyPr/>
        <a:lstStyle/>
        <a:p>
          <a:r>
            <a:rPr lang="en-US" dirty="0"/>
            <a:t>Compact</a:t>
          </a:r>
        </a:p>
      </dgm:t>
    </dgm:pt>
    <dgm:pt modelId="{7C0E938F-E336-410F-94BA-11A7DF9A306E}" type="parTrans" cxnId="{16CC4146-CCCD-4C4E-8EE7-968D59C8ABE4}">
      <dgm:prSet/>
      <dgm:spPr/>
      <dgm:t>
        <a:bodyPr/>
        <a:lstStyle/>
        <a:p>
          <a:endParaRPr lang="en-US"/>
        </a:p>
      </dgm:t>
    </dgm:pt>
    <dgm:pt modelId="{10020C95-397C-4081-A5D8-FE445B56B040}" type="sibTrans" cxnId="{16CC4146-CCCD-4C4E-8EE7-968D59C8ABE4}">
      <dgm:prSet/>
      <dgm:spPr/>
      <dgm:t>
        <a:bodyPr/>
        <a:lstStyle/>
        <a:p>
          <a:endParaRPr lang="en-US"/>
        </a:p>
      </dgm:t>
    </dgm:pt>
    <dgm:pt modelId="{14D4C570-CAF5-4FCF-851D-E63864C9EFFB}">
      <dgm:prSet phldrT="[Text]"/>
      <dgm:spPr/>
      <dgm:t>
        <a:bodyPr/>
        <a:lstStyle/>
        <a:p>
          <a:r>
            <a:rPr lang="en-US" dirty="0"/>
            <a:t>DSLR</a:t>
          </a:r>
        </a:p>
      </dgm:t>
    </dgm:pt>
    <dgm:pt modelId="{B62C64B6-C39A-4F0D-A8D9-1654E8CCC07A}" type="parTrans" cxnId="{3BC6598E-F760-4860-AFFB-33970E0FDB16}">
      <dgm:prSet/>
      <dgm:spPr/>
      <dgm:t>
        <a:bodyPr/>
        <a:lstStyle/>
        <a:p>
          <a:endParaRPr lang="en-US"/>
        </a:p>
      </dgm:t>
    </dgm:pt>
    <dgm:pt modelId="{88896045-C699-4FDD-BC50-CC77ED867D85}" type="sibTrans" cxnId="{3BC6598E-F760-4860-AFFB-33970E0FDB16}">
      <dgm:prSet/>
      <dgm:spPr/>
      <dgm:t>
        <a:bodyPr/>
        <a:lstStyle/>
        <a:p>
          <a:endParaRPr lang="en-US"/>
        </a:p>
      </dgm:t>
    </dgm:pt>
    <dgm:pt modelId="{C0EF6DD4-7D30-44DC-A5A5-60A111498A8E}">
      <dgm:prSet phldrT="[Text]"/>
      <dgm:spPr/>
      <dgm:t>
        <a:bodyPr/>
        <a:lstStyle/>
        <a:p>
          <a:r>
            <a:rPr lang="en-US" dirty="0"/>
            <a:t>Focal distance</a:t>
          </a:r>
        </a:p>
      </dgm:t>
    </dgm:pt>
    <dgm:pt modelId="{45AD612F-28AB-494B-B836-E2DE66327F9F}" type="parTrans" cxnId="{6E74D250-C4D8-49B9-AB52-857580B0FE20}">
      <dgm:prSet/>
      <dgm:spPr/>
      <dgm:t>
        <a:bodyPr/>
        <a:lstStyle/>
        <a:p>
          <a:endParaRPr lang="en-US"/>
        </a:p>
      </dgm:t>
    </dgm:pt>
    <dgm:pt modelId="{7CE72C97-8665-4A12-B324-0F48AC490E36}" type="sibTrans" cxnId="{6E74D250-C4D8-49B9-AB52-857580B0FE20}">
      <dgm:prSet/>
      <dgm:spPr/>
      <dgm:t>
        <a:bodyPr/>
        <a:lstStyle/>
        <a:p>
          <a:endParaRPr lang="en-US"/>
        </a:p>
      </dgm:t>
    </dgm:pt>
    <dgm:pt modelId="{9172E7EB-C6E9-4881-90EE-C5DB9ED8F816}" type="pres">
      <dgm:prSet presAssocID="{7D321EB7-DF04-482E-B1B7-41AE76EE9E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FE1D22-8F2C-4FB6-850B-092123F78861}" type="pres">
      <dgm:prSet presAssocID="{EB6509F9-4BD3-4861-9A82-2FBA433CD427}" presName="centerShape" presStyleLbl="node0" presStyleIdx="0" presStyleCnt="1"/>
      <dgm:spPr/>
    </dgm:pt>
    <dgm:pt modelId="{7D299097-F44B-4C79-B8B0-E7C3CA920C09}" type="pres">
      <dgm:prSet presAssocID="{33FDBD8B-24CA-4B41-835B-D46D16CFC485}" presName="parTrans" presStyleLbl="bgSibTrans2D1" presStyleIdx="0" presStyleCnt="5"/>
      <dgm:spPr/>
    </dgm:pt>
    <dgm:pt modelId="{86529C72-2DC1-498C-A548-358D691CDF2E}" type="pres">
      <dgm:prSet presAssocID="{B721DF43-9C28-4CE1-BAE2-15E95F1D831F}" presName="node" presStyleLbl="node1" presStyleIdx="0" presStyleCnt="5">
        <dgm:presLayoutVars>
          <dgm:bulletEnabled val="1"/>
        </dgm:presLayoutVars>
      </dgm:prSet>
      <dgm:spPr/>
    </dgm:pt>
    <dgm:pt modelId="{2F92C7AC-E08B-4E93-B7A1-BF8261615D4C}" type="pres">
      <dgm:prSet presAssocID="{7C0E938F-E336-410F-94BA-11A7DF9A306E}" presName="parTrans" presStyleLbl="bgSibTrans2D1" presStyleIdx="1" presStyleCnt="5"/>
      <dgm:spPr/>
    </dgm:pt>
    <dgm:pt modelId="{0E9DA175-024D-46C9-B09B-690E8A277209}" type="pres">
      <dgm:prSet presAssocID="{2422282F-6D99-4238-BEDB-C5FCC00F06B5}" presName="node" presStyleLbl="node1" presStyleIdx="1" presStyleCnt="5">
        <dgm:presLayoutVars>
          <dgm:bulletEnabled val="1"/>
        </dgm:presLayoutVars>
      </dgm:prSet>
      <dgm:spPr/>
    </dgm:pt>
    <dgm:pt modelId="{B623C446-5510-477C-8B29-3087F84BF231}" type="pres">
      <dgm:prSet presAssocID="{B62C64B6-C39A-4F0D-A8D9-1654E8CCC07A}" presName="parTrans" presStyleLbl="bgSibTrans2D1" presStyleIdx="2" presStyleCnt="5"/>
      <dgm:spPr/>
    </dgm:pt>
    <dgm:pt modelId="{56DC59FB-9427-4DC0-8FD9-C16456531D64}" type="pres">
      <dgm:prSet presAssocID="{14D4C570-CAF5-4FCF-851D-E63864C9EFFB}" presName="node" presStyleLbl="node1" presStyleIdx="2" presStyleCnt="5">
        <dgm:presLayoutVars>
          <dgm:bulletEnabled val="1"/>
        </dgm:presLayoutVars>
      </dgm:prSet>
      <dgm:spPr/>
    </dgm:pt>
    <dgm:pt modelId="{22BA672B-CBBA-44F2-84A1-754029A38D6E}" type="pres">
      <dgm:prSet presAssocID="{9F027299-B006-4A82-8433-E00AEBE02A43}" presName="parTrans" presStyleLbl="bgSibTrans2D1" presStyleIdx="3" presStyleCnt="5"/>
      <dgm:spPr/>
    </dgm:pt>
    <dgm:pt modelId="{5C40E575-0B12-4354-B977-FDFDFD4DF309}" type="pres">
      <dgm:prSet presAssocID="{3E9974A5-B488-434B-A90A-CF0277330448}" presName="node" presStyleLbl="node1" presStyleIdx="3" presStyleCnt="5">
        <dgm:presLayoutVars>
          <dgm:bulletEnabled val="1"/>
        </dgm:presLayoutVars>
      </dgm:prSet>
      <dgm:spPr/>
    </dgm:pt>
    <dgm:pt modelId="{55F385EC-DAC9-4324-9BDF-A31B3FE28885}" type="pres">
      <dgm:prSet presAssocID="{45AD612F-28AB-494B-B836-E2DE66327F9F}" presName="parTrans" presStyleLbl="bgSibTrans2D1" presStyleIdx="4" presStyleCnt="5"/>
      <dgm:spPr/>
    </dgm:pt>
    <dgm:pt modelId="{4B0A2D2B-9648-4712-9E08-E2C98F683CA3}" type="pres">
      <dgm:prSet presAssocID="{C0EF6DD4-7D30-44DC-A5A5-60A111498A8E}" presName="node" presStyleLbl="node1" presStyleIdx="4" presStyleCnt="5">
        <dgm:presLayoutVars>
          <dgm:bulletEnabled val="1"/>
        </dgm:presLayoutVars>
      </dgm:prSet>
      <dgm:spPr/>
    </dgm:pt>
  </dgm:ptLst>
  <dgm:cxnLst>
    <dgm:cxn modelId="{D2BE0D1B-C2E7-4910-8488-94C035192B62}" type="presOf" srcId="{EB6509F9-4BD3-4861-9A82-2FBA433CD427}" destId="{34FE1D22-8F2C-4FB6-850B-092123F78861}" srcOrd="0" destOrd="0" presId="urn:microsoft.com/office/officeart/2005/8/layout/radial4"/>
    <dgm:cxn modelId="{8EED3533-1CB9-45E8-97F2-F9FE620919ED}" type="presOf" srcId="{2422282F-6D99-4238-BEDB-C5FCC00F06B5}" destId="{0E9DA175-024D-46C9-B09B-690E8A277209}" srcOrd="0" destOrd="0" presId="urn:microsoft.com/office/officeart/2005/8/layout/radial4"/>
    <dgm:cxn modelId="{7803C75C-C96E-4B02-A9E3-6F25025361A3}" type="presOf" srcId="{7D321EB7-DF04-482E-B1B7-41AE76EE9E90}" destId="{9172E7EB-C6E9-4881-90EE-C5DB9ED8F816}" srcOrd="0" destOrd="0" presId="urn:microsoft.com/office/officeart/2005/8/layout/radial4"/>
    <dgm:cxn modelId="{0C583566-4735-491E-AA57-DAE1564DAB89}" type="presOf" srcId="{7C0E938F-E336-410F-94BA-11A7DF9A306E}" destId="{2F92C7AC-E08B-4E93-B7A1-BF8261615D4C}" srcOrd="0" destOrd="0" presId="urn:microsoft.com/office/officeart/2005/8/layout/radial4"/>
    <dgm:cxn modelId="{16CC4146-CCCD-4C4E-8EE7-968D59C8ABE4}" srcId="{EB6509F9-4BD3-4861-9A82-2FBA433CD427}" destId="{2422282F-6D99-4238-BEDB-C5FCC00F06B5}" srcOrd="1" destOrd="0" parTransId="{7C0E938F-E336-410F-94BA-11A7DF9A306E}" sibTransId="{10020C95-397C-4081-A5D8-FE445B56B040}"/>
    <dgm:cxn modelId="{2D22F34C-DBCE-4BF2-8CAC-342FE0AAAAEB}" srcId="{7D321EB7-DF04-482E-B1B7-41AE76EE9E90}" destId="{EB6509F9-4BD3-4861-9A82-2FBA433CD427}" srcOrd="0" destOrd="0" parTransId="{07BFF60F-D061-4808-9EDD-A1C5012EEBBA}" sibTransId="{21B5BDF9-C7B0-4A8D-99FE-FFB70ADD0F04}"/>
    <dgm:cxn modelId="{4B0C7A70-B361-46F4-8ED2-0BAD25492E2C}" type="presOf" srcId="{3E9974A5-B488-434B-A90A-CF0277330448}" destId="{5C40E575-0B12-4354-B977-FDFDFD4DF309}" srcOrd="0" destOrd="0" presId="urn:microsoft.com/office/officeart/2005/8/layout/radial4"/>
    <dgm:cxn modelId="{6E74D250-C4D8-49B9-AB52-857580B0FE20}" srcId="{EB6509F9-4BD3-4861-9A82-2FBA433CD427}" destId="{C0EF6DD4-7D30-44DC-A5A5-60A111498A8E}" srcOrd="4" destOrd="0" parTransId="{45AD612F-28AB-494B-B836-E2DE66327F9F}" sibTransId="{7CE72C97-8665-4A12-B324-0F48AC490E36}"/>
    <dgm:cxn modelId="{9E264675-5833-4907-983C-460CC744E0F0}" type="presOf" srcId="{14D4C570-CAF5-4FCF-851D-E63864C9EFFB}" destId="{56DC59FB-9427-4DC0-8FD9-C16456531D64}" srcOrd="0" destOrd="0" presId="urn:microsoft.com/office/officeart/2005/8/layout/radial4"/>
    <dgm:cxn modelId="{238C7956-F895-4292-A979-88851A020189}" type="presOf" srcId="{45AD612F-28AB-494B-B836-E2DE66327F9F}" destId="{55F385EC-DAC9-4324-9BDF-A31B3FE28885}" srcOrd="0" destOrd="0" presId="urn:microsoft.com/office/officeart/2005/8/layout/radial4"/>
    <dgm:cxn modelId="{C2217B78-13F5-4DFF-8E41-4F93A61A513B}" type="presOf" srcId="{C0EF6DD4-7D30-44DC-A5A5-60A111498A8E}" destId="{4B0A2D2B-9648-4712-9E08-E2C98F683CA3}" srcOrd="0" destOrd="0" presId="urn:microsoft.com/office/officeart/2005/8/layout/radial4"/>
    <dgm:cxn modelId="{3BC6598E-F760-4860-AFFB-33970E0FDB16}" srcId="{EB6509F9-4BD3-4861-9A82-2FBA433CD427}" destId="{14D4C570-CAF5-4FCF-851D-E63864C9EFFB}" srcOrd="2" destOrd="0" parTransId="{B62C64B6-C39A-4F0D-A8D9-1654E8CCC07A}" sibTransId="{88896045-C699-4FDD-BC50-CC77ED867D85}"/>
    <dgm:cxn modelId="{5B29C68F-4FD7-4A94-80AA-BCEC774A9006}" type="presOf" srcId="{33FDBD8B-24CA-4B41-835B-D46D16CFC485}" destId="{7D299097-F44B-4C79-B8B0-E7C3CA920C09}" srcOrd="0" destOrd="0" presId="urn:microsoft.com/office/officeart/2005/8/layout/radial4"/>
    <dgm:cxn modelId="{5B4193B7-A049-453F-8AB8-5C67DAF03515}" type="presOf" srcId="{B62C64B6-C39A-4F0D-A8D9-1654E8CCC07A}" destId="{B623C446-5510-477C-8B29-3087F84BF231}" srcOrd="0" destOrd="0" presId="urn:microsoft.com/office/officeart/2005/8/layout/radial4"/>
    <dgm:cxn modelId="{CD1BF0C7-84AB-4C3B-BCE8-2066697D3A47}" type="presOf" srcId="{9F027299-B006-4A82-8433-E00AEBE02A43}" destId="{22BA672B-CBBA-44F2-84A1-754029A38D6E}" srcOrd="0" destOrd="0" presId="urn:microsoft.com/office/officeart/2005/8/layout/radial4"/>
    <dgm:cxn modelId="{FE955DDF-B7D4-4E99-9160-34D2E089E8D6}" type="presOf" srcId="{B721DF43-9C28-4CE1-BAE2-15E95F1D831F}" destId="{86529C72-2DC1-498C-A548-358D691CDF2E}" srcOrd="0" destOrd="0" presId="urn:microsoft.com/office/officeart/2005/8/layout/radial4"/>
    <dgm:cxn modelId="{110E57EC-A774-4082-A103-F034B3721D1E}" srcId="{EB6509F9-4BD3-4861-9A82-2FBA433CD427}" destId="{B721DF43-9C28-4CE1-BAE2-15E95F1D831F}" srcOrd="0" destOrd="0" parTransId="{33FDBD8B-24CA-4B41-835B-D46D16CFC485}" sibTransId="{64FDF93E-5AE5-4D6C-A419-CB418BA89703}"/>
    <dgm:cxn modelId="{F64613FC-C4E9-4A92-BBF4-7EF5DD124B0A}" srcId="{EB6509F9-4BD3-4861-9A82-2FBA433CD427}" destId="{3E9974A5-B488-434B-A90A-CF0277330448}" srcOrd="3" destOrd="0" parTransId="{9F027299-B006-4A82-8433-E00AEBE02A43}" sibTransId="{58D81FAA-FD08-42C7-9779-73714F59EA87}"/>
    <dgm:cxn modelId="{0441AF3B-74DB-4C72-9891-C1F5127CB4ED}" type="presParOf" srcId="{9172E7EB-C6E9-4881-90EE-C5DB9ED8F816}" destId="{34FE1D22-8F2C-4FB6-850B-092123F78861}" srcOrd="0" destOrd="0" presId="urn:microsoft.com/office/officeart/2005/8/layout/radial4"/>
    <dgm:cxn modelId="{9459F0C6-4FFE-4DBA-99BD-3C933311994D}" type="presParOf" srcId="{9172E7EB-C6E9-4881-90EE-C5DB9ED8F816}" destId="{7D299097-F44B-4C79-B8B0-E7C3CA920C09}" srcOrd="1" destOrd="0" presId="urn:microsoft.com/office/officeart/2005/8/layout/radial4"/>
    <dgm:cxn modelId="{3393F0A9-BCB9-4344-8281-7BAEE4524FCF}" type="presParOf" srcId="{9172E7EB-C6E9-4881-90EE-C5DB9ED8F816}" destId="{86529C72-2DC1-498C-A548-358D691CDF2E}" srcOrd="2" destOrd="0" presId="urn:microsoft.com/office/officeart/2005/8/layout/radial4"/>
    <dgm:cxn modelId="{A9E52D56-83B5-4A71-A0D4-0BB90B7BCBE7}" type="presParOf" srcId="{9172E7EB-C6E9-4881-90EE-C5DB9ED8F816}" destId="{2F92C7AC-E08B-4E93-B7A1-BF8261615D4C}" srcOrd="3" destOrd="0" presId="urn:microsoft.com/office/officeart/2005/8/layout/radial4"/>
    <dgm:cxn modelId="{19BA4C9D-1104-43ED-87B5-8DB40FAE2275}" type="presParOf" srcId="{9172E7EB-C6E9-4881-90EE-C5DB9ED8F816}" destId="{0E9DA175-024D-46C9-B09B-690E8A277209}" srcOrd="4" destOrd="0" presId="urn:microsoft.com/office/officeart/2005/8/layout/radial4"/>
    <dgm:cxn modelId="{BA11C81D-3C6F-466C-87AA-5695E91B8933}" type="presParOf" srcId="{9172E7EB-C6E9-4881-90EE-C5DB9ED8F816}" destId="{B623C446-5510-477C-8B29-3087F84BF231}" srcOrd="5" destOrd="0" presId="urn:microsoft.com/office/officeart/2005/8/layout/radial4"/>
    <dgm:cxn modelId="{BCF46C41-B990-493F-85BA-05D00225240E}" type="presParOf" srcId="{9172E7EB-C6E9-4881-90EE-C5DB9ED8F816}" destId="{56DC59FB-9427-4DC0-8FD9-C16456531D64}" srcOrd="6" destOrd="0" presId="urn:microsoft.com/office/officeart/2005/8/layout/radial4"/>
    <dgm:cxn modelId="{E1E68208-6219-4607-9FB0-0287AC6ACD48}" type="presParOf" srcId="{9172E7EB-C6E9-4881-90EE-C5DB9ED8F816}" destId="{22BA672B-CBBA-44F2-84A1-754029A38D6E}" srcOrd="7" destOrd="0" presId="urn:microsoft.com/office/officeart/2005/8/layout/radial4"/>
    <dgm:cxn modelId="{5A419B72-263F-44D9-A9C0-1329C81CF604}" type="presParOf" srcId="{9172E7EB-C6E9-4881-90EE-C5DB9ED8F816}" destId="{5C40E575-0B12-4354-B977-FDFDFD4DF309}" srcOrd="8" destOrd="0" presId="urn:microsoft.com/office/officeart/2005/8/layout/radial4"/>
    <dgm:cxn modelId="{5BC47C74-312A-4B68-8048-C7F13301DEC1}" type="presParOf" srcId="{9172E7EB-C6E9-4881-90EE-C5DB9ED8F816}" destId="{55F385EC-DAC9-4324-9BDF-A31B3FE28885}" srcOrd="9" destOrd="0" presId="urn:microsoft.com/office/officeart/2005/8/layout/radial4"/>
    <dgm:cxn modelId="{16C7E61F-C7BB-464F-9651-0D9B1BB01659}" type="presParOf" srcId="{9172E7EB-C6E9-4881-90EE-C5DB9ED8F816}" destId="{4B0A2D2B-9648-4712-9E08-E2C98F683CA3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6AE45-4020-48B6-B655-313A0447A514}">
      <dsp:nvSpPr>
        <dsp:cNvPr id="0" name=""/>
        <dsp:cNvSpPr/>
      </dsp:nvSpPr>
      <dsp:spPr>
        <a:xfrm rot="16200000">
          <a:off x="224" y="891991"/>
          <a:ext cx="2569092" cy="2569092"/>
        </a:xfrm>
        <a:prstGeom prst="upArrow">
          <a:avLst>
            <a:gd name="adj1" fmla="val 50000"/>
            <a:gd name="adj2" fmla="val 35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Developer</a:t>
          </a:r>
        </a:p>
      </dsp:txBody>
      <dsp:txXfrm rot="5400000">
        <a:off x="449816" y="1534264"/>
        <a:ext cx="2119501" cy="1284546"/>
      </dsp:txXfrm>
    </dsp:sp>
    <dsp:sp modelId="{FC5B9B93-B7C5-4E7B-878F-0A52A1713866}">
      <dsp:nvSpPr>
        <dsp:cNvPr id="0" name=""/>
        <dsp:cNvSpPr/>
      </dsp:nvSpPr>
      <dsp:spPr>
        <a:xfrm rot="5400000">
          <a:off x="2827095" y="891991"/>
          <a:ext cx="2569092" cy="2569092"/>
        </a:xfrm>
        <a:prstGeom prst="upArrow">
          <a:avLst>
            <a:gd name="adj1" fmla="val 50000"/>
            <a:gd name="adj2" fmla="val 35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Evaluators</a:t>
          </a:r>
        </a:p>
      </dsp:txBody>
      <dsp:txXfrm rot="-5400000">
        <a:off x="2827096" y="1534264"/>
        <a:ext cx="2119501" cy="1284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95F86-5268-48FF-A95B-DB27D6A6667D}">
      <dsp:nvSpPr>
        <dsp:cNvPr id="0" name=""/>
        <dsp:cNvSpPr/>
      </dsp:nvSpPr>
      <dsp:spPr>
        <a:xfrm>
          <a:off x="356204" y="0"/>
          <a:ext cx="4840756" cy="484075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Sufficient data</a:t>
          </a:r>
        </a:p>
      </dsp:txBody>
      <dsp:txXfrm>
        <a:off x="2099845" y="242037"/>
        <a:ext cx="1353475" cy="726113"/>
      </dsp:txXfrm>
    </dsp:sp>
    <dsp:sp modelId="{CD253BA4-2B83-4890-9797-A1AB75DE8084}">
      <dsp:nvSpPr>
        <dsp:cNvPr id="0" name=""/>
        <dsp:cNvSpPr/>
      </dsp:nvSpPr>
      <dsp:spPr>
        <a:xfrm>
          <a:off x="840280" y="968151"/>
          <a:ext cx="3872604" cy="3872604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33407"/>
                <a:satOff val="-21333"/>
                <a:lumOff val="269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33407"/>
                <a:satOff val="-21333"/>
                <a:lumOff val="269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33407"/>
                <a:satOff val="-21333"/>
                <a:lumOff val="269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</a:t>
          </a:r>
        </a:p>
      </dsp:txBody>
      <dsp:txXfrm>
        <a:off x="2099845" y="1200507"/>
        <a:ext cx="1353475" cy="697068"/>
      </dsp:txXfrm>
    </dsp:sp>
    <dsp:sp modelId="{835F2447-A1AC-43FC-A095-DB2108078BDE}">
      <dsp:nvSpPr>
        <dsp:cNvPr id="0" name=""/>
        <dsp:cNvSpPr/>
      </dsp:nvSpPr>
      <dsp:spPr>
        <a:xfrm>
          <a:off x="1324356" y="1936302"/>
          <a:ext cx="2904453" cy="2904453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666814"/>
                <a:satOff val="-42666"/>
                <a:lumOff val="538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666814"/>
                <a:satOff val="-42666"/>
                <a:lumOff val="538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666814"/>
                <a:satOff val="-42666"/>
                <a:lumOff val="538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099845" y="2154136"/>
        <a:ext cx="1353475" cy="653502"/>
      </dsp:txXfrm>
    </dsp:sp>
    <dsp:sp modelId="{65ECF33E-5402-42C0-ACBF-6B08C305E90D}">
      <dsp:nvSpPr>
        <dsp:cNvPr id="0" name=""/>
        <dsp:cNvSpPr/>
      </dsp:nvSpPr>
      <dsp:spPr>
        <a:xfrm>
          <a:off x="1808431" y="2904453"/>
          <a:ext cx="1936302" cy="193630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33407"/>
                <a:satOff val="-21333"/>
                <a:lumOff val="269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33407"/>
                <a:satOff val="-21333"/>
                <a:lumOff val="269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33407"/>
                <a:satOff val="-21333"/>
                <a:lumOff val="269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Single dataset</a:t>
          </a:r>
        </a:p>
      </dsp:txBody>
      <dsp:txXfrm>
        <a:off x="2091996" y="3388529"/>
        <a:ext cx="1369172" cy="9681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95F86-5268-48FF-A95B-DB27D6A6667D}">
      <dsp:nvSpPr>
        <dsp:cNvPr id="0" name=""/>
        <dsp:cNvSpPr/>
      </dsp:nvSpPr>
      <dsp:spPr>
        <a:xfrm>
          <a:off x="356204" y="0"/>
          <a:ext cx="4840756" cy="484075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Sufficient data</a:t>
          </a:r>
        </a:p>
      </dsp:txBody>
      <dsp:txXfrm>
        <a:off x="2099845" y="242037"/>
        <a:ext cx="1353475" cy="726113"/>
      </dsp:txXfrm>
    </dsp:sp>
    <dsp:sp modelId="{CD253BA4-2B83-4890-9797-A1AB75DE8084}">
      <dsp:nvSpPr>
        <dsp:cNvPr id="0" name=""/>
        <dsp:cNvSpPr/>
      </dsp:nvSpPr>
      <dsp:spPr>
        <a:xfrm>
          <a:off x="840280" y="968151"/>
          <a:ext cx="3872604" cy="3872604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33407"/>
                <a:satOff val="-21333"/>
                <a:lumOff val="269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33407"/>
                <a:satOff val="-21333"/>
                <a:lumOff val="269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33407"/>
                <a:satOff val="-21333"/>
                <a:lumOff val="269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</a:t>
          </a:r>
        </a:p>
      </dsp:txBody>
      <dsp:txXfrm>
        <a:off x="2099845" y="1200507"/>
        <a:ext cx="1353475" cy="697068"/>
      </dsp:txXfrm>
    </dsp:sp>
    <dsp:sp modelId="{835F2447-A1AC-43FC-A095-DB2108078BDE}">
      <dsp:nvSpPr>
        <dsp:cNvPr id="0" name=""/>
        <dsp:cNvSpPr/>
      </dsp:nvSpPr>
      <dsp:spPr>
        <a:xfrm>
          <a:off x="1324356" y="1936302"/>
          <a:ext cx="2904453" cy="2904453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666814"/>
                <a:satOff val="-42666"/>
                <a:lumOff val="538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666814"/>
                <a:satOff val="-42666"/>
                <a:lumOff val="538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666814"/>
                <a:satOff val="-42666"/>
                <a:lumOff val="538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099845" y="2154136"/>
        <a:ext cx="1353475" cy="653502"/>
      </dsp:txXfrm>
    </dsp:sp>
    <dsp:sp modelId="{65ECF33E-5402-42C0-ACBF-6B08C305E90D}">
      <dsp:nvSpPr>
        <dsp:cNvPr id="0" name=""/>
        <dsp:cNvSpPr/>
      </dsp:nvSpPr>
      <dsp:spPr>
        <a:xfrm>
          <a:off x="1808431" y="2904453"/>
          <a:ext cx="1936302" cy="193630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33407"/>
                <a:satOff val="-21333"/>
                <a:lumOff val="269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33407"/>
                <a:satOff val="-21333"/>
                <a:lumOff val="269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33407"/>
                <a:satOff val="-21333"/>
                <a:lumOff val="269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Single dataset</a:t>
          </a:r>
        </a:p>
      </dsp:txBody>
      <dsp:txXfrm>
        <a:off x="2091996" y="3388529"/>
        <a:ext cx="1369172" cy="9681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E1D22-8F2C-4FB6-850B-092123F78861}">
      <dsp:nvSpPr>
        <dsp:cNvPr id="0" name=""/>
        <dsp:cNvSpPr/>
      </dsp:nvSpPr>
      <dsp:spPr>
        <a:xfrm>
          <a:off x="1274358" y="1326274"/>
          <a:ext cx="883176" cy="883176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BID</a:t>
          </a:r>
        </a:p>
      </dsp:txBody>
      <dsp:txXfrm>
        <a:off x="1403696" y="1455612"/>
        <a:ext cx="624500" cy="624500"/>
      </dsp:txXfrm>
    </dsp:sp>
    <dsp:sp modelId="{44AE2594-6600-43F3-A421-5696382CE6E6}">
      <dsp:nvSpPr>
        <dsp:cNvPr id="0" name=""/>
        <dsp:cNvSpPr/>
      </dsp:nvSpPr>
      <dsp:spPr>
        <a:xfrm rot="10800000">
          <a:off x="419771" y="1642010"/>
          <a:ext cx="807584" cy="25170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A1C9D-9E8A-4893-8508-3853001CA702}">
      <dsp:nvSpPr>
        <dsp:cNvPr id="0" name=""/>
        <dsp:cNvSpPr/>
      </dsp:nvSpPr>
      <dsp:spPr>
        <a:xfrm>
          <a:off x="262" y="1432255"/>
          <a:ext cx="839017" cy="67121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Unblurred</a:t>
          </a:r>
        </a:p>
      </dsp:txBody>
      <dsp:txXfrm>
        <a:off x="19921" y="1451914"/>
        <a:ext cx="799699" cy="631895"/>
      </dsp:txXfrm>
    </dsp:sp>
    <dsp:sp modelId="{D2A141EF-62C3-4EC5-B488-B27E2B0197BD}">
      <dsp:nvSpPr>
        <dsp:cNvPr id="0" name=""/>
        <dsp:cNvSpPr/>
      </dsp:nvSpPr>
      <dsp:spPr>
        <a:xfrm rot="13500000">
          <a:off x="681144" y="1011000"/>
          <a:ext cx="807584" cy="25170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83660"/>
            <a:satOff val="5920"/>
            <a:lumOff val="73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7CA67-6870-41E7-9656-3D9E4DCD6031}">
      <dsp:nvSpPr>
        <dsp:cNvPr id="0" name=""/>
        <dsp:cNvSpPr/>
      </dsp:nvSpPr>
      <dsp:spPr>
        <a:xfrm>
          <a:off x="379903" y="515721"/>
          <a:ext cx="839017" cy="67121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78645"/>
            <a:satOff val="22508"/>
            <a:lumOff val="135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 of focus</a:t>
          </a:r>
        </a:p>
      </dsp:txBody>
      <dsp:txXfrm>
        <a:off x="399562" y="535380"/>
        <a:ext cx="799699" cy="631895"/>
      </dsp:txXfrm>
    </dsp:sp>
    <dsp:sp modelId="{22BA672B-CBBA-44F2-84A1-754029A38D6E}">
      <dsp:nvSpPr>
        <dsp:cNvPr id="0" name=""/>
        <dsp:cNvSpPr/>
      </dsp:nvSpPr>
      <dsp:spPr>
        <a:xfrm rot="16200000">
          <a:off x="1312154" y="749627"/>
          <a:ext cx="807584" cy="25170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67321"/>
            <a:satOff val="11839"/>
            <a:lumOff val="146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0E575-0B12-4354-B977-FDFDFD4DF309}">
      <dsp:nvSpPr>
        <dsp:cNvPr id="0" name=""/>
        <dsp:cNvSpPr/>
      </dsp:nvSpPr>
      <dsp:spPr>
        <a:xfrm>
          <a:off x="1296437" y="136080"/>
          <a:ext cx="839017" cy="67121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57290"/>
            <a:satOff val="45017"/>
            <a:lumOff val="271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Simple motion</a:t>
          </a:r>
        </a:p>
      </dsp:txBody>
      <dsp:txXfrm>
        <a:off x="1316096" y="155739"/>
        <a:ext cx="799699" cy="631895"/>
      </dsp:txXfrm>
    </dsp:sp>
    <dsp:sp modelId="{70FB8918-8D7A-4428-B334-59224C200C1B}">
      <dsp:nvSpPr>
        <dsp:cNvPr id="0" name=""/>
        <dsp:cNvSpPr/>
      </dsp:nvSpPr>
      <dsp:spPr>
        <a:xfrm rot="18900000">
          <a:off x="1943164" y="1011000"/>
          <a:ext cx="807584" cy="25170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67321"/>
            <a:satOff val="11839"/>
            <a:lumOff val="146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1F3DF-AB13-44E4-9100-F62659797DAB}">
      <dsp:nvSpPr>
        <dsp:cNvPr id="0" name=""/>
        <dsp:cNvSpPr/>
      </dsp:nvSpPr>
      <dsp:spPr>
        <a:xfrm>
          <a:off x="2212971" y="515721"/>
          <a:ext cx="839017" cy="67121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57290"/>
            <a:satOff val="45017"/>
            <a:lumOff val="271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Complex motion</a:t>
          </a:r>
        </a:p>
      </dsp:txBody>
      <dsp:txXfrm>
        <a:off x="2232630" y="535380"/>
        <a:ext cx="799699" cy="631895"/>
      </dsp:txXfrm>
    </dsp:sp>
    <dsp:sp modelId="{C6E8B330-B522-48B1-BF81-A005F98FD279}">
      <dsp:nvSpPr>
        <dsp:cNvPr id="0" name=""/>
        <dsp:cNvSpPr/>
      </dsp:nvSpPr>
      <dsp:spPr>
        <a:xfrm>
          <a:off x="2204536" y="1642010"/>
          <a:ext cx="807584" cy="25170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83660"/>
            <a:satOff val="5920"/>
            <a:lumOff val="73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20EE4-EA55-4858-8036-FAFAD09B5906}">
      <dsp:nvSpPr>
        <dsp:cNvPr id="0" name=""/>
        <dsp:cNvSpPr/>
      </dsp:nvSpPr>
      <dsp:spPr>
        <a:xfrm>
          <a:off x="2592612" y="1432255"/>
          <a:ext cx="839017" cy="671213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78645"/>
            <a:satOff val="22508"/>
            <a:lumOff val="135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Other</a:t>
          </a:r>
        </a:p>
      </dsp:txBody>
      <dsp:txXfrm>
        <a:off x="2612271" y="1451914"/>
        <a:ext cx="799699" cy="6318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E1D22-8F2C-4FB6-850B-092123F78861}">
      <dsp:nvSpPr>
        <dsp:cNvPr id="0" name=""/>
        <dsp:cNvSpPr/>
      </dsp:nvSpPr>
      <dsp:spPr>
        <a:xfrm>
          <a:off x="866020" y="1131560"/>
          <a:ext cx="798795" cy="798795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VQEG HD</a:t>
          </a:r>
        </a:p>
      </dsp:txBody>
      <dsp:txXfrm>
        <a:off x="983001" y="1248541"/>
        <a:ext cx="564833" cy="564833"/>
      </dsp:txXfrm>
    </dsp:sp>
    <dsp:sp modelId="{7D299097-F44B-4C79-B8B0-E7C3CA920C09}">
      <dsp:nvSpPr>
        <dsp:cNvPr id="0" name=""/>
        <dsp:cNvSpPr/>
      </dsp:nvSpPr>
      <dsp:spPr>
        <a:xfrm rot="12900000">
          <a:off x="322471" y="982085"/>
          <a:ext cx="643278" cy="2276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29C72-2DC1-498C-A548-358D691CDF2E}">
      <dsp:nvSpPr>
        <dsp:cNvPr id="0" name=""/>
        <dsp:cNvSpPr/>
      </dsp:nvSpPr>
      <dsp:spPr>
        <a:xfrm>
          <a:off x="1211" y="607887"/>
          <a:ext cx="758855" cy="60708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Resize</a:t>
          </a:r>
        </a:p>
      </dsp:txBody>
      <dsp:txXfrm>
        <a:off x="18992" y="625668"/>
        <a:ext cx="723293" cy="571522"/>
      </dsp:txXfrm>
    </dsp:sp>
    <dsp:sp modelId="{22BA672B-CBBA-44F2-84A1-754029A38D6E}">
      <dsp:nvSpPr>
        <dsp:cNvPr id="0" name=""/>
        <dsp:cNvSpPr/>
      </dsp:nvSpPr>
      <dsp:spPr>
        <a:xfrm rot="16200000">
          <a:off x="943778" y="658653"/>
          <a:ext cx="643278" cy="2276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29131"/>
            <a:satOff val="-18981"/>
            <a:lumOff val="165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0E575-0B12-4354-B977-FDFDFD4DF309}">
      <dsp:nvSpPr>
        <dsp:cNvPr id="0" name=""/>
        <dsp:cNvSpPr/>
      </dsp:nvSpPr>
      <dsp:spPr>
        <a:xfrm>
          <a:off x="885990" y="147300"/>
          <a:ext cx="758855" cy="60708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6109"/>
            <a:satOff val="-19086"/>
            <a:lumOff val="1759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H.264</a:t>
          </a:r>
        </a:p>
      </dsp:txBody>
      <dsp:txXfrm>
        <a:off x="903771" y="165081"/>
        <a:ext cx="723293" cy="571522"/>
      </dsp:txXfrm>
    </dsp:sp>
    <dsp:sp modelId="{4415F75A-C73D-49AD-9B16-F70AF7BAD482}">
      <dsp:nvSpPr>
        <dsp:cNvPr id="0" name=""/>
        <dsp:cNvSpPr/>
      </dsp:nvSpPr>
      <dsp:spPr>
        <a:xfrm rot="19500000">
          <a:off x="1565086" y="982085"/>
          <a:ext cx="643278" cy="2276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658262"/>
            <a:satOff val="-37961"/>
            <a:lumOff val="330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E34A0-3878-4B72-AC81-3EB0147AAD08}">
      <dsp:nvSpPr>
        <dsp:cNvPr id="0" name=""/>
        <dsp:cNvSpPr/>
      </dsp:nvSpPr>
      <dsp:spPr>
        <a:xfrm>
          <a:off x="1770768" y="607887"/>
          <a:ext cx="758855" cy="60708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652219"/>
            <a:satOff val="-38172"/>
            <a:lumOff val="351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MPEG2</a:t>
          </a:r>
        </a:p>
      </dsp:txBody>
      <dsp:txXfrm>
        <a:off x="1788549" y="625668"/>
        <a:ext cx="723293" cy="5715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E1D22-8F2C-4FB6-850B-092123F78861}">
      <dsp:nvSpPr>
        <dsp:cNvPr id="0" name=""/>
        <dsp:cNvSpPr/>
      </dsp:nvSpPr>
      <dsp:spPr>
        <a:xfrm>
          <a:off x="1355782" y="1398249"/>
          <a:ext cx="939606" cy="939606"/>
        </a:xfrm>
        <a:prstGeom prst="ellipse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LIVE 2006</a:t>
          </a:r>
        </a:p>
      </dsp:txBody>
      <dsp:txXfrm>
        <a:off x="1493384" y="1535851"/>
        <a:ext cx="664402" cy="664402"/>
      </dsp:txXfrm>
    </dsp:sp>
    <dsp:sp modelId="{D2A141EF-62C3-4EC5-B488-B27E2B0197BD}">
      <dsp:nvSpPr>
        <dsp:cNvPr id="0" name=""/>
        <dsp:cNvSpPr/>
      </dsp:nvSpPr>
      <dsp:spPr>
        <a:xfrm rot="10800000">
          <a:off x="446592" y="1734158"/>
          <a:ext cx="859184" cy="26778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7CA67-6870-41E7-9656-3D9E4DCD6031}">
      <dsp:nvSpPr>
        <dsp:cNvPr id="0" name=""/>
        <dsp:cNvSpPr/>
      </dsp:nvSpPr>
      <dsp:spPr>
        <a:xfrm>
          <a:off x="279" y="1511001"/>
          <a:ext cx="892625" cy="714100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JPEG</a:t>
          </a:r>
        </a:p>
      </dsp:txBody>
      <dsp:txXfrm>
        <a:off x="21194" y="1531916"/>
        <a:ext cx="850795" cy="672270"/>
      </dsp:txXfrm>
    </dsp:sp>
    <dsp:sp modelId="{C697823F-F08B-404B-BE72-21D3EED95CE3}">
      <dsp:nvSpPr>
        <dsp:cNvPr id="0" name=""/>
        <dsp:cNvSpPr/>
      </dsp:nvSpPr>
      <dsp:spPr>
        <a:xfrm rot="13500000">
          <a:off x="724665" y="1062830"/>
          <a:ext cx="859184" cy="26778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358734"/>
            <a:satOff val="-17488"/>
            <a:lumOff val="171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1BF17-4921-4805-8D81-7B1A3679156F}">
      <dsp:nvSpPr>
        <dsp:cNvPr id="0" name=""/>
        <dsp:cNvSpPr/>
      </dsp:nvSpPr>
      <dsp:spPr>
        <a:xfrm>
          <a:off x="404177" y="535906"/>
          <a:ext cx="892625" cy="714100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338273"/>
            <a:satOff val="-17216"/>
            <a:lumOff val="200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JPEG2000</a:t>
          </a:r>
        </a:p>
      </dsp:txBody>
      <dsp:txXfrm>
        <a:off x="425092" y="556821"/>
        <a:ext cx="850795" cy="672270"/>
      </dsp:txXfrm>
    </dsp:sp>
    <dsp:sp modelId="{7D299097-F44B-4C79-B8B0-E7C3CA920C09}">
      <dsp:nvSpPr>
        <dsp:cNvPr id="0" name=""/>
        <dsp:cNvSpPr/>
      </dsp:nvSpPr>
      <dsp:spPr>
        <a:xfrm rot="16200000">
          <a:off x="1395993" y="784757"/>
          <a:ext cx="859184" cy="26778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717469"/>
            <a:satOff val="-34977"/>
            <a:lumOff val="342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29C72-2DC1-498C-A548-358D691CDF2E}">
      <dsp:nvSpPr>
        <dsp:cNvPr id="0" name=""/>
        <dsp:cNvSpPr/>
      </dsp:nvSpPr>
      <dsp:spPr>
        <a:xfrm>
          <a:off x="1379272" y="132008"/>
          <a:ext cx="892625" cy="714100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676547"/>
            <a:satOff val="-34433"/>
            <a:lumOff val="400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White noise</a:t>
          </a:r>
        </a:p>
      </dsp:txBody>
      <dsp:txXfrm>
        <a:off x="1400187" y="152923"/>
        <a:ext cx="850795" cy="672270"/>
      </dsp:txXfrm>
    </dsp:sp>
    <dsp:sp modelId="{22BA672B-CBBA-44F2-84A1-754029A38D6E}">
      <dsp:nvSpPr>
        <dsp:cNvPr id="0" name=""/>
        <dsp:cNvSpPr/>
      </dsp:nvSpPr>
      <dsp:spPr>
        <a:xfrm rot="18900000">
          <a:off x="2067320" y="1062830"/>
          <a:ext cx="859184" cy="26778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717469"/>
            <a:satOff val="-34977"/>
            <a:lumOff val="342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0E575-0B12-4354-B977-FDFDFD4DF309}">
      <dsp:nvSpPr>
        <dsp:cNvPr id="0" name=""/>
        <dsp:cNvSpPr/>
      </dsp:nvSpPr>
      <dsp:spPr>
        <a:xfrm>
          <a:off x="2354368" y="535906"/>
          <a:ext cx="892625" cy="714100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676547"/>
            <a:satOff val="-34433"/>
            <a:lumOff val="400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Gaussian blur</a:t>
          </a:r>
        </a:p>
      </dsp:txBody>
      <dsp:txXfrm>
        <a:off x="2375283" y="556821"/>
        <a:ext cx="850795" cy="672270"/>
      </dsp:txXfrm>
    </dsp:sp>
    <dsp:sp modelId="{ED2132FD-7513-4142-B983-9227647AEBFD}">
      <dsp:nvSpPr>
        <dsp:cNvPr id="0" name=""/>
        <dsp:cNvSpPr/>
      </dsp:nvSpPr>
      <dsp:spPr>
        <a:xfrm>
          <a:off x="2345393" y="1734158"/>
          <a:ext cx="859184" cy="26778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358734"/>
            <a:satOff val="-17488"/>
            <a:lumOff val="171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F6A1B-6FD6-40DD-BA13-6C386153F45A}">
      <dsp:nvSpPr>
        <dsp:cNvPr id="0" name=""/>
        <dsp:cNvSpPr/>
      </dsp:nvSpPr>
      <dsp:spPr>
        <a:xfrm>
          <a:off x="2758265" y="1511001"/>
          <a:ext cx="892625" cy="714100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338273"/>
            <a:satOff val="-17216"/>
            <a:lumOff val="200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Fast-fading Rayleigh</a:t>
          </a:r>
        </a:p>
      </dsp:txBody>
      <dsp:txXfrm>
        <a:off x="2779180" y="1531916"/>
        <a:ext cx="850795" cy="6722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E1D22-8F2C-4FB6-850B-092123F78861}">
      <dsp:nvSpPr>
        <dsp:cNvPr id="0" name=""/>
        <dsp:cNvSpPr/>
      </dsp:nvSpPr>
      <dsp:spPr>
        <a:xfrm>
          <a:off x="1148044" y="1269708"/>
          <a:ext cx="795636" cy="795636"/>
        </a:xfrm>
        <a:prstGeom prst="ellipse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CCRIQ</a:t>
          </a:r>
        </a:p>
      </dsp:txBody>
      <dsp:txXfrm>
        <a:off x="1264562" y="1386226"/>
        <a:ext cx="562600" cy="562600"/>
      </dsp:txXfrm>
    </dsp:sp>
    <dsp:sp modelId="{7D299097-F44B-4C79-B8B0-E7C3CA920C09}">
      <dsp:nvSpPr>
        <dsp:cNvPr id="0" name=""/>
        <dsp:cNvSpPr/>
      </dsp:nvSpPr>
      <dsp:spPr>
        <a:xfrm rot="10800000">
          <a:off x="378163" y="1554148"/>
          <a:ext cx="727537" cy="226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29C72-2DC1-498C-A548-358D691CDF2E}">
      <dsp:nvSpPr>
        <dsp:cNvPr id="0" name=""/>
        <dsp:cNvSpPr/>
      </dsp:nvSpPr>
      <dsp:spPr>
        <a:xfrm>
          <a:off x="236" y="1365185"/>
          <a:ext cx="755854" cy="604683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Phone</a:t>
          </a:r>
        </a:p>
      </dsp:txBody>
      <dsp:txXfrm>
        <a:off x="17947" y="1382896"/>
        <a:ext cx="720432" cy="569261"/>
      </dsp:txXfrm>
    </dsp:sp>
    <dsp:sp modelId="{2F92C7AC-E08B-4E93-B7A1-BF8261615D4C}">
      <dsp:nvSpPr>
        <dsp:cNvPr id="0" name=""/>
        <dsp:cNvSpPr/>
      </dsp:nvSpPr>
      <dsp:spPr>
        <a:xfrm rot="13500000">
          <a:off x="613629" y="985684"/>
          <a:ext cx="727537" cy="226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4355"/>
            <a:satOff val="-28416"/>
            <a:lumOff val="196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DA175-024D-46C9-B09B-690E8A277209}">
      <dsp:nvSpPr>
        <dsp:cNvPr id="0" name=""/>
        <dsp:cNvSpPr/>
      </dsp:nvSpPr>
      <dsp:spPr>
        <a:xfrm>
          <a:off x="342247" y="539497"/>
          <a:ext cx="755854" cy="604683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16129"/>
            <a:satOff val="-29106"/>
            <a:lumOff val="214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Compact</a:t>
          </a:r>
        </a:p>
      </dsp:txBody>
      <dsp:txXfrm>
        <a:off x="359958" y="557208"/>
        <a:ext cx="720432" cy="569261"/>
      </dsp:txXfrm>
    </dsp:sp>
    <dsp:sp modelId="{B623C446-5510-477C-8B29-3087F84BF231}">
      <dsp:nvSpPr>
        <dsp:cNvPr id="0" name=""/>
        <dsp:cNvSpPr/>
      </dsp:nvSpPr>
      <dsp:spPr>
        <a:xfrm rot="16200000">
          <a:off x="1182094" y="750218"/>
          <a:ext cx="727537" cy="226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48710"/>
            <a:satOff val="-56832"/>
            <a:lumOff val="393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C59FB-9427-4DC0-8FD9-C16456531D64}">
      <dsp:nvSpPr>
        <dsp:cNvPr id="0" name=""/>
        <dsp:cNvSpPr/>
      </dsp:nvSpPr>
      <dsp:spPr>
        <a:xfrm>
          <a:off x="1167935" y="197485"/>
          <a:ext cx="755854" cy="604683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32257"/>
            <a:satOff val="-58212"/>
            <a:lumOff val="429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DSLR</a:t>
          </a:r>
        </a:p>
      </dsp:txBody>
      <dsp:txXfrm>
        <a:off x="1185646" y="215196"/>
        <a:ext cx="720432" cy="569261"/>
      </dsp:txXfrm>
    </dsp:sp>
    <dsp:sp modelId="{22BA672B-CBBA-44F2-84A1-754029A38D6E}">
      <dsp:nvSpPr>
        <dsp:cNvPr id="0" name=""/>
        <dsp:cNvSpPr/>
      </dsp:nvSpPr>
      <dsp:spPr>
        <a:xfrm rot="18900000">
          <a:off x="1750558" y="985684"/>
          <a:ext cx="727537" cy="226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48710"/>
            <a:satOff val="-56832"/>
            <a:lumOff val="393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0E575-0B12-4354-B977-FDFDFD4DF309}">
      <dsp:nvSpPr>
        <dsp:cNvPr id="0" name=""/>
        <dsp:cNvSpPr/>
      </dsp:nvSpPr>
      <dsp:spPr>
        <a:xfrm>
          <a:off x="1993623" y="539497"/>
          <a:ext cx="755854" cy="604683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32257"/>
            <a:satOff val="-58212"/>
            <a:lumOff val="429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Lighting</a:t>
          </a:r>
        </a:p>
      </dsp:txBody>
      <dsp:txXfrm>
        <a:off x="2011334" y="557208"/>
        <a:ext cx="720432" cy="569261"/>
      </dsp:txXfrm>
    </dsp:sp>
    <dsp:sp modelId="{55F385EC-DAC9-4324-9BDF-A31B3FE28885}">
      <dsp:nvSpPr>
        <dsp:cNvPr id="0" name=""/>
        <dsp:cNvSpPr/>
      </dsp:nvSpPr>
      <dsp:spPr>
        <a:xfrm>
          <a:off x="1986024" y="1554148"/>
          <a:ext cx="727537" cy="226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4355"/>
            <a:satOff val="-28416"/>
            <a:lumOff val="196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A2D2B-9648-4712-9E08-E2C98F683CA3}">
      <dsp:nvSpPr>
        <dsp:cNvPr id="0" name=""/>
        <dsp:cNvSpPr/>
      </dsp:nvSpPr>
      <dsp:spPr>
        <a:xfrm>
          <a:off x="2335634" y="1365185"/>
          <a:ext cx="755854" cy="604683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16129"/>
            <a:satOff val="-29106"/>
            <a:lumOff val="214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Focal distance</a:t>
          </a:r>
        </a:p>
      </dsp:txBody>
      <dsp:txXfrm>
        <a:off x="2353345" y="1382896"/>
        <a:ext cx="720432" cy="569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FBFD0-1DFD-488B-B3FC-CF5647C0E64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7614D-2FFF-4E4A-9374-EEF0F110A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7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3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8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1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00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8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7614D-2FFF-4E4A-9374-EEF0F110AB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78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its.ntia.gov/" TargetMode="External"/><Relationship Id="rId4" Type="http://schemas.openxmlformats.org/officeDocument/2006/relationships/hyperlink" Target="https://www.its.bldrdoc.gov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4B0B931-B234-4E33-B5F4-441BCAEFD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61000"/>
            <a:lum bright="-2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64" b="9841"/>
          <a:stretch/>
        </p:blipFill>
        <p:spPr>
          <a:xfrm>
            <a:off x="25" y="815907"/>
            <a:ext cx="12191975" cy="6042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0FA19E-BDCA-4070-A60E-B44CCF8A3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68" y="2454443"/>
            <a:ext cx="11557464" cy="1700205"/>
          </a:xfrm>
        </p:spPr>
        <p:txBody>
          <a:bodyPr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B8EAC-0F4F-4A5E-B340-DE4C1B316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8612" y="4470517"/>
            <a:ext cx="6119812" cy="1787408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FFC05A64-542A-4F28-934E-74C842DE4632}"/>
              </a:ext>
            </a:extLst>
          </p:cNvPr>
          <p:cNvSpPr/>
          <p:nvPr userDrawn="1"/>
        </p:nvSpPr>
        <p:spPr>
          <a:xfrm>
            <a:off x="7200900" y="0"/>
            <a:ext cx="4991100" cy="1078992"/>
          </a:xfrm>
          <a:custGeom>
            <a:avLst/>
            <a:gdLst>
              <a:gd name="connsiteX0" fmla="*/ 0 w 4081540"/>
              <a:gd name="connsiteY0" fmla="*/ 0 h 804672"/>
              <a:gd name="connsiteX1" fmla="*/ 4081540 w 4081540"/>
              <a:gd name="connsiteY1" fmla="*/ 0 h 804672"/>
              <a:gd name="connsiteX2" fmla="*/ 4081540 w 4081540"/>
              <a:gd name="connsiteY2" fmla="*/ 804672 h 804672"/>
              <a:gd name="connsiteX3" fmla="*/ 0 w 4081540"/>
              <a:gd name="connsiteY3" fmla="*/ 804672 h 804672"/>
              <a:gd name="connsiteX4" fmla="*/ 0 w 4081540"/>
              <a:gd name="connsiteY4" fmla="*/ 0 h 804672"/>
              <a:gd name="connsiteX0" fmla="*/ 2979 w 4084519"/>
              <a:gd name="connsiteY0" fmla="*/ 0 h 804672"/>
              <a:gd name="connsiteX1" fmla="*/ 4084519 w 4084519"/>
              <a:gd name="connsiteY1" fmla="*/ 0 h 804672"/>
              <a:gd name="connsiteX2" fmla="*/ 4084519 w 4084519"/>
              <a:gd name="connsiteY2" fmla="*/ 804672 h 804672"/>
              <a:gd name="connsiteX3" fmla="*/ 2979 w 4084519"/>
              <a:gd name="connsiteY3" fmla="*/ 804672 h 804672"/>
              <a:gd name="connsiteX4" fmla="*/ 0 w 4084519"/>
              <a:gd name="connsiteY4" fmla="*/ 399793 h 804672"/>
              <a:gd name="connsiteX5" fmla="*/ 2979 w 4084519"/>
              <a:gd name="connsiteY5" fmla="*/ 0 h 804672"/>
              <a:gd name="connsiteX0" fmla="*/ 0 w 4081540"/>
              <a:gd name="connsiteY0" fmla="*/ 0 h 804672"/>
              <a:gd name="connsiteX1" fmla="*/ 4081540 w 4081540"/>
              <a:gd name="connsiteY1" fmla="*/ 0 h 804672"/>
              <a:gd name="connsiteX2" fmla="*/ 4081540 w 4081540"/>
              <a:gd name="connsiteY2" fmla="*/ 804672 h 804672"/>
              <a:gd name="connsiteX3" fmla="*/ 0 w 4081540"/>
              <a:gd name="connsiteY3" fmla="*/ 804672 h 804672"/>
              <a:gd name="connsiteX4" fmla="*/ 384226 w 4081540"/>
              <a:gd name="connsiteY4" fmla="*/ 402772 h 804672"/>
              <a:gd name="connsiteX5" fmla="*/ 0 w 4081540"/>
              <a:gd name="connsiteY5" fmla="*/ 0 h 804672"/>
              <a:gd name="connsiteX0" fmla="*/ 0 w 4081540"/>
              <a:gd name="connsiteY0" fmla="*/ 0 h 804672"/>
              <a:gd name="connsiteX1" fmla="*/ 4081540 w 4081540"/>
              <a:gd name="connsiteY1" fmla="*/ 0 h 804672"/>
              <a:gd name="connsiteX2" fmla="*/ 4081540 w 4081540"/>
              <a:gd name="connsiteY2" fmla="*/ 804672 h 804672"/>
              <a:gd name="connsiteX3" fmla="*/ 0 w 4081540"/>
              <a:gd name="connsiteY3" fmla="*/ 804672 h 804672"/>
              <a:gd name="connsiteX4" fmla="*/ 390183 w 4081540"/>
              <a:gd name="connsiteY4" fmla="*/ 402772 h 804672"/>
              <a:gd name="connsiteX5" fmla="*/ 0 w 4081540"/>
              <a:gd name="connsiteY5" fmla="*/ 0 h 80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540" h="804672">
                <a:moveTo>
                  <a:pt x="0" y="0"/>
                </a:moveTo>
                <a:lnTo>
                  <a:pt x="4081540" y="0"/>
                </a:lnTo>
                <a:lnTo>
                  <a:pt x="4081540" y="804672"/>
                </a:lnTo>
                <a:lnTo>
                  <a:pt x="0" y="804672"/>
                </a:lnTo>
                <a:lnTo>
                  <a:pt x="390183" y="4027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B5B79-3D3B-470B-92CB-036C97F0F0A3}"/>
              </a:ext>
            </a:extLst>
          </p:cNvPr>
          <p:cNvSpPr txBox="1"/>
          <p:nvPr userDrawn="1"/>
        </p:nvSpPr>
        <p:spPr>
          <a:xfrm>
            <a:off x="1008929" y="156862"/>
            <a:ext cx="6480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ITS: The Nation’s Spectrum and Communications</a:t>
            </a:r>
            <a:r>
              <a:rPr lang="en-US" sz="18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baseline="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Realizing the full potential of telecommunications to drive a new era of innovation, development, and productivity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AB78DC-E7BE-45D8-AA2C-3CFA4FB137A6}"/>
              </a:ext>
            </a:extLst>
          </p:cNvPr>
          <p:cNvSpPr>
            <a:spLocks/>
          </p:cNvSpPr>
          <p:nvPr userDrawn="1"/>
        </p:nvSpPr>
        <p:spPr>
          <a:xfrm>
            <a:off x="7849804" y="433179"/>
            <a:ext cx="3862760" cy="187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8AD603-84E7-40DA-9FD6-786A92D27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7" y="109480"/>
            <a:ext cx="822960" cy="82296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8A3145-A50F-4241-B7D7-6EB4386FDADC}"/>
              </a:ext>
            </a:extLst>
          </p:cNvPr>
          <p:cNvCxnSpPr>
            <a:cxnSpLocks/>
          </p:cNvCxnSpPr>
          <p:nvPr userDrawn="1"/>
        </p:nvCxnSpPr>
        <p:spPr>
          <a:xfrm>
            <a:off x="0" y="107899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hlinkClick r:id="rId4"/>
            <a:extLst>
              <a:ext uri="{FF2B5EF4-FFF2-40B4-BE49-F238E27FC236}">
                <a16:creationId xmlns:a16="http://schemas.microsoft.com/office/drawing/2014/main" id="{7944465D-9FE9-4EAF-9550-057702705884}"/>
              </a:ext>
            </a:extLst>
          </p:cNvPr>
          <p:cNvSpPr txBox="1"/>
          <p:nvPr userDrawn="1"/>
        </p:nvSpPr>
        <p:spPr>
          <a:xfrm>
            <a:off x="5691187" y="6305517"/>
            <a:ext cx="6119812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2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mbol" panose="05050102010706020507" pitchFamily="18" charset="2"/>
              <a:buNone/>
              <a:defRPr sz="2000"/>
            </a:lvl2pPr>
            <a:lvl3pPr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tabLst/>
            </a:lvl3pPr>
            <a:lvl4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lvl="0"/>
            <a:r>
              <a:rPr lang="en-US" sz="1600" dirty="0"/>
              <a:t>Boulder, Colorado • </a:t>
            </a:r>
            <a:r>
              <a:rPr lang="en-US" sz="1600" u="non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its.ntia.gov</a:t>
            </a:r>
            <a:endParaRPr lang="en-US" sz="1600" u="none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106E6-897C-4AB6-9844-931615563B57}"/>
              </a:ext>
            </a:extLst>
          </p:cNvPr>
          <p:cNvSpPr txBox="1"/>
          <p:nvPr userDrawn="1"/>
        </p:nvSpPr>
        <p:spPr>
          <a:xfrm>
            <a:off x="7935529" y="218835"/>
            <a:ext cx="104294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ITS</a:t>
            </a:r>
            <a:endParaRPr lang="en-US" sz="3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8A3681-EEE8-416C-96E1-0B9F803A3E55}"/>
              </a:ext>
            </a:extLst>
          </p:cNvPr>
          <p:cNvSpPr txBox="1"/>
          <p:nvPr userDrawn="1"/>
        </p:nvSpPr>
        <p:spPr>
          <a:xfrm>
            <a:off x="8652292" y="409099"/>
            <a:ext cx="322440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0" kern="800" spc="-20" baseline="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Institute for Telecommunication Sciences</a:t>
            </a:r>
            <a:endParaRPr lang="en-US" sz="1400" b="0" kern="800" spc="-2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7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5CB57-8847-4F1F-BCAC-7F768FDF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144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BEB0-813B-4573-95DA-CD831AE9F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07592"/>
            <a:ext cx="11430000" cy="4572000"/>
          </a:xfrm>
        </p:spPr>
        <p:txBody>
          <a:bodyPr>
            <a:noAutofit/>
          </a:bodyPr>
          <a:lstStyle>
            <a:lvl1pPr marL="288925" indent="-288925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 3" panose="05040102010807070707" pitchFamily="18" charset="2"/>
              <a:buChar char=""/>
              <a:defRPr/>
            </a:lvl1pPr>
            <a:lvl2pPr marL="569913" indent="-225425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/>
            </a:lvl2pPr>
            <a:lvl3pPr marL="742950" indent="-1730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860425" indent="-117475">
              <a:lnSpc>
                <a:spcPct val="100000"/>
              </a:lnSpc>
              <a:spcBef>
                <a:spcPts val="0"/>
              </a:spcBef>
              <a:defRPr/>
            </a:lvl4pPr>
            <a:lvl5pPr marL="968375" indent="-10795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F3476-D94A-4FEE-BDC6-380B211B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967B5-DE27-40F7-84F1-16251719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C5F6E-155F-4310-8A02-ABDEA7A4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9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A116-BA9A-4A5D-B255-BB7414A0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51466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38079-D5A4-40C6-9E16-620EF3F3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219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A9010-7474-4C87-8054-2DA1E3BA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78ECB-07C2-4619-84BB-14243D2D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36CF-7B8E-4563-8C50-09E678F2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4C78-E3E7-4A45-A035-42DFC436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28C25-6B2D-41E4-9A57-5E04F74A9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307591"/>
            <a:ext cx="5638800" cy="45720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32A42-647C-4572-A4BF-68A268191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07591"/>
            <a:ext cx="5638799" cy="45720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3E313-E18B-4D49-A609-6781CA56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325ED-4185-41EB-BCC8-6E5F37E51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228C4-A62B-4100-849C-C697F657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6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B56F-A78E-482D-A80B-80DF0E9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7946"/>
            <a:ext cx="11430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3C88A-3B59-419F-BEA8-38D322AB8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307592"/>
            <a:ext cx="5638800" cy="457200"/>
          </a:xfrm>
          <a:solidFill>
            <a:schemeClr val="accent5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6D8C8-B2E6-404B-80CB-30B7E4492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7592"/>
            <a:ext cx="5638798" cy="457200"/>
          </a:xfrm>
          <a:solidFill>
            <a:schemeClr val="accent5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AB1F3-41D1-4E9E-8425-179B6202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CB463-2746-43EA-B470-F8545037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84B19-BCD9-4F11-82B3-152D1E37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BEFD5C-B3FE-414D-8B83-848B76FEB4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1000" y="1764792"/>
            <a:ext cx="5638800" cy="41148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B66B7A9-C7F9-49E3-9916-EAE5C31E0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764792"/>
            <a:ext cx="5638799" cy="41148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72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B7DB-2FF0-4F51-A02B-A87C7973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EB666-7211-471A-B856-17B7EACE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CB879-54AB-44A6-9EBD-E0FB95A8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7AF0F-7742-41C8-989D-BA29EDDE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2698C-B1CF-4E47-9C96-0A513990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532F89-D572-44F7-9DE0-14A8F8A8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92EFB-0147-4417-983C-8DE82D55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5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3599C-8AE3-4E00-9A26-1181DDF1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4457700" cy="1097280"/>
          </a:xfrm>
        </p:spPr>
        <p:txBody>
          <a:bodyPr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E6C4D-E250-4A43-A697-E9D90C8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76189-598C-4F97-BADB-199F043A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6EFFC-9126-423D-AC94-3055E6D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7189CC-353A-4C65-82B3-67BC236702A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1000" y="1519614"/>
            <a:ext cx="4457700" cy="4427275"/>
          </a:xfrm>
        </p:spPr>
        <p:txBody>
          <a:bodyPr>
            <a:normAutofit/>
          </a:bodyPr>
          <a:lstStyle>
            <a:lvl1pPr marL="288925" indent="-288925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0DB12C8-7ECB-4125-B691-72AA1E5044F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01847" y="457200"/>
            <a:ext cx="6809152" cy="5489689"/>
          </a:xfrm>
        </p:spPr>
        <p:txBody>
          <a:bodyPr>
            <a:normAutofit/>
          </a:bodyPr>
          <a:lstStyle>
            <a:lvl1pPr marL="288925" indent="-288925">
              <a:defRPr sz="24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61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its.ntia.gov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1ED354-BF6D-47E9-9746-CE7EE4430DEC}"/>
              </a:ext>
            </a:extLst>
          </p:cNvPr>
          <p:cNvGrpSpPr/>
          <p:nvPr userDrawn="1"/>
        </p:nvGrpSpPr>
        <p:grpSpPr>
          <a:xfrm>
            <a:off x="3495" y="6055503"/>
            <a:ext cx="12192000" cy="804672"/>
            <a:chOff x="3495" y="6055503"/>
            <a:chExt cx="12192000" cy="8046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B18FC7-5A0F-40CC-8897-36BF71F5BB60}"/>
                </a:ext>
              </a:extLst>
            </p:cNvPr>
            <p:cNvSpPr/>
            <p:nvPr/>
          </p:nvSpPr>
          <p:spPr>
            <a:xfrm>
              <a:off x="3495" y="6055503"/>
              <a:ext cx="12192000" cy="8046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78D65A13-2CF4-4DF2-A4CB-C5756B0CEA2E}"/>
                </a:ext>
              </a:extLst>
            </p:cNvPr>
            <p:cNvSpPr/>
            <p:nvPr userDrawn="1"/>
          </p:nvSpPr>
          <p:spPr>
            <a:xfrm>
              <a:off x="8110460" y="6055503"/>
              <a:ext cx="4081540" cy="804672"/>
            </a:xfrm>
            <a:custGeom>
              <a:avLst/>
              <a:gdLst>
                <a:gd name="connsiteX0" fmla="*/ 0 w 4081540"/>
                <a:gd name="connsiteY0" fmla="*/ 0 h 804672"/>
                <a:gd name="connsiteX1" fmla="*/ 4081540 w 4081540"/>
                <a:gd name="connsiteY1" fmla="*/ 0 h 804672"/>
                <a:gd name="connsiteX2" fmla="*/ 4081540 w 4081540"/>
                <a:gd name="connsiteY2" fmla="*/ 804672 h 804672"/>
                <a:gd name="connsiteX3" fmla="*/ 0 w 4081540"/>
                <a:gd name="connsiteY3" fmla="*/ 804672 h 804672"/>
                <a:gd name="connsiteX4" fmla="*/ 0 w 4081540"/>
                <a:gd name="connsiteY4" fmla="*/ 0 h 804672"/>
                <a:gd name="connsiteX0" fmla="*/ 2979 w 4084519"/>
                <a:gd name="connsiteY0" fmla="*/ 0 h 804672"/>
                <a:gd name="connsiteX1" fmla="*/ 4084519 w 4084519"/>
                <a:gd name="connsiteY1" fmla="*/ 0 h 804672"/>
                <a:gd name="connsiteX2" fmla="*/ 4084519 w 4084519"/>
                <a:gd name="connsiteY2" fmla="*/ 804672 h 804672"/>
                <a:gd name="connsiteX3" fmla="*/ 2979 w 4084519"/>
                <a:gd name="connsiteY3" fmla="*/ 804672 h 804672"/>
                <a:gd name="connsiteX4" fmla="*/ 0 w 4084519"/>
                <a:gd name="connsiteY4" fmla="*/ 399793 h 804672"/>
                <a:gd name="connsiteX5" fmla="*/ 2979 w 4084519"/>
                <a:gd name="connsiteY5" fmla="*/ 0 h 804672"/>
                <a:gd name="connsiteX0" fmla="*/ 0 w 4081540"/>
                <a:gd name="connsiteY0" fmla="*/ 0 h 804672"/>
                <a:gd name="connsiteX1" fmla="*/ 4081540 w 4081540"/>
                <a:gd name="connsiteY1" fmla="*/ 0 h 804672"/>
                <a:gd name="connsiteX2" fmla="*/ 4081540 w 4081540"/>
                <a:gd name="connsiteY2" fmla="*/ 804672 h 804672"/>
                <a:gd name="connsiteX3" fmla="*/ 0 w 4081540"/>
                <a:gd name="connsiteY3" fmla="*/ 804672 h 804672"/>
                <a:gd name="connsiteX4" fmla="*/ 384226 w 4081540"/>
                <a:gd name="connsiteY4" fmla="*/ 402772 h 804672"/>
                <a:gd name="connsiteX5" fmla="*/ 0 w 4081540"/>
                <a:gd name="connsiteY5" fmla="*/ 0 h 804672"/>
                <a:gd name="connsiteX0" fmla="*/ 0 w 4081540"/>
                <a:gd name="connsiteY0" fmla="*/ 0 h 804672"/>
                <a:gd name="connsiteX1" fmla="*/ 4081540 w 4081540"/>
                <a:gd name="connsiteY1" fmla="*/ 0 h 804672"/>
                <a:gd name="connsiteX2" fmla="*/ 4081540 w 4081540"/>
                <a:gd name="connsiteY2" fmla="*/ 804672 h 804672"/>
                <a:gd name="connsiteX3" fmla="*/ 0 w 4081540"/>
                <a:gd name="connsiteY3" fmla="*/ 804672 h 804672"/>
                <a:gd name="connsiteX4" fmla="*/ 390183 w 4081540"/>
                <a:gd name="connsiteY4" fmla="*/ 402772 h 804672"/>
                <a:gd name="connsiteX5" fmla="*/ 0 w 4081540"/>
                <a:gd name="connsiteY5" fmla="*/ 0 h 80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1540" h="804672">
                  <a:moveTo>
                    <a:pt x="0" y="0"/>
                  </a:moveTo>
                  <a:lnTo>
                    <a:pt x="4081540" y="0"/>
                  </a:lnTo>
                  <a:lnTo>
                    <a:pt x="4081540" y="804672"/>
                  </a:lnTo>
                  <a:lnTo>
                    <a:pt x="0" y="804672"/>
                  </a:lnTo>
                  <a:lnTo>
                    <a:pt x="390183" y="402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BAC3C-7FD1-47A5-B7B1-EB5CB0FB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8AA9C-79FC-4C08-802C-7C0BD7C8B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305666"/>
            <a:ext cx="1143000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BCAA0-CF4D-434C-A0D8-EF0FAB4FC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7700" y="6676777"/>
            <a:ext cx="926701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053A04D-3241-436D-9A51-40506FC473FD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79507-C8EC-4150-87E9-83717E4D4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68677" y="6676777"/>
            <a:ext cx="253902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608F0-0A9B-4318-AFBA-CDC6DF1E7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2219" y="6676777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BFBF289D-FF09-483A-8ACE-CF5BE04658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00DE2-8A5A-4C9C-8646-5717F3AE0E8C}"/>
              </a:ext>
            </a:extLst>
          </p:cNvPr>
          <p:cNvSpPr txBox="1"/>
          <p:nvPr userDrawn="1"/>
        </p:nvSpPr>
        <p:spPr>
          <a:xfrm>
            <a:off x="1296958" y="6153748"/>
            <a:ext cx="713931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ITS: The Nation’s Spectrum and Communications</a:t>
            </a:r>
            <a:r>
              <a:rPr lang="en-US" sz="18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Boulder, Colorado </a:t>
            </a:r>
            <a:r>
              <a:rPr lang="en-US" sz="12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pitchFamily="2" charset="-79"/>
              </a:rPr>
              <a:t>• its.ntia.gov</a:t>
            </a:r>
            <a:endParaRPr lang="en-US" sz="1200" b="1" baseline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hlinkClick r:id="rId10"/>
            <a:extLst>
              <a:ext uri="{FF2B5EF4-FFF2-40B4-BE49-F238E27FC236}">
                <a16:creationId xmlns:a16="http://schemas.microsoft.com/office/drawing/2014/main" id="{59E3C77E-EA95-467B-A20A-D7EC884E85E4}"/>
              </a:ext>
            </a:extLst>
          </p:cNvPr>
          <p:cNvSpPr>
            <a:spLocks/>
          </p:cNvSpPr>
          <p:nvPr userDrawn="1"/>
        </p:nvSpPr>
        <p:spPr>
          <a:xfrm>
            <a:off x="8956431" y="6371373"/>
            <a:ext cx="2854568" cy="1729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E40B0-95B9-429B-BBA8-EA6F9127B1A9}"/>
              </a:ext>
            </a:extLst>
          </p:cNvPr>
          <p:cNvSpPr txBox="1"/>
          <p:nvPr userDrawn="1"/>
        </p:nvSpPr>
        <p:spPr>
          <a:xfrm>
            <a:off x="9026647" y="6219749"/>
            <a:ext cx="104294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ITS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5ADDF-7EE7-4A9D-882F-ADA75330CFC5}"/>
              </a:ext>
            </a:extLst>
          </p:cNvPr>
          <p:cNvSpPr txBox="1"/>
          <p:nvPr userDrawn="1"/>
        </p:nvSpPr>
        <p:spPr>
          <a:xfrm>
            <a:off x="9586611" y="6380643"/>
            <a:ext cx="226002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900" b="1" kern="800" spc="-20" baseline="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Institute for Telecommunication Sciences</a:t>
            </a:r>
            <a:endParaRPr lang="en-US" sz="900" kern="800" spc="-20" baseline="0" dirty="0">
              <a:latin typeface="+mj-lt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FAF5447-557D-471B-B6F0-BB8CF53C5C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8" y="6182842"/>
            <a:ext cx="54864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45171A-3AF4-4EFE-8E39-B3889491572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76" y="6182842"/>
            <a:ext cx="548640" cy="548640"/>
          </a:xfrm>
          <a:prstGeom prst="rect">
            <a:avLst/>
          </a:prstGeom>
        </p:spPr>
      </p:pic>
      <p:sp>
        <p:nvSpPr>
          <p:cNvPr id="14" name="Rectangle 13">
            <a:hlinkClick r:id="rId10"/>
            <a:extLst>
              <a:ext uri="{FF2B5EF4-FFF2-40B4-BE49-F238E27FC236}">
                <a16:creationId xmlns:a16="http://schemas.microsoft.com/office/drawing/2014/main" id="{9A901DDF-544D-72E7-9A8B-EF7D31F9B651}"/>
              </a:ext>
            </a:extLst>
          </p:cNvPr>
          <p:cNvSpPr/>
          <p:nvPr userDrawn="1"/>
        </p:nvSpPr>
        <p:spPr>
          <a:xfrm>
            <a:off x="5149850" y="6519142"/>
            <a:ext cx="787400" cy="22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3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25" indent="-288925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174625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" panose="05000000000000000000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206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0795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resenter@ntia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TIA/NRMetricFramework" TargetMode="Externa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vl.org/" TargetMode="External"/><Relationship Id="rId2" Type="http://schemas.openxmlformats.org/officeDocument/2006/relationships/hyperlink" Target="https://github.com/NTIA/NRMetricFramewor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D9A03-FED7-4E39-9F67-5E19E562E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68" y="2454443"/>
            <a:ext cx="11557464" cy="1700205"/>
          </a:xfrm>
        </p:spPr>
        <p:txBody>
          <a:bodyPr>
            <a:normAutofit fontScale="90000"/>
          </a:bodyPr>
          <a:lstStyle/>
          <a:p>
            <a:r>
              <a:rPr lang="en-US" dirty="0"/>
              <a:t>Why No Reference Metrics for Image and Video Quality Lack Accuracy and Reproducibility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C3CADB9-CEFC-49EB-BB57-E703AFB96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8612" y="4470517"/>
            <a:ext cx="6119812" cy="1787408"/>
          </a:xfrm>
        </p:spPr>
        <p:txBody>
          <a:bodyPr/>
          <a:lstStyle/>
          <a:p>
            <a:r>
              <a:rPr lang="en-US" dirty="0"/>
              <a:t>December 13, 2022</a:t>
            </a:r>
          </a:p>
          <a:p>
            <a:r>
              <a:rPr lang="en-US" dirty="0"/>
              <a:t>Margaret H Pinson</a:t>
            </a:r>
          </a:p>
          <a:p>
            <a:r>
              <a:rPr lang="en-US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mpinson@ntia.gov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69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AE98-B068-B56F-B4BA-CCC435D2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Claims from Peer Reviewed Publications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BF17E-307B-DC84-1E29-56086940E9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Developer’s ρ</a:t>
            </a:r>
          </a:p>
          <a:p>
            <a:pPr lvl="1"/>
            <a:r>
              <a:rPr lang="en-US" dirty="0"/>
              <a:t>Usually, a single dataset</a:t>
            </a:r>
          </a:p>
          <a:p>
            <a:pPr lvl="1"/>
            <a:r>
              <a:rPr lang="en-US" dirty="0"/>
              <a:t>Extraordinary developer claims (ρ &gt; 0.9) </a:t>
            </a:r>
            <a:br>
              <a:rPr lang="en-US" dirty="0"/>
            </a:br>
            <a:r>
              <a:rPr lang="en-US" dirty="0"/>
              <a:t>without extraordinary evidence</a:t>
            </a:r>
          </a:p>
          <a:p>
            <a:r>
              <a:rPr lang="en-US" dirty="0"/>
              <a:t>Multiple evaluator’s ρ </a:t>
            </a:r>
          </a:p>
          <a:p>
            <a:pPr lvl="1"/>
            <a:r>
              <a:rPr lang="en-US" dirty="0"/>
              <a:t>Unforeseen dataset</a:t>
            </a:r>
          </a:p>
          <a:p>
            <a:pPr lvl="1"/>
            <a:r>
              <a:rPr lang="en-US" dirty="0"/>
              <a:t>Modern camera systems</a:t>
            </a:r>
          </a:p>
          <a:p>
            <a:pPr lvl="1"/>
            <a:r>
              <a:rPr lang="en-US" dirty="0"/>
              <a:t>Usually, a single dataset</a:t>
            </a:r>
          </a:p>
          <a:p>
            <a:r>
              <a:rPr lang="en-US" dirty="0"/>
              <a:t>Ignore</a:t>
            </a:r>
          </a:p>
          <a:p>
            <a:pPr lvl="1"/>
            <a:r>
              <a:rPr lang="en-US" dirty="0"/>
              <a:t>Metric’s intended scope</a:t>
            </a:r>
          </a:p>
          <a:p>
            <a:pPr lvl="1"/>
            <a:r>
              <a:rPr lang="en-US" dirty="0"/>
              <a:t>Retraining and fitting may differ</a:t>
            </a:r>
          </a:p>
          <a:p>
            <a:pPr lvl="1"/>
            <a:r>
              <a:rPr lang="en-US" dirty="0"/>
              <a:t>Logistic fit hides nonlinearity problems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49B84-74C6-5DCE-8E2D-2661F15A61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0BA8F02-1898-5EE9-2625-23901F3CF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4484001"/>
              </p:ext>
            </p:extLst>
          </p:nvPr>
        </p:nvGraphicFramePr>
        <p:xfrm>
          <a:off x="6096000" y="914400"/>
          <a:ext cx="5396412" cy="435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4047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6" name="Picture 35" descr="Chart, bar chart, histogram&#10;&#10;Description automatically generated">
            <a:extLst>
              <a:ext uri="{FF2B5EF4-FFF2-40B4-BE49-F238E27FC236}">
                <a16:creationId xmlns:a16="http://schemas.microsoft.com/office/drawing/2014/main" id="{E458587C-23B9-4E9B-97B2-5561113D7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0" y="333931"/>
            <a:ext cx="2858788" cy="4760582"/>
          </a:xfrm>
          <a:prstGeom prst="rect">
            <a:avLst/>
          </a:prstGeom>
        </p:spPr>
      </p:pic>
      <p:sp>
        <p:nvSpPr>
          <p:cNvPr id="37" name="Title 3">
            <a:extLst>
              <a:ext uri="{FF2B5EF4-FFF2-40B4-BE49-F238E27FC236}">
                <a16:creationId xmlns:a16="http://schemas.microsoft.com/office/drawing/2014/main" id="{896362AB-27B5-47E8-A62A-F4E84C42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999" y="333931"/>
            <a:ext cx="3439886" cy="1801133"/>
          </a:xfrm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</p:spTree>
    <p:extLst>
      <p:ext uri="{BB962C8B-B14F-4D97-AF65-F5344CB8AC3E}">
        <p14:creationId xmlns:p14="http://schemas.microsoft.com/office/powerpoint/2010/main" val="2553869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732B566-145E-4F04-BF29-744D54033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0" y="328667"/>
            <a:ext cx="9527260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88DE1C00-7AD1-461F-B996-7EBAA99A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</p:spTree>
    <p:extLst>
      <p:ext uri="{BB962C8B-B14F-4D97-AF65-F5344CB8AC3E}">
        <p14:creationId xmlns:p14="http://schemas.microsoft.com/office/powerpoint/2010/main" val="394852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ADCEEE63-4E7B-414E-AFD9-C615CAD15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10" y="334107"/>
            <a:ext cx="1901795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A156E99-7715-4398-A45A-76AC9ADF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8518B-172B-446D-8F88-2A1F21BC8509}"/>
              </a:ext>
            </a:extLst>
          </p:cNvPr>
          <p:cNvSpPr txBox="1"/>
          <p:nvPr/>
        </p:nvSpPr>
        <p:spPr>
          <a:xfrm>
            <a:off x="5406618" y="5348712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7DB5D1-236A-4B7C-81C3-C4A722681632}"/>
              </a:ext>
            </a:extLst>
          </p:cNvPr>
          <p:cNvGrpSpPr/>
          <p:nvPr/>
        </p:nvGrpSpPr>
        <p:grpSpPr>
          <a:xfrm>
            <a:off x="7155615" y="5164007"/>
            <a:ext cx="544286" cy="457553"/>
            <a:chOff x="2351315" y="5279571"/>
            <a:chExt cx="544286" cy="457553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ED8C3D7-F344-4452-A511-1826CA69A5F0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4FE9C0-6E06-46C0-94D4-72E63E39BD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2489CA7-0404-4420-995B-81470EC7DAA9}"/>
              </a:ext>
            </a:extLst>
          </p:cNvPr>
          <p:cNvSpPr txBox="1"/>
          <p:nvPr/>
        </p:nvSpPr>
        <p:spPr>
          <a:xfrm>
            <a:off x="8127269" y="5359950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B319D2-984F-48FB-99CB-A842B7B61AA8}"/>
              </a:ext>
            </a:extLst>
          </p:cNvPr>
          <p:cNvCxnSpPr>
            <a:cxnSpLocks/>
          </p:cNvCxnSpPr>
          <p:nvPr/>
        </p:nvCxnSpPr>
        <p:spPr>
          <a:xfrm>
            <a:off x="8262665" y="5196664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78E45F72-DEB0-4062-9AAF-C74DCAF4E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0" y="336469"/>
            <a:ext cx="1901795" cy="47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9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F2F11D7-73F4-490A-A8F2-2D0830FE1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0" y="339552"/>
            <a:ext cx="3334236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56C7EED-E960-4408-9B0F-F56BDCA3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</p:spTree>
    <p:extLst>
      <p:ext uri="{BB962C8B-B14F-4D97-AF65-F5344CB8AC3E}">
        <p14:creationId xmlns:p14="http://schemas.microsoft.com/office/powerpoint/2010/main" val="3453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E788391-4181-4BBB-A82D-AC3779528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0" y="339553"/>
            <a:ext cx="4760582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423E5880-3028-49BE-9E31-84293E0F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</p:spTree>
    <p:extLst>
      <p:ext uri="{BB962C8B-B14F-4D97-AF65-F5344CB8AC3E}">
        <p14:creationId xmlns:p14="http://schemas.microsoft.com/office/powerpoint/2010/main" val="2096256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5155E0F-35EB-42FB-B7DE-45C6529ED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0" y="339552"/>
            <a:ext cx="9527260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E752EE3-A4F0-452E-BB4D-068F06FE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</p:spTree>
    <p:extLst>
      <p:ext uri="{BB962C8B-B14F-4D97-AF65-F5344CB8AC3E}">
        <p14:creationId xmlns:p14="http://schemas.microsoft.com/office/powerpoint/2010/main" val="2748701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D0CB293-A761-4387-AD27-1ECEE9CEF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0" y="339552"/>
            <a:ext cx="1901795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31AA2C2F-56E0-4A1C-9B91-5FDCB3D9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03B52-90F0-4602-A708-F0360143546D}"/>
              </a:ext>
            </a:extLst>
          </p:cNvPr>
          <p:cNvSpPr txBox="1"/>
          <p:nvPr/>
        </p:nvSpPr>
        <p:spPr>
          <a:xfrm>
            <a:off x="5600642" y="5341092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3B64BD-DCE3-434F-99CD-8CCCD8BCD256}"/>
              </a:ext>
            </a:extLst>
          </p:cNvPr>
          <p:cNvGrpSpPr/>
          <p:nvPr/>
        </p:nvGrpSpPr>
        <p:grpSpPr>
          <a:xfrm>
            <a:off x="7349639" y="5156387"/>
            <a:ext cx="544286" cy="457553"/>
            <a:chOff x="2351315" y="5279571"/>
            <a:chExt cx="544286" cy="457553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9173EA9-281E-4712-BA7F-86243064C304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6CCB54C-C2D9-47C1-AA24-D1D535C9E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3C8A18B-1E61-46EF-AE84-E46D6D5AEB92}"/>
              </a:ext>
            </a:extLst>
          </p:cNvPr>
          <p:cNvSpPr txBox="1"/>
          <p:nvPr/>
        </p:nvSpPr>
        <p:spPr>
          <a:xfrm>
            <a:off x="8321293" y="5352330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6D0CCA-F5CD-40C4-9758-5E8A7735AB9A}"/>
              </a:ext>
            </a:extLst>
          </p:cNvPr>
          <p:cNvCxnSpPr>
            <a:cxnSpLocks/>
          </p:cNvCxnSpPr>
          <p:nvPr/>
        </p:nvCxnSpPr>
        <p:spPr>
          <a:xfrm>
            <a:off x="8456689" y="5189044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9EA79BC4-C584-4BFD-AE78-50D78D9EE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23" y="335934"/>
            <a:ext cx="1901795" cy="47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6F27B93E-7ECC-4F8C-9EDD-124C3C66D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0" y="332467"/>
            <a:ext cx="2858788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7031A6AF-5779-4B21-B8B0-999E01EC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</p:spTree>
    <p:extLst>
      <p:ext uri="{BB962C8B-B14F-4D97-AF65-F5344CB8AC3E}">
        <p14:creationId xmlns:p14="http://schemas.microsoft.com/office/powerpoint/2010/main" val="180721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/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Pearson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Correlation </a:t>
                </a:r>
              </a:p>
              <a:p>
                <a:pPr algn="ctr"/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(MOS vs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solidFill>
                              <a:prstClr val="black">
                                <a:lumMod val="65000"/>
                                <a:lumOff val="3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E62A10-8B0B-4AEE-B32A-0FFD340A1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9" y="2139096"/>
                <a:ext cx="2032741" cy="1212640"/>
              </a:xfrm>
              <a:prstGeom prst="rect">
                <a:avLst/>
              </a:prstGeom>
              <a:blipFill>
                <a:blip r:embed="rId3"/>
                <a:stretch>
                  <a:fillRect l="-3593" t="-4020" r="-55689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ACB844D-19FD-4640-A50A-8D7D5A831649}"/>
              </a:ext>
            </a:extLst>
          </p:cNvPr>
          <p:cNvSpPr txBox="1"/>
          <p:nvPr/>
        </p:nvSpPr>
        <p:spPr>
          <a:xfrm>
            <a:off x="493458" y="534471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Developer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88E05B-283E-4915-A73C-9D1E886FFF07}"/>
              </a:ext>
            </a:extLst>
          </p:cNvPr>
          <p:cNvGrpSpPr/>
          <p:nvPr/>
        </p:nvGrpSpPr>
        <p:grpSpPr>
          <a:xfrm>
            <a:off x="2242455" y="5160005"/>
            <a:ext cx="544286" cy="457553"/>
            <a:chOff x="2351315" y="5279571"/>
            <a:chExt cx="544286" cy="45755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D41541-6571-4B08-BA02-478264E468A7}"/>
                </a:ext>
              </a:extLst>
            </p:cNvPr>
            <p:cNvCxnSpPr/>
            <p:nvPr/>
          </p:nvCxnSpPr>
          <p:spPr>
            <a:xfrm flipV="1">
              <a:off x="2862943" y="5279571"/>
              <a:ext cx="0" cy="446315"/>
            </a:xfrm>
            <a:prstGeom prst="straightConnector1">
              <a:avLst/>
            </a:prstGeom>
            <a:ln w="63500"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2615CAA-EB1D-41F9-9A31-FC382A9966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1315" y="5737124"/>
              <a:ext cx="544286" cy="0"/>
            </a:xfrm>
            <a:prstGeom prst="straightConnector1">
              <a:avLst/>
            </a:prstGeom>
            <a:ln w="63500"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E8E545-6324-415C-A2E6-BF2AB67A10A0}"/>
              </a:ext>
            </a:extLst>
          </p:cNvPr>
          <p:cNvSpPr txBox="1"/>
          <p:nvPr/>
        </p:nvSpPr>
        <p:spPr>
          <a:xfrm>
            <a:off x="3214109" y="5355948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202FF1-0D6D-4F44-B182-A7F0D4CE0953}"/>
              </a:ext>
            </a:extLst>
          </p:cNvPr>
          <p:cNvCxnSpPr>
            <a:cxnSpLocks/>
          </p:cNvCxnSpPr>
          <p:nvPr/>
        </p:nvCxnSpPr>
        <p:spPr>
          <a:xfrm>
            <a:off x="3349505" y="5192662"/>
            <a:ext cx="1413257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C59BE39B-8B83-4294-955D-D65841491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0" y="332467"/>
            <a:ext cx="3809685" cy="476058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AB1CA30-4DD4-494D-88A4-AFE6EDE5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314" y="333931"/>
            <a:ext cx="2742570" cy="1801133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/>
              <a:t>Published Performance Analyses</a:t>
            </a:r>
          </a:p>
        </p:txBody>
      </p:sp>
    </p:spTree>
    <p:extLst>
      <p:ext uri="{BB962C8B-B14F-4D97-AF65-F5344CB8AC3E}">
        <p14:creationId xmlns:p14="http://schemas.microsoft.com/office/powerpoint/2010/main" val="381435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F81D-3279-60AF-DCB6-FCEA4628C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and Subjective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2AE1A-358D-7E0A-E21E-E50E9538B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limit on NR metric performance</a:t>
            </a:r>
          </a:p>
        </p:txBody>
      </p:sp>
    </p:spTree>
    <p:extLst>
      <p:ext uri="{BB962C8B-B14F-4D97-AF65-F5344CB8AC3E}">
        <p14:creationId xmlns:p14="http://schemas.microsoft.com/office/powerpoint/2010/main" val="3993239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6EBB-3F9B-2F00-8802-FD0E6CAE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3ADBA-9206-857B-CE03-016CC72DB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Insufficient data</a:t>
            </a:r>
          </a:p>
          <a:p>
            <a:pPr lvl="1"/>
            <a:r>
              <a:rPr lang="en-US" dirty="0"/>
              <a:t>Developers and evaluators</a:t>
            </a:r>
          </a:p>
          <a:p>
            <a:pPr lvl="1"/>
            <a:r>
              <a:rPr lang="en-US" dirty="0"/>
              <a:t>“Proof of concept” dataset</a:t>
            </a:r>
          </a:p>
          <a:p>
            <a:pPr lvl="1"/>
            <a:r>
              <a:rPr lang="en-US" dirty="0"/>
              <a:t>Imply results will extend</a:t>
            </a:r>
          </a:p>
          <a:p>
            <a:r>
              <a:rPr lang="en-US" dirty="0"/>
              <a:t>Widespread misinformation</a:t>
            </a:r>
          </a:p>
          <a:p>
            <a:pPr lvl="1"/>
            <a:r>
              <a:rPr lang="en-US" dirty="0"/>
              <a:t>Accuracy of specific metrics</a:t>
            </a:r>
          </a:p>
          <a:p>
            <a:pPr lvl="1"/>
            <a:r>
              <a:rPr lang="en-US" dirty="0"/>
              <a:t>Merit of various development strategies</a:t>
            </a:r>
          </a:p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Single dataset strategy cannot be justified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7917963-8251-35F8-61F7-36D53B08C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144323"/>
              </p:ext>
            </p:extLst>
          </p:nvPr>
        </p:nvGraphicFramePr>
        <p:xfrm>
          <a:off x="6705600" y="862149"/>
          <a:ext cx="5553166" cy="484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8191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B7BF8-7CDF-AA8D-3C51-93FB1A9331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49" y="149206"/>
            <a:ext cx="7307956" cy="58863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E87AF-1BBA-F361-FB5A-3C0E831A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RCA</a:t>
            </a:r>
            <a:br>
              <a:rPr lang="en-US" dirty="0"/>
            </a:br>
            <a:r>
              <a:rPr lang="en-US" dirty="0"/>
              <a:t>Our Analysis of NR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CBFD6-F791-A1CC-F5CC-2ED06C096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21961"/>
            <a:ext cx="10515600" cy="1973445"/>
          </a:xfrm>
        </p:spPr>
        <p:txBody>
          <a:bodyPr/>
          <a:lstStyle/>
          <a:p>
            <a:r>
              <a:rPr lang="en-US" dirty="0"/>
              <a:t>Evaluator role</a:t>
            </a:r>
          </a:p>
          <a:p>
            <a:r>
              <a:rPr lang="en-US" dirty="0"/>
              <a:t>12 datasets</a:t>
            </a:r>
          </a:p>
          <a:p>
            <a:r>
              <a:rPr lang="en-US" dirty="0"/>
              <a:t>Easily available metrics</a:t>
            </a:r>
          </a:p>
          <a:p>
            <a:r>
              <a:rPr lang="en-US" dirty="0"/>
              <a:t>Doesn’t take forever to run</a:t>
            </a:r>
          </a:p>
        </p:txBody>
      </p:sp>
    </p:spTree>
    <p:extLst>
      <p:ext uri="{BB962C8B-B14F-4D97-AF65-F5344CB8AC3E}">
        <p14:creationId xmlns:p14="http://schemas.microsoft.com/office/powerpoint/2010/main" val="3112454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032F-76A2-4B1B-4202-1424B445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Analysis of NR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66BE4-8A91-B7B0-5649-56D06BE4F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Evaluation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162D24-17D1-A183-46B2-A4F5A17589A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Response to unforeseen content</a:t>
            </a:r>
          </a:p>
          <a:p>
            <a:pPr lvl="1"/>
            <a:r>
              <a:rPr lang="en-US" dirty="0"/>
              <a:t>Camera capture </a:t>
            </a:r>
          </a:p>
          <a:p>
            <a:pPr lvl="1"/>
            <a:r>
              <a:rPr lang="en-US" dirty="0"/>
              <a:t>Modern video streaming systems</a:t>
            </a:r>
          </a:p>
          <a:p>
            <a:r>
              <a:rPr lang="en-US" dirty="0"/>
              <a:t>12 datasets</a:t>
            </a:r>
          </a:p>
          <a:p>
            <a:pPr lvl="1"/>
            <a:r>
              <a:rPr lang="en-US" dirty="0"/>
              <a:t>6 IQA with camera capture</a:t>
            </a:r>
          </a:p>
          <a:p>
            <a:pPr lvl="1"/>
            <a:r>
              <a:rPr lang="en-US" dirty="0"/>
              <a:t>3 VQA with camera capture</a:t>
            </a:r>
          </a:p>
          <a:p>
            <a:pPr lvl="1"/>
            <a:r>
              <a:rPr lang="en-US" dirty="0"/>
              <a:t>3 VQA with compression, broadcast use case</a:t>
            </a:r>
          </a:p>
          <a:p>
            <a:r>
              <a:rPr lang="en-US" dirty="0"/>
              <a:t>Scatter plot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C3CD49-2EEE-18FB-FA52-65967866E3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9" y="1307592"/>
            <a:ext cx="5869806" cy="4727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485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E7A9-FFC9-3620-8773-B368F0A1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Rating Scale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1A36A-B8A4-C2CC-05B7-5E3713AC4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Rating Scale for RCA Metrics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E89E3-AD08-DF4D-5C6C-1DCD80B92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Ideal Scatter Plot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E17E1C-315D-BA81-83A4-5BD566934B0A}"/>
              </a:ext>
            </a:extLst>
          </p:cNvPr>
          <p:cNvGrpSpPr>
            <a:grpSpLocks noChangeAspect="1"/>
          </p:cNvGrpSpPr>
          <p:nvPr/>
        </p:nvGrpSpPr>
        <p:grpSpPr>
          <a:xfrm>
            <a:off x="9905229" y="1983243"/>
            <a:ext cx="1143000" cy="1143000"/>
            <a:chOff x="6681486" y="2384384"/>
            <a:chExt cx="2286000" cy="228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2E5D0E-9F81-BB8C-746D-9B47437EA71D}"/>
                </a:ext>
              </a:extLst>
            </p:cNvPr>
            <p:cNvSpPr/>
            <p:nvPr/>
          </p:nvSpPr>
          <p:spPr>
            <a:xfrm>
              <a:off x="6681486" y="2384384"/>
              <a:ext cx="2286000" cy="228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72BE933C-FB19-74A6-5298-7B0374708461}"/>
                </a:ext>
              </a:extLst>
            </p:cNvPr>
            <p:cNvSpPr/>
            <p:nvPr/>
          </p:nvSpPr>
          <p:spPr>
            <a:xfrm>
              <a:off x="6681486" y="2384384"/>
              <a:ext cx="2286000" cy="2286000"/>
            </a:xfrm>
            <a:prstGeom prst="diagStripe">
              <a:avLst>
                <a:gd name="adj" fmla="val 768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iagonal Stripe 8">
              <a:extLst>
                <a:ext uri="{FF2B5EF4-FFF2-40B4-BE49-F238E27FC236}">
                  <a16:creationId xmlns:a16="http://schemas.microsoft.com/office/drawing/2014/main" id="{F0DF1F1E-713B-CDD5-E384-A525C59033D8}"/>
                </a:ext>
              </a:extLst>
            </p:cNvPr>
            <p:cNvSpPr/>
            <p:nvPr/>
          </p:nvSpPr>
          <p:spPr>
            <a:xfrm rot="10800000">
              <a:off x="6681486" y="2384384"/>
              <a:ext cx="2286000" cy="2286000"/>
            </a:xfrm>
            <a:prstGeom prst="diagStripe">
              <a:avLst>
                <a:gd name="adj" fmla="val 768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0B7969-E106-8727-0150-30443CEEEEDE}"/>
              </a:ext>
            </a:extLst>
          </p:cNvPr>
          <p:cNvGrpSpPr/>
          <p:nvPr/>
        </p:nvGrpSpPr>
        <p:grpSpPr>
          <a:xfrm>
            <a:off x="9884972" y="3919910"/>
            <a:ext cx="1143000" cy="1143000"/>
            <a:chOff x="9449764" y="2384384"/>
            <a:chExt cx="1143000" cy="1143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8DE30F-C23B-235A-8A10-4375E7208B8C}"/>
                </a:ext>
              </a:extLst>
            </p:cNvPr>
            <p:cNvSpPr/>
            <p:nvPr/>
          </p:nvSpPr>
          <p:spPr>
            <a:xfrm flipH="1">
              <a:off x="9449764" y="2384384"/>
              <a:ext cx="1143000" cy="1143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gonal Stripe 10">
              <a:extLst>
                <a:ext uri="{FF2B5EF4-FFF2-40B4-BE49-F238E27FC236}">
                  <a16:creationId xmlns:a16="http://schemas.microsoft.com/office/drawing/2014/main" id="{04231E73-E15E-2E54-81BC-28B024BF7152}"/>
                </a:ext>
              </a:extLst>
            </p:cNvPr>
            <p:cNvSpPr/>
            <p:nvPr/>
          </p:nvSpPr>
          <p:spPr>
            <a:xfrm flipH="1">
              <a:off x="9449764" y="2384384"/>
              <a:ext cx="1143000" cy="1143000"/>
            </a:xfrm>
            <a:prstGeom prst="diagStripe">
              <a:avLst>
                <a:gd name="adj" fmla="val 768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Diagonal Stripe 11">
              <a:extLst>
                <a:ext uri="{FF2B5EF4-FFF2-40B4-BE49-F238E27FC236}">
                  <a16:creationId xmlns:a16="http://schemas.microsoft.com/office/drawing/2014/main" id="{48F6A489-B561-8F9D-2E11-19FC0EDFEB1E}"/>
                </a:ext>
              </a:extLst>
            </p:cNvPr>
            <p:cNvSpPr/>
            <p:nvPr/>
          </p:nvSpPr>
          <p:spPr>
            <a:xfrm rot="10800000" flipH="1">
              <a:off x="9449764" y="2384384"/>
              <a:ext cx="1143000" cy="1143000"/>
            </a:xfrm>
            <a:prstGeom prst="diagStripe">
              <a:avLst>
                <a:gd name="adj" fmla="val 768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4814F6-739A-0EC2-2A39-EE12AFE03F74}"/>
              </a:ext>
            </a:extLst>
          </p:cNvPr>
          <p:cNvSpPr txBox="1"/>
          <p:nvPr/>
        </p:nvSpPr>
        <p:spPr>
          <a:xfrm>
            <a:off x="9884973" y="3140091"/>
            <a:ext cx="116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36EC5-8039-97D9-04F0-DBAB825096CC}"/>
              </a:ext>
            </a:extLst>
          </p:cNvPr>
          <p:cNvSpPr txBox="1"/>
          <p:nvPr/>
        </p:nvSpPr>
        <p:spPr>
          <a:xfrm>
            <a:off x="6479832" y="496501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Metric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DDB10-224D-2C01-D6B8-9101C720D745}"/>
              </a:ext>
            </a:extLst>
          </p:cNvPr>
          <p:cNvSpPr txBox="1"/>
          <p:nvPr/>
        </p:nvSpPr>
        <p:spPr>
          <a:xfrm rot="16200000">
            <a:off x="9121355" y="2352014"/>
            <a:ext cx="108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</a:t>
            </a:r>
          </a:p>
        </p:txBody>
      </p:sp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65408EC0-3669-E32A-0C26-3381389F6280}"/>
              </a:ext>
            </a:extLst>
          </p:cNvPr>
          <p:cNvGraphicFramePr>
            <a:graphicFrameLocks noGrp="1"/>
          </p:cNvGraphicFramePr>
          <p:nvPr>
            <p:ph sz="half" idx="13"/>
          </p:nvPr>
        </p:nvGraphicFramePr>
        <p:xfrm>
          <a:off x="381000" y="1765300"/>
          <a:ext cx="5638800" cy="2054350"/>
        </p:xfrm>
        <a:graphic>
          <a:graphicData uri="http://schemas.openxmlformats.org/drawingml/2006/table">
            <a:tbl>
              <a:tblPr/>
              <a:tblGrid>
                <a:gridCol w="2205448">
                  <a:extLst>
                    <a:ext uri="{9D8B030D-6E8A-4147-A177-3AD203B41FA5}">
                      <a16:colId xmlns:a16="http://schemas.microsoft.com/office/drawing/2014/main" val="2220890673"/>
                    </a:ext>
                  </a:extLst>
                </a:gridCol>
                <a:gridCol w="3433352">
                  <a:extLst>
                    <a:ext uri="{9D8B030D-6E8A-4147-A177-3AD203B41FA5}">
                      <a16:colId xmlns:a16="http://schemas.microsoft.com/office/drawing/2014/main" val="2458186991"/>
                    </a:ext>
                  </a:extLst>
                </a:gridCol>
              </a:tblGrid>
              <a:tr h="180442">
                <a:tc>
                  <a:txBody>
                    <a:bodyPr/>
                    <a:lstStyle/>
                    <a:p>
                      <a:r>
                        <a:rPr lang="en-US" sz="2000" dirty="0"/>
                        <a:t>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Very inaccurate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164396"/>
                  </a:ext>
                </a:extLst>
              </a:tr>
              <a:tr h="180442">
                <a:tc>
                  <a:txBody>
                    <a:bodyPr/>
                    <a:lstStyle/>
                    <a:p>
                      <a:r>
                        <a:rPr lang="en-US" sz="2000" dirty="0"/>
                        <a:t>⭐ 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Promising results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09414"/>
                  </a:ext>
                </a:extLst>
              </a:tr>
              <a:tr h="315773">
                <a:tc>
                  <a:txBody>
                    <a:bodyPr/>
                    <a:lstStyle/>
                    <a:p>
                      <a:r>
                        <a:rPr lang="en-US" sz="2000" dirty="0"/>
                        <a:t>⭐ ⭐ 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Consistent performance for 10+ datasets. Valid for all media.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819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⭐ ⭐ ⭐ 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To be determined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146178"/>
                  </a:ext>
                </a:extLst>
              </a:tr>
              <a:tr h="180442">
                <a:tc>
                  <a:txBody>
                    <a:bodyPr/>
                    <a:lstStyle/>
                    <a:p>
                      <a:r>
                        <a:rPr lang="en-US" sz="2000" dirty="0"/>
                        <a:t>⭐ ⭐ ⭐ ⭐ 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be determined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581701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43F9CE7C-F79C-062F-83BB-C3EC07C5404C}"/>
              </a:ext>
            </a:extLst>
          </p:cNvPr>
          <p:cNvGrpSpPr/>
          <p:nvPr/>
        </p:nvGrpSpPr>
        <p:grpSpPr>
          <a:xfrm>
            <a:off x="6475296" y="1969108"/>
            <a:ext cx="1143000" cy="1145361"/>
            <a:chOff x="7847636" y="3819650"/>
            <a:chExt cx="1143000" cy="114536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3B2AE7-9478-28B2-1668-D3B4F68D2439}"/>
                </a:ext>
              </a:extLst>
            </p:cNvPr>
            <p:cNvSpPr/>
            <p:nvPr/>
          </p:nvSpPr>
          <p:spPr>
            <a:xfrm>
              <a:off x="7847636" y="3822011"/>
              <a:ext cx="1143000" cy="1143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DF849711-2219-D0C2-C51D-055B3723E577}"/>
                </a:ext>
              </a:extLst>
            </p:cNvPr>
            <p:cNvSpPr/>
            <p:nvPr/>
          </p:nvSpPr>
          <p:spPr>
            <a:xfrm>
              <a:off x="7847636" y="3819650"/>
              <a:ext cx="1143000" cy="114300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0AC95C-6EF5-82CC-6081-B5A500F6F874}"/>
              </a:ext>
            </a:extLst>
          </p:cNvPr>
          <p:cNvGrpSpPr/>
          <p:nvPr/>
        </p:nvGrpSpPr>
        <p:grpSpPr>
          <a:xfrm rot="5400000" flipV="1">
            <a:off x="6475296" y="3819650"/>
            <a:ext cx="1143000" cy="1145361"/>
            <a:chOff x="7847636" y="3819650"/>
            <a:chExt cx="1143000" cy="11453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8CE9D3-0DE4-139B-8DA5-6643D703DC9D}"/>
                </a:ext>
              </a:extLst>
            </p:cNvPr>
            <p:cNvSpPr/>
            <p:nvPr/>
          </p:nvSpPr>
          <p:spPr>
            <a:xfrm>
              <a:off x="7847636" y="3822011"/>
              <a:ext cx="1143000" cy="1143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C2C04395-969E-7132-EE4C-788CD0106C47}"/>
                </a:ext>
              </a:extLst>
            </p:cNvPr>
            <p:cNvSpPr/>
            <p:nvPr/>
          </p:nvSpPr>
          <p:spPr>
            <a:xfrm>
              <a:off x="7847636" y="3819650"/>
              <a:ext cx="1143000" cy="114300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FDA7F1-FC91-C213-3CE4-F3C0C3E12749}"/>
              </a:ext>
            </a:extLst>
          </p:cNvPr>
          <p:cNvSpPr txBox="1"/>
          <p:nvPr/>
        </p:nvSpPr>
        <p:spPr>
          <a:xfrm>
            <a:off x="9884973" y="505610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Metric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7246C7-7B58-A502-571E-DD42C2FA10B7}"/>
              </a:ext>
            </a:extLst>
          </p:cNvPr>
          <p:cNvSpPr txBox="1"/>
          <p:nvPr/>
        </p:nvSpPr>
        <p:spPr>
          <a:xfrm>
            <a:off x="11049000" y="2189252"/>
            <a:ext cx="101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major factor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AAF773-AE69-2A1E-7ACD-7A2C9064373D}"/>
              </a:ext>
            </a:extLst>
          </p:cNvPr>
          <p:cNvSpPr txBox="1"/>
          <p:nvPr/>
        </p:nvSpPr>
        <p:spPr>
          <a:xfrm rot="16200000">
            <a:off x="5655306" y="4178295"/>
            <a:ext cx="108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EAD12-6D7A-2407-3129-C4BC6D6C5655}"/>
              </a:ext>
            </a:extLst>
          </p:cNvPr>
          <p:cNvSpPr txBox="1"/>
          <p:nvPr/>
        </p:nvSpPr>
        <p:spPr>
          <a:xfrm rot="16200000">
            <a:off x="5661155" y="2327753"/>
            <a:ext cx="108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D77CA9-BF91-0DA6-970B-4F3F0AE8C626}"/>
              </a:ext>
            </a:extLst>
          </p:cNvPr>
          <p:cNvSpPr txBox="1"/>
          <p:nvPr/>
        </p:nvSpPr>
        <p:spPr>
          <a:xfrm>
            <a:off x="7618296" y="2189252"/>
            <a:ext cx="1477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minor factor</a:t>
            </a:r>
          </a:p>
          <a:p>
            <a:pPr algn="ctr"/>
            <a:r>
              <a:rPr lang="en-US" dirty="0"/>
              <a:t>(impairment)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92C52B-E315-7D86-362C-A2BF1080A0EB}"/>
              </a:ext>
            </a:extLst>
          </p:cNvPr>
          <p:cNvSpPr txBox="1"/>
          <p:nvPr/>
        </p:nvSpPr>
        <p:spPr>
          <a:xfrm>
            <a:off x="7618295" y="4039794"/>
            <a:ext cx="162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minor factor (enhancement)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54CA3B-DE13-0805-58D0-1C763B3E82F9}"/>
              </a:ext>
            </a:extLst>
          </p:cNvPr>
          <p:cNvSpPr txBox="1"/>
          <p:nvPr/>
        </p:nvSpPr>
        <p:spPr>
          <a:xfrm rot="16200000">
            <a:off x="9121355" y="4306744"/>
            <a:ext cx="108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F2A688-5398-67A3-DA73-7D6AA673B40D}"/>
              </a:ext>
            </a:extLst>
          </p:cNvPr>
          <p:cNvSpPr txBox="1"/>
          <p:nvPr/>
        </p:nvSpPr>
        <p:spPr>
          <a:xfrm>
            <a:off x="11027972" y="4168244"/>
            <a:ext cx="103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major factor</a:t>
            </a:r>
          </a:p>
        </p:txBody>
      </p:sp>
    </p:spTree>
    <p:extLst>
      <p:ext uri="{BB962C8B-B14F-4D97-AF65-F5344CB8AC3E}">
        <p14:creationId xmlns:p14="http://schemas.microsoft.com/office/powerpoint/2010/main" val="400566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E5CE-AE66-3ED7-F8E3-E66124ED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357F63-D0AE-EA0D-1816-9101B09FA51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</a:t>
                </a:r>
              </a:p>
              <a:p>
                <a:r>
                  <a:rPr lang="en-US" dirty="0"/>
                  <a:t>Goal: 		uneven illumination in </a:t>
                </a:r>
                <a:br>
                  <a:rPr lang="en-US" dirty="0"/>
                </a:br>
                <a:r>
                  <a:rPr lang="en-US" dirty="0"/>
                  <a:t>		dermoscopy images</a:t>
                </a:r>
              </a:p>
              <a:p>
                <a:r>
                  <a:rPr lang="en-US" dirty="0"/>
                  <a:t>Speed:	4 × baseline</a:t>
                </a:r>
              </a:p>
              <a:p>
                <a:r>
                  <a:rPr lang="en-US" dirty="0"/>
                  <a:t>Author:	0.84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, private IQA</a:t>
                </a:r>
              </a:p>
              <a:p>
                <a:r>
                  <a:rPr lang="en-US" dirty="0"/>
                  <a:t>Evaluation:	0.33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/>
                  <a:t> for 6 IQA datasets</a:t>
                </a:r>
              </a:p>
              <a:p>
                <a:pPr lvl="1"/>
                <a:r>
                  <a:rPr lang="en-US" dirty="0"/>
                  <a:t>Does not detect uneven illumination</a:t>
                </a:r>
              </a:p>
              <a:p>
                <a:pPr lvl="1"/>
                <a:r>
                  <a:rPr lang="en-US" dirty="0"/>
                  <a:t>Upper triangle = detect aspect of </a:t>
                </a:r>
                <a:r>
                  <a:rPr lang="en-US" u="sng" dirty="0"/>
                  <a:t>high</a:t>
                </a:r>
                <a:r>
                  <a:rPr lang="en-US" dirty="0"/>
                  <a:t> quality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357F63-D0AE-EA0D-1816-9101B09FA5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C2E2B7D2-26C7-8C12-3674-EB8CB2BD5A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" b="4586"/>
          <a:stretch/>
        </p:blipFill>
        <p:spPr>
          <a:xfrm>
            <a:off x="6878781" y="174171"/>
            <a:ext cx="4932219" cy="5817326"/>
          </a:xfrm>
        </p:spPr>
      </p:pic>
    </p:spTree>
    <p:extLst>
      <p:ext uri="{BB962C8B-B14F-4D97-AF65-F5344CB8AC3E}">
        <p14:creationId xmlns:p14="http://schemas.microsoft.com/office/powerpoint/2010/main" val="2092031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CBAC9-09E7-5AD9-46DA-6EE13C9C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27395-C577-B35F-5E08-B92669971CC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</a:t>
                </a:r>
              </a:p>
              <a:p>
                <a:r>
                  <a:rPr lang="en-US" dirty="0"/>
                  <a:t>Goal: 		gaussian white noise</a:t>
                </a:r>
              </a:p>
              <a:p>
                <a:r>
                  <a:rPr lang="en-US" dirty="0"/>
                  <a:t>Speed:	1.5 × baseline</a:t>
                </a:r>
              </a:p>
              <a:p>
                <a:r>
                  <a:rPr lang="en-US" dirty="0"/>
                  <a:t>Author:	0.98 </a:t>
                </a:r>
                <a:r>
                  <a:rPr lang="el-GR" dirty="0"/>
                  <a:t>ρ</a:t>
                </a:r>
                <a:r>
                  <a:rPr lang="en-US" dirty="0"/>
                  <a:t> LIVE 2006</a:t>
                </a:r>
              </a:p>
              <a:p>
                <a:r>
                  <a:rPr lang="en-US" dirty="0"/>
                  <a:t>Evaluation:	0.20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Does not detect noise</a:t>
                </a:r>
              </a:p>
              <a:p>
                <a:pPr lvl="1"/>
                <a:r>
                  <a:rPr lang="en-US" dirty="0"/>
                  <a:t>Two distinct responses (overlaid)</a:t>
                </a:r>
              </a:p>
              <a:p>
                <a:pPr lvl="1"/>
                <a:r>
                  <a:rPr lang="en-US" dirty="0"/>
                  <a:t>Upper triangle = detect aspect of high quality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27395-C577-B35F-5E08-B92669971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9F0FF20A-B71C-6537-B40B-8857638E9D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4484" r="6371" b="5611"/>
          <a:stretch/>
        </p:blipFill>
        <p:spPr>
          <a:xfrm>
            <a:off x="6210656" y="1279525"/>
            <a:ext cx="5757333" cy="4572000"/>
          </a:xfrm>
        </p:spPr>
      </p:pic>
    </p:spTree>
    <p:extLst>
      <p:ext uri="{BB962C8B-B14F-4D97-AF65-F5344CB8AC3E}">
        <p14:creationId xmlns:p14="http://schemas.microsoft.com/office/powerpoint/2010/main" val="1936620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4EEAF-4413-CFE4-CC85-DB2E8907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CPBD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7AB083-6DF3-D0FB-D4BE-0076FC4BABD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⭐</a:t>
                </a:r>
              </a:p>
              <a:p>
                <a:r>
                  <a:rPr lang="en-US" dirty="0"/>
                  <a:t>Goal: 		blur detection</a:t>
                </a:r>
              </a:p>
              <a:p>
                <a:r>
                  <a:rPr lang="en-US" dirty="0"/>
                  <a:t>Speed:	3 × baseline</a:t>
                </a:r>
              </a:p>
              <a:p>
                <a:r>
                  <a:rPr lang="en-US" dirty="0"/>
                  <a:t>Author:	0.91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, private IQA</a:t>
                </a:r>
              </a:p>
              <a:p>
                <a:r>
                  <a:rPr lang="en-US" dirty="0"/>
                  <a:t>Evaluation:	0.27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Probably does not detect blur</a:t>
                </a:r>
              </a:p>
              <a:p>
                <a:pPr lvl="1"/>
                <a:r>
                  <a:rPr lang="en-US" dirty="0"/>
                  <a:t>Response to KoNViD-1K, ITS4S, and </a:t>
                </a:r>
                <a:r>
                  <a:rPr lang="en-US" dirty="0" err="1"/>
                  <a:t>vqegHDcuts</a:t>
                </a:r>
                <a:r>
                  <a:rPr lang="en-US" dirty="0"/>
                  <a:t> worth investigation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7AB083-6DF3-D0FB-D4BE-0076FC4BAB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, qr code&#10;&#10;Description automatically generated">
            <a:extLst>
              <a:ext uri="{FF2B5EF4-FFF2-40B4-BE49-F238E27FC236}">
                <a16:creationId xmlns:a16="http://schemas.microsoft.com/office/drawing/2014/main" id="{DFB4076E-F96F-408F-2BF8-19C7175DA9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5046" r="7297" b="5966"/>
          <a:stretch/>
        </p:blipFill>
        <p:spPr>
          <a:xfrm>
            <a:off x="6171258" y="1307591"/>
            <a:ext cx="5724651" cy="4518347"/>
          </a:xfrm>
        </p:spPr>
      </p:pic>
    </p:spTree>
    <p:extLst>
      <p:ext uri="{BB962C8B-B14F-4D97-AF65-F5344CB8AC3E}">
        <p14:creationId xmlns:p14="http://schemas.microsoft.com/office/powerpoint/2010/main" val="862983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A945-988C-6A0F-1BF9-D1EA749A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dipIQ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D33BD9-8B2D-0BC3-61E9-62D3C5B8E78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⭐ ⭐</a:t>
                </a:r>
              </a:p>
              <a:p>
                <a:r>
                  <a:rPr lang="en-US" dirty="0"/>
                  <a:t>Goal: 		[compression RCA]</a:t>
                </a:r>
              </a:p>
              <a:p>
                <a:r>
                  <a:rPr lang="en-US" dirty="0"/>
                  <a:t>Speed:	9 × baseline</a:t>
                </a:r>
              </a:p>
              <a:p>
                <a:r>
                  <a:rPr lang="en-US" dirty="0"/>
                  <a:t>Author:	0.96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 LIVE 2006</a:t>
                </a:r>
                <a:br>
                  <a:rPr lang="en-US" dirty="0"/>
                </a:br>
                <a:r>
                  <a:rPr lang="en-US" dirty="0"/>
                  <a:t>		0.95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 CSIQ</a:t>
                </a:r>
                <a:br>
                  <a:rPr lang="en-US" dirty="0"/>
                </a:br>
                <a:r>
                  <a:rPr lang="en-US" dirty="0"/>
                  <a:t>		0.89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 TID2013</a:t>
                </a:r>
              </a:p>
              <a:p>
                <a:r>
                  <a:rPr lang="en-US" dirty="0"/>
                  <a:t>Evaluation:	0.43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Too slow to be viable</a:t>
                </a:r>
              </a:p>
              <a:p>
                <a:pPr lvl="1"/>
                <a:r>
                  <a:rPr lang="en-US" dirty="0"/>
                  <a:t>Pairwise learning to rank (L2R), infer ranking from FR metric</a:t>
                </a:r>
              </a:p>
              <a:p>
                <a:pPr lvl="1"/>
                <a:r>
                  <a:rPr lang="en-US" dirty="0"/>
                  <a:t>Authors intended </a:t>
                </a:r>
                <a:r>
                  <a:rPr lang="en-US" dirty="0" err="1"/>
                  <a:t>dipIQ</a:t>
                </a:r>
                <a:r>
                  <a:rPr lang="en-US" dirty="0"/>
                  <a:t> for either overall MOS or ranking of media quality  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D33BD9-8B2D-0BC3-61E9-62D3C5B8E7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4B904B4-26D9-65B1-EFB5-0E4D8024AF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4484" r="6833" b="6426"/>
          <a:stretch/>
        </p:blipFill>
        <p:spPr>
          <a:xfrm>
            <a:off x="6172202" y="1214582"/>
            <a:ext cx="5775958" cy="4595237"/>
          </a:xfrm>
        </p:spPr>
      </p:pic>
    </p:spTree>
    <p:extLst>
      <p:ext uri="{BB962C8B-B14F-4D97-AF65-F5344CB8AC3E}">
        <p14:creationId xmlns:p14="http://schemas.microsoft.com/office/powerpoint/2010/main" val="2973526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8C92-2708-F337-E92C-750D20EA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A4243-EC11-6283-5ECA-E5625E6FF64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</a:t>
                </a:r>
              </a:p>
              <a:p>
                <a:r>
                  <a:rPr lang="en-US" dirty="0"/>
                  <a:t>Goal: 		noise</a:t>
                </a:r>
              </a:p>
              <a:p>
                <a:r>
                  <a:rPr lang="en-US" dirty="0"/>
                  <a:t>Speed:	8 × baseline</a:t>
                </a:r>
              </a:p>
              <a:p>
                <a:r>
                  <a:rPr lang="en-US" dirty="0"/>
                  <a:t>Author:	none given</a:t>
                </a:r>
              </a:p>
              <a:p>
                <a:r>
                  <a:rPr lang="en-US" dirty="0"/>
                  <a:t>Evaluation:	0.0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A4243-EC11-6283-5ECA-E5625E6FF6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E9D7A6A4-C2C8-6180-F1FA-36951BDC46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3779" r="6834" b="4073"/>
          <a:stretch/>
        </p:blipFill>
        <p:spPr>
          <a:xfrm>
            <a:off x="6149505" y="1166949"/>
            <a:ext cx="5755111" cy="4749569"/>
          </a:xfrm>
        </p:spPr>
      </p:pic>
    </p:spTree>
    <p:extLst>
      <p:ext uri="{BB962C8B-B14F-4D97-AF65-F5344CB8AC3E}">
        <p14:creationId xmlns:p14="http://schemas.microsoft.com/office/powerpoint/2010/main" val="620345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8C92-2708-F337-E92C-750D20EA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HVS-</a:t>
            </a:r>
            <a:r>
              <a:rPr lang="en-US" dirty="0" err="1"/>
              <a:t>MaxPol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A4243-EC11-6283-5ECA-E5625E6FF64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⭐ </a:t>
                </a:r>
              </a:p>
              <a:p>
                <a:r>
                  <a:rPr lang="en-US" dirty="0"/>
                  <a:t>Goal: 		image sharpness</a:t>
                </a:r>
              </a:p>
              <a:p>
                <a:r>
                  <a:rPr lang="en-US" dirty="0"/>
                  <a:t>Speed:	3 × baseline</a:t>
                </a:r>
              </a:p>
              <a:p>
                <a:r>
                  <a:rPr lang="en-US" dirty="0"/>
                  <a:t>Training:	LIVE 2006, CSIQ, TID2008, TID2013, BID, CID2013, </a:t>
                </a:r>
                <a:r>
                  <a:rPr lang="en-US" dirty="0" err="1"/>
                  <a:t>FocusPath</a:t>
                </a:r>
                <a:endParaRPr lang="en-US" dirty="0"/>
              </a:p>
              <a:p>
                <a:r>
                  <a:rPr lang="en-US" dirty="0"/>
                  <a:t>Author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Evaluation</a:t>
                </a:r>
              </a:p>
              <a:p>
                <a:pPr lvl="1"/>
                <a:r>
                  <a:rPr lang="en-US" dirty="0"/>
                  <a:t>HVS-MaxPol 1 natural 	0.67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 0.43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</a:p>
              <a:p>
                <a:pPr lvl="1"/>
                <a:r>
                  <a:rPr lang="en-US" dirty="0"/>
                  <a:t>HVS-</a:t>
                </a:r>
                <a:r>
                  <a:rPr lang="en-US" dirty="0" err="1"/>
                  <a:t>MaxPol</a:t>
                </a:r>
                <a:r>
                  <a:rPr lang="en-US" dirty="0"/>
                  <a:t> 2 natural 	0.93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 0.32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</a:p>
              <a:p>
                <a:pPr lvl="1"/>
                <a:r>
                  <a:rPr lang="en-US" dirty="0"/>
                  <a:t>HVS-MaxPol 1 synthetic 	0.71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 0.42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</a:p>
              <a:p>
                <a:pPr lvl="1"/>
                <a:r>
                  <a:rPr lang="en-US" dirty="0"/>
                  <a:t>HVS-</a:t>
                </a:r>
                <a:r>
                  <a:rPr lang="en-US" dirty="0" err="1"/>
                  <a:t>MaxPol</a:t>
                </a:r>
                <a:r>
                  <a:rPr lang="en-US" dirty="0"/>
                  <a:t> 2 synthetic 	0.93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 0.41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A4243-EC11-6283-5ECA-E5625E6FF6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 r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1D29BE7E-1D17-B4EC-F01C-EF513D90B6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4117" r="8533" b="6075"/>
          <a:stretch/>
        </p:blipFill>
        <p:spPr>
          <a:xfrm>
            <a:off x="6251978" y="1279525"/>
            <a:ext cx="5739725" cy="4696139"/>
          </a:xfrm>
        </p:spPr>
      </p:pic>
    </p:spTree>
    <p:extLst>
      <p:ext uri="{BB962C8B-B14F-4D97-AF65-F5344CB8AC3E}">
        <p14:creationId xmlns:p14="http://schemas.microsoft.com/office/powerpoint/2010/main" val="1709762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C0662-9220-56A1-8960-B9A48C16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are Noisy and Biased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9DD5A-7479-6C7D-AF8D-928CC9C07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307591"/>
            <a:ext cx="5791199" cy="4572000"/>
          </a:xfrm>
        </p:spPr>
        <p:txBody>
          <a:bodyPr/>
          <a:lstStyle/>
          <a:p>
            <a:r>
              <a:rPr lang="en-US" dirty="0"/>
              <a:t>Media sampling</a:t>
            </a:r>
          </a:p>
          <a:p>
            <a:pPr lvl="1"/>
            <a:r>
              <a:rPr lang="en-US" dirty="0"/>
              <a:t>Systematic criteria (CCRIQ)</a:t>
            </a:r>
          </a:p>
          <a:p>
            <a:pPr lvl="1"/>
            <a:r>
              <a:rPr lang="en-US" dirty="0"/>
              <a:t>Convenience sampling (VIME1)</a:t>
            </a:r>
          </a:p>
          <a:p>
            <a:pPr lvl="1"/>
            <a:r>
              <a:rPr lang="en-US" dirty="0"/>
              <a:t>Maximum variety (KoNViD-1K)</a:t>
            </a:r>
          </a:p>
          <a:p>
            <a:r>
              <a:rPr lang="en-US" dirty="0"/>
              <a:t>System sampling</a:t>
            </a:r>
          </a:p>
          <a:p>
            <a:pPr lvl="1"/>
            <a:r>
              <a:rPr lang="en-US" dirty="0"/>
              <a:t>Systematic sampling (CCRIQ)</a:t>
            </a:r>
          </a:p>
          <a:p>
            <a:pPr lvl="1"/>
            <a:r>
              <a:rPr lang="en-US" dirty="0"/>
              <a:t>Convenience sampling (ITS4S3)</a:t>
            </a:r>
          </a:p>
          <a:p>
            <a:pPr lvl="1"/>
            <a:r>
              <a:rPr lang="en-US" dirty="0"/>
              <a:t>Real application (ITS4S)</a:t>
            </a:r>
          </a:p>
          <a:p>
            <a:r>
              <a:rPr lang="en-US" dirty="0"/>
              <a:t>Use case</a:t>
            </a:r>
          </a:p>
          <a:p>
            <a:pPr lvl="1"/>
            <a:r>
              <a:rPr lang="en-US" dirty="0"/>
              <a:t>User generated content</a:t>
            </a:r>
          </a:p>
          <a:p>
            <a:pPr lvl="1"/>
            <a:r>
              <a:rPr lang="en-US" dirty="0"/>
              <a:t>Specific task (e.g., medical, public safety, gaming)</a:t>
            </a:r>
          </a:p>
          <a:p>
            <a:pPr lvl="1"/>
            <a:r>
              <a:rPr lang="en-US" dirty="0"/>
              <a:t>Demand ≠ supply	</a:t>
            </a:r>
          </a:p>
          <a:p>
            <a:pPr lvl="2"/>
            <a:r>
              <a:rPr lang="en-US" dirty="0"/>
              <a:t>Broadcast video scarce</a:t>
            </a:r>
          </a:p>
          <a:p>
            <a:pPr lvl="2"/>
            <a:r>
              <a:rPr lang="en-US" dirty="0"/>
              <a:t>Computer vision none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5DC91-14C0-4EC8-F4F8-10B35EAB89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Single dataset cannot span all impairments</a:t>
            </a:r>
          </a:p>
          <a:p>
            <a:pPr lvl="1"/>
            <a:r>
              <a:rPr lang="en-US" dirty="0"/>
              <a:t>Limited subject matter</a:t>
            </a:r>
          </a:p>
          <a:p>
            <a:pPr lvl="1"/>
            <a:r>
              <a:rPr lang="en-US" dirty="0"/>
              <a:t>Limited impairments</a:t>
            </a:r>
          </a:p>
          <a:p>
            <a:pPr lvl="1"/>
            <a:r>
              <a:rPr lang="en-US" dirty="0"/>
              <a:t>Expensive content typically omitted</a:t>
            </a:r>
          </a:p>
          <a:p>
            <a:r>
              <a:rPr lang="en-US" dirty="0"/>
              <a:t>Huge variety of camera capture impairments</a:t>
            </a:r>
          </a:p>
          <a:p>
            <a:pPr lvl="1"/>
            <a:r>
              <a:rPr lang="en-US" dirty="0"/>
              <a:t>Some common (white level)</a:t>
            </a:r>
          </a:p>
          <a:p>
            <a:pPr lvl="1"/>
            <a:r>
              <a:rPr lang="en-US" dirty="0"/>
              <a:t>Some rare (black level)</a:t>
            </a:r>
          </a:p>
          <a:p>
            <a:pPr lvl="1"/>
            <a:r>
              <a:rPr lang="en-US" dirty="0"/>
              <a:t>Some not characterized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41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C23E-001F-CDCC-20FC-F03D1769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JNB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58F9B-A7E6-2FED-125C-8909A2AD4A5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⭐</a:t>
                </a:r>
              </a:p>
              <a:p>
                <a:r>
                  <a:rPr lang="en-US" dirty="0"/>
                  <a:t>Goal: 		blur detection</a:t>
                </a:r>
              </a:p>
              <a:p>
                <a:r>
                  <a:rPr lang="en-US" dirty="0"/>
                  <a:t>Speed:	4 × baseline</a:t>
                </a:r>
              </a:p>
              <a:p>
                <a:r>
                  <a:rPr lang="en-US" dirty="0"/>
                  <a:t>Author:	0.93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, IQA Gaussian blur</a:t>
                </a:r>
                <a:br>
                  <a:rPr lang="en-US" dirty="0"/>
                </a:br>
                <a:r>
                  <a:rPr lang="en-US" dirty="0"/>
                  <a:t>		0.88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, IQA JPEG2000 blur </a:t>
                </a:r>
              </a:p>
              <a:p>
                <a:r>
                  <a:rPr lang="en-US" dirty="0"/>
                  <a:t>Evaluation:	0.15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Two distinct responses (overlaid)</a:t>
                </a:r>
              </a:p>
              <a:p>
                <a:pPr lvl="1"/>
                <a:r>
                  <a:rPr lang="en-US" dirty="0"/>
                  <a:t>May detect blur (not verified)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58F9B-A7E6-2FED-125C-8909A2AD4A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D39B02EA-B006-D0E5-C6CB-399FF39C47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4660" r="7915" b="5789"/>
          <a:stretch/>
        </p:blipFill>
        <p:spPr>
          <a:xfrm>
            <a:off x="6011344" y="1132115"/>
            <a:ext cx="5799655" cy="4670134"/>
          </a:xfrm>
        </p:spPr>
      </p:pic>
    </p:spTree>
    <p:extLst>
      <p:ext uri="{BB962C8B-B14F-4D97-AF65-F5344CB8AC3E}">
        <p14:creationId xmlns:p14="http://schemas.microsoft.com/office/powerpoint/2010/main" val="1367816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F4D8A-F55F-8C4C-289A-2D3BE987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F1A684-B9F9-AA12-D76E-9BFDDA5CBDD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⭐⭐⭐ </a:t>
                </a:r>
              </a:p>
              <a:p>
                <a:r>
                  <a:rPr lang="en-US" dirty="0"/>
                  <a:t>Goal: 		RCA </a:t>
                </a:r>
              </a:p>
              <a:p>
                <a:pPr lvl="1"/>
                <a:r>
                  <a:rPr lang="en-US" dirty="0"/>
                  <a:t>High frequency from image enhancement</a:t>
                </a:r>
              </a:p>
              <a:p>
                <a:r>
                  <a:rPr lang="en-US" dirty="0"/>
                  <a:t>Speed:	20 × baseline</a:t>
                </a:r>
              </a:p>
              <a:p>
                <a:r>
                  <a:rPr lang="en-US" dirty="0"/>
                  <a:t>Author:	not provided, LIVE 2006</a:t>
                </a:r>
              </a:p>
              <a:p>
                <a:r>
                  <a:rPr lang="en-US" dirty="0"/>
                  <a:t>Evaluation:	 0.23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/>
                  <a:t> for 6 datasets</a:t>
                </a:r>
              </a:p>
              <a:p>
                <a:pPr lvl="1"/>
                <a:r>
                  <a:rPr lang="en-US" dirty="0"/>
                  <a:t>Too slow for TDME to be viable</a:t>
                </a:r>
              </a:p>
              <a:p>
                <a:pPr lvl="1"/>
                <a:r>
                  <a:rPr lang="en-US" dirty="0"/>
                  <a:t>Software solutions exist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F1A684-B9F9-AA12-D76E-9BFDDA5CB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1916420C-6BC2-E74B-D89B-5F4CD8F33D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5183"/>
          <a:stretch/>
        </p:blipFill>
        <p:spPr>
          <a:xfrm>
            <a:off x="6658515" y="294671"/>
            <a:ext cx="4967428" cy="5584920"/>
          </a:xfrm>
        </p:spPr>
      </p:pic>
    </p:spTree>
    <p:extLst>
      <p:ext uri="{BB962C8B-B14F-4D97-AF65-F5344CB8AC3E}">
        <p14:creationId xmlns:p14="http://schemas.microsoft.com/office/powerpoint/2010/main" val="3188723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F4D8A-F55F-8C4C-289A-2D3BE987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TDMEC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F1A684-B9F9-AA12-D76E-9BFDDA5CBDD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⭐⭐⭐ </a:t>
                </a:r>
              </a:p>
              <a:p>
                <a:r>
                  <a:rPr lang="en-US" dirty="0"/>
                  <a:t>Goal: 		RCA </a:t>
                </a:r>
              </a:p>
              <a:p>
                <a:pPr lvl="1"/>
                <a:r>
                  <a:rPr lang="en-US" dirty="0"/>
                  <a:t>High frequency from image enhancement</a:t>
                </a:r>
              </a:p>
              <a:p>
                <a:r>
                  <a:rPr lang="en-US" dirty="0"/>
                  <a:t>Speed:	36 × baseline</a:t>
                </a:r>
              </a:p>
              <a:p>
                <a:r>
                  <a:rPr lang="en-US" dirty="0"/>
                  <a:t>Author:	0.99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, TID2008</a:t>
                </a:r>
              </a:p>
              <a:p>
                <a:r>
                  <a:rPr lang="en-US" dirty="0"/>
                  <a:t>Evaluation:	 0.36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/>
                  <a:t> for 6 datasets</a:t>
                </a:r>
              </a:p>
              <a:p>
                <a:pPr lvl="1"/>
                <a:r>
                  <a:rPr lang="en-US" dirty="0"/>
                  <a:t>Too slow for TDMEC to be viable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F1A684-B9F9-AA12-D76E-9BFDDA5CB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Chart, map, scatter chart&#10;&#10;Description automatically generated">
            <a:extLst>
              <a:ext uri="{FF2B5EF4-FFF2-40B4-BE49-F238E27FC236}">
                <a16:creationId xmlns:a16="http://schemas.microsoft.com/office/drawing/2014/main" id="{8F06CD82-1081-F405-684C-21C735953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3961" r="4144" b="5564"/>
          <a:stretch/>
        </p:blipFill>
        <p:spPr>
          <a:xfrm>
            <a:off x="6769989" y="365125"/>
            <a:ext cx="4289898" cy="5477691"/>
          </a:xfrm>
        </p:spPr>
      </p:pic>
    </p:spTree>
    <p:extLst>
      <p:ext uri="{BB962C8B-B14F-4D97-AF65-F5344CB8AC3E}">
        <p14:creationId xmlns:p14="http://schemas.microsoft.com/office/powerpoint/2010/main" val="82914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B7BF8-7CDF-AA8D-3C51-93FB1A9331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49" y="149206"/>
            <a:ext cx="7307956" cy="58863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E87AF-1BBA-F361-FB5A-3C0E831A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MOS</a:t>
            </a:r>
            <a:br>
              <a:rPr lang="en-US" dirty="0"/>
            </a:br>
            <a:r>
              <a:rPr lang="en-US" dirty="0"/>
              <a:t>Our Analysis of NR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CBFD6-F791-A1CC-F5CC-2ED06C096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21961"/>
            <a:ext cx="10515600" cy="1973445"/>
          </a:xfrm>
        </p:spPr>
        <p:txBody>
          <a:bodyPr/>
          <a:lstStyle/>
          <a:p>
            <a:r>
              <a:rPr lang="en-US" dirty="0"/>
              <a:t>Evaluator role</a:t>
            </a:r>
          </a:p>
          <a:p>
            <a:r>
              <a:rPr lang="en-US" dirty="0"/>
              <a:t>12 datasets</a:t>
            </a:r>
          </a:p>
          <a:p>
            <a:r>
              <a:rPr lang="en-US" dirty="0"/>
              <a:t>Easily available</a:t>
            </a:r>
          </a:p>
          <a:p>
            <a:r>
              <a:rPr lang="en-US" dirty="0"/>
              <a:t>Doesn’t take forever to run</a:t>
            </a:r>
          </a:p>
        </p:txBody>
      </p:sp>
    </p:spTree>
    <p:extLst>
      <p:ext uri="{BB962C8B-B14F-4D97-AF65-F5344CB8AC3E}">
        <p14:creationId xmlns:p14="http://schemas.microsoft.com/office/powerpoint/2010/main" val="3897916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E7A9-FFC9-3620-8773-B368F0A1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Rating Scale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1A36A-B8A4-C2CC-05B7-5E3713AC4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Rating Scale for MOS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E89E3-AD08-DF4D-5C6C-1DCD80B92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Ideal Scatter Plot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9150C0A-F794-A3CD-E0A6-AE755AEBE218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3274714797"/>
              </p:ext>
            </p:extLst>
          </p:nvPr>
        </p:nvGraphicFramePr>
        <p:xfrm>
          <a:off x="381000" y="1975830"/>
          <a:ext cx="5638800" cy="3273550"/>
        </p:xfrm>
        <a:graphic>
          <a:graphicData uri="http://schemas.openxmlformats.org/drawingml/2006/table">
            <a:tbl>
              <a:tblPr/>
              <a:tblGrid>
                <a:gridCol w="1839686">
                  <a:extLst>
                    <a:ext uri="{9D8B030D-6E8A-4147-A177-3AD203B41FA5}">
                      <a16:colId xmlns:a16="http://schemas.microsoft.com/office/drawing/2014/main" val="166865899"/>
                    </a:ext>
                  </a:extLst>
                </a:gridCol>
                <a:gridCol w="3799114">
                  <a:extLst>
                    <a:ext uri="{9D8B030D-6E8A-4147-A177-3AD203B41FA5}">
                      <a16:colId xmlns:a16="http://schemas.microsoft.com/office/drawing/2014/main" val="156703759"/>
                    </a:ext>
                  </a:extLst>
                </a:gridCol>
              </a:tblGrid>
              <a:tr h="180442">
                <a:tc>
                  <a:txBody>
                    <a:bodyPr/>
                    <a:lstStyle/>
                    <a:p>
                      <a:r>
                        <a:rPr lang="en-US" sz="2000" dirty="0"/>
                        <a:t>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Very inaccurate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5655"/>
                  </a:ext>
                </a:extLst>
              </a:tr>
              <a:tr h="180442">
                <a:tc>
                  <a:txBody>
                    <a:bodyPr/>
                    <a:lstStyle/>
                    <a:p>
                      <a:r>
                        <a:rPr lang="en-US" sz="2000" dirty="0"/>
                        <a:t>⭐⭐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Promising results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661549"/>
                  </a:ext>
                </a:extLst>
              </a:tr>
              <a:tr h="315773">
                <a:tc>
                  <a:txBody>
                    <a:bodyPr/>
                    <a:lstStyle/>
                    <a:p>
                      <a:r>
                        <a:rPr lang="en-US" sz="2000" dirty="0"/>
                        <a:t>⭐⭐⭐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Consistent performance for 10+ datasets. Valid for all media. Equivalent to 1-person ad-hoc test for 1+ dataset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699970"/>
                  </a:ext>
                </a:extLst>
              </a:tr>
              <a:tr h="315773">
                <a:tc>
                  <a:txBody>
                    <a:bodyPr/>
                    <a:lstStyle/>
                    <a:p>
                      <a:r>
                        <a:rPr lang="en-US" sz="2000" dirty="0"/>
                        <a:t>⭐⭐⭐⭐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 accurate as a 1-person ad-hoc test across 10+ datasets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896598"/>
                  </a:ext>
                </a:extLst>
              </a:tr>
              <a:tr h="180442">
                <a:tc>
                  <a:txBody>
                    <a:bodyPr/>
                    <a:lstStyle/>
                    <a:p>
                      <a:r>
                        <a:rPr lang="en-US" sz="2000" dirty="0"/>
                        <a:t>⭐⭐⭐⭐⭐</a:t>
                      </a:r>
                    </a:p>
                  </a:txBody>
                  <a:tcPr marL="45110" marR="45110" marT="22555" marB="225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 accurate as a 6-person pilot test across 10+ datasets</a:t>
                      </a:r>
                    </a:p>
                  </a:txBody>
                  <a:tcPr marL="45110" marR="45110" marT="22555" marB="22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55429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DD59AA2-C782-7E2D-DAA0-00164A37C2E3}"/>
              </a:ext>
            </a:extLst>
          </p:cNvPr>
          <p:cNvSpPr/>
          <p:nvPr/>
        </p:nvSpPr>
        <p:spPr>
          <a:xfrm>
            <a:off x="6681486" y="2384384"/>
            <a:ext cx="2286000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gonal Stripe 10">
            <a:extLst>
              <a:ext uri="{FF2B5EF4-FFF2-40B4-BE49-F238E27FC236}">
                <a16:creationId xmlns:a16="http://schemas.microsoft.com/office/drawing/2014/main" id="{ACFA8939-7F0E-1017-D030-EC046B882DEF}"/>
              </a:ext>
            </a:extLst>
          </p:cNvPr>
          <p:cNvSpPr/>
          <p:nvPr/>
        </p:nvSpPr>
        <p:spPr>
          <a:xfrm>
            <a:off x="6681486" y="2384384"/>
            <a:ext cx="2286000" cy="2286000"/>
          </a:xfrm>
          <a:prstGeom prst="diagStripe">
            <a:avLst>
              <a:gd name="adj" fmla="val 76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D79F37D9-53BD-D577-5177-4104FEEE1C6D}"/>
              </a:ext>
            </a:extLst>
          </p:cNvPr>
          <p:cNvSpPr/>
          <p:nvPr/>
        </p:nvSpPr>
        <p:spPr>
          <a:xfrm rot="10800000">
            <a:off x="6681486" y="2384384"/>
            <a:ext cx="2286000" cy="2286000"/>
          </a:xfrm>
          <a:prstGeom prst="diagStripe">
            <a:avLst>
              <a:gd name="adj" fmla="val 76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BEF42-A91F-A876-CC5D-862D9D9CFF9F}"/>
              </a:ext>
            </a:extLst>
          </p:cNvPr>
          <p:cNvSpPr/>
          <p:nvPr/>
        </p:nvSpPr>
        <p:spPr>
          <a:xfrm flipH="1">
            <a:off x="9449764" y="2384384"/>
            <a:ext cx="2286000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8B7A1CFB-4192-9D51-97E9-4096329E948F}"/>
              </a:ext>
            </a:extLst>
          </p:cNvPr>
          <p:cNvSpPr/>
          <p:nvPr/>
        </p:nvSpPr>
        <p:spPr>
          <a:xfrm flipH="1">
            <a:off x="9449764" y="2384384"/>
            <a:ext cx="2286000" cy="2286000"/>
          </a:xfrm>
          <a:prstGeom prst="diagStripe">
            <a:avLst>
              <a:gd name="adj" fmla="val 76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gonal Stripe 14">
            <a:extLst>
              <a:ext uri="{FF2B5EF4-FFF2-40B4-BE49-F238E27FC236}">
                <a16:creationId xmlns:a16="http://schemas.microsoft.com/office/drawing/2014/main" id="{5BEE44AD-742A-C63F-ED5B-42C1BF257D92}"/>
              </a:ext>
            </a:extLst>
          </p:cNvPr>
          <p:cNvSpPr/>
          <p:nvPr/>
        </p:nvSpPr>
        <p:spPr>
          <a:xfrm rot="10800000" flipH="1">
            <a:off x="9449764" y="2403328"/>
            <a:ext cx="2286000" cy="2286000"/>
          </a:xfrm>
          <a:prstGeom prst="diagStripe">
            <a:avLst>
              <a:gd name="adj" fmla="val 76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1CAD56-8359-B6AC-CF7D-F44A7DDE0A6D}"/>
              </a:ext>
            </a:extLst>
          </p:cNvPr>
          <p:cNvSpPr txBox="1"/>
          <p:nvPr/>
        </p:nvSpPr>
        <p:spPr>
          <a:xfrm>
            <a:off x="7002684" y="4780345"/>
            <a:ext cx="168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NR 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2CE4C0-A7B4-ECBA-823E-2232B67E8FDB}"/>
              </a:ext>
            </a:extLst>
          </p:cNvPr>
          <p:cNvSpPr txBox="1"/>
          <p:nvPr/>
        </p:nvSpPr>
        <p:spPr>
          <a:xfrm>
            <a:off x="9811474" y="4780345"/>
            <a:ext cx="168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NR Metric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4D328-A9D5-721B-0BA2-F5CD69CF0380}"/>
              </a:ext>
            </a:extLst>
          </p:cNvPr>
          <p:cNvSpPr txBox="1"/>
          <p:nvPr/>
        </p:nvSpPr>
        <p:spPr>
          <a:xfrm rot="16200000">
            <a:off x="5595395" y="3184968"/>
            <a:ext cx="168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</a:t>
            </a:r>
          </a:p>
        </p:txBody>
      </p:sp>
    </p:spTree>
    <p:extLst>
      <p:ext uri="{BB962C8B-B14F-4D97-AF65-F5344CB8AC3E}">
        <p14:creationId xmlns:p14="http://schemas.microsoft.com/office/powerpoint/2010/main" val="1760048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8C92-2708-F337-E92C-750D20EA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BRISQUE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A4243-EC11-6283-5ECA-E5625E6FF64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1.5 × baseline</a:t>
                </a:r>
              </a:p>
              <a:p>
                <a:r>
                  <a:rPr lang="en-US" dirty="0"/>
                  <a:t>Author:	0.94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 LIVE 2006</a:t>
                </a:r>
              </a:p>
              <a:p>
                <a:r>
                  <a:rPr lang="en-US" dirty="0"/>
                  <a:t>Evaluation:	0.26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A4243-EC11-6283-5ECA-E5625E6FF6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, qr code&#10;&#10;Description automatically generated">
            <a:extLst>
              <a:ext uri="{FF2B5EF4-FFF2-40B4-BE49-F238E27FC236}">
                <a16:creationId xmlns:a16="http://schemas.microsoft.com/office/drawing/2014/main" id="{304DC7CB-5615-EFBE-441D-47330735B3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4255" r="7143" b="5591"/>
          <a:stretch/>
        </p:blipFill>
        <p:spPr>
          <a:xfrm>
            <a:off x="6200896" y="1287521"/>
            <a:ext cx="5695013" cy="4592070"/>
          </a:xfrm>
        </p:spPr>
      </p:pic>
    </p:spTree>
    <p:extLst>
      <p:ext uri="{BB962C8B-B14F-4D97-AF65-F5344CB8AC3E}">
        <p14:creationId xmlns:p14="http://schemas.microsoft.com/office/powerpoint/2010/main" val="4230591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A945-988C-6A0F-1BF9-D1EA749A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dipIQ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D33BD9-8B2D-0BC3-61E9-62D3C5B8E78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⭐	</a:t>
                </a:r>
              </a:p>
              <a:p>
                <a:r>
                  <a:rPr lang="en-US" dirty="0"/>
                  <a:t>Goal: 		ranking or overall MOS</a:t>
                </a:r>
              </a:p>
              <a:p>
                <a:r>
                  <a:rPr lang="en-US" dirty="0"/>
                  <a:t>Speed:	9 × baseline</a:t>
                </a:r>
              </a:p>
              <a:p>
                <a:r>
                  <a:rPr lang="en-US" dirty="0"/>
                  <a:t>Author:	0.96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 LIVE 2006</a:t>
                </a:r>
                <a:br>
                  <a:rPr lang="en-US" dirty="0"/>
                </a:br>
                <a:r>
                  <a:rPr lang="en-US" dirty="0"/>
                  <a:t>		0.95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 CSIQ</a:t>
                </a:r>
                <a:br>
                  <a:rPr lang="en-US" dirty="0"/>
                </a:br>
                <a:r>
                  <a:rPr lang="en-US" dirty="0"/>
                  <a:t>		0.89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 TID2013</a:t>
                </a:r>
              </a:p>
              <a:p>
                <a:r>
                  <a:rPr lang="en-US" dirty="0"/>
                  <a:t>Evaluation:	0.43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Too slow to be viable</a:t>
                </a:r>
              </a:p>
              <a:p>
                <a:pPr lvl="1"/>
                <a:r>
                  <a:rPr lang="en-US" dirty="0"/>
                  <a:t>Pairwise learning to rank (L2R), infer ranking from FR metric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D33BD9-8B2D-0BC3-61E9-62D3C5B8E7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4B904B4-26D9-65B1-EFB5-0E4D8024AF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4484" r="6833" b="6426"/>
          <a:stretch/>
        </p:blipFill>
        <p:spPr>
          <a:xfrm>
            <a:off x="6172202" y="1214582"/>
            <a:ext cx="5775958" cy="4595237"/>
          </a:xfrm>
        </p:spPr>
      </p:pic>
    </p:spTree>
    <p:extLst>
      <p:ext uri="{BB962C8B-B14F-4D97-AF65-F5344CB8AC3E}">
        <p14:creationId xmlns:p14="http://schemas.microsoft.com/office/powerpoint/2010/main" val="3603888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107F-0606-3F92-5CB0-A3D8F824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Jp2KNR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61974-3772-C5D3-E890-6282D0B657D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3 × baseline</a:t>
                </a:r>
              </a:p>
              <a:p>
                <a:r>
                  <a:rPr lang="en-US" dirty="0"/>
                  <a:t>Author:	0.92 </a:t>
                </a:r>
                <a:r>
                  <a:rPr lang="en-US" dirty="0">
                    <a:effectLst/>
                  </a:rPr>
                  <a:t>ρ</a:t>
                </a:r>
                <a:r>
                  <a:rPr lang="en-US" dirty="0"/>
                  <a:t>, LIVE 2006</a:t>
                </a:r>
              </a:p>
              <a:p>
                <a:r>
                  <a:rPr lang="en-US" dirty="0"/>
                  <a:t>Evaluation:	0.18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Very different response for bright light and low light camera response </a:t>
                </a:r>
              </a:p>
              <a:p>
                <a:pPr lvl="1"/>
                <a:r>
                  <a:rPr lang="en-US" dirty="0"/>
                  <a:t>Upper triangle from ITS4S and </a:t>
                </a:r>
                <a:r>
                  <a:rPr lang="en-US" dirty="0" err="1"/>
                  <a:t>vqegHDcuts</a:t>
                </a:r>
                <a:r>
                  <a:rPr lang="en-US" dirty="0"/>
                  <a:t> may be closer to the metric’s intended response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61974-3772-C5D3-E890-6282D0B657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 r="-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F3CBA04-FD4F-6568-7653-85E505FBF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3625" r="5134" b="3402"/>
          <a:stretch/>
        </p:blipFill>
        <p:spPr>
          <a:xfrm>
            <a:off x="6281557" y="1279526"/>
            <a:ext cx="5638800" cy="4606344"/>
          </a:xfrm>
        </p:spPr>
      </p:pic>
    </p:spTree>
    <p:extLst>
      <p:ext uri="{BB962C8B-B14F-4D97-AF65-F5344CB8AC3E}">
        <p14:creationId xmlns:p14="http://schemas.microsoft.com/office/powerpoint/2010/main" val="3682254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6920-B331-AAC1-7716-D0AD65B0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Log-BIQA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B5A10C-1B86-FF75-D9EB-5A8648685B7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1.5 × baseline</a:t>
                </a:r>
              </a:p>
              <a:p>
                <a:r>
                  <a:rPr lang="en-US" dirty="0"/>
                  <a:t>Author:	0.92 to 0.95 </a:t>
                </a:r>
                <a:r>
                  <a:rPr lang="en-US" dirty="0">
                    <a:effectLst/>
                  </a:rPr>
                  <a:t>ρ</a:t>
                </a:r>
                <a:endParaRPr lang="en-US" dirty="0"/>
              </a:p>
              <a:p>
                <a:r>
                  <a:rPr lang="en-US" dirty="0"/>
                  <a:t>Evaluation:	0.18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B5A10C-1B86-FF75-D9EB-5A8648685B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699992A-6136-F925-90BD-FB8D84C4D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3943" r="7143" b="4476"/>
          <a:stretch/>
        </p:blipFill>
        <p:spPr>
          <a:xfrm>
            <a:off x="6105229" y="1307592"/>
            <a:ext cx="5808097" cy="4471912"/>
          </a:xfrm>
        </p:spPr>
      </p:pic>
    </p:spTree>
    <p:extLst>
      <p:ext uri="{BB962C8B-B14F-4D97-AF65-F5344CB8AC3E}">
        <p14:creationId xmlns:p14="http://schemas.microsoft.com/office/powerpoint/2010/main" val="4057366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EA6D-B2B0-EC99-AFD7-381BE982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5BBAD5-DE1A-3BDA-D730-CB8390127A2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1.3 × baseline</a:t>
                </a:r>
              </a:p>
              <a:p>
                <a:r>
                  <a:rPr lang="en-US" dirty="0"/>
                  <a:t>Author:	0.91 </a:t>
                </a:r>
                <a:r>
                  <a:rPr lang="en-US" dirty="0">
                    <a:effectLst/>
                  </a:rPr>
                  <a:t>ρ CID2013 (retrained)</a:t>
                </a:r>
                <a:br>
                  <a:rPr lang="en-US" dirty="0">
                    <a:effectLst/>
                  </a:rPr>
                </a:br>
                <a:r>
                  <a:rPr lang="en-US" dirty="0">
                    <a:effectLst/>
                  </a:rPr>
                  <a:t>		0.66 ρ TID2013 (retrained)</a:t>
                </a:r>
                <a:br>
                  <a:rPr lang="en-US" dirty="0">
                    <a:effectLst/>
                  </a:rPr>
                </a:br>
                <a:r>
                  <a:rPr lang="en-US" dirty="0">
                    <a:effectLst/>
                  </a:rPr>
                  <a:t>		0.85 ρ CSIQ (retrained)</a:t>
                </a:r>
                <a:endParaRPr lang="en-US" dirty="0"/>
              </a:p>
              <a:p>
                <a:r>
                  <a:rPr lang="en-US" dirty="0"/>
                  <a:t>Evaluation:	0.15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5BBAD5-DE1A-3BDA-D730-CB8390127A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E5D39EE4-654D-1469-6B66-0BD321020A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t="4360" r="7142" b="5278"/>
          <a:stretch/>
        </p:blipFill>
        <p:spPr>
          <a:xfrm>
            <a:off x="6226783" y="1279526"/>
            <a:ext cx="5584217" cy="4515118"/>
          </a:xfrm>
        </p:spPr>
      </p:pic>
    </p:spTree>
    <p:extLst>
      <p:ext uri="{BB962C8B-B14F-4D97-AF65-F5344CB8AC3E}">
        <p14:creationId xmlns:p14="http://schemas.microsoft.com/office/powerpoint/2010/main" val="341370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CD49-1AEF-936B-1FD1-027F3329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Bound on Accuracy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74735-7F08-29EB-A705-DA3E5833E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Subjective Testing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4BE2C6-A869-6A1F-44E1-B7A4B36434A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Random process </a:t>
            </a:r>
          </a:p>
          <a:p>
            <a:r>
              <a:rPr lang="en-US" dirty="0"/>
              <a:t>VQEG lab-to-lab </a:t>
            </a:r>
          </a:p>
          <a:p>
            <a:pPr lvl="1"/>
            <a:r>
              <a:rPr lang="en-US" dirty="0"/>
              <a:t>15 subjects	0.90 to 0.99 correlation</a:t>
            </a:r>
          </a:p>
          <a:p>
            <a:pPr lvl="1"/>
            <a:r>
              <a:rPr lang="en-US" dirty="0"/>
              <a:t>24 subjects	0.95 to 0.99 correlation</a:t>
            </a:r>
          </a:p>
          <a:p>
            <a:r>
              <a:rPr lang="en-US" dirty="0"/>
              <a:t>Subjective test confidence intervals</a:t>
            </a:r>
          </a:p>
          <a:p>
            <a:pPr lvl="1"/>
            <a:r>
              <a:rPr lang="en-US" dirty="0"/>
              <a:t>24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≈ 0.5 to 0.7</a:t>
            </a:r>
          </a:p>
          <a:p>
            <a:pPr lvl="1"/>
            <a:r>
              <a:rPr lang="en-US" dirty="0"/>
              <a:t>15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≈ 0.7 to 1.0</a:t>
            </a:r>
          </a:p>
          <a:p>
            <a:pPr lvl="1"/>
            <a:r>
              <a:rPr lang="en-US" dirty="0"/>
              <a:t>9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≈ 1.1 to 1.4</a:t>
            </a:r>
          </a:p>
          <a:p>
            <a:pPr lvl="1"/>
            <a:r>
              <a:rPr lang="en-US" dirty="0"/>
              <a:t>6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≥ 1.5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30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B940-F900-1F0A-1F4E-243FA2D70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NIQE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DC94D-E455-FF06-CCF5-FB8FDC14655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⭐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1.3 × baseline</a:t>
                </a:r>
              </a:p>
              <a:p>
                <a:r>
                  <a:rPr lang="en-US" dirty="0"/>
                  <a:t>Author:	0.91 </a:t>
                </a:r>
                <a:r>
                  <a:rPr lang="en-US" dirty="0">
                    <a:effectLst/>
                  </a:rPr>
                  <a:t>ρ LIVE 2006</a:t>
                </a:r>
                <a:endParaRPr lang="en-US" dirty="0"/>
              </a:p>
              <a:p>
                <a:r>
                  <a:rPr lang="en-US" dirty="0"/>
                  <a:t>Evaluation:	0.33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Can be re-trained for target application</a:t>
                </a:r>
              </a:p>
              <a:p>
                <a:pPr lvl="1"/>
                <a:r>
                  <a:rPr lang="en-US" dirty="0"/>
                  <a:t>Outliers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DC94D-E455-FF06-CCF5-FB8FDC1465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B40E63F-D7C7-0C0B-FA83-11AE0738C7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4463" r="7452" b="5382"/>
          <a:stretch/>
        </p:blipFill>
        <p:spPr>
          <a:xfrm>
            <a:off x="5434149" y="657231"/>
            <a:ext cx="6376851" cy="5141856"/>
          </a:xfrm>
        </p:spPr>
      </p:pic>
    </p:spTree>
    <p:extLst>
      <p:ext uri="{BB962C8B-B14F-4D97-AF65-F5344CB8AC3E}">
        <p14:creationId xmlns:p14="http://schemas.microsoft.com/office/powerpoint/2010/main" val="4031454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E07A-D6D8-0B66-4B38-28F6EF25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OG-IQA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F9170-AF7C-F07A-B248-5360B9CB29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My rating:	⭐ ⭐ </a:t>
            </a:r>
          </a:p>
          <a:p>
            <a:r>
              <a:rPr lang="en-US" dirty="0"/>
              <a:t>Goal: 		overall MOS</a:t>
            </a:r>
          </a:p>
          <a:p>
            <a:r>
              <a:rPr lang="en-US" dirty="0"/>
              <a:t>Speed:	2 × baseline</a:t>
            </a:r>
          </a:p>
          <a:p>
            <a:r>
              <a:rPr lang="en-US" dirty="0"/>
              <a:t>Author:	0.95 </a:t>
            </a:r>
            <a:r>
              <a:rPr lang="en-US" dirty="0">
                <a:effectLst/>
              </a:rPr>
              <a:t>ρ LIVE 2006</a:t>
            </a:r>
            <a:endParaRPr lang="en-US" dirty="0"/>
          </a:p>
          <a:p>
            <a:r>
              <a:rPr lang="en-US" dirty="0"/>
              <a:t>Evaluation:	 0.53 </a:t>
            </a:r>
            <a:r>
              <a:rPr lang="en-US" dirty="0">
                <a:effectLst/>
              </a:rPr>
              <a:t>ρ for CCRIQ</a:t>
            </a:r>
          </a:p>
          <a:p>
            <a:pPr lvl="1"/>
            <a:r>
              <a:rPr lang="en-US" dirty="0"/>
              <a:t>Requires fuzzy logic toolbox</a:t>
            </a:r>
          </a:p>
          <a:p>
            <a:pPr lvl="1"/>
            <a:r>
              <a:rPr lang="en-US" dirty="0"/>
              <a:t>RCA pattern, not overall MOS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486BF5CD-4AB2-5C43-A1BF-7B7A858C9B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33" y="1594100"/>
            <a:ext cx="5333333" cy="4000000"/>
          </a:xfrm>
        </p:spPr>
      </p:pic>
    </p:spTree>
    <p:extLst>
      <p:ext uri="{BB962C8B-B14F-4D97-AF65-F5344CB8AC3E}">
        <p14:creationId xmlns:p14="http://schemas.microsoft.com/office/powerpoint/2010/main" val="4059042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BE01-836B-D494-472E-FADA9D7D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PIQE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ACCAF9-C84C-0B84-5163-04D781D162C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1.5 × baseline</a:t>
                </a:r>
              </a:p>
              <a:p>
                <a:r>
                  <a:rPr lang="en-US" dirty="0"/>
                  <a:t>Author:	0.90 </a:t>
                </a:r>
                <a:r>
                  <a:rPr lang="en-US" dirty="0">
                    <a:effectLst/>
                  </a:rPr>
                  <a:t>ρ LIVE 2006</a:t>
                </a:r>
                <a:br>
                  <a:rPr lang="en-US" dirty="0">
                    <a:effectLst/>
                  </a:rPr>
                </a:br>
                <a:r>
                  <a:rPr lang="en-US" dirty="0">
                    <a:effectLst/>
                  </a:rPr>
                  <a:t>		0.86</a:t>
                </a:r>
                <a:r>
                  <a:rPr lang="en-US" dirty="0"/>
                  <a:t> </a:t>
                </a:r>
                <a:r>
                  <a:rPr lang="en-US" dirty="0">
                    <a:effectLst/>
                  </a:rPr>
                  <a:t>ρ TID2008 </a:t>
                </a:r>
                <a:endParaRPr lang="en-US" dirty="0"/>
              </a:p>
              <a:p>
                <a:r>
                  <a:rPr lang="en-US" dirty="0"/>
                  <a:t>Evaluation:	0.30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Improved performance for broadcast</a:t>
                </a:r>
              </a:p>
              <a:p>
                <a:pPr lvl="1"/>
                <a:r>
                  <a:rPr lang="en-US" dirty="0"/>
                  <a:t>Inverse performance for CID2013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ACCAF9-C84C-0B84-5163-04D781D16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, qr code&#10;&#10;Description automatically generated">
            <a:extLst>
              <a:ext uri="{FF2B5EF4-FFF2-40B4-BE49-F238E27FC236}">
                <a16:creationId xmlns:a16="http://schemas.microsoft.com/office/drawing/2014/main" id="{AA09283A-437A-CDAC-DC06-0DC801E0A9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4536" r="8378" b="5247"/>
          <a:stretch/>
        </p:blipFill>
        <p:spPr>
          <a:xfrm>
            <a:off x="5373189" y="546984"/>
            <a:ext cx="6374674" cy="5259712"/>
          </a:xfrm>
        </p:spPr>
      </p:pic>
    </p:spTree>
    <p:extLst>
      <p:ext uri="{BB962C8B-B14F-4D97-AF65-F5344CB8AC3E}">
        <p14:creationId xmlns:p14="http://schemas.microsoft.com/office/powerpoint/2010/main" val="4096875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9E3A-8DF3-F584-49DF-F43043E8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SSEQ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8CC948-2B75-ABBF-6238-9C72D2B81A9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 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not noted</a:t>
                </a:r>
              </a:p>
              <a:p>
                <a:r>
                  <a:rPr lang="en-US" dirty="0"/>
                  <a:t>Author:	0.94 </a:t>
                </a:r>
                <a:r>
                  <a:rPr lang="en-US" dirty="0">
                    <a:effectLst/>
                  </a:rPr>
                  <a:t>ρ LIVE 2006</a:t>
                </a:r>
                <a:br>
                  <a:rPr lang="en-US" dirty="0">
                    <a:effectLst/>
                  </a:rPr>
                </a:br>
                <a:r>
                  <a:rPr lang="en-US" dirty="0">
                    <a:effectLst/>
                  </a:rPr>
                  <a:t>		0.85</a:t>
                </a:r>
                <a:r>
                  <a:rPr lang="en-US" dirty="0"/>
                  <a:t> </a:t>
                </a:r>
                <a:r>
                  <a:rPr lang="en-US" dirty="0">
                    <a:effectLst/>
                  </a:rPr>
                  <a:t>ρ TID2008 </a:t>
                </a:r>
                <a:endParaRPr lang="en-US" dirty="0"/>
              </a:p>
              <a:p>
                <a:r>
                  <a:rPr lang="en-US" dirty="0"/>
                  <a:t>Evaluation:	0.11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(6 datasets)</a:t>
                </a:r>
              </a:p>
              <a:p>
                <a:pPr lvl="1"/>
                <a:r>
                  <a:rPr lang="en-US" dirty="0"/>
                  <a:t>Many problems running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8CC948-2B75-ABBF-6238-9C72D2B81A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D11B1FC0-AECB-4F06-6C37-4B1277A45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/>
          <a:stretch/>
        </p:blipFill>
        <p:spPr>
          <a:xfrm>
            <a:off x="6331131" y="69669"/>
            <a:ext cx="4389119" cy="5969237"/>
          </a:xfrm>
        </p:spPr>
      </p:pic>
    </p:spTree>
    <p:extLst>
      <p:ext uri="{BB962C8B-B14F-4D97-AF65-F5344CB8AC3E}">
        <p14:creationId xmlns:p14="http://schemas.microsoft.com/office/powerpoint/2010/main" val="2933329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E99E8-A987-312C-E52C-F17EC5DC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SpEED</a:t>
            </a:r>
            <a:r>
              <a:rPr lang="en-US" dirty="0"/>
              <a:t>-QA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EF8F8-1ADB-3155-C51D-84970086ECD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2" y="1307591"/>
                <a:ext cx="5638800" cy="4572000"/>
              </a:xfrm>
            </p:spPr>
            <p:txBody>
              <a:bodyPr/>
              <a:lstStyle/>
              <a:p>
                <a:r>
                  <a:rPr lang="en-US" dirty="0"/>
                  <a:t>My rating:	⭐ ⭐ </a:t>
                </a:r>
              </a:p>
              <a:p>
                <a:r>
                  <a:rPr lang="en-US" dirty="0"/>
                  <a:t>Goal: 		overall MOS</a:t>
                </a:r>
              </a:p>
              <a:p>
                <a:r>
                  <a:rPr lang="en-US" dirty="0"/>
                  <a:t>Speed:	1.5 × baseline</a:t>
                </a:r>
              </a:p>
              <a:p>
                <a:r>
                  <a:rPr lang="en-US" dirty="0"/>
                  <a:t>Author:	</a:t>
                </a:r>
              </a:p>
              <a:p>
                <a:pPr lvl="1"/>
                <a:r>
                  <a:rPr lang="en-US" dirty="0"/>
                  <a:t>0.63 to 0.84 </a:t>
                </a:r>
                <a:r>
                  <a:rPr lang="en-US" dirty="0">
                    <a:effectLst/>
                  </a:rPr>
                  <a:t>ρ,</a:t>
                </a:r>
                <a:r>
                  <a:rPr lang="en-US" dirty="0"/>
                  <a:t> </a:t>
                </a:r>
                <a:r>
                  <a:rPr lang="en-US" dirty="0">
                    <a:effectLst/>
                  </a:rPr>
                  <a:t>LIVE 2006, CSIQ, TID2008</a:t>
                </a:r>
                <a:endParaRPr lang="en-US" dirty="0"/>
              </a:p>
              <a:p>
                <a:pPr lvl="1"/>
                <a:r>
                  <a:rPr lang="en-US" dirty="0">
                    <a:effectLst/>
                  </a:rPr>
                  <a:t>0.73 to 0.91 ρ, 5 VQA datasets</a:t>
                </a:r>
                <a:endParaRPr lang="en-US" dirty="0"/>
              </a:p>
              <a:p>
                <a:r>
                  <a:rPr lang="en-US" dirty="0"/>
                  <a:t>Evaluation:	 0.15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>
                  <a:effectLst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EF8F8-1ADB-3155-C51D-84970086EC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2" y="1307591"/>
                <a:ext cx="5638800" cy="4572000"/>
              </a:xfrm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CE4C333-EBB8-12F2-B29A-03D58A2D71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4029" r="6633" b="5480"/>
          <a:stretch/>
        </p:blipFill>
        <p:spPr>
          <a:xfrm>
            <a:off x="6114390" y="1183573"/>
            <a:ext cx="5696608" cy="4572000"/>
          </a:xfrm>
        </p:spPr>
      </p:pic>
    </p:spTree>
    <p:extLst>
      <p:ext uri="{BB962C8B-B14F-4D97-AF65-F5344CB8AC3E}">
        <p14:creationId xmlns:p14="http://schemas.microsoft.com/office/powerpoint/2010/main" val="815731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032F-76A2-4B1B-4202-1424B445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Analysis of NR Metrics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00D43-5891-9296-B94A-00F7EA98A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 limitations produce fragile metrics, </a:t>
            </a:r>
            <a:br>
              <a:rPr lang="en-US" dirty="0"/>
            </a:br>
            <a:r>
              <a:rPr lang="en-US" dirty="0"/>
              <a:t>not suitable for industry deployment</a:t>
            </a:r>
          </a:p>
          <a:p>
            <a:r>
              <a:rPr lang="en-US" dirty="0"/>
              <a:t>Single dataset training </a:t>
            </a:r>
          </a:p>
          <a:p>
            <a:pPr lvl="1"/>
            <a:r>
              <a:rPr lang="en-US" dirty="0"/>
              <a:t>Misleading</a:t>
            </a:r>
          </a:p>
          <a:p>
            <a:pPr lvl="1"/>
            <a:r>
              <a:rPr lang="en-US" dirty="0"/>
              <a:t>Deceptive</a:t>
            </a:r>
          </a:p>
          <a:p>
            <a:r>
              <a:rPr lang="en-US" dirty="0"/>
              <a:t>Misidentification errors</a:t>
            </a:r>
          </a:p>
          <a:p>
            <a:pPr lvl="1"/>
            <a:r>
              <a:rPr lang="en-US" dirty="0"/>
              <a:t>Wanted noise, detected sharp edges</a:t>
            </a:r>
          </a:p>
          <a:p>
            <a:pPr lvl="1"/>
            <a:r>
              <a:rPr lang="en-US" dirty="0"/>
              <a:t>Wanted MOS, detected aspect of high quality</a:t>
            </a:r>
          </a:p>
          <a:p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E7C29D1-A331-EBB5-FE81-6F35041435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955356"/>
              </p:ext>
            </p:extLst>
          </p:nvPr>
        </p:nvGraphicFramePr>
        <p:xfrm>
          <a:off x="6705600" y="862149"/>
          <a:ext cx="5553166" cy="484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6857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80087D9-8DA4-FD6B-280A-8CE86D32AA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6" y="3199700"/>
            <a:ext cx="5418994" cy="2707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B7BF8-7CDF-AA8D-3C51-93FB1A9331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49" y="149206"/>
            <a:ext cx="7307956" cy="58863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E87AF-1BBA-F361-FB5A-3C0E831A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These are smart people.</a:t>
            </a:r>
            <a:br>
              <a:rPr lang="en-US" dirty="0"/>
            </a:br>
            <a:r>
              <a:rPr lang="en-US" dirty="0"/>
              <a:t>Why is this happening?</a:t>
            </a:r>
          </a:p>
        </p:txBody>
      </p:sp>
    </p:spTree>
    <p:extLst>
      <p:ext uri="{BB962C8B-B14F-4D97-AF65-F5344CB8AC3E}">
        <p14:creationId xmlns:p14="http://schemas.microsoft.com/office/powerpoint/2010/main" val="3505323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6390-2561-0A0C-7586-8C82E8AA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Impairments have a </a:t>
            </a:r>
            <a:r>
              <a:rPr lang="en-US" dirty="0">
                <a:solidFill>
                  <a:srgbClr val="FF0000"/>
                </a:solidFill>
              </a:rPr>
              <a:t>relative</a:t>
            </a:r>
            <a:r>
              <a:rPr lang="en-US" dirty="0"/>
              <a:t> impact on perceptual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9469F-4139-CDD3-5CB7-F208A0D9F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 performance is no guarantee of future results</a:t>
            </a:r>
          </a:p>
        </p:txBody>
      </p:sp>
    </p:spTree>
    <p:extLst>
      <p:ext uri="{BB962C8B-B14F-4D97-AF65-F5344CB8AC3E}">
        <p14:creationId xmlns:p14="http://schemas.microsoft.com/office/powerpoint/2010/main" val="26732331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BB3D6-7AAD-B405-C5CA-60A29EDA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“Red” can be good or bad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571F6F-4882-16E4-53BA-54CA46B06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Improves Aesthetics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360CA7-99BF-1024-40B4-5E44D2281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Red Camera Impairments</a:t>
            </a:r>
          </a:p>
        </p:txBody>
      </p:sp>
      <p:pic>
        <p:nvPicPr>
          <p:cNvPr id="15" name="Picture 14" descr="A snowy landscape with trees and mountains&#10;&#10;Description automatically generated with low confidence">
            <a:extLst>
              <a:ext uri="{FF2B5EF4-FFF2-40B4-BE49-F238E27FC236}">
                <a16:creationId xmlns:a16="http://schemas.microsoft.com/office/drawing/2014/main" id="{6B751381-84A5-2BAF-3E98-62955234D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604" y="2055222"/>
            <a:ext cx="2792548" cy="209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nowy landscape with trees and mountains&#10;&#10;Description automatically generated with low confidence">
            <a:extLst>
              <a:ext uri="{FF2B5EF4-FFF2-40B4-BE49-F238E27FC236}">
                <a16:creationId xmlns:a16="http://schemas.microsoft.com/office/drawing/2014/main" id="{0C10F9EB-7983-7040-1388-A0A5C44E9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99" y="3829830"/>
            <a:ext cx="2791969" cy="209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F9B59E-34E8-CFC3-B1F4-348F42137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301" y="3829830"/>
            <a:ext cx="308738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F13DF3-4BF3-4051-27F1-5EBDD9177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79" y="2265434"/>
            <a:ext cx="326493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396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7188C-4BF2-8A28-6D28-EA3A9041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Impairment Quality Perception is </a:t>
            </a:r>
            <a:r>
              <a:rPr lang="en-US" dirty="0">
                <a:solidFill>
                  <a:srgbClr val="FF0000"/>
                </a:solidFill>
              </a:rPr>
              <a:t>Relative</a:t>
            </a:r>
            <a:r>
              <a:rPr lang="en-US" dirty="0"/>
              <a:t> (not Absolute)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38006-5200-3893-EAD2-27CDA3153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Case vs Impairment Perception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1EE449-9BDB-BEC4-21B3-BA6CA5359FE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Professional videography</a:t>
            </a:r>
          </a:p>
          <a:p>
            <a:r>
              <a:rPr lang="en-US" dirty="0"/>
              <a:t>First responders </a:t>
            </a:r>
          </a:p>
          <a:p>
            <a:r>
              <a:rPr lang="en-US" dirty="0"/>
              <a:t>Digital pathology</a:t>
            </a:r>
          </a:p>
          <a:p>
            <a:r>
              <a:rPr lang="en-US" dirty="0"/>
              <a:t>Optical character recognition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C9274-E558-1D14-53C6-80261C359372}"/>
              </a:ext>
            </a:extLst>
          </p:cNvPr>
          <p:cNvSpPr txBox="1"/>
          <p:nvPr/>
        </p:nvSpPr>
        <p:spPr>
          <a:xfrm>
            <a:off x="6391860" y="3149605"/>
            <a:ext cx="322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search and rescue</a:t>
            </a:r>
          </a:p>
        </p:txBody>
      </p:sp>
      <p:pic>
        <p:nvPicPr>
          <p:cNvPr id="9" name="Picture 8" descr="A bridge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4DDC428-B870-7C49-EC75-2ECEBDBCC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80" y="3808434"/>
            <a:ext cx="32004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D59A1A-91B3-AA42-EBB5-CD110ECE3647}"/>
              </a:ext>
            </a:extLst>
          </p:cNvPr>
          <p:cNvSpPr txBox="1"/>
          <p:nvPr/>
        </p:nvSpPr>
        <p:spPr>
          <a:xfrm>
            <a:off x="8466880" y="563687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63C359-00A5-F0DA-100F-4E4DA6756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19" y="1290558"/>
            <a:ext cx="324278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C9948F-3002-EB36-6E11-DED376F36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34" t="64005" r="58273" b="27244"/>
          <a:stretch/>
        </p:blipFill>
        <p:spPr>
          <a:xfrm>
            <a:off x="10203083" y="1485542"/>
            <a:ext cx="1093808" cy="93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113BAE-52B1-BAFE-DAF7-3511FDC23CCB}"/>
              </a:ext>
            </a:extLst>
          </p:cNvPr>
          <p:cNvSpPr txBox="1"/>
          <p:nvPr/>
        </p:nvSpPr>
        <p:spPr>
          <a:xfrm>
            <a:off x="10203083" y="2435733"/>
            <a:ext cx="109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lost hiker, drone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804792-F0A0-75E4-75CB-964951521398}"/>
              </a:ext>
            </a:extLst>
          </p:cNvPr>
          <p:cNvCxnSpPr/>
          <p:nvPr/>
        </p:nvCxnSpPr>
        <p:spPr>
          <a:xfrm flipH="1">
            <a:off x="7795549" y="1996633"/>
            <a:ext cx="2303362" cy="538223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E998181-BC2F-7A40-6B88-D1FC4F9B3D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50" b="11116"/>
          <a:stretch/>
        </p:blipFill>
        <p:spPr>
          <a:xfrm>
            <a:off x="4150708" y="3779859"/>
            <a:ext cx="355099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9C9697-52FE-8BBA-2764-49633036FFC5}"/>
              </a:ext>
            </a:extLst>
          </p:cNvPr>
          <p:cNvSpPr txBox="1"/>
          <p:nvPr/>
        </p:nvSpPr>
        <p:spPr>
          <a:xfrm>
            <a:off x="4150709" y="5694926"/>
            <a:ext cx="355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Broadcaster (</a:t>
            </a:r>
            <a:r>
              <a:rPr lang="en-US" dirty="0" err="1"/>
              <a:t>ElFuente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839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CD49-1AEF-936B-1FD1-027F3329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Bound on Accuracy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74735-7F08-29EB-A705-DA3E5833E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Subjective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7C447A-3445-7352-6C25-4E2233367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4BE2C6-A869-6A1F-44E1-B7A4B36434A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Random process </a:t>
            </a:r>
          </a:p>
          <a:p>
            <a:r>
              <a:rPr lang="en-US" dirty="0"/>
              <a:t>VQEG lab-to-lab </a:t>
            </a:r>
          </a:p>
          <a:p>
            <a:pPr lvl="1"/>
            <a:r>
              <a:rPr lang="en-US" dirty="0"/>
              <a:t>15 subjects	0.90 to 0.99 correlation</a:t>
            </a:r>
          </a:p>
          <a:p>
            <a:pPr lvl="1"/>
            <a:r>
              <a:rPr lang="en-US" dirty="0"/>
              <a:t>24 subjects	0.95 to 0.99 correlation</a:t>
            </a:r>
          </a:p>
          <a:p>
            <a:r>
              <a:rPr lang="en-US" dirty="0"/>
              <a:t>Subjective test confidence intervals</a:t>
            </a:r>
          </a:p>
          <a:p>
            <a:pPr lvl="1"/>
            <a:r>
              <a:rPr lang="en-US" dirty="0"/>
              <a:t>24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≈ 0.5 to 0.7</a:t>
            </a:r>
          </a:p>
          <a:p>
            <a:pPr lvl="1"/>
            <a:r>
              <a:rPr lang="en-US" dirty="0"/>
              <a:t>15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≈ 0.7 to 1.0</a:t>
            </a:r>
          </a:p>
          <a:p>
            <a:pPr lvl="1"/>
            <a:r>
              <a:rPr lang="en-US" dirty="0"/>
              <a:t>9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≈ 1.1 to 1.4</a:t>
            </a:r>
          </a:p>
          <a:p>
            <a:pPr lvl="1"/>
            <a:r>
              <a:rPr lang="en-US" dirty="0"/>
              <a:t>6 subjects		</a:t>
            </a:r>
            <a:r>
              <a:rPr lang="el-GR" dirty="0"/>
              <a:t>Δ</a:t>
            </a:r>
            <a:r>
              <a:rPr lang="en-US" dirty="0"/>
              <a:t>S</a:t>
            </a:r>
            <a:r>
              <a:rPr lang="en-US" baseline="-25000" dirty="0"/>
              <a:t>CI</a:t>
            </a:r>
            <a:r>
              <a:rPr lang="en-US" dirty="0"/>
              <a:t> ≥ 1.5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F9CB0-27A3-F7BF-985B-B2DB64B1A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0.96 &lt; ρ ≤ 1.0 		overtrained</a:t>
            </a:r>
          </a:p>
          <a:p>
            <a:r>
              <a:rPr lang="en-US" dirty="0"/>
              <a:t>0.90 &lt; ρ ≤ 0.96	extraordinary claim,</a:t>
            </a:r>
            <a:br>
              <a:rPr lang="en-US" dirty="0"/>
            </a:br>
            <a:r>
              <a:rPr lang="en-US" dirty="0"/>
              <a:t>			extraordinary proof</a:t>
            </a:r>
          </a:p>
          <a:p>
            <a:r>
              <a:rPr lang="en-US" dirty="0"/>
              <a:t>Pearson correlation (ρ) </a:t>
            </a:r>
          </a:p>
          <a:p>
            <a:pPr lvl="1"/>
            <a:r>
              <a:rPr lang="en-US" dirty="0"/>
              <a:t>Depends on rage of MOSs</a:t>
            </a:r>
          </a:p>
          <a:p>
            <a:pPr lvl="1"/>
            <a:r>
              <a:rPr lang="en-US" dirty="0"/>
              <a:t>Potentially misleading</a:t>
            </a:r>
          </a:p>
          <a:p>
            <a:r>
              <a:rPr lang="en-US" dirty="0"/>
              <a:t>Scatter plots</a:t>
            </a:r>
          </a:p>
        </p:txBody>
      </p:sp>
    </p:spTree>
    <p:extLst>
      <p:ext uri="{BB962C8B-B14F-4D97-AF65-F5344CB8AC3E}">
        <p14:creationId xmlns:p14="http://schemas.microsoft.com/office/powerpoint/2010/main" val="2152998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DE03-9ED4-EF58-A597-2766C444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Pan Speed on 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A6C0-43EC-9C98-AC3C-C8471F2457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Only pans (ITS4S4)	ρ = 0.81</a:t>
            </a:r>
          </a:p>
          <a:p>
            <a:r>
              <a:rPr lang="en-US" dirty="0"/>
              <a:t>Occasional plans	ρ =  0.38, 0.34</a:t>
            </a:r>
          </a:p>
          <a:p>
            <a:r>
              <a:rPr lang="en-US" dirty="0"/>
              <a:t>No pans (IQA)		ρ = NA</a:t>
            </a:r>
          </a:p>
          <a:p>
            <a:r>
              <a:rPr lang="en-US" dirty="0"/>
              <a:t>Broadcast		ρ = 0.04, 0.08, 0.09</a:t>
            </a:r>
          </a:p>
          <a:p>
            <a:endParaRPr lang="en-US" dirty="0"/>
          </a:p>
          <a:p>
            <a:r>
              <a:rPr lang="en-US" dirty="0"/>
              <a:t>The broadcaster problem </a:t>
            </a:r>
          </a:p>
          <a:p>
            <a:pPr lvl="1"/>
            <a:r>
              <a:rPr lang="en-US" dirty="0"/>
              <a:t>Highly skilled photographers and videographers</a:t>
            </a:r>
          </a:p>
          <a:p>
            <a:pPr lvl="1"/>
            <a:r>
              <a:rPr lang="en-US" dirty="0"/>
              <a:t>Break the rules without MOS penalty </a:t>
            </a:r>
          </a:p>
        </p:txBody>
      </p:sp>
      <p:pic>
        <p:nvPicPr>
          <p:cNvPr id="6" name="Content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D8B9C5C8-E830-0FEC-C57B-63DC8F9C62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4496" r="7298" b="5650"/>
          <a:stretch/>
        </p:blipFill>
        <p:spPr>
          <a:xfrm>
            <a:off x="6171956" y="1307591"/>
            <a:ext cx="5704965" cy="4474899"/>
          </a:xfrm>
        </p:spPr>
      </p:pic>
    </p:spTree>
    <p:extLst>
      <p:ext uri="{BB962C8B-B14F-4D97-AF65-F5344CB8AC3E}">
        <p14:creationId xmlns:p14="http://schemas.microsoft.com/office/powerpoint/2010/main" val="3677685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7188C-4BF2-8A28-6D28-EA3A9041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Impairment Quality Perception is </a:t>
            </a:r>
            <a:r>
              <a:rPr lang="en-US" dirty="0">
                <a:solidFill>
                  <a:srgbClr val="FF0000"/>
                </a:solidFill>
              </a:rPr>
              <a:t>Relative</a:t>
            </a:r>
            <a:r>
              <a:rPr lang="en-US" dirty="0"/>
              <a:t> (not Absolute)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38006-5200-3893-EAD2-27CDA3153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1EE449-9BDB-BEC4-21B3-BA6CA5359FE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Genuinely </a:t>
            </a:r>
            <a:r>
              <a:rPr lang="en-US" u="sng" dirty="0"/>
              <a:t>different</a:t>
            </a:r>
            <a:r>
              <a:rPr lang="en-US" dirty="0"/>
              <a:t> response to impairments</a:t>
            </a:r>
          </a:p>
          <a:p>
            <a:r>
              <a:rPr lang="en-US" dirty="0"/>
              <a:t>Single use case focus does </a:t>
            </a:r>
            <a:r>
              <a:rPr lang="en-US" u="sng" dirty="0"/>
              <a:t>not</a:t>
            </a:r>
            <a:r>
              <a:rPr lang="en-US" dirty="0"/>
              <a:t> solve this problem </a:t>
            </a:r>
          </a:p>
          <a:p>
            <a:r>
              <a:rPr lang="en-US" dirty="0"/>
              <a:t>Major dataset factors </a:t>
            </a:r>
          </a:p>
          <a:p>
            <a:pPr lvl="1"/>
            <a:r>
              <a:rPr lang="en-US" dirty="0"/>
              <a:t>Use case</a:t>
            </a:r>
          </a:p>
          <a:p>
            <a:pPr lvl="1"/>
            <a:r>
              <a:rPr lang="en-US" dirty="0"/>
              <a:t>Camera capture vs compression </a:t>
            </a:r>
          </a:p>
          <a:p>
            <a:pPr lvl="1"/>
            <a:r>
              <a:rPr lang="en-US" dirty="0"/>
              <a:t>Omitted impairments</a:t>
            </a:r>
          </a:p>
          <a:p>
            <a:pPr lvl="1"/>
            <a:r>
              <a:rPr lang="en-US" dirty="0"/>
              <a:t>Dominant impairment </a:t>
            </a:r>
          </a:p>
          <a:p>
            <a:pPr lvl="1"/>
            <a:r>
              <a:rPr lang="en-US" dirty="0"/>
              <a:t>Type of subject matter</a:t>
            </a:r>
          </a:p>
          <a:p>
            <a:r>
              <a:rPr lang="en-US" dirty="0"/>
              <a:t>Dilemma for overall MOS assessment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C487D57-3135-AEAB-60E3-C71DE6384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111978"/>
              </p:ext>
            </p:extLst>
          </p:nvPr>
        </p:nvGraphicFramePr>
        <p:xfrm>
          <a:off x="8704162" y="3530278"/>
          <a:ext cx="3431893" cy="2345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3095318-5727-AC0B-7993-7A0A579261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680095"/>
              </p:ext>
            </p:extLst>
          </p:nvPr>
        </p:nvGraphicFramePr>
        <p:xfrm>
          <a:off x="9595413" y="1151682"/>
          <a:ext cx="2530836" cy="20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A0ED793-D7C6-CAA8-BC51-2ABAEA537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641791"/>
              </p:ext>
            </p:extLst>
          </p:nvPr>
        </p:nvGraphicFramePr>
        <p:xfrm>
          <a:off x="5944242" y="1307592"/>
          <a:ext cx="3651171" cy="2469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9BE64DE-AF8A-EAD5-FBB5-96C7BB51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2872102"/>
              </p:ext>
            </p:extLst>
          </p:nvPr>
        </p:nvGraphicFramePr>
        <p:xfrm>
          <a:off x="5092862" y="3727048"/>
          <a:ext cx="3091726" cy="2262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655631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63DA-D146-3D31-2F07-DCC54E18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Relative</a:t>
            </a:r>
            <a:r>
              <a:rPr lang="en-US" dirty="0"/>
              <a:t> Impact on Metric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8727D-4941-B614-2997-F84CBD729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Philosophy #1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A5CB0-0316-E29C-746A-4B87983A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Philosophy #2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40934B-2753-2028-1C5D-E5B5D826A82B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dirty="0"/>
                  <a:t> explains compression, network errors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Omit aesthetics, subject matter, camera capture</a:t>
                </a:r>
              </a:p>
              <a:p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Estimate overall MOS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40934B-2753-2028-1C5D-E5B5D826A8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blipFill>
                <a:blip r:embed="rId2"/>
                <a:stretch>
                  <a:fillRect l="-757" t="-741" r="-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496A3-F640-1EB6-1B95-70E4D2D8085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dirty="0"/>
                  <a:t> explains everything</a:t>
                </a:r>
              </a:p>
              <a:p>
                <a:pPr lvl="1"/>
                <a:r>
                  <a:rPr lang="en-US" dirty="0"/>
                  <a:t>Match user’s ad-hoc assessment</a:t>
                </a:r>
              </a:p>
              <a:p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Provide RCA</a:t>
                </a:r>
              </a:p>
              <a:p>
                <a:pPr lvl="1"/>
                <a:r>
                  <a:rPr lang="en-US" dirty="0"/>
                  <a:t>Metric user ignores irrelevant factors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496A3-F640-1EB6-1B95-70E4D2D80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649" t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3803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63DA-D146-3D31-2F07-DCC54E18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Relative</a:t>
            </a:r>
            <a:r>
              <a:rPr lang="en-US" dirty="0"/>
              <a:t> Impact on Metric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8727D-4941-B614-2997-F84CBD729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Philosophy #1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A5CB0-0316-E29C-746A-4B87983A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Philosophy #2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40934B-2753-2028-1C5D-E5B5D826A82B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dirty="0"/>
                  <a:t> explains compression, network errors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Omit aesthetics, subject matter, camera capture</a:t>
                </a:r>
              </a:p>
              <a:p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Estimate overall MOS</a:t>
                </a:r>
              </a:p>
              <a:p>
                <a:r>
                  <a:rPr lang="en-US" dirty="0"/>
                  <a:t>Challenges</a:t>
                </a:r>
              </a:p>
              <a:p>
                <a:pPr lvl="1"/>
                <a:r>
                  <a:rPr lang="en-US" dirty="0"/>
                  <a:t>How to handle </a:t>
                </a:r>
                <a:r>
                  <a:rPr lang="en-US" dirty="0">
                    <a:solidFill>
                      <a:srgbClr val="FF0000"/>
                    </a:solidFill>
                  </a:rPr>
                  <a:t>relative</a:t>
                </a:r>
                <a:r>
                  <a:rPr lang="en-US" dirty="0"/>
                  <a:t> impact of impairments? Disparate dataset responses?</a:t>
                </a:r>
              </a:p>
              <a:p>
                <a:pPr lvl="1"/>
                <a:r>
                  <a:rPr lang="en-US" dirty="0"/>
                  <a:t>How teach metric to ignore aesthetics and camera capture?</a:t>
                </a:r>
              </a:p>
              <a:p>
                <a:r>
                  <a:rPr lang="en-US" dirty="0"/>
                  <a:t>Advantages</a:t>
                </a:r>
              </a:p>
              <a:p>
                <a:pPr lvl="1"/>
                <a:r>
                  <a:rPr lang="en-US" dirty="0"/>
                  <a:t>Popular industry use case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40934B-2753-2028-1C5D-E5B5D826A8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blipFill>
                <a:blip r:embed="rId2"/>
                <a:stretch>
                  <a:fillRect l="-757" t="-741" r="-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496A3-F640-1EB6-1B95-70E4D2D8085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dirty="0"/>
                  <a:t> explains everything</a:t>
                </a:r>
              </a:p>
              <a:p>
                <a:pPr lvl="1"/>
                <a:r>
                  <a:rPr lang="en-US" dirty="0"/>
                  <a:t>Match user’s ad-hoc assessment</a:t>
                </a:r>
              </a:p>
              <a:p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Provide RCA</a:t>
                </a:r>
              </a:p>
              <a:p>
                <a:pPr lvl="1"/>
                <a:r>
                  <a:rPr lang="en-US" dirty="0"/>
                  <a:t>Metric user ignores irrelevant factors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496A3-F640-1EB6-1B95-70E4D2D80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649" t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626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63DA-D146-3D31-2F07-DCC54E18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Relative</a:t>
            </a:r>
            <a:r>
              <a:rPr lang="en-US" dirty="0"/>
              <a:t> Impact on Metric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8727D-4941-B614-2997-F84CBD729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Philosophy #1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A5CB0-0316-E29C-746A-4B87983A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Philosophy #2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40934B-2753-2028-1C5D-E5B5D826A82B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dirty="0"/>
                  <a:t> explains compression, network errors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Omit aesthetics, subject matter, camera capture</a:t>
                </a:r>
              </a:p>
              <a:p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Estimate overall MOS</a:t>
                </a:r>
              </a:p>
              <a:p>
                <a:r>
                  <a:rPr lang="en-US" dirty="0"/>
                  <a:t>Challenges</a:t>
                </a:r>
              </a:p>
              <a:p>
                <a:pPr lvl="1"/>
                <a:r>
                  <a:rPr lang="en-US" dirty="0"/>
                  <a:t>How to handle </a:t>
                </a:r>
                <a:r>
                  <a:rPr lang="en-US" dirty="0">
                    <a:solidFill>
                      <a:srgbClr val="FF0000"/>
                    </a:solidFill>
                  </a:rPr>
                  <a:t>relative</a:t>
                </a:r>
                <a:r>
                  <a:rPr lang="en-US" dirty="0"/>
                  <a:t> impact of impairments? Disparate dataset responses?</a:t>
                </a:r>
              </a:p>
              <a:p>
                <a:pPr lvl="1"/>
                <a:r>
                  <a:rPr lang="en-US" dirty="0"/>
                  <a:t>How teach metric to ignore aesthetics and camera capture?</a:t>
                </a:r>
              </a:p>
              <a:p>
                <a:r>
                  <a:rPr lang="en-US" dirty="0"/>
                  <a:t>Advantages</a:t>
                </a:r>
              </a:p>
              <a:p>
                <a:pPr lvl="1"/>
                <a:r>
                  <a:rPr lang="en-US" dirty="0"/>
                  <a:t>Popular industry use case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40934B-2753-2028-1C5D-E5B5D826A8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blipFill>
                <a:blip r:embed="rId2"/>
                <a:stretch>
                  <a:fillRect l="-757" t="-741" r="-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496A3-F640-1EB6-1B95-70E4D2D8085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dirty="0"/>
                  <a:t> explains everything</a:t>
                </a:r>
              </a:p>
              <a:p>
                <a:pPr lvl="1"/>
                <a:r>
                  <a:rPr lang="en-US" dirty="0"/>
                  <a:t>Match user’s ad-hoc assessment</a:t>
                </a:r>
              </a:p>
              <a:p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Provide RCA</a:t>
                </a:r>
              </a:p>
              <a:p>
                <a:pPr lvl="1"/>
                <a:r>
                  <a:rPr lang="en-US" dirty="0"/>
                  <a:t>Metric user ignores irrelevant factors</a:t>
                </a:r>
              </a:p>
              <a:p>
                <a:r>
                  <a:rPr lang="en-US" dirty="0"/>
                  <a:t>Challenges</a:t>
                </a:r>
              </a:p>
              <a:p>
                <a:pPr lvl="1"/>
                <a:r>
                  <a:rPr lang="en-US" dirty="0"/>
                  <a:t>RCA metrics must not respond to other impairments </a:t>
                </a:r>
              </a:p>
              <a:p>
                <a:pPr lvl="1"/>
                <a:r>
                  <a:rPr lang="en-US" dirty="0"/>
                  <a:t>Very large number of impairments </a:t>
                </a:r>
              </a:p>
              <a:p>
                <a:r>
                  <a:rPr lang="en-US" dirty="0"/>
                  <a:t>Advantages</a:t>
                </a:r>
              </a:p>
              <a:p>
                <a:pPr lvl="1"/>
                <a:r>
                  <a:rPr lang="en-US" dirty="0"/>
                  <a:t>Solves the “impairments are </a:t>
                </a:r>
                <a:r>
                  <a:rPr lang="en-US" dirty="0">
                    <a:solidFill>
                      <a:srgbClr val="FF0000"/>
                    </a:solidFill>
                  </a:rPr>
                  <a:t>relative</a:t>
                </a:r>
                <a:r>
                  <a:rPr lang="en-US" dirty="0"/>
                  <a:t>” problem</a:t>
                </a:r>
              </a:p>
              <a:p>
                <a:pPr lvl="1"/>
                <a:r>
                  <a:rPr lang="en-US" dirty="0"/>
                  <a:t>Train on residuals (MOS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𝑀𝑂𝑆</m:t>
                        </m:r>
                      </m:e>
                    </m:acc>
                  </m:oMath>
                </a14:m>
                <a:r>
                  <a:rPr lang="en-US" dirty="0"/>
                  <a:t>) and outliers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496A3-F640-1EB6-1B95-70E4D2D80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649" t="-741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7327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146B-6821-8EA0-A5A5-0AD7C9CA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Cause Analysis as </a:t>
            </a:r>
            <a:br>
              <a:rPr lang="en-US" dirty="0"/>
            </a:br>
            <a:r>
              <a:rPr lang="en-US" dirty="0"/>
              <a:t>NR Metric Development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91DAC-B883-3BA8-AEB0-12AFF8BF1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from problems to solutions</a:t>
            </a:r>
          </a:p>
          <a:p>
            <a:r>
              <a:rPr lang="en-US" dirty="0">
                <a:hlinkClick r:id="rId2"/>
              </a:rPr>
              <a:t>https://github.com/NTIA/NRMetricFramework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517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3CACB-293E-F11C-DC64-7AB053E3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Cause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0491A-C92D-09C9-8503-6301BA6F13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Desired response</a:t>
            </a:r>
          </a:p>
          <a:p>
            <a:pPr lvl="1"/>
            <a:r>
              <a:rPr lang="en-US" dirty="0"/>
              <a:t>0 = impairment not present</a:t>
            </a:r>
          </a:p>
          <a:p>
            <a:pPr lvl="1"/>
            <a:r>
              <a:rPr lang="en-US" dirty="0"/>
              <a:t>1 = maximum impairment</a:t>
            </a:r>
          </a:p>
          <a:p>
            <a:r>
              <a:rPr lang="en-US" dirty="0"/>
              <a:t>Scatter plots</a:t>
            </a:r>
          </a:p>
          <a:p>
            <a:pPr lvl="1"/>
            <a:r>
              <a:rPr lang="en-US" dirty="0"/>
              <a:t>Scatter around line</a:t>
            </a:r>
          </a:p>
          <a:p>
            <a:pPr lvl="1"/>
            <a:r>
              <a:rPr lang="en-US" dirty="0"/>
              <a:t>Lower triangle</a:t>
            </a:r>
          </a:p>
          <a:p>
            <a:pPr lvl="1"/>
            <a:r>
              <a:rPr lang="en-US" dirty="0"/>
              <a:t>Upper triangle (rare)</a:t>
            </a:r>
          </a:p>
          <a:p>
            <a:r>
              <a:rPr lang="en-US" dirty="0"/>
              <a:t>Visual examination of images</a:t>
            </a:r>
          </a:p>
          <a:p>
            <a:r>
              <a:rPr lang="en-US" dirty="0"/>
              <a:t>Challenge</a:t>
            </a:r>
          </a:p>
          <a:p>
            <a:pPr lvl="1"/>
            <a:r>
              <a:rPr lang="en-US" dirty="0"/>
              <a:t>Can’t just regress to MOS</a:t>
            </a:r>
          </a:p>
          <a:p>
            <a:pPr lvl="1"/>
            <a:r>
              <a:rPr lang="en-US" dirty="0"/>
              <a:t>Confounding factors</a:t>
            </a:r>
          </a:p>
          <a:p>
            <a:pPr lvl="1"/>
            <a:r>
              <a:rPr lang="en-US" dirty="0"/>
              <a:t>Separate effort for each impairment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2BB67-14A3-26C3-21A7-823EABC2F6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  <a:p>
            <a:pPr lvl="1"/>
            <a:r>
              <a:rPr lang="en-US" dirty="0"/>
              <a:t>6 IQA datasets, camera capture</a:t>
            </a:r>
          </a:p>
          <a:p>
            <a:pPr lvl="1"/>
            <a:r>
              <a:rPr lang="en-US" dirty="0"/>
              <a:t>3 VQA datasets, camera capture</a:t>
            </a:r>
          </a:p>
          <a:p>
            <a:pPr lvl="1"/>
            <a:r>
              <a:rPr lang="en-US" dirty="0"/>
              <a:t>3 VQA datasets, compression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 err="1"/>
              <a:t>ITSnoise</a:t>
            </a:r>
            <a:endParaRPr lang="en-US" dirty="0"/>
          </a:p>
          <a:p>
            <a:pPr lvl="1"/>
            <a:r>
              <a:rPr lang="en-US" dirty="0"/>
              <a:t>KoNIQ-10K </a:t>
            </a:r>
            <a:r>
              <a:rPr lang="en-US" dirty="0">
                <a:sym typeface="Wingdings" panose="05000000000000000000" pitchFamily="2" charset="2"/>
              </a:rPr>
              <a:t> problem with MOSs &gt; 4.0</a:t>
            </a:r>
            <a:endParaRPr lang="en-US" dirty="0"/>
          </a:p>
          <a:p>
            <a:pPr lvl="1"/>
            <a:r>
              <a:rPr lang="en-US" dirty="0"/>
              <a:t>MUI2018</a:t>
            </a:r>
          </a:p>
          <a:p>
            <a:pPr lvl="1"/>
            <a:r>
              <a:rPr lang="en-US" dirty="0" err="1"/>
              <a:t>KoNVID</a:t>
            </a:r>
            <a:r>
              <a:rPr lang="en-US" dirty="0"/>
              <a:t> 150K part B</a:t>
            </a:r>
          </a:p>
          <a:p>
            <a:pPr lvl="1"/>
            <a:r>
              <a:rPr lang="en-US" dirty="0"/>
              <a:t>YouKuv-1K</a:t>
            </a:r>
          </a:p>
        </p:txBody>
      </p:sp>
    </p:spTree>
    <p:extLst>
      <p:ext uri="{BB962C8B-B14F-4D97-AF65-F5344CB8AC3E}">
        <p14:creationId xmlns:p14="http://schemas.microsoft.com/office/powerpoint/2010/main" val="2159494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934C-CD25-F75D-5CA2-3BAF7005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</a:t>
            </a:r>
            <a:r>
              <a:rPr lang="en-US" dirty="0" err="1"/>
              <a:t>WhiteLevel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4630F6-24BE-6A28-B58D-0153B77D590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⭐⭐⭐ </a:t>
                </a:r>
              </a:p>
              <a:p>
                <a:r>
                  <a:rPr lang="en-US" dirty="0"/>
                  <a:t>Goal: 		RCA, white level issues</a:t>
                </a:r>
              </a:p>
              <a:p>
                <a:r>
                  <a:rPr lang="en-US" dirty="0"/>
                  <a:t>Speed:	2 × baseline</a:t>
                </a:r>
              </a:p>
              <a:p>
                <a:r>
                  <a:rPr lang="en-US" dirty="0"/>
                  <a:t>Author:	0.20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0.12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Lower triangle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4630F6-24BE-6A28-B58D-0153B77D59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dark, night, night sky&#10;&#10;Description automatically generated">
            <a:extLst>
              <a:ext uri="{FF2B5EF4-FFF2-40B4-BE49-F238E27FC236}">
                <a16:creationId xmlns:a16="http://schemas.microsoft.com/office/drawing/2014/main" id="{C768A7D4-0397-1299-B92A-3506275A1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60" y="3866125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26E9BD-16E9-CB92-ABE9-D460E7341B27}"/>
              </a:ext>
            </a:extLst>
          </p:cNvPr>
          <p:cNvSpPr txBox="1"/>
          <p:nvPr/>
        </p:nvSpPr>
        <p:spPr>
          <a:xfrm>
            <a:off x="3570515" y="5694925"/>
            <a:ext cx="20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</a:t>
            </a:r>
            <a:r>
              <a:rPr lang="en-US" dirty="0" err="1"/>
              <a:t>WhiteLevel</a:t>
            </a:r>
            <a:r>
              <a:rPr lang="en-US" dirty="0"/>
              <a:t> = 0.95</a:t>
            </a:r>
          </a:p>
        </p:txBody>
      </p:sp>
      <p:pic>
        <p:nvPicPr>
          <p:cNvPr id="11" name="Picture 10" descr="A bridge with lights at night&#10;&#10;Description automatically generated with low confidence">
            <a:extLst>
              <a:ext uri="{FF2B5EF4-FFF2-40B4-BE49-F238E27FC236}">
                <a16:creationId xmlns:a16="http://schemas.microsoft.com/office/drawing/2014/main" id="{75929D46-0962-E8CD-71B4-0E59518A4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1" y="3855959"/>
            <a:ext cx="243840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0DB17E-E6A5-A460-C21E-066DE670667F}"/>
              </a:ext>
            </a:extLst>
          </p:cNvPr>
          <p:cNvSpPr txBox="1"/>
          <p:nvPr/>
        </p:nvSpPr>
        <p:spPr>
          <a:xfrm>
            <a:off x="954228" y="5702371"/>
            <a:ext cx="19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</a:t>
            </a:r>
            <a:r>
              <a:rPr lang="en-US" dirty="0" err="1"/>
              <a:t>WhiteLevel</a:t>
            </a:r>
            <a:r>
              <a:rPr lang="en-US" dirty="0"/>
              <a:t> = 0.0</a:t>
            </a:r>
          </a:p>
        </p:txBody>
      </p:sp>
      <p:pic>
        <p:nvPicPr>
          <p:cNvPr id="10" name="Content Placeholder 9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D4138495-9D82-824C-FCB0-EA3D135620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19" y="1308100"/>
            <a:ext cx="3620362" cy="4572000"/>
          </a:xfrm>
        </p:spPr>
      </p:pic>
    </p:spTree>
    <p:extLst>
      <p:ext uri="{BB962C8B-B14F-4D97-AF65-F5344CB8AC3E}">
        <p14:creationId xmlns:p14="http://schemas.microsoft.com/office/powerpoint/2010/main" val="3491299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</a:t>
            </a:r>
            <a:r>
              <a:rPr lang="en-US" dirty="0" err="1"/>
              <a:t>BlackLevel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⭐⭐ </a:t>
                </a:r>
              </a:p>
              <a:p>
                <a:r>
                  <a:rPr lang="en-US" dirty="0"/>
                  <a:t>Goal: 		RCA, black level issues</a:t>
                </a:r>
              </a:p>
              <a:p>
                <a:r>
                  <a:rPr lang="en-US" dirty="0"/>
                  <a:t>Speed:	2 × baseline</a:t>
                </a:r>
              </a:p>
              <a:p>
                <a:r>
                  <a:rPr lang="en-US" dirty="0"/>
                  <a:t>Author:	0.09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0.02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Lower triangle, blurred by KonIQ10K clipping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AFFB35D0-AC35-8089-C1AC-32008DA01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8" y="3800072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D41BC4EC-3B0A-B8AF-A360-9AD49F59C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76557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84108A-B0DD-931A-1658-2B2FE6AE0FB4}"/>
              </a:ext>
            </a:extLst>
          </p:cNvPr>
          <p:cNvSpPr txBox="1"/>
          <p:nvPr/>
        </p:nvSpPr>
        <p:spPr>
          <a:xfrm>
            <a:off x="3204755" y="5656938"/>
            <a:ext cx="196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</a:t>
            </a:r>
            <a:r>
              <a:rPr lang="en-US" dirty="0" err="1"/>
              <a:t>BlackLevel</a:t>
            </a:r>
            <a:r>
              <a:rPr lang="en-US" dirty="0"/>
              <a:t> = 0.81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03E99-ED37-273A-4FE0-ED95E13598D6}"/>
              </a:ext>
            </a:extLst>
          </p:cNvPr>
          <p:cNvSpPr txBox="1"/>
          <p:nvPr/>
        </p:nvSpPr>
        <p:spPr>
          <a:xfrm>
            <a:off x="588468" y="5664384"/>
            <a:ext cx="184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</a:t>
            </a:r>
            <a:r>
              <a:rPr lang="en-US" dirty="0" err="1"/>
              <a:t>BlackLevel</a:t>
            </a:r>
            <a:r>
              <a:rPr lang="en-US" dirty="0"/>
              <a:t> = 0.0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6E3E6513-9040-3E7C-A99A-4C71B4F660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64" y="1308100"/>
            <a:ext cx="3616271" cy="4572000"/>
          </a:xfrm>
        </p:spPr>
      </p:pic>
    </p:spTree>
    <p:extLst>
      <p:ext uri="{BB962C8B-B14F-4D97-AF65-F5344CB8AC3E}">
        <p14:creationId xmlns:p14="http://schemas.microsoft.com/office/powerpoint/2010/main" val="1825895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</a:t>
            </a:r>
            <a:r>
              <a:rPr lang="en-US" dirty="0" err="1"/>
              <a:t>Blockiness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My rating:	⭐⭐ </a:t>
                </a:r>
              </a:p>
              <a:p>
                <a:r>
                  <a:rPr lang="en-US" dirty="0"/>
                  <a:t>Goal: 		RCA, </a:t>
                </a:r>
                <a:r>
                  <a:rPr lang="en-US" dirty="0" err="1"/>
                  <a:t>blockiness</a:t>
                </a:r>
                <a:endParaRPr lang="en-US" dirty="0"/>
              </a:p>
              <a:p>
                <a:r>
                  <a:rPr lang="en-US" dirty="0"/>
                  <a:t>Speed:	1.15 × baseline</a:t>
                </a:r>
              </a:p>
              <a:p>
                <a:r>
                  <a:rPr lang="en-US" dirty="0"/>
                  <a:t>Author:	0.21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0.15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Lower triangle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57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B794B8DA-72A7-87F6-98EA-116949E7D0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05" y="1308100"/>
            <a:ext cx="3612189" cy="4572000"/>
          </a:xfrm>
        </p:spPr>
      </p:pic>
    </p:spTree>
    <p:extLst>
      <p:ext uri="{BB962C8B-B14F-4D97-AF65-F5344CB8AC3E}">
        <p14:creationId xmlns:p14="http://schemas.microsoft.com/office/powerpoint/2010/main" val="352463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E4F3F-E717-5F31-77D5-A289246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E1249-2A44-FC48-0557-789A275A1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they help or harm?</a:t>
            </a:r>
          </a:p>
        </p:txBody>
      </p:sp>
    </p:spTree>
    <p:extLst>
      <p:ext uri="{BB962C8B-B14F-4D97-AF65-F5344CB8AC3E}">
        <p14:creationId xmlns:p14="http://schemas.microsoft.com/office/powerpoint/2010/main" val="1147991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S-Blur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⭐⭐⭐ </a:t>
                </a:r>
              </a:p>
              <a:p>
                <a:r>
                  <a:rPr lang="en-US" dirty="0"/>
                  <a:t>Goal: 		RCA, overall blur</a:t>
                </a:r>
              </a:p>
              <a:p>
                <a:r>
                  <a:rPr lang="en-US" dirty="0"/>
                  <a:t>Speed:	baseline</a:t>
                </a:r>
              </a:p>
              <a:p>
                <a:r>
                  <a:rPr lang="en-US" dirty="0"/>
                  <a:t>Author:	0.46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0.53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Major factor for most datasets</a:t>
                </a:r>
              </a:p>
              <a:p>
                <a:pPr lvl="1"/>
                <a:r>
                  <a:rPr lang="en-US" dirty="0"/>
                  <a:t>Loose scatter around line</a:t>
                </a:r>
              </a:p>
              <a:p>
                <a:pPr lvl="1"/>
                <a:r>
                  <a:rPr lang="en-US" dirty="0"/>
                  <a:t>Need to investigate </a:t>
                </a:r>
                <a:r>
                  <a:rPr lang="en-US" dirty="0" err="1"/>
                  <a:t>ITSnoise</a:t>
                </a:r>
                <a:r>
                  <a:rPr lang="en-US" dirty="0"/>
                  <a:t>, MUI2018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BEB40EE6-A76B-8913-F8B9-DCEA3C2B0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69" y="1308100"/>
            <a:ext cx="3624462" cy="4572000"/>
          </a:xfrm>
        </p:spPr>
      </p:pic>
    </p:spTree>
    <p:extLst>
      <p:ext uri="{BB962C8B-B14F-4D97-AF65-F5344CB8AC3E}">
        <p14:creationId xmlns:p14="http://schemas.microsoft.com/office/powerpoint/2010/main" val="4266766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</a:t>
            </a:r>
            <a:r>
              <a:rPr lang="en-US" dirty="0" err="1"/>
              <a:t>FineDetail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⭐⭐⭐ </a:t>
                </a:r>
              </a:p>
              <a:p>
                <a:r>
                  <a:rPr lang="en-US" dirty="0"/>
                  <a:t>Goal: 		RCA, missing fine details</a:t>
                </a:r>
              </a:p>
              <a:p>
                <a:r>
                  <a:rPr lang="en-US" dirty="0"/>
                  <a:t>Speed:	 1 × baseline</a:t>
                </a:r>
              </a:p>
              <a:p>
                <a:r>
                  <a:rPr lang="en-US" dirty="0"/>
                  <a:t>Author:	0.39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0.52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Major factor for most datasets</a:t>
                </a:r>
              </a:p>
              <a:p>
                <a:pPr lvl="1"/>
                <a:r>
                  <a:rPr lang="en-US" dirty="0"/>
                  <a:t>Loose scatter around line</a:t>
                </a:r>
              </a:p>
              <a:p>
                <a:pPr lvl="1"/>
                <a:r>
                  <a:rPr lang="en-US" dirty="0"/>
                  <a:t>Need to investigate </a:t>
                </a:r>
                <a:r>
                  <a:rPr lang="en-US" dirty="0" err="1"/>
                  <a:t>ITSnoise</a:t>
                </a:r>
                <a:r>
                  <a:rPr lang="en-US" dirty="0"/>
                  <a:t>, MUI2018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49796760-50C6-27B2-BD44-8ECBA811DF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14" y="1308100"/>
            <a:ext cx="3628571" cy="4572000"/>
          </a:xfrm>
        </p:spPr>
      </p:pic>
    </p:spTree>
    <p:extLst>
      <p:ext uri="{BB962C8B-B14F-4D97-AF65-F5344CB8AC3E}">
        <p14:creationId xmlns:p14="http://schemas.microsoft.com/office/powerpoint/2010/main" val="27857003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</a:t>
            </a:r>
            <a:r>
              <a:rPr lang="en-US" dirty="0" err="1"/>
              <a:t>ColorNoise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</a:t>
                </a:r>
              </a:p>
              <a:p>
                <a:r>
                  <a:rPr lang="en-US" dirty="0"/>
                  <a:t>Goal: 		RCA, color noise</a:t>
                </a:r>
              </a:p>
              <a:p>
                <a:r>
                  <a:rPr lang="en-US" dirty="0"/>
                  <a:t>Speed:	1 × baseline</a:t>
                </a:r>
              </a:p>
              <a:p>
                <a:r>
                  <a:rPr lang="en-US" dirty="0"/>
                  <a:t>Author:	0.18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0.23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Loose lower triangle</a:t>
                </a:r>
              </a:p>
              <a:p>
                <a:pPr lvl="1"/>
                <a:r>
                  <a:rPr lang="en-US" dirty="0" err="1"/>
                  <a:t>NaN</a:t>
                </a:r>
                <a:r>
                  <a:rPr lang="en-US" dirty="0"/>
                  <a:t> for MUI2018,</a:t>
                </a:r>
                <a:br>
                  <a:rPr lang="en-US" dirty="0"/>
                </a:br>
                <a:r>
                  <a:rPr lang="en-US" dirty="0"/>
                  <a:t>black-and-white medical images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9929AFF-3C37-EFCD-C2BC-941081B289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97" y="509447"/>
            <a:ext cx="3628571" cy="4572000"/>
          </a:xfrm>
        </p:spPr>
      </p:pic>
      <p:pic>
        <p:nvPicPr>
          <p:cNvPr id="10" name="Picture 9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0056C700-7ED5-1055-DAC3-0918148BE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57396" r="28476" b="10735"/>
          <a:stretch/>
        </p:blipFill>
        <p:spPr>
          <a:xfrm>
            <a:off x="8866787" y="3680910"/>
            <a:ext cx="3196046" cy="218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849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</a:t>
            </a:r>
            <a:r>
              <a:rPr lang="en-US" dirty="0" err="1"/>
              <a:t>SuperSaturated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</a:t>
                </a:r>
              </a:p>
              <a:p>
                <a:r>
                  <a:rPr lang="en-US" dirty="0"/>
                  <a:t>Goal: 		RCA, super saturated color</a:t>
                </a:r>
              </a:p>
              <a:p>
                <a:r>
                  <a:rPr lang="en-US" dirty="0"/>
                  <a:t>Speed:	 1 × baseline</a:t>
                </a:r>
              </a:p>
              <a:p>
                <a:r>
                  <a:rPr lang="en-US" dirty="0"/>
                  <a:t>Author:	0.08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0.03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Relative</a:t>
                </a:r>
                <a:r>
                  <a:rPr lang="en-US" dirty="0"/>
                  <a:t> importance (usually Bad?)</a:t>
                </a:r>
              </a:p>
              <a:p>
                <a:pPr lvl="1"/>
                <a:r>
                  <a:rPr lang="en-US" dirty="0"/>
                  <a:t>Very minor factor, confounds scatter plot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0501FF9-D03C-2824-0AFA-C9A1BA0B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012" y="4050791"/>
            <a:ext cx="324336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F7159C-590A-8F08-A4CE-384B050F95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69" y="1308100"/>
            <a:ext cx="3624462" cy="4572000"/>
          </a:xfrm>
        </p:spPr>
      </p:pic>
    </p:spTree>
    <p:extLst>
      <p:ext uri="{BB962C8B-B14F-4D97-AF65-F5344CB8AC3E}">
        <p14:creationId xmlns:p14="http://schemas.microsoft.com/office/powerpoint/2010/main" val="1602157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S-Pallid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</a:t>
                </a:r>
              </a:p>
              <a:p>
                <a:r>
                  <a:rPr lang="en-US" dirty="0"/>
                  <a:t>Goal: 		RCA, pallid</a:t>
                </a:r>
              </a:p>
              <a:p>
                <a:r>
                  <a:rPr lang="en-US" dirty="0"/>
                  <a:t>Speed:	 1 × baseline</a:t>
                </a:r>
              </a:p>
              <a:p>
                <a:r>
                  <a:rPr lang="en-US" dirty="0"/>
                  <a:t>Author:	0.13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0.24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Loose </a:t>
                </a:r>
                <a:r>
                  <a:rPr lang="en-US" u="sng" dirty="0"/>
                  <a:t>upper</a:t>
                </a:r>
                <a:r>
                  <a:rPr lang="en-US" dirty="0"/>
                  <a:t> triangle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B3C5C38C-7D3D-39B3-33B4-D25D5838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27" y="3872614"/>
            <a:ext cx="2286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A0E725-6CB9-7367-2DB9-CBC27E9C1C1D}"/>
              </a:ext>
            </a:extLst>
          </p:cNvPr>
          <p:cNvSpPr txBox="1"/>
          <p:nvPr/>
        </p:nvSpPr>
        <p:spPr>
          <a:xfrm>
            <a:off x="4645461" y="5631264"/>
            <a:ext cx="137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S-Pallid = 1.0</a:t>
            </a:r>
          </a:p>
        </p:txBody>
      </p:sp>
      <p:pic>
        <p:nvPicPr>
          <p:cNvPr id="8" name="Content Placeholder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6856D31-68D2-078C-A784-E3227CFB09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19" y="1308100"/>
            <a:ext cx="3620362" cy="4572000"/>
          </a:xfrm>
        </p:spPr>
      </p:pic>
    </p:spTree>
    <p:extLst>
      <p:ext uri="{BB962C8B-B14F-4D97-AF65-F5344CB8AC3E}">
        <p14:creationId xmlns:p14="http://schemas.microsoft.com/office/powerpoint/2010/main" val="1197255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</a:t>
            </a:r>
            <a:r>
              <a:rPr lang="en-US" dirty="0" err="1"/>
              <a:t>PanSpeed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</a:t>
                </a:r>
              </a:p>
              <a:p>
                <a:r>
                  <a:rPr lang="en-US" dirty="0"/>
                  <a:t>Goal: 		RCA, pan speed</a:t>
                </a:r>
              </a:p>
              <a:p>
                <a:r>
                  <a:rPr lang="en-US" dirty="0"/>
                  <a:t>Speed:	 1.6 × baseline</a:t>
                </a:r>
              </a:p>
              <a:p>
                <a:r>
                  <a:rPr lang="en-US" dirty="0"/>
                  <a:t>Author:	0.29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0.27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Lower triangle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Map, scatter chart&#10;&#10;Description automatically generated">
            <a:extLst>
              <a:ext uri="{FF2B5EF4-FFF2-40B4-BE49-F238E27FC236}">
                <a16:creationId xmlns:a16="http://schemas.microsoft.com/office/drawing/2014/main" id="{F3BDDB79-67AA-3046-6A05-7048CF3E4D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41" y="1308100"/>
            <a:ext cx="3608117" cy="4572000"/>
          </a:xfrm>
        </p:spPr>
      </p:pic>
    </p:spTree>
    <p:extLst>
      <p:ext uri="{BB962C8B-B14F-4D97-AF65-F5344CB8AC3E}">
        <p14:creationId xmlns:p14="http://schemas.microsoft.com/office/powerpoint/2010/main" val="20832007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r>
              <a:rPr lang="en-US" dirty="0"/>
              <a:t>, S-Jiggle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</a:t>
                </a:r>
              </a:p>
              <a:p>
                <a:r>
                  <a:rPr lang="en-US" dirty="0"/>
                  <a:t>Goal: 		RCA, camera jiggle</a:t>
                </a:r>
              </a:p>
              <a:p>
                <a:r>
                  <a:rPr lang="en-US" dirty="0"/>
                  <a:t>Speed:	 1.6 × baseline</a:t>
                </a:r>
              </a:p>
              <a:p>
                <a:r>
                  <a:rPr lang="en-US" dirty="0"/>
                  <a:t>Author:	0.23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0.31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Lower triangle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066186D9-EE63-CAE6-B548-AC6272886F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73" y="1308100"/>
            <a:ext cx="3604054" cy="4572000"/>
          </a:xfrm>
        </p:spPr>
      </p:pic>
    </p:spTree>
    <p:extLst>
      <p:ext uri="{BB962C8B-B14F-4D97-AF65-F5344CB8AC3E}">
        <p14:creationId xmlns:p14="http://schemas.microsoft.com/office/powerpoint/2010/main" val="28027969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314B-D5D3-521C-A942-C76B4ACC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Sawatch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</p:spPr>
            <p:txBody>
              <a:bodyPr/>
              <a:lstStyle/>
              <a:p>
                <a:r>
                  <a:rPr lang="en-US" dirty="0"/>
                  <a:t>My rating:	⭐⭐⭐</a:t>
                </a:r>
              </a:p>
              <a:p>
                <a:r>
                  <a:rPr lang="en-US" dirty="0"/>
                  <a:t>Goal: 		MOS</a:t>
                </a:r>
              </a:p>
              <a:p>
                <a:r>
                  <a:rPr lang="en-US" dirty="0"/>
                  <a:t>Author:	0.61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Evaluation:	0.66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ρ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0.68 </a:t>
                </a:r>
                <a:r>
                  <a:rPr lang="el-GR" dirty="0"/>
                  <a:t>ρ </a:t>
                </a:r>
                <a:r>
                  <a:rPr lang="en-US" dirty="0" err="1"/>
                  <a:t>ITSnoise</a:t>
                </a:r>
                <a:endParaRPr lang="en-US" dirty="0"/>
              </a:p>
              <a:p>
                <a:pPr lvl="1"/>
                <a:r>
                  <a:rPr lang="en-US" dirty="0"/>
                  <a:t>0.69 </a:t>
                </a:r>
                <a:r>
                  <a:rPr lang="el-GR" dirty="0"/>
                  <a:t>ρ </a:t>
                </a:r>
                <a:r>
                  <a:rPr lang="en-US" dirty="0"/>
                  <a:t>KonIQ10k</a:t>
                </a:r>
              </a:p>
              <a:p>
                <a:pPr lvl="1"/>
                <a:r>
                  <a:rPr lang="en-US" dirty="0"/>
                  <a:t>0.56 </a:t>
                </a:r>
                <a:r>
                  <a:rPr lang="el-GR" dirty="0"/>
                  <a:t>ρ </a:t>
                </a:r>
                <a:r>
                  <a:rPr lang="en-US" dirty="0"/>
                  <a:t>MUI2018</a:t>
                </a:r>
              </a:p>
              <a:p>
                <a:pPr lvl="1"/>
                <a:r>
                  <a:rPr lang="en-US" dirty="0"/>
                  <a:t>0.68 </a:t>
                </a:r>
                <a:r>
                  <a:rPr lang="el-GR" dirty="0"/>
                  <a:t>ρ </a:t>
                </a:r>
                <a:r>
                  <a:rPr lang="en-US" dirty="0"/>
                  <a:t>KoNViD-150K part B</a:t>
                </a:r>
              </a:p>
              <a:p>
                <a:pPr lvl="1"/>
                <a:r>
                  <a:rPr lang="en-US" dirty="0"/>
                  <a:t>0.77 </a:t>
                </a:r>
                <a:r>
                  <a:rPr lang="el-GR" dirty="0"/>
                  <a:t>ρ</a:t>
                </a:r>
                <a:r>
                  <a:rPr lang="en-US" dirty="0"/>
                  <a:t> YoukuV1K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E405B-7D53-4135-4E15-93B9EDB2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307591"/>
                <a:ext cx="5323114" cy="4572000"/>
              </a:xfrm>
              <a:blipFill>
                <a:blip r:embed="rId2"/>
                <a:stretch>
                  <a:fillRect l="-802" t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A5F535-DAB0-E3CB-35A1-0016899E31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187931"/>
            <a:ext cx="4326894" cy="5814089"/>
          </a:xfrm>
        </p:spPr>
      </p:pic>
    </p:spTree>
    <p:extLst>
      <p:ext uri="{BB962C8B-B14F-4D97-AF65-F5344CB8AC3E}">
        <p14:creationId xmlns:p14="http://schemas.microsoft.com/office/powerpoint/2010/main" val="39580408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5806-49DB-EFF9-63BB-5A653F70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C3A6E-5D5E-7760-D576-6FD8D461C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mean for NR metric research?</a:t>
            </a:r>
          </a:p>
        </p:txBody>
      </p:sp>
    </p:spTree>
    <p:extLst>
      <p:ext uri="{BB962C8B-B14F-4D97-AF65-F5344CB8AC3E}">
        <p14:creationId xmlns:p14="http://schemas.microsoft.com/office/powerpoint/2010/main" val="3211957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EE68A-6E39-512B-4E6D-26A41308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EC0B5-D9B7-9C4D-FFCA-6B8B66C9C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on 10+ datasets</a:t>
            </a:r>
          </a:p>
          <a:p>
            <a:r>
              <a:rPr lang="en-US" dirty="0"/>
              <a:t>Developer tools: </a:t>
            </a:r>
            <a:r>
              <a:rPr lang="en-US" dirty="0">
                <a:hlinkClick r:id="rId2"/>
              </a:rPr>
              <a:t>https://github.com/NTIA/NRMetricFramework</a:t>
            </a:r>
            <a:endParaRPr lang="en-US" dirty="0"/>
          </a:p>
          <a:p>
            <a:r>
              <a:rPr lang="en-US" dirty="0"/>
              <a:t>NR metrics for RCA</a:t>
            </a:r>
          </a:p>
          <a:p>
            <a:pPr lvl="1"/>
            <a:r>
              <a:rPr lang="en-US" dirty="0"/>
              <a:t>Assess a single impairment</a:t>
            </a:r>
          </a:p>
          <a:p>
            <a:pPr lvl="1"/>
            <a:r>
              <a:rPr lang="en-US" dirty="0"/>
              <a:t>No response to other impairments</a:t>
            </a:r>
          </a:p>
          <a:p>
            <a:r>
              <a:rPr lang="en-US" dirty="0"/>
              <a:t>Combine multiple RCA metrics to assess overall MOS</a:t>
            </a:r>
          </a:p>
          <a:p>
            <a:r>
              <a:rPr lang="en-US" dirty="0"/>
              <a:t>New datasets for RCA impairments</a:t>
            </a:r>
          </a:p>
          <a:p>
            <a:pPr lvl="1"/>
            <a:r>
              <a:rPr lang="en-US" dirty="0" err="1"/>
              <a:t>ITSnoise</a:t>
            </a:r>
            <a:r>
              <a:rPr lang="en-US" dirty="0"/>
              <a:t> for camera noise</a:t>
            </a:r>
          </a:p>
          <a:p>
            <a:pPr lvl="1"/>
            <a:r>
              <a:rPr lang="en-US" dirty="0"/>
              <a:t>VCRDCI for compression</a:t>
            </a:r>
          </a:p>
          <a:p>
            <a:pPr lvl="1"/>
            <a:r>
              <a:rPr lang="en-US">
                <a:hlinkClick r:id="rId3"/>
              </a:rPr>
              <a:t>https://www.cdvl.org</a:t>
            </a:r>
            <a:r>
              <a:rPr lang="en-US"/>
              <a:t> 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0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C345-90E7-03E1-E008-757A7037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Limitations to Simplify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CFB9-1B26-E766-1F95-A6FED537D8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Focus on specific impairments</a:t>
            </a:r>
          </a:p>
          <a:p>
            <a:pPr lvl="1"/>
            <a:r>
              <a:rPr lang="en-US" dirty="0"/>
              <a:t>Intentional</a:t>
            </a:r>
          </a:p>
          <a:p>
            <a:pPr lvl="1"/>
            <a:r>
              <a:rPr lang="en-US" dirty="0"/>
              <a:t>Unintentional</a:t>
            </a:r>
          </a:p>
          <a:p>
            <a:pPr lvl="1"/>
            <a:r>
              <a:rPr lang="en-US" dirty="0"/>
              <a:t>Simulated impairments (Gaussian noise)</a:t>
            </a:r>
          </a:p>
          <a:p>
            <a:r>
              <a:rPr lang="en-US" dirty="0"/>
              <a:t>Specific subject matter</a:t>
            </a:r>
          </a:p>
          <a:p>
            <a:pPr lvl="1"/>
            <a:r>
              <a:rPr lang="en-US" dirty="0"/>
              <a:t>VIQET: flat surface, landmark at night, </a:t>
            </a:r>
            <a:br>
              <a:rPr lang="en-US" dirty="0"/>
            </a:br>
            <a:r>
              <a:rPr lang="en-US" dirty="0"/>
              <a:t>landscape with good lighting, still life</a:t>
            </a:r>
          </a:p>
          <a:p>
            <a:r>
              <a:rPr lang="en-US" dirty="0"/>
              <a:t>Specific use case</a:t>
            </a:r>
          </a:p>
          <a:p>
            <a:pPr lvl="1"/>
            <a:r>
              <a:rPr lang="en-US" dirty="0"/>
              <a:t>DIQA dataset: optical character recognition</a:t>
            </a:r>
          </a:p>
          <a:p>
            <a:pPr lvl="1"/>
            <a:r>
              <a:rPr lang="en-US" dirty="0"/>
              <a:t>AMD metric: dermoscopy images (skin lesions)</a:t>
            </a:r>
          </a:p>
          <a:p>
            <a:pPr lvl="1"/>
            <a:r>
              <a:rPr lang="en-US" dirty="0"/>
              <a:t>NIQE-K: ultrasound images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16DA39-B02B-B729-7E00-1007355C7B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Single training dataset</a:t>
            </a:r>
          </a:p>
          <a:p>
            <a:pPr lvl="1"/>
            <a:r>
              <a:rPr lang="en-US" dirty="0"/>
              <a:t>Proof of concept </a:t>
            </a:r>
          </a:p>
          <a:p>
            <a:pPr lvl="1"/>
            <a:r>
              <a:rPr lang="en-US" dirty="0"/>
              <a:t>Show improvement for this dataset</a:t>
            </a:r>
          </a:p>
          <a:p>
            <a:r>
              <a:rPr lang="en-US" dirty="0"/>
              <a:t>LIVE 2006</a:t>
            </a:r>
          </a:p>
          <a:p>
            <a:pPr lvl="1"/>
            <a:r>
              <a:rPr lang="en-US" dirty="0"/>
              <a:t>Single outdated dataset</a:t>
            </a:r>
          </a:p>
          <a:p>
            <a:pPr lvl="1"/>
            <a:r>
              <a:rPr lang="en-US" dirty="0"/>
              <a:t>10+ year old camera systems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8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6AE56-4B4E-D0CF-44F8-4AD012B5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Limitations to Simplify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CBFED-4263-56CA-612D-761D123AC0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Experts differentiate between</a:t>
            </a:r>
          </a:p>
          <a:p>
            <a:pPr lvl="1"/>
            <a:r>
              <a:rPr lang="en-US" dirty="0"/>
              <a:t>Aesthetics</a:t>
            </a:r>
          </a:p>
          <a:p>
            <a:pPr lvl="1"/>
            <a:r>
              <a:rPr lang="en-US" dirty="0"/>
              <a:t>Subject matter</a:t>
            </a:r>
          </a:p>
          <a:p>
            <a:pPr lvl="1"/>
            <a:r>
              <a:rPr lang="en-US" dirty="0"/>
              <a:t>Camera capture impairments</a:t>
            </a:r>
          </a:p>
          <a:p>
            <a:pPr lvl="1"/>
            <a:r>
              <a:rPr lang="en-US" dirty="0"/>
              <a:t>Format (e.g., resolution, fps)</a:t>
            </a:r>
          </a:p>
          <a:p>
            <a:pPr lvl="1"/>
            <a:r>
              <a:rPr lang="en-US" dirty="0"/>
              <a:t>Compression</a:t>
            </a:r>
          </a:p>
          <a:p>
            <a:pPr lvl="1"/>
            <a:r>
              <a:rPr lang="en-US" dirty="0"/>
              <a:t>Transmission errors</a:t>
            </a:r>
          </a:p>
          <a:p>
            <a:r>
              <a:rPr lang="en-US" dirty="0"/>
              <a:t>But non-experts don’t differentiate</a:t>
            </a:r>
          </a:p>
          <a:p>
            <a:pPr lvl="1"/>
            <a:r>
              <a:rPr lang="en-US" dirty="0"/>
              <a:t>Ignore scope limitations</a:t>
            </a:r>
          </a:p>
          <a:p>
            <a:pPr lvl="1"/>
            <a:r>
              <a:rPr lang="en-US" dirty="0"/>
              <a:t>MOS influenced by out-of-scope impairments</a:t>
            </a:r>
          </a:p>
          <a:p>
            <a:endParaRPr lang="en-US" dirty="0"/>
          </a:p>
        </p:txBody>
      </p:sp>
      <p:pic>
        <p:nvPicPr>
          <p:cNvPr id="6" name="Content Placeholder 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A5E78D5-1B49-228C-4A0D-5792466142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6600"/>
            <a:ext cx="5638800" cy="3175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66FFEA-E0CB-828A-659B-652F742A6BEB}"/>
              </a:ext>
            </a:extLst>
          </p:cNvPr>
          <p:cNvSpPr txBox="1"/>
          <p:nvPr/>
        </p:nvSpPr>
        <p:spPr>
          <a:xfrm>
            <a:off x="6172200" y="5314125"/>
            <a:ext cx="5722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How much of the impairment is caused by the angle?</a:t>
            </a:r>
          </a:p>
          <a:p>
            <a:pPr algn="ctr"/>
            <a:r>
              <a:rPr lang="en-US" sz="2000" dirty="0"/>
              <a:t>MOS = 3.4</a:t>
            </a:r>
          </a:p>
        </p:txBody>
      </p:sp>
    </p:spTree>
    <p:extLst>
      <p:ext uri="{BB962C8B-B14F-4D97-AF65-F5344CB8AC3E}">
        <p14:creationId xmlns:p14="http://schemas.microsoft.com/office/powerpoint/2010/main" val="123577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F69A-1BE7-A130-BEFA-00194311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Search</a:t>
            </a:r>
            <a:br>
              <a:rPr lang="en-US" dirty="0"/>
            </a:br>
            <a:r>
              <a:rPr lang="en-US" dirty="0"/>
              <a:t>Developer vs. Evaluator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0FFC8-789F-8904-951B-464352FDF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Performance data available from developer and multiple independent evaluators</a:t>
            </a:r>
          </a:p>
        </p:txBody>
      </p:sp>
    </p:spTree>
    <p:extLst>
      <p:ext uri="{BB962C8B-B14F-4D97-AF65-F5344CB8AC3E}">
        <p14:creationId xmlns:p14="http://schemas.microsoft.com/office/powerpoint/2010/main" val="166161299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ITS">
      <a:dk1>
        <a:sysClr val="windowText" lastClr="000000"/>
      </a:dk1>
      <a:lt1>
        <a:sysClr val="window" lastClr="FFFFFF"/>
      </a:lt1>
      <a:dk2>
        <a:srgbClr val="162E51"/>
      </a:dk2>
      <a:lt2>
        <a:srgbClr val="F8F8F8"/>
      </a:lt2>
      <a:accent1>
        <a:srgbClr val="162E51"/>
      </a:accent1>
      <a:accent2>
        <a:srgbClr val="D63E04"/>
      </a:accent2>
      <a:accent3>
        <a:srgbClr val="0077D7"/>
      </a:accent3>
      <a:accent4>
        <a:srgbClr val="FDA683"/>
      </a:accent4>
      <a:accent5>
        <a:srgbClr val="E1E7F1"/>
      </a:accent5>
      <a:accent6>
        <a:srgbClr val="94070A"/>
      </a:accent6>
      <a:hlink>
        <a:srgbClr val="0077D7"/>
      </a:hlink>
      <a:folHlink>
        <a:srgbClr val="7A001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S 2021 Presentation Template.potx" id="{2EAF6D2E-C1A8-41B9-BC4A-D06D8C5D32BA}" vid="{AD9B4FB7-5CD1-4FEC-81D1-6E2BC7FDD6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1794534b-2515-4769-9304-01750f829f27">ITS standard templates</Topic>
    <Doc_x0020_Category xmlns="1794534b-2515-4769-9304-01750f829f27">Editorial and Publications</Doc_x0020_Category>
    <Owner_x0020_Name xmlns="1794534b-2515-4769-9304-01750f829f27">
      <UserInfo>
        <DisplayName>Segre, Lilli</DisplayName>
        <AccountId>16</AccountId>
        <AccountType/>
      </UserInfo>
    </Owner_x0020_Name>
    <Doc_x0020_Type xmlns="1794534b-2515-4769-9304-01750f829f27">4. Forms</Doc_x0020_Typ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F5D4A35053564C901DBB08A57ECB52" ma:contentTypeVersion="9" ma:contentTypeDescription="Create a new document." ma:contentTypeScope="" ma:versionID="720e430ba633eea8eae0de40c7490186">
  <xsd:schema xmlns:xsd="http://www.w3.org/2001/XMLSchema" xmlns:xs="http://www.w3.org/2001/XMLSchema" xmlns:p="http://schemas.microsoft.com/office/2006/metadata/properties" xmlns:ns2="1794534b-2515-4769-9304-01750f829f27" xmlns:ns3="cd893399-f066-470e-93bf-928b74745dc2" targetNamespace="http://schemas.microsoft.com/office/2006/metadata/properties" ma:root="true" ma:fieldsID="b65294fb9c5a6454317292d845e8d9af" ns2:_="" ns3:_="">
    <xsd:import namespace="1794534b-2515-4769-9304-01750f829f27"/>
    <xsd:import namespace="cd893399-f066-470e-93bf-928b74745dc2"/>
    <xsd:element name="properties">
      <xsd:complexType>
        <xsd:sequence>
          <xsd:element name="documentManagement">
            <xsd:complexType>
              <xsd:all>
                <xsd:element ref="ns2:Doc_x0020_Type"/>
                <xsd:element ref="ns2:Doc_x0020_Category"/>
                <xsd:element ref="ns2:Topic" minOccurs="0"/>
                <xsd:element ref="ns2:Owner_x0020_Name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4534b-2515-4769-9304-01750f829f27" elementFormDefault="qualified">
    <xsd:import namespace="http://schemas.microsoft.com/office/2006/documentManagement/types"/>
    <xsd:import namespace="http://schemas.microsoft.com/office/infopath/2007/PartnerControls"/>
    <xsd:element name="Doc_x0020_Type" ma:index="2" ma:displayName="Doc Type" ma:format="Dropdown" ma:internalName="Doc_x0020_Type" ma:readOnly="false">
      <xsd:simpleType>
        <xsd:restriction base="dms:Choice">
          <xsd:enumeration value="1. Policy"/>
          <xsd:enumeration value="2. Procedure"/>
          <xsd:enumeration value="3. Manuals"/>
          <xsd:enumeration value="4. Forms"/>
        </xsd:restriction>
      </xsd:simpleType>
    </xsd:element>
    <xsd:element name="Doc_x0020_Category" ma:index="3" ma:displayName="Doc Category" ma:format="Dropdown" ma:internalName="Doc_x0020_Category" ma:readOnly="false">
      <xsd:simpleType>
        <xsd:restriction base="dms:Choice">
          <xsd:enumeration value="CRADAs and Intellectual Property"/>
          <xsd:enumeration value="Editorial and Publications"/>
          <xsd:enumeration value="Facilities"/>
          <xsd:enumeration value="Fleet"/>
          <xsd:enumeration value="Human Resources"/>
          <xsd:enumeration value="IT"/>
          <xsd:enumeration value="Interagency Agreements"/>
          <xsd:enumeration value="Management and Administration"/>
          <xsd:enumeration value="Procurement and Purchasing"/>
          <xsd:enumeration value="Property"/>
          <xsd:enumeration value="S&amp;E Projects"/>
          <xsd:enumeration value="Safety and Security"/>
          <xsd:enumeration value="Software Development"/>
          <xsd:enumeration value="Training"/>
          <xsd:enumeration value="Travel"/>
        </xsd:restriction>
      </xsd:simpleType>
    </xsd:element>
    <xsd:element name="Topic" ma:index="4" nillable="true" ma:displayName="Topic" ma:internalName="Topic" ma:readOnly="false">
      <xsd:simpleType>
        <xsd:restriction base="dms:Text">
          <xsd:maxLength value="255"/>
        </xsd:restriction>
      </xsd:simpleType>
    </xsd:element>
    <xsd:element name="Owner_x0020_Name" ma:index="11" ma:displayName="Owner Name" ma:list="UserInfo" ma:internalName="Owner_x0020_Name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93399-f066-470e-93bf-928b74745dc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B17DCC-EC35-4190-8A10-328182A2A098}">
  <ds:schemaRefs>
    <ds:schemaRef ds:uri="http://purl.org/dc/elements/1.1/"/>
    <ds:schemaRef ds:uri="http://schemas.openxmlformats.org/package/2006/metadata/core-properties"/>
    <ds:schemaRef ds:uri="http://purl.org/dc/terms/"/>
    <ds:schemaRef ds:uri="cd893399-f066-470e-93bf-928b74745dc2"/>
    <ds:schemaRef ds:uri="1794534b-2515-4769-9304-01750f829f27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789F84-4AF0-4966-954B-55393DE55D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94534b-2515-4769-9304-01750f829f27"/>
    <ds:schemaRef ds:uri="cd893399-f066-470e-93bf-928b74745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AB96BD-7B14-41A1-B5CB-6A094F5523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ITS Presentation Template</Template>
  <TotalTime>1141</TotalTime>
  <Words>2921</Words>
  <Application>Microsoft Office PowerPoint</Application>
  <PresentationFormat>Widescreen</PresentationFormat>
  <Paragraphs>650</Paragraphs>
  <Slides>69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Cambria Math</vt:lpstr>
      <vt:lpstr>Symbol</vt:lpstr>
      <vt:lpstr>Wingdings</vt:lpstr>
      <vt:lpstr>Wingdings 3</vt:lpstr>
      <vt:lpstr>Custom Design</vt:lpstr>
      <vt:lpstr>Why No Reference Metrics for Image and Video Quality Lack Accuracy and Reproducibility</vt:lpstr>
      <vt:lpstr>Datasets and Subjective Testing</vt:lpstr>
      <vt:lpstr>Dataset are Noisy and Biased</vt:lpstr>
      <vt:lpstr>Upper Bound on Accuracy</vt:lpstr>
      <vt:lpstr>Upper Bound on Accuracy</vt:lpstr>
      <vt:lpstr>Scope Limitations</vt:lpstr>
      <vt:lpstr>Scope Limitations to Simplify Research</vt:lpstr>
      <vt:lpstr>Scope Limitations to Simplify Research</vt:lpstr>
      <vt:lpstr>Literature Search Developer vs. Evaluator</vt:lpstr>
      <vt:lpstr>Accuracy Claims from Peer Reviewed Publications </vt:lpstr>
      <vt:lpstr>Published Performance Analyses</vt:lpstr>
      <vt:lpstr>Published Performance Analyses</vt:lpstr>
      <vt:lpstr>Published Performance Analyses</vt:lpstr>
      <vt:lpstr>Published Performance Analyses</vt:lpstr>
      <vt:lpstr>Published Performance Analyses</vt:lpstr>
      <vt:lpstr>Published Performance Analyses</vt:lpstr>
      <vt:lpstr>Published Performance Analyses</vt:lpstr>
      <vt:lpstr>Published Performance Analyses</vt:lpstr>
      <vt:lpstr>Published Performance Analyses</vt:lpstr>
      <vt:lpstr>Conclusions</vt:lpstr>
      <vt:lpstr>RCA Our Analysis of NR Metrics</vt:lpstr>
      <vt:lpstr>Our Analysis of NR Metrics</vt:lpstr>
      <vt:lpstr>My Rating Scale</vt:lpstr>
      <vt:lpstr>ADMD</vt:lpstr>
      <vt:lpstr>AGWN</vt:lpstr>
      <vt:lpstr>CPBD</vt:lpstr>
      <vt:lpstr>dipIQ</vt:lpstr>
      <vt:lpstr>Entropy Noise</vt:lpstr>
      <vt:lpstr>HVS-MaxPol</vt:lpstr>
      <vt:lpstr>JNB</vt:lpstr>
      <vt:lpstr>TDME</vt:lpstr>
      <vt:lpstr>TDMEC</vt:lpstr>
      <vt:lpstr>Overall MOS Our Analysis of NR Metrics</vt:lpstr>
      <vt:lpstr>My Rating Scale</vt:lpstr>
      <vt:lpstr>BRISQUE</vt:lpstr>
      <vt:lpstr>dipIQ</vt:lpstr>
      <vt:lpstr>Jp2KNR</vt:lpstr>
      <vt:lpstr>Log-BIQA</vt:lpstr>
      <vt:lpstr>NSS</vt:lpstr>
      <vt:lpstr>NIQE</vt:lpstr>
      <vt:lpstr>OG-IQA</vt:lpstr>
      <vt:lpstr>PIQE</vt:lpstr>
      <vt:lpstr>SSEQ</vt:lpstr>
      <vt:lpstr>SpEED-QA</vt:lpstr>
      <vt:lpstr>Our Analysis of NR Metrics</vt:lpstr>
      <vt:lpstr>These are smart people. Why is this happening?</vt:lpstr>
      <vt:lpstr>Impairments have a relative impact on perceptual quality</vt:lpstr>
      <vt:lpstr>“Red” can be good or bad</vt:lpstr>
      <vt:lpstr>Impairment Quality Perception is Relative (not Absolute)</vt:lpstr>
      <vt:lpstr>Impact of Pan Speed on MOS</vt:lpstr>
      <vt:lpstr>Impairment Quality Perception is Relative (not Absolute)</vt:lpstr>
      <vt:lpstr>Relative Impact on Metric Training</vt:lpstr>
      <vt:lpstr>Relative Impact on Metric Training</vt:lpstr>
      <vt:lpstr>Relative Impact on Metric Training</vt:lpstr>
      <vt:lpstr>Root Cause Analysis as  NR Metric Development Strategy</vt:lpstr>
      <vt:lpstr>Root Cause Analysis</vt:lpstr>
      <vt:lpstr>Sawatch, S-WhiteLevel</vt:lpstr>
      <vt:lpstr>Sawatch, S-BlackLevel</vt:lpstr>
      <vt:lpstr>Sawatch, S-Blockiness</vt:lpstr>
      <vt:lpstr>Sawatch, S-Blur</vt:lpstr>
      <vt:lpstr>Sawatch, S-FineDetail</vt:lpstr>
      <vt:lpstr>Sawatch, S-ColorNoise</vt:lpstr>
      <vt:lpstr>Sawatch, S-SuperSaturated</vt:lpstr>
      <vt:lpstr>Sawatch, S-Pallid</vt:lpstr>
      <vt:lpstr>Sawatch, S-PanSpeed</vt:lpstr>
      <vt:lpstr>Sawatch, S-Jiggle</vt:lpstr>
      <vt:lpstr>Sawatch</vt:lpstr>
      <vt:lpstr>Call to Action</vt:lpstr>
      <vt:lpstr>Call to Action</vt:lpstr>
    </vt:vector>
  </TitlesOfParts>
  <Company>ITS DOC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Pinson, Margaret</dc:creator>
  <cp:keywords/>
  <cp:lastModifiedBy>Pinson, Margaret</cp:lastModifiedBy>
  <cp:revision>172</cp:revision>
  <dcterms:created xsi:type="dcterms:W3CDTF">2022-12-01T20:46:23Z</dcterms:created>
  <dcterms:modified xsi:type="dcterms:W3CDTF">2022-12-06T00:06:36Z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22300</vt:r8>
  </property>
  <property fmtid="{D5CDD505-2E9C-101B-9397-08002B2CF9AE}" pid="3" name="ContentTypeId">
    <vt:lpwstr>0x0101007DF5D4A35053564C901DBB08A57ECB52</vt:lpwstr>
  </property>
  <property fmtid="{D5CDD505-2E9C-101B-9397-08002B2CF9AE}" pid="4" name="_dlc_DocIdItemGuid">
    <vt:lpwstr>143e29e3-d6b2-4155-9ece-8270764932e8</vt:lpwstr>
  </property>
</Properties>
</file>