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61" r:id="rId3"/>
    <p:sldId id="257" r:id="rId4"/>
    <p:sldId id="259" r:id="rId5"/>
    <p:sldId id="262" r:id="rId6"/>
    <p:sldId id="258"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93B588-E995-BB8E-727B-9D4C3B4AA2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4AABBA-36CF-15D2-7330-3682566E6C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B41078-3402-F845-BA43-A5743C262B33}" type="datetimeFigureOut">
              <a:rPr lang="en-US" smtClean="0"/>
              <a:t>12/14/22</a:t>
            </a:fld>
            <a:endParaRPr lang="en-US"/>
          </a:p>
        </p:txBody>
      </p:sp>
      <p:sp>
        <p:nvSpPr>
          <p:cNvPr id="4" name="Footer Placeholder 3">
            <a:extLst>
              <a:ext uri="{FF2B5EF4-FFF2-40B4-BE49-F238E27FC236}">
                <a16:creationId xmlns:a16="http://schemas.microsoft.com/office/drawing/2014/main" id="{80E68601-74C1-A6D2-C935-CC9BBF6F54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3C9E4B-1B65-1D19-1BFE-08A0E217594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FEAA7-B941-AD4C-A5F4-C0348F815C0E}" type="slidenum">
              <a:rPr lang="en-US" smtClean="0"/>
              <a:t>‹#›</a:t>
            </a:fld>
            <a:endParaRPr lang="en-US"/>
          </a:p>
        </p:txBody>
      </p:sp>
    </p:spTree>
    <p:extLst>
      <p:ext uri="{BB962C8B-B14F-4D97-AF65-F5344CB8AC3E}">
        <p14:creationId xmlns:p14="http://schemas.microsoft.com/office/powerpoint/2010/main" val="29616424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2391A-0C6C-694C-9BDA-DBCBB0DA90D7}" type="datetimeFigureOut">
              <a:rPr lang="en-US" smtClean="0"/>
              <a:t>12/14/22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AA831-6B0D-C148-B6B6-C8D5E1103798}" type="slidenum">
              <a:rPr lang="en-US" smtClean="0"/>
              <a:t>‹#›</a:t>
            </a:fld>
            <a:endParaRPr lang="en-US"/>
          </a:p>
        </p:txBody>
      </p:sp>
    </p:spTree>
    <p:extLst>
      <p:ext uri="{BB962C8B-B14F-4D97-AF65-F5344CB8AC3E}">
        <p14:creationId xmlns:p14="http://schemas.microsoft.com/office/powerpoint/2010/main" val="39802572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45265-BD88-6E2A-5001-C6C863878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9DCF9E-E7A7-A637-89AB-699154B6D0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FFF0A5-E213-3174-2D57-2D448B805B1A}"/>
              </a:ext>
            </a:extLst>
          </p:cNvPr>
          <p:cNvSpPr>
            <a:spLocks noGrp="1"/>
          </p:cNvSpPr>
          <p:nvPr>
            <p:ph type="dt" sz="half" idx="10"/>
          </p:nvPr>
        </p:nvSpPr>
        <p:spPr/>
        <p:txBody>
          <a:bodyPr/>
          <a:lstStyle/>
          <a:p>
            <a:fld id="{B7036104-2615-0146-8BB7-DD9C8A5610B3}" type="datetime1">
              <a:rPr lang="en-US" smtClean="0"/>
              <a:t>12/14/22</a:t>
            </a:fld>
            <a:endParaRPr lang="en-US"/>
          </a:p>
        </p:txBody>
      </p:sp>
      <p:sp>
        <p:nvSpPr>
          <p:cNvPr id="5" name="Footer Placeholder 4">
            <a:extLst>
              <a:ext uri="{FF2B5EF4-FFF2-40B4-BE49-F238E27FC236}">
                <a16:creationId xmlns:a16="http://schemas.microsoft.com/office/drawing/2014/main" id="{B383F0D8-E8CF-ABA2-FDBF-300514E43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D5456-DB08-992C-A074-5A5B4DCEFD5F}"/>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331739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07EB8-5473-5067-DA23-2526B304DB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FE359C-3C54-5D5D-896C-64AFF51AF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33602-1F4E-123F-A1E7-D04D279190CB}"/>
              </a:ext>
            </a:extLst>
          </p:cNvPr>
          <p:cNvSpPr>
            <a:spLocks noGrp="1"/>
          </p:cNvSpPr>
          <p:nvPr>
            <p:ph type="dt" sz="half" idx="10"/>
          </p:nvPr>
        </p:nvSpPr>
        <p:spPr/>
        <p:txBody>
          <a:bodyPr/>
          <a:lstStyle/>
          <a:p>
            <a:fld id="{5A79DF33-C77F-1548-984F-14B3F1708025}" type="datetime1">
              <a:rPr lang="en-US" smtClean="0"/>
              <a:t>12/14/22</a:t>
            </a:fld>
            <a:endParaRPr lang="en-US"/>
          </a:p>
        </p:txBody>
      </p:sp>
      <p:sp>
        <p:nvSpPr>
          <p:cNvPr id="5" name="Footer Placeholder 4">
            <a:extLst>
              <a:ext uri="{FF2B5EF4-FFF2-40B4-BE49-F238E27FC236}">
                <a16:creationId xmlns:a16="http://schemas.microsoft.com/office/drawing/2014/main" id="{71119DAB-DA7B-8BD6-C32F-02D638869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5536E-4C76-6F42-0669-F441F2DC14F1}"/>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68623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8A879B-F529-FFFB-684C-FDEF2006E4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E4FB73-3601-AA39-07EC-2B7945F0FA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62FD2-2BB5-4401-4247-F9D7C0E25C5B}"/>
              </a:ext>
            </a:extLst>
          </p:cNvPr>
          <p:cNvSpPr>
            <a:spLocks noGrp="1"/>
          </p:cNvSpPr>
          <p:nvPr>
            <p:ph type="dt" sz="half" idx="10"/>
          </p:nvPr>
        </p:nvSpPr>
        <p:spPr/>
        <p:txBody>
          <a:bodyPr/>
          <a:lstStyle/>
          <a:p>
            <a:fld id="{454E6BFD-4349-1544-8EEA-FF1B9FA5A70F}" type="datetime1">
              <a:rPr lang="en-US" smtClean="0"/>
              <a:t>12/14/22</a:t>
            </a:fld>
            <a:endParaRPr lang="en-US"/>
          </a:p>
        </p:txBody>
      </p:sp>
      <p:sp>
        <p:nvSpPr>
          <p:cNvPr id="5" name="Footer Placeholder 4">
            <a:extLst>
              <a:ext uri="{FF2B5EF4-FFF2-40B4-BE49-F238E27FC236}">
                <a16:creationId xmlns:a16="http://schemas.microsoft.com/office/drawing/2014/main" id="{D50C1C90-362F-0849-CC5D-3DD3CA6805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F7C5B-7B07-EC9E-109B-639F1E3377FA}"/>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418895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A8F33-687A-49FB-3AE8-ECF86AA902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06D2BE-96FF-DD7C-1EF1-25DA618A3C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8D6055-22C9-EF32-9B19-C45C0D024E75}"/>
              </a:ext>
            </a:extLst>
          </p:cNvPr>
          <p:cNvSpPr>
            <a:spLocks noGrp="1"/>
          </p:cNvSpPr>
          <p:nvPr>
            <p:ph type="dt" sz="half" idx="10"/>
          </p:nvPr>
        </p:nvSpPr>
        <p:spPr/>
        <p:txBody>
          <a:bodyPr/>
          <a:lstStyle/>
          <a:p>
            <a:fld id="{B0402F20-9252-C048-9CC1-BDAFD4643DB5}" type="datetime1">
              <a:rPr lang="en-US" smtClean="0"/>
              <a:t>12/14/22</a:t>
            </a:fld>
            <a:endParaRPr lang="en-US"/>
          </a:p>
        </p:txBody>
      </p:sp>
      <p:sp>
        <p:nvSpPr>
          <p:cNvPr id="5" name="Footer Placeholder 4">
            <a:extLst>
              <a:ext uri="{FF2B5EF4-FFF2-40B4-BE49-F238E27FC236}">
                <a16:creationId xmlns:a16="http://schemas.microsoft.com/office/drawing/2014/main" id="{00EBD4DD-D9E9-ECE5-FFD9-8F27072156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A54A9-69DA-32E8-FD66-6AB4CF6FB0BB}"/>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183246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F739-00F5-4A6B-C5A3-258569078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1011C-C5ED-639F-83DB-4FCBA3E56E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79F1AC-93AC-FAA6-00CF-7D2009A7BEDF}"/>
              </a:ext>
            </a:extLst>
          </p:cNvPr>
          <p:cNvSpPr>
            <a:spLocks noGrp="1"/>
          </p:cNvSpPr>
          <p:nvPr>
            <p:ph type="dt" sz="half" idx="10"/>
          </p:nvPr>
        </p:nvSpPr>
        <p:spPr/>
        <p:txBody>
          <a:bodyPr/>
          <a:lstStyle/>
          <a:p>
            <a:fld id="{0C9F2924-C99A-6447-986C-190C5DCEBDF6}" type="datetime1">
              <a:rPr lang="en-US" smtClean="0"/>
              <a:t>12/14/22</a:t>
            </a:fld>
            <a:endParaRPr lang="en-US"/>
          </a:p>
        </p:txBody>
      </p:sp>
      <p:sp>
        <p:nvSpPr>
          <p:cNvPr id="5" name="Footer Placeholder 4">
            <a:extLst>
              <a:ext uri="{FF2B5EF4-FFF2-40B4-BE49-F238E27FC236}">
                <a16:creationId xmlns:a16="http://schemas.microsoft.com/office/drawing/2014/main" id="{E3026192-F7C9-8D1F-5CFC-80F41FA66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957E0-C156-89A5-B599-D432FF64B9B3}"/>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186367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2D45-A98E-7C41-62C8-F49288010D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03E065-1777-3A88-4930-B9D82C1949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CB9C0-85D5-3CD6-D7DA-19249CEB2B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F1AA5F-C346-DBAB-1219-450053A645C3}"/>
              </a:ext>
            </a:extLst>
          </p:cNvPr>
          <p:cNvSpPr>
            <a:spLocks noGrp="1"/>
          </p:cNvSpPr>
          <p:nvPr>
            <p:ph type="dt" sz="half" idx="10"/>
          </p:nvPr>
        </p:nvSpPr>
        <p:spPr/>
        <p:txBody>
          <a:bodyPr/>
          <a:lstStyle/>
          <a:p>
            <a:fld id="{43F54843-AF11-CE48-BF3D-DCDDE6D901B4}" type="datetime1">
              <a:rPr lang="en-US" smtClean="0"/>
              <a:t>12/14/22</a:t>
            </a:fld>
            <a:endParaRPr lang="en-US"/>
          </a:p>
        </p:txBody>
      </p:sp>
      <p:sp>
        <p:nvSpPr>
          <p:cNvPr id="6" name="Footer Placeholder 5">
            <a:extLst>
              <a:ext uri="{FF2B5EF4-FFF2-40B4-BE49-F238E27FC236}">
                <a16:creationId xmlns:a16="http://schemas.microsoft.com/office/drawing/2014/main" id="{DB65B498-A6C1-2AB8-1338-4D5271EFF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5C8B9-2DC8-50D4-3B6A-F7D495B6345F}"/>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348749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7E07-BAAF-C60C-7698-09C7BFF2FA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F5D2AC-25D8-68A3-7043-86110C709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4058CB-5579-F70C-26DE-4086030317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0D4161-C38C-31F3-021D-084022500A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E1541E-156D-2C67-0A83-3ED61D0E1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13A43B-009F-1BB4-8050-CAE1F6C55DF6}"/>
              </a:ext>
            </a:extLst>
          </p:cNvPr>
          <p:cNvSpPr>
            <a:spLocks noGrp="1"/>
          </p:cNvSpPr>
          <p:nvPr>
            <p:ph type="dt" sz="half" idx="10"/>
          </p:nvPr>
        </p:nvSpPr>
        <p:spPr/>
        <p:txBody>
          <a:bodyPr/>
          <a:lstStyle/>
          <a:p>
            <a:fld id="{13DD5AC6-CB19-F74E-B1CA-6BE3527E9A00}" type="datetime1">
              <a:rPr lang="en-US" smtClean="0"/>
              <a:t>12/14/22</a:t>
            </a:fld>
            <a:endParaRPr lang="en-US"/>
          </a:p>
        </p:txBody>
      </p:sp>
      <p:sp>
        <p:nvSpPr>
          <p:cNvPr id="8" name="Footer Placeholder 7">
            <a:extLst>
              <a:ext uri="{FF2B5EF4-FFF2-40B4-BE49-F238E27FC236}">
                <a16:creationId xmlns:a16="http://schemas.microsoft.com/office/drawing/2014/main" id="{3DD482AA-5F52-8A6D-B77E-AF2D504E49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A9DFB0-642F-C736-B22B-F633EC8F520B}"/>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3139768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43AF-9C76-9B19-648D-9ACAF20B9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86DDDF-4DE3-E026-4BBA-4ECB9B281C7F}"/>
              </a:ext>
            </a:extLst>
          </p:cNvPr>
          <p:cNvSpPr>
            <a:spLocks noGrp="1"/>
          </p:cNvSpPr>
          <p:nvPr>
            <p:ph type="dt" sz="half" idx="10"/>
          </p:nvPr>
        </p:nvSpPr>
        <p:spPr/>
        <p:txBody>
          <a:bodyPr/>
          <a:lstStyle/>
          <a:p>
            <a:fld id="{EF389CB1-624C-7342-90F1-8CD2AA78BC19}" type="datetime1">
              <a:rPr lang="en-US" smtClean="0"/>
              <a:t>12/14/22</a:t>
            </a:fld>
            <a:endParaRPr lang="en-US"/>
          </a:p>
        </p:txBody>
      </p:sp>
      <p:sp>
        <p:nvSpPr>
          <p:cNvPr id="4" name="Footer Placeholder 3">
            <a:extLst>
              <a:ext uri="{FF2B5EF4-FFF2-40B4-BE49-F238E27FC236}">
                <a16:creationId xmlns:a16="http://schemas.microsoft.com/office/drawing/2014/main" id="{19C251ED-C0F9-0945-E548-BCCE34C594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2FE5D-AF53-83AA-C2BF-F88F83EE829D}"/>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3547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309F2-124A-D059-841B-8F06146C0A71}"/>
              </a:ext>
            </a:extLst>
          </p:cNvPr>
          <p:cNvSpPr>
            <a:spLocks noGrp="1"/>
          </p:cNvSpPr>
          <p:nvPr>
            <p:ph type="dt" sz="half" idx="10"/>
          </p:nvPr>
        </p:nvSpPr>
        <p:spPr/>
        <p:txBody>
          <a:bodyPr/>
          <a:lstStyle/>
          <a:p>
            <a:fld id="{0B3D9A2C-33A5-F141-B6E8-79AA55A7B33D}" type="datetime1">
              <a:rPr lang="en-US" smtClean="0"/>
              <a:t>12/14/22</a:t>
            </a:fld>
            <a:endParaRPr lang="en-US"/>
          </a:p>
        </p:txBody>
      </p:sp>
      <p:sp>
        <p:nvSpPr>
          <p:cNvPr id="3" name="Footer Placeholder 2">
            <a:extLst>
              <a:ext uri="{FF2B5EF4-FFF2-40B4-BE49-F238E27FC236}">
                <a16:creationId xmlns:a16="http://schemas.microsoft.com/office/drawing/2014/main" id="{29CD6F8F-C877-999C-3617-862D81D95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BE7CF5-235A-4C24-5150-5192B5BAF096}"/>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94707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847A-A352-24AC-D303-487BCFA0C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EA5A9E-51F4-94C2-86EB-DB910DDB47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88A9B0-3DDB-0220-F150-5D41E952D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70696-246A-9C93-71D4-B370ABE7C5C2}"/>
              </a:ext>
            </a:extLst>
          </p:cNvPr>
          <p:cNvSpPr>
            <a:spLocks noGrp="1"/>
          </p:cNvSpPr>
          <p:nvPr>
            <p:ph type="dt" sz="half" idx="10"/>
          </p:nvPr>
        </p:nvSpPr>
        <p:spPr/>
        <p:txBody>
          <a:bodyPr/>
          <a:lstStyle/>
          <a:p>
            <a:fld id="{A3B4C188-1F60-3E45-9A0C-C92467FC9839}" type="datetime1">
              <a:rPr lang="en-US" smtClean="0"/>
              <a:t>12/14/22</a:t>
            </a:fld>
            <a:endParaRPr lang="en-US"/>
          </a:p>
        </p:txBody>
      </p:sp>
      <p:sp>
        <p:nvSpPr>
          <p:cNvPr id="6" name="Footer Placeholder 5">
            <a:extLst>
              <a:ext uri="{FF2B5EF4-FFF2-40B4-BE49-F238E27FC236}">
                <a16:creationId xmlns:a16="http://schemas.microsoft.com/office/drawing/2014/main" id="{964E92B2-8609-8091-2152-2127A7905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AE9A2-D1E1-A89E-5D3E-F1429F8B4A19}"/>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271221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C0C83-264A-017D-518A-CF30AFFFD3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477C6-954A-1E22-2DC4-C4133FD94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4046D1-94A1-361E-31FB-E6B5FBA67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D83C6E-ECB1-A783-2F2F-27A3F2AB7F9B}"/>
              </a:ext>
            </a:extLst>
          </p:cNvPr>
          <p:cNvSpPr>
            <a:spLocks noGrp="1"/>
          </p:cNvSpPr>
          <p:nvPr>
            <p:ph type="dt" sz="half" idx="10"/>
          </p:nvPr>
        </p:nvSpPr>
        <p:spPr/>
        <p:txBody>
          <a:bodyPr/>
          <a:lstStyle/>
          <a:p>
            <a:fld id="{14ABA55F-1B7B-0446-9797-011C18240799}" type="datetime1">
              <a:rPr lang="en-US" smtClean="0"/>
              <a:t>12/14/22</a:t>
            </a:fld>
            <a:endParaRPr lang="en-US"/>
          </a:p>
        </p:txBody>
      </p:sp>
      <p:sp>
        <p:nvSpPr>
          <p:cNvPr id="6" name="Footer Placeholder 5">
            <a:extLst>
              <a:ext uri="{FF2B5EF4-FFF2-40B4-BE49-F238E27FC236}">
                <a16:creationId xmlns:a16="http://schemas.microsoft.com/office/drawing/2014/main" id="{2A47631A-2BB1-8A43-D385-0ED6F66C2C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A0CA3C-C825-A522-D868-CC0D17E76833}"/>
              </a:ext>
            </a:extLst>
          </p:cNvPr>
          <p:cNvSpPr>
            <a:spLocks noGrp="1"/>
          </p:cNvSpPr>
          <p:nvPr>
            <p:ph type="sldNum" sz="quarter" idx="12"/>
          </p:nvPr>
        </p:nvSpPr>
        <p:spPr/>
        <p:txBody>
          <a:bodyPr/>
          <a:lstStyle/>
          <a:p>
            <a:fld id="{B74DF58A-2832-7A4A-8BA2-8937808836C0}" type="slidenum">
              <a:rPr lang="en-US" smtClean="0"/>
              <a:t>‹#›</a:t>
            </a:fld>
            <a:endParaRPr lang="en-US"/>
          </a:p>
        </p:txBody>
      </p:sp>
    </p:spTree>
    <p:extLst>
      <p:ext uri="{BB962C8B-B14F-4D97-AF65-F5344CB8AC3E}">
        <p14:creationId xmlns:p14="http://schemas.microsoft.com/office/powerpoint/2010/main" val="356350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55FD02-DF70-E765-8CF6-D8C9CA010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F507E3-3D70-FDF0-CAE3-81324F288D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CE8B3-E460-2C96-48ED-6648C9F1D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75807-6E79-AA45-91FA-A0DAACD39E2D}" type="datetime1">
              <a:rPr lang="en-US" smtClean="0"/>
              <a:t>12/14/22</a:t>
            </a:fld>
            <a:endParaRPr lang="en-US"/>
          </a:p>
        </p:txBody>
      </p:sp>
      <p:sp>
        <p:nvSpPr>
          <p:cNvPr id="5" name="Footer Placeholder 4">
            <a:extLst>
              <a:ext uri="{FF2B5EF4-FFF2-40B4-BE49-F238E27FC236}">
                <a16:creationId xmlns:a16="http://schemas.microsoft.com/office/drawing/2014/main" id="{8D3282C8-6485-434E-AB15-3C341A4AF0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4E41E-5BFF-5BB0-8852-75B18F584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DF58A-2832-7A4A-8BA2-8937808836C0}" type="slidenum">
              <a:rPr lang="en-US" smtClean="0"/>
              <a:t>‹#›</a:t>
            </a:fld>
            <a:endParaRPr lang="en-US"/>
          </a:p>
        </p:txBody>
      </p:sp>
    </p:spTree>
    <p:extLst>
      <p:ext uri="{BB962C8B-B14F-4D97-AF65-F5344CB8AC3E}">
        <p14:creationId xmlns:p14="http://schemas.microsoft.com/office/powerpoint/2010/main" val="2531690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BB39-A583-B30A-5031-516AA008D998}"/>
              </a:ext>
            </a:extLst>
          </p:cNvPr>
          <p:cNvSpPr>
            <a:spLocks noGrp="1"/>
          </p:cNvSpPr>
          <p:nvPr>
            <p:ph type="ctrTitle"/>
          </p:nvPr>
        </p:nvSpPr>
        <p:spPr>
          <a:xfrm>
            <a:off x="1524000" y="1122363"/>
            <a:ext cx="9144000" cy="1302785"/>
          </a:xfrm>
        </p:spPr>
        <p:txBody>
          <a:bodyPr>
            <a:normAutofit/>
          </a:bodyPr>
          <a:lstStyle/>
          <a:p>
            <a:r>
              <a:rPr lang="en-US" sz="3600" b="1" i="0" dirty="0">
                <a:solidFill>
                  <a:srgbClr val="002060"/>
                </a:solidFill>
                <a:effectLst/>
              </a:rPr>
              <a:t>Deep dive into Video Codec Profiling with VQA complexities and resolutions</a:t>
            </a:r>
            <a:endParaRPr lang="en-US" sz="3600" b="1" dirty="0">
              <a:solidFill>
                <a:srgbClr val="002060"/>
              </a:solidFill>
            </a:endParaRPr>
          </a:p>
        </p:txBody>
      </p:sp>
      <p:sp>
        <p:nvSpPr>
          <p:cNvPr id="3" name="Subtitle 2">
            <a:extLst>
              <a:ext uri="{FF2B5EF4-FFF2-40B4-BE49-F238E27FC236}">
                <a16:creationId xmlns:a16="http://schemas.microsoft.com/office/drawing/2014/main" id="{3CB38EE1-C229-4FE9-119B-31BC6BFF0F4A}"/>
              </a:ext>
            </a:extLst>
          </p:cNvPr>
          <p:cNvSpPr>
            <a:spLocks noGrp="1"/>
          </p:cNvSpPr>
          <p:nvPr>
            <p:ph type="subTitle" idx="1"/>
          </p:nvPr>
        </p:nvSpPr>
        <p:spPr>
          <a:xfrm>
            <a:off x="1524000" y="2975873"/>
            <a:ext cx="9144000" cy="1655762"/>
          </a:xfrm>
        </p:spPr>
        <p:txBody>
          <a:bodyPr/>
          <a:lstStyle/>
          <a:p>
            <a:r>
              <a:rPr lang="en-US" dirty="0"/>
              <a:t>Dr. Urvashi Pal</a:t>
            </a:r>
          </a:p>
          <a:p>
            <a:r>
              <a:rPr lang="en-US" dirty="0"/>
              <a:t>Akamai</a:t>
            </a:r>
          </a:p>
        </p:txBody>
      </p:sp>
      <p:sp>
        <p:nvSpPr>
          <p:cNvPr id="4" name="Footer Placeholder 3">
            <a:extLst>
              <a:ext uri="{FF2B5EF4-FFF2-40B4-BE49-F238E27FC236}">
                <a16:creationId xmlns:a16="http://schemas.microsoft.com/office/drawing/2014/main" id="{FF49D63D-0680-D66E-7443-7E421A682154}"/>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29861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F5B9-75F1-3623-C389-73AE37F2CFDE}"/>
              </a:ext>
            </a:extLst>
          </p:cNvPr>
          <p:cNvSpPr>
            <a:spLocks noGrp="1"/>
          </p:cNvSpPr>
          <p:nvPr>
            <p:ph type="title"/>
          </p:nvPr>
        </p:nvSpPr>
        <p:spPr/>
        <p:txBody>
          <a:bodyPr/>
          <a:lstStyle/>
          <a:p>
            <a:r>
              <a:rPr lang="en-US" b="1" dirty="0">
                <a:solidFill>
                  <a:srgbClr val="002060"/>
                </a:solidFill>
              </a:rPr>
              <a:t>VQA </a:t>
            </a:r>
          </a:p>
        </p:txBody>
      </p:sp>
      <p:sp>
        <p:nvSpPr>
          <p:cNvPr id="4" name="TextBox 3">
            <a:extLst>
              <a:ext uri="{FF2B5EF4-FFF2-40B4-BE49-F238E27FC236}">
                <a16:creationId xmlns:a16="http://schemas.microsoft.com/office/drawing/2014/main" id="{B373BFE1-9712-D757-CB79-8392B00E3CDF}"/>
              </a:ext>
            </a:extLst>
          </p:cNvPr>
          <p:cNvSpPr txBox="1"/>
          <p:nvPr/>
        </p:nvSpPr>
        <p:spPr>
          <a:xfrm>
            <a:off x="1265583" y="1576387"/>
            <a:ext cx="6097656" cy="1754326"/>
          </a:xfrm>
          <a:prstGeom prst="rect">
            <a:avLst/>
          </a:prstGeom>
          <a:noFill/>
        </p:spPr>
        <p:txBody>
          <a:bodyPr wrap="square">
            <a:spAutoFit/>
          </a:bodyPr>
          <a:lstStyle/>
          <a:p>
            <a:pPr marL="285750" indent="-285750">
              <a:buFont typeface="Arial" panose="020B0604020202020204" pitchFamily="34" charset="0"/>
              <a:buChar char="•"/>
            </a:pPr>
            <a:r>
              <a:rPr lang="en-US" b="0" i="0" dirty="0">
                <a:effectLst/>
              </a:rPr>
              <a:t>PSNR </a:t>
            </a:r>
          </a:p>
          <a:p>
            <a:pPr marL="285750" indent="-285750">
              <a:buFont typeface="Arial" panose="020B0604020202020204" pitchFamily="34" charset="0"/>
              <a:buChar char="•"/>
            </a:pPr>
            <a:r>
              <a:rPr lang="en-US" dirty="0"/>
              <a:t>VMAF</a:t>
            </a:r>
          </a:p>
          <a:p>
            <a:pPr marL="285750" indent="-285750">
              <a:buFont typeface="Arial" panose="020B0604020202020204" pitchFamily="34" charset="0"/>
              <a:buChar char="•"/>
            </a:pPr>
            <a:r>
              <a:rPr lang="en-US" dirty="0"/>
              <a:t>SSIM</a:t>
            </a:r>
          </a:p>
          <a:p>
            <a:pPr marL="285750" indent="-285750">
              <a:buFont typeface="Arial" panose="020B0604020202020204" pitchFamily="34" charset="0"/>
              <a:buChar char="•"/>
            </a:pPr>
            <a:r>
              <a:rPr lang="en-US" dirty="0"/>
              <a:t>.</a:t>
            </a:r>
          </a:p>
          <a:p>
            <a:pPr marL="285750" indent="-285750">
              <a:buFont typeface="Arial" panose="020B0604020202020204" pitchFamily="34" charset="0"/>
              <a:buChar char="•"/>
            </a:pPr>
            <a:r>
              <a:rPr lang="en-US" dirty="0"/>
              <a:t>.</a:t>
            </a:r>
          </a:p>
          <a:p>
            <a:pPr marL="285750" indent="-285750">
              <a:buFont typeface="Arial" panose="020B0604020202020204" pitchFamily="34" charset="0"/>
              <a:buChar char="•"/>
            </a:pPr>
            <a:r>
              <a:rPr lang="en-US" dirty="0"/>
              <a:t>Encoding Latency</a:t>
            </a:r>
          </a:p>
        </p:txBody>
      </p:sp>
      <p:sp>
        <p:nvSpPr>
          <p:cNvPr id="5" name="Footer Placeholder 3">
            <a:extLst>
              <a:ext uri="{FF2B5EF4-FFF2-40B4-BE49-F238E27FC236}">
                <a16:creationId xmlns:a16="http://schemas.microsoft.com/office/drawing/2014/main" id="{4AE521A5-6BD9-CD4C-E490-5D3678C070DC}"/>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382967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276AE7-DE26-ACB4-2AE8-D087B61DA645}"/>
              </a:ext>
            </a:extLst>
          </p:cNvPr>
          <p:cNvPicPr>
            <a:picLocks noChangeAspect="1"/>
          </p:cNvPicPr>
          <p:nvPr/>
        </p:nvPicPr>
        <p:blipFill rotWithShape="1">
          <a:blip r:embed="rId2"/>
          <a:srcRect l="26364"/>
          <a:stretch/>
        </p:blipFill>
        <p:spPr>
          <a:xfrm>
            <a:off x="2916806" y="1576272"/>
            <a:ext cx="6358388" cy="4138728"/>
          </a:xfrm>
          <a:prstGeom prst="rect">
            <a:avLst/>
          </a:prstGeom>
        </p:spPr>
      </p:pic>
      <p:sp>
        <p:nvSpPr>
          <p:cNvPr id="7" name="Title 1">
            <a:extLst>
              <a:ext uri="{FF2B5EF4-FFF2-40B4-BE49-F238E27FC236}">
                <a16:creationId xmlns:a16="http://schemas.microsoft.com/office/drawing/2014/main" id="{C8F42AFC-6FFF-9E68-74F7-D456265B7CDE}"/>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2060"/>
                </a:solidFill>
              </a:rPr>
              <a:t>PSNR vs. Encoding Latency Comparison </a:t>
            </a:r>
          </a:p>
        </p:txBody>
      </p:sp>
      <p:sp>
        <p:nvSpPr>
          <p:cNvPr id="8" name="Footer Placeholder 3">
            <a:extLst>
              <a:ext uri="{FF2B5EF4-FFF2-40B4-BE49-F238E27FC236}">
                <a16:creationId xmlns:a16="http://schemas.microsoft.com/office/drawing/2014/main" id="{DAD8B7CB-0EDE-0966-F179-160F9DC760EB}"/>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87948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6F433C-1E5E-36B1-821E-FC8891AC7E6D}"/>
              </a:ext>
            </a:extLst>
          </p:cNvPr>
          <p:cNvPicPr>
            <a:picLocks noChangeAspect="1"/>
          </p:cNvPicPr>
          <p:nvPr/>
        </p:nvPicPr>
        <p:blipFill rotWithShape="1">
          <a:blip r:embed="rId2"/>
          <a:srcRect t="5705" b="33078"/>
          <a:stretch/>
        </p:blipFill>
        <p:spPr>
          <a:xfrm>
            <a:off x="616227" y="1610139"/>
            <a:ext cx="7354955" cy="4309986"/>
          </a:xfrm>
          <a:prstGeom prst="rect">
            <a:avLst/>
          </a:prstGeom>
        </p:spPr>
      </p:pic>
      <p:sp>
        <p:nvSpPr>
          <p:cNvPr id="5" name="TextBox 4">
            <a:extLst>
              <a:ext uri="{FF2B5EF4-FFF2-40B4-BE49-F238E27FC236}">
                <a16:creationId xmlns:a16="http://schemas.microsoft.com/office/drawing/2014/main" id="{8CBA6357-26DC-F513-3F1E-BA0A5D578FAC}"/>
              </a:ext>
            </a:extLst>
          </p:cNvPr>
          <p:cNvSpPr txBox="1"/>
          <p:nvPr/>
        </p:nvSpPr>
        <p:spPr>
          <a:xfrm>
            <a:off x="8468139" y="2072813"/>
            <a:ext cx="3018182" cy="923330"/>
          </a:xfrm>
          <a:prstGeom prst="rect">
            <a:avLst/>
          </a:prstGeom>
          <a:noFill/>
        </p:spPr>
        <p:txBody>
          <a:bodyPr wrap="square">
            <a:spAutoFit/>
          </a:bodyPr>
          <a:lstStyle/>
          <a:p>
            <a:r>
              <a:rPr lang="en-US" b="0" i="0" dirty="0">
                <a:effectLst/>
              </a:rPr>
              <a:t>Analyzing scene change per codec behavior and Chroma vs Luma (</a:t>
            </a:r>
            <a:r>
              <a:rPr lang="en-US" b="0" i="0" dirty="0" err="1">
                <a:effectLst/>
              </a:rPr>
              <a:t>YCbCr</a:t>
            </a:r>
            <a:r>
              <a:rPr lang="en-US" b="0" i="0" dirty="0">
                <a:effectLst/>
              </a:rPr>
              <a:t>) behavior</a:t>
            </a:r>
            <a:endParaRPr lang="en-US" dirty="0"/>
          </a:p>
        </p:txBody>
      </p:sp>
      <p:sp>
        <p:nvSpPr>
          <p:cNvPr id="7" name="Title 1">
            <a:extLst>
              <a:ext uri="{FF2B5EF4-FFF2-40B4-BE49-F238E27FC236}">
                <a16:creationId xmlns:a16="http://schemas.microsoft.com/office/drawing/2014/main" id="{3FD8AD33-80BA-310C-638E-895FFC43C28C}"/>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2060"/>
                </a:solidFill>
              </a:rPr>
              <a:t>Per frame, per motion Objective Analysis</a:t>
            </a:r>
          </a:p>
        </p:txBody>
      </p:sp>
      <p:sp>
        <p:nvSpPr>
          <p:cNvPr id="8" name="Footer Placeholder 3">
            <a:extLst>
              <a:ext uri="{FF2B5EF4-FFF2-40B4-BE49-F238E27FC236}">
                <a16:creationId xmlns:a16="http://schemas.microsoft.com/office/drawing/2014/main" id="{648EC90E-6D4F-B2E8-5D30-2C543CB23146}"/>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1667888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E2AE-92B8-9708-38A3-873D1C4C94D9}"/>
              </a:ext>
            </a:extLst>
          </p:cNvPr>
          <p:cNvSpPr>
            <a:spLocks noGrp="1"/>
          </p:cNvSpPr>
          <p:nvPr>
            <p:ph type="title"/>
          </p:nvPr>
        </p:nvSpPr>
        <p:spPr/>
        <p:txBody>
          <a:bodyPr/>
          <a:lstStyle/>
          <a:p>
            <a:r>
              <a:rPr lang="en-US" b="1" dirty="0" err="1">
                <a:solidFill>
                  <a:srgbClr val="002060"/>
                </a:solidFill>
              </a:rPr>
              <a:t>YCbCr</a:t>
            </a:r>
            <a:r>
              <a:rPr lang="en-US" b="1" dirty="0">
                <a:solidFill>
                  <a:srgbClr val="002060"/>
                </a:solidFill>
              </a:rPr>
              <a:t>: Per Pixel Analysis</a:t>
            </a:r>
          </a:p>
        </p:txBody>
      </p:sp>
      <p:pic>
        <p:nvPicPr>
          <p:cNvPr id="4" name="Picture 3">
            <a:extLst>
              <a:ext uri="{FF2B5EF4-FFF2-40B4-BE49-F238E27FC236}">
                <a16:creationId xmlns:a16="http://schemas.microsoft.com/office/drawing/2014/main" id="{3D04706F-2A66-679D-B7F3-03FB0FBEC093}"/>
              </a:ext>
            </a:extLst>
          </p:cNvPr>
          <p:cNvPicPr>
            <a:picLocks noChangeAspect="1"/>
          </p:cNvPicPr>
          <p:nvPr/>
        </p:nvPicPr>
        <p:blipFill rotWithShape="1">
          <a:blip r:embed="rId2"/>
          <a:srcRect t="68447"/>
          <a:stretch/>
        </p:blipFill>
        <p:spPr>
          <a:xfrm>
            <a:off x="1539283" y="2332677"/>
            <a:ext cx="8636354" cy="2608504"/>
          </a:xfrm>
          <a:prstGeom prst="rect">
            <a:avLst/>
          </a:prstGeom>
        </p:spPr>
      </p:pic>
      <p:sp>
        <p:nvSpPr>
          <p:cNvPr id="5" name="Footer Placeholder 3">
            <a:extLst>
              <a:ext uri="{FF2B5EF4-FFF2-40B4-BE49-F238E27FC236}">
                <a16:creationId xmlns:a16="http://schemas.microsoft.com/office/drawing/2014/main" id="{F239BFD4-4CD1-8354-0160-97BA1B9DED49}"/>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95224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7E1286-A226-5351-7732-33D28B9B6E43}"/>
              </a:ext>
            </a:extLst>
          </p:cNvPr>
          <p:cNvPicPr>
            <a:picLocks noChangeAspect="1"/>
          </p:cNvPicPr>
          <p:nvPr/>
        </p:nvPicPr>
        <p:blipFill>
          <a:blip r:embed="rId2"/>
          <a:stretch>
            <a:fillRect/>
          </a:stretch>
        </p:blipFill>
        <p:spPr>
          <a:xfrm>
            <a:off x="401288" y="1179340"/>
            <a:ext cx="7772400" cy="5177010"/>
          </a:xfrm>
          <a:prstGeom prst="rect">
            <a:avLst/>
          </a:prstGeom>
        </p:spPr>
      </p:pic>
      <p:sp>
        <p:nvSpPr>
          <p:cNvPr id="5" name="TextBox 4">
            <a:extLst>
              <a:ext uri="{FF2B5EF4-FFF2-40B4-BE49-F238E27FC236}">
                <a16:creationId xmlns:a16="http://schemas.microsoft.com/office/drawing/2014/main" id="{8E187F2E-816C-0801-5A92-94C54A7FB777}"/>
              </a:ext>
            </a:extLst>
          </p:cNvPr>
          <p:cNvSpPr txBox="1"/>
          <p:nvPr/>
        </p:nvSpPr>
        <p:spPr>
          <a:xfrm>
            <a:off x="8153400" y="1278037"/>
            <a:ext cx="3637312" cy="5078313"/>
          </a:xfrm>
          <a:prstGeom prst="rect">
            <a:avLst/>
          </a:prstGeom>
          <a:noFill/>
        </p:spPr>
        <p:txBody>
          <a:bodyPr wrap="square">
            <a:spAutoFit/>
          </a:bodyPr>
          <a:lstStyle/>
          <a:p>
            <a:r>
              <a:rPr lang="en-US" b="0" i="0" dirty="0">
                <a:effectLst/>
              </a:rPr>
              <a:t>The inter-frame alignment is done by comparing one raw frame with every test frame. The test frame with the highest PSNR is considered to be in perfect alignment with that raw frame, and therefore, every test frame is rearranged based on this algorithm. </a:t>
            </a:r>
          </a:p>
          <a:p>
            <a:endParaRPr lang="en-US" dirty="0"/>
          </a:p>
          <a:p>
            <a:r>
              <a:rPr lang="en-US" b="0" i="0" dirty="0">
                <a:effectLst/>
              </a:rPr>
              <a:t>This methodology reduces probability of error observed in frame alignment using timestamps, frame drop or duplication due to capture card issues, frame corruption during end of capture, bad frame during end of the clip being played in loop, bad frame due to poor frame rate conversion.</a:t>
            </a:r>
          </a:p>
        </p:txBody>
      </p:sp>
      <p:sp>
        <p:nvSpPr>
          <p:cNvPr id="7" name="Footer Placeholder 3">
            <a:extLst>
              <a:ext uri="{FF2B5EF4-FFF2-40B4-BE49-F238E27FC236}">
                <a16:creationId xmlns:a16="http://schemas.microsoft.com/office/drawing/2014/main" id="{48CEAC27-DD1D-98C5-6F39-DBE95AA3A871}"/>
              </a:ext>
            </a:extLst>
          </p:cNvPr>
          <p:cNvSpPr>
            <a:spLocks noGrp="1"/>
          </p:cNvSpPr>
          <p:nvPr>
            <p:ph type="ftr" sz="quarter" idx="11"/>
          </p:nvPr>
        </p:nvSpPr>
        <p:spPr/>
        <p:txBody>
          <a:bodyPr/>
          <a:lstStyle/>
          <a:p>
            <a:r>
              <a:rPr lang="en-US" dirty="0"/>
              <a:t>ID - 215</a:t>
            </a:r>
          </a:p>
        </p:txBody>
      </p:sp>
      <p:sp>
        <p:nvSpPr>
          <p:cNvPr id="8" name="Title 1">
            <a:extLst>
              <a:ext uri="{FF2B5EF4-FFF2-40B4-BE49-F238E27FC236}">
                <a16:creationId xmlns:a16="http://schemas.microsoft.com/office/drawing/2014/main" id="{CE37C807-68D7-364C-54F5-D7127B55836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2060"/>
                </a:solidFill>
              </a:rPr>
              <a:t>Frame alignment complexity</a:t>
            </a:r>
          </a:p>
        </p:txBody>
      </p:sp>
    </p:spTree>
    <p:extLst>
      <p:ext uri="{BB962C8B-B14F-4D97-AF65-F5344CB8AC3E}">
        <p14:creationId xmlns:p14="http://schemas.microsoft.com/office/powerpoint/2010/main" val="134990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F5B9-75F1-3623-C389-73AE37F2CFDE}"/>
              </a:ext>
            </a:extLst>
          </p:cNvPr>
          <p:cNvSpPr>
            <a:spLocks noGrp="1"/>
          </p:cNvSpPr>
          <p:nvPr>
            <p:ph type="title"/>
          </p:nvPr>
        </p:nvSpPr>
        <p:spPr>
          <a:xfrm>
            <a:off x="1911627" y="1940753"/>
            <a:ext cx="7918174" cy="1940753"/>
          </a:xfrm>
        </p:spPr>
        <p:txBody>
          <a:bodyPr>
            <a:normAutofit/>
          </a:bodyPr>
          <a:lstStyle/>
          <a:p>
            <a:pPr algn="ctr"/>
            <a:r>
              <a:rPr lang="en-US" dirty="0"/>
              <a:t>Thank you</a:t>
            </a:r>
            <a:br>
              <a:rPr lang="en-US" dirty="0"/>
            </a:br>
            <a:br>
              <a:rPr lang="en-US" dirty="0"/>
            </a:br>
            <a:r>
              <a:rPr lang="en-US" dirty="0"/>
              <a:t>Any Questions ? </a:t>
            </a:r>
          </a:p>
        </p:txBody>
      </p:sp>
      <p:sp>
        <p:nvSpPr>
          <p:cNvPr id="5" name="Footer Placeholder 3">
            <a:extLst>
              <a:ext uri="{FF2B5EF4-FFF2-40B4-BE49-F238E27FC236}">
                <a16:creationId xmlns:a16="http://schemas.microsoft.com/office/drawing/2014/main" id="{164F412F-89FD-41E9-0403-408976C1AE9A}"/>
              </a:ext>
            </a:extLst>
          </p:cNvPr>
          <p:cNvSpPr>
            <a:spLocks noGrp="1"/>
          </p:cNvSpPr>
          <p:nvPr>
            <p:ph type="ftr" sz="quarter" idx="11"/>
          </p:nvPr>
        </p:nvSpPr>
        <p:spPr/>
        <p:txBody>
          <a:bodyPr/>
          <a:lstStyle/>
          <a:p>
            <a:r>
              <a:rPr lang="en-US" dirty="0"/>
              <a:t>ID - 215</a:t>
            </a:r>
          </a:p>
        </p:txBody>
      </p:sp>
    </p:spTree>
    <p:extLst>
      <p:ext uri="{BB962C8B-B14F-4D97-AF65-F5344CB8AC3E}">
        <p14:creationId xmlns:p14="http://schemas.microsoft.com/office/powerpoint/2010/main" val="124470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185</Words>
  <Application>Microsoft Macintosh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Deep dive into Video Codec Profiling with VQA complexities and resolutions</vt:lpstr>
      <vt:lpstr>VQA </vt:lpstr>
      <vt:lpstr>PowerPoint Presentation</vt:lpstr>
      <vt:lpstr>PowerPoint Presentation</vt:lpstr>
      <vt:lpstr>YCbCr: Per Pixel Analysis</vt:lpstr>
      <vt:lpstr>PowerPoint Presentation</vt:lpstr>
      <vt:lpstr>Thank you  Any Questions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dive into Video Codec Profiling with VQA complexities and resolutions</dc:title>
  <dc:creator>Pal, Urvashi</dc:creator>
  <cp:lastModifiedBy>Pal, Urvashi</cp:lastModifiedBy>
  <cp:revision>10</cp:revision>
  <dcterms:created xsi:type="dcterms:W3CDTF">2022-12-14T17:16:22Z</dcterms:created>
  <dcterms:modified xsi:type="dcterms:W3CDTF">2022-12-14T17:52:28Z</dcterms:modified>
</cp:coreProperties>
</file>