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443" r:id="rId3"/>
    <p:sldId id="444" r:id="rId4"/>
    <p:sldId id="446" r:id="rId5"/>
    <p:sldId id="447" r:id="rId6"/>
    <p:sldId id="451" r:id="rId7"/>
    <p:sldId id="452" r:id="rId8"/>
    <p:sldId id="454" r:id="rId9"/>
    <p:sldId id="455" r:id="rId10"/>
    <p:sldId id="456" r:id="rId11"/>
    <p:sldId id="448" r:id="rId12"/>
    <p:sldId id="449" r:id="rId13"/>
    <p:sldId id="457" r:id="rId14"/>
    <p:sldId id="458" r:id="rId15"/>
    <p:sldId id="459" r:id="rId16"/>
    <p:sldId id="450" r:id="rId17"/>
    <p:sldId id="460" r:id="rId18"/>
    <p:sldId id="4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AB98F-99C0-4C5D-8076-893BF49BA31C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790CFF-84B2-42AC-A0A0-89528A5A9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461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So by asking to compare the two experience, we can simplify the task and eliminate the issues arise with the rating methods. </a:t>
            </a:r>
          </a:p>
          <a:p>
            <a:r>
              <a:rPr lang="en-US" dirty="0"/>
              <a:t>Of course PoE has its own drawbacks too. Exponentially increasing number of pairs to compare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9690F-1491-449F-8644-FDE43CE6D6C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362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So by asking to compare the two experience, we can simplify the task and eliminate the issues arise with the rating methods. </a:t>
            </a:r>
          </a:p>
          <a:p>
            <a:r>
              <a:rPr lang="en-US" dirty="0"/>
              <a:t>Of course PoE has its own drawbacks too. Exponentially increasing number of pairs to compare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9690F-1491-449F-8644-FDE43CE6D6C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467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So by asking to compare the two experience, we can simplify the task and eliminate the issues arise with the rating methods. </a:t>
            </a:r>
          </a:p>
          <a:p>
            <a:r>
              <a:rPr lang="en-US" dirty="0"/>
              <a:t>Of course PoE has its own drawbacks too. Exponentially increasing number of pairs to compare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9690F-1491-449F-8644-FDE43CE6D6C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731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So by asking to compare the two experience, we can simplify the task and eliminate the issues arise with the rating methods. </a:t>
            </a:r>
          </a:p>
          <a:p>
            <a:r>
              <a:rPr lang="en-US" dirty="0"/>
              <a:t>Of course PoE has its own drawbacks too. Exponentially increasing number of pairs to compare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9690F-1491-449F-8644-FDE43CE6D6C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295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So by asking to compare the two experience, we can simplify the task and eliminate the issues arise with the rating methods. </a:t>
            </a:r>
          </a:p>
          <a:p>
            <a:r>
              <a:rPr lang="en-US" dirty="0"/>
              <a:t>Of course PoE has its own drawbacks too. Exponentially increasing number of pairs to compare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9690F-1491-449F-8644-FDE43CE6D6C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310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So by asking to compare the two experience, we can simplify the task and eliminate the issues arise with the rating methods. </a:t>
            </a:r>
          </a:p>
          <a:p>
            <a:r>
              <a:rPr lang="en-US" dirty="0"/>
              <a:t>Of course PoE has its own drawbacks too. Exponentially increasing number of pairs to compare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9690F-1491-449F-8644-FDE43CE6D6C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686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So by asking to compare the two experience, we can simplify the task and eliminate the issues arise with the rating methods. </a:t>
            </a:r>
          </a:p>
          <a:p>
            <a:r>
              <a:rPr lang="en-US" dirty="0"/>
              <a:t>Of course PoE has its own drawbacks too. Exponentially increasing number of pairs to compare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9690F-1491-449F-8644-FDE43CE6D6C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439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So by asking to compare the two experience, we can simplify the task and eliminate the issues arise with the rating methods. </a:t>
            </a:r>
          </a:p>
          <a:p>
            <a:r>
              <a:rPr lang="en-US" dirty="0"/>
              <a:t>Of course PoE has its own drawbacks too. Exponentially increasing number of pairs to compare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9690F-1491-449F-8644-FDE43CE6D6C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79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So by asking to compare the two experience, we can simplify the task and eliminate the issues arise with the rating methods. </a:t>
            </a:r>
          </a:p>
          <a:p>
            <a:r>
              <a:rPr lang="en-US" dirty="0"/>
              <a:t>Of course PoE has its own drawbacks too. Exponentially increasing number of pairs to compare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9690F-1491-449F-8644-FDE43CE6D6C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312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So by asking to compare the two experience, we can simplify the task and eliminate the issues arise with the rating methods. </a:t>
            </a:r>
          </a:p>
          <a:p>
            <a:r>
              <a:rPr lang="en-US" dirty="0"/>
              <a:t>Of course PoE has its own drawbacks too. Exponentially increasing number of pairs to compare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9690F-1491-449F-8644-FDE43CE6D6C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568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So by asking to compare the two experience, we can simplify the task and eliminate the issues arise with the rating methods. </a:t>
            </a:r>
          </a:p>
          <a:p>
            <a:r>
              <a:rPr lang="en-US" dirty="0"/>
              <a:t>Of course PoE has its own drawbacks too. Exponentially increasing number of pairs to compare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9690F-1491-449F-8644-FDE43CE6D6C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728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So by asking to compare the two experience, we can simplify the task and eliminate the issues arise with the rating methods. </a:t>
            </a:r>
          </a:p>
          <a:p>
            <a:r>
              <a:rPr lang="en-US" dirty="0"/>
              <a:t>Of course PoE has its own drawbacks too. Exponentially increasing number of pairs to compare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9690F-1491-449F-8644-FDE43CE6D6C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804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So by asking to compare the two experience, we can simplify the task and eliminate the issues arise with the rating methods. </a:t>
            </a:r>
          </a:p>
          <a:p>
            <a:r>
              <a:rPr lang="en-US" dirty="0"/>
              <a:t>Of course PoE has its own drawbacks too. Exponentially increasing number of pairs to compare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9690F-1491-449F-8644-FDE43CE6D6C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543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So by asking to compare the two experience, we can simplify the task and eliminate the issues arise with the rating methods. </a:t>
            </a:r>
          </a:p>
          <a:p>
            <a:r>
              <a:rPr lang="en-US" dirty="0"/>
              <a:t>Of course PoE has its own drawbacks too. Exponentially increasing number of pairs to compare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9690F-1491-449F-8644-FDE43CE6D6C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283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So by asking to compare the two experience, we can simplify the task and eliminate the issues arise with the rating methods. </a:t>
            </a:r>
          </a:p>
          <a:p>
            <a:r>
              <a:rPr lang="en-US" dirty="0"/>
              <a:t>Of course PoE has its own drawbacks too. Exponentially increasing number of pairs to compare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9690F-1491-449F-8644-FDE43CE6D6C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492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So by asking to compare the two experience, we can simplify the task and eliminate the issues arise with the rating methods. </a:t>
            </a:r>
          </a:p>
          <a:p>
            <a:r>
              <a:rPr lang="en-US" dirty="0"/>
              <a:t>Of course PoE has its own drawbacks too. Exponentially increasing number of pairs to compare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9690F-1491-449F-8644-FDE43CE6D6C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841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So by asking to compare the two experience, we can simplify the task and eliminate the issues arise with the rating methods. </a:t>
            </a:r>
          </a:p>
          <a:p>
            <a:r>
              <a:rPr lang="en-US" dirty="0"/>
              <a:t>Of course PoE has its own drawbacks too. Exponentially increasing number of pairs to compare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9690F-1491-449F-8644-FDE43CE6D6C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81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19F45-9833-873D-DCA5-9ED8EBA2E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F17093-A48B-5B26-4426-F1F2599656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584A3-046F-665C-2501-14AF124B0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049F-4C30-4F1D-83B3-9C20C1EF878C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87347-E5D1-38D1-D60C-395B0EE07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29EAF-B466-41B3-E399-9BC240882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3F8F0-45E2-44E0-A695-1A7ECA944B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914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BED6F-DDD9-597E-45EC-643D94D46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B34652-3940-9890-474F-84DEB8E43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116AB-C304-9172-24E6-64FC61C51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049F-4C30-4F1D-83B3-9C20C1EF878C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25D4F-6345-FFFB-3247-893E1B95E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96446-34EA-E8EF-CDC2-BCA3C65D8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3F8F0-45E2-44E0-A695-1A7ECA944B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685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F31781-BF6C-948F-26E7-5076B01AC7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40D59E-7412-52AD-3FD1-3471E9CCC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AD281-E7AA-1324-D302-08E6953F4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049F-4C30-4F1D-83B3-9C20C1EF878C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F294E-EA47-C821-74D8-8D3F6127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15CF3-521C-3D96-78E2-219AAFD3E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3F8F0-45E2-44E0-A695-1A7ECA944B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132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850B5-06F0-2112-BE7D-A403CD678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17E5C-A584-14DB-2A23-E21CD5EA9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A4361-136F-0747-0474-DD285F8A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049F-4C30-4F1D-83B3-9C20C1EF878C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FC8CA-B378-5C1A-7C9C-4A893AC6E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FE4F3-D9CB-336E-699D-D3CD9C8D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3F8F0-45E2-44E0-A695-1A7ECA944B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886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54BFE-8EA2-D4FD-6E69-F04574DC9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AEA71-A597-DF6C-5DDB-A10601844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FC34A-44F8-12CC-4E56-CE80D5A6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049F-4C30-4F1D-83B3-9C20C1EF878C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5F37C-1E85-6278-F0C3-30E726DBA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216F7-D53D-D27D-F1E5-938AE493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3F8F0-45E2-44E0-A695-1A7ECA944B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43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8D470-2823-1EDD-FE34-04B7D25FF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56DDA-E7B2-0BA3-0CE0-A75D2F1A85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1D3990-EFA3-40D8-6E59-5C88BC2AF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A611CA-A473-812D-F07F-52A5C0544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049F-4C30-4F1D-83B3-9C20C1EF878C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BB456B-EB0A-76BB-3917-6E82149ED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00BEBB-49C3-1207-AE0C-3196246B2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3F8F0-45E2-44E0-A695-1A7ECA944B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414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B641F-6D70-0B99-357C-14439B149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CB19B-DBFD-CF95-3AB5-E82D01750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5B35E9-F840-4A67-C006-8DB7BA641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27771D-45CD-C5F3-5A15-87B5E65A0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4E82DE-951B-12AF-8DC6-B90A2E0C14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539ACE-495A-7DF2-89A0-B5197EFFC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049F-4C30-4F1D-83B3-9C20C1EF878C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7F5AC2-76E8-0243-CC36-647A7C88D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EBBE5F-1B67-A6CF-4156-A9B0432A4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3F8F0-45E2-44E0-A695-1A7ECA944B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950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E8E62-5455-8530-EF07-495816397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AB2C5D-58C2-2DC1-0E5B-2F7A14255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049F-4C30-4F1D-83B3-9C20C1EF878C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39A2C0-3F22-AEB7-E015-8B45D3B0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363525-229B-64DA-9243-10664344E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3F8F0-45E2-44E0-A695-1A7ECA944B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923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3A1F4E-35EC-8B60-395B-6AD124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049F-4C30-4F1D-83B3-9C20C1EF878C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172E85-9183-0AFE-1F6C-17495C823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BCBAC2-A200-75C8-6602-9B78CE300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3F8F0-45E2-44E0-A695-1A7ECA944B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326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6E982-ECF9-1CF7-D2EB-4078CAC7F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D5E39-0CF9-B8C5-005A-6A54DB3C6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72136F-7593-8B21-820E-BFCBAD534E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17BC3E-BEE9-A5C3-98B2-6ED28A9F5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049F-4C30-4F1D-83B3-9C20C1EF878C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FF218-F8C3-7416-A25C-E7CE4141D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DB7A7-AF4A-DD99-CE71-82F74B555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3F8F0-45E2-44E0-A695-1A7ECA944B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442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00A81-B59E-CAB5-B1FE-DAAA261F2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5E2E7F-4F05-08FD-DBC0-DF334661D8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AE3E8-1808-A3C6-DFAD-02B7D19DC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CC81AA-7ACB-6251-C723-E3F4B58BF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049F-4C30-4F1D-83B3-9C20C1EF878C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B962CC-7120-C398-6FEC-2A6A877D5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56820-3707-6834-D795-D3737DD48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3F8F0-45E2-44E0-A695-1A7ECA944B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362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B90871-7873-9EC6-F826-713C117D8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ED9FD-D440-C702-2E43-977A7DC90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3ED2E-96FD-1DE5-19C6-A1275E1A1F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A049F-4C30-4F1D-83B3-9C20C1EF878C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0EE1F-A185-7B8D-C0E1-016F269DB4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1E9DA-3D78-2F0A-D657-F576E404B9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3F8F0-45E2-44E0-A695-1A7ECA944B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47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F8877CD-7822-4616-B7D5-6B1E35677764}"/>
              </a:ext>
            </a:extLst>
          </p:cNvPr>
          <p:cNvSpPr txBox="1"/>
          <p:nvPr/>
        </p:nvSpPr>
        <p:spPr>
          <a:xfrm>
            <a:off x="1377518" y="609885"/>
            <a:ext cx="94369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i="0" dirty="0">
                <a:effectLst/>
                <a:latin typeface="Raleway SemiBold" pitchFamily="2" charset="0"/>
              </a:rPr>
              <a:t>Spammer Detection on Pairwise Comparison Experiments</a:t>
            </a:r>
          </a:p>
          <a:p>
            <a:pPr algn="ctr"/>
            <a:r>
              <a:rPr lang="en-GB" sz="2400" dirty="0">
                <a:latin typeface="Raleway SemiBold" pitchFamily="2" charset="0"/>
              </a:rPr>
              <a:t>Comparison of two PoE Scenarios</a:t>
            </a:r>
            <a:endParaRPr lang="en-GB" sz="4400" dirty="0">
              <a:latin typeface="Raleway SemiBold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06D4CC-CBE1-4E52-8A16-76903A70F52F}"/>
              </a:ext>
            </a:extLst>
          </p:cNvPr>
          <p:cNvSpPr txBox="1"/>
          <p:nvPr/>
        </p:nvSpPr>
        <p:spPr>
          <a:xfrm>
            <a:off x="437322" y="3305889"/>
            <a:ext cx="1090919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Raleway SemiBold" pitchFamily="2" charset="0"/>
              </a:rPr>
              <a:t>Related Publications:</a:t>
            </a:r>
          </a:p>
          <a:p>
            <a:r>
              <a:rPr lang="en-US" sz="1400" dirty="0">
                <a:solidFill>
                  <a:srgbClr val="000000"/>
                </a:solidFill>
                <a:latin typeface="Raleway SemiBold" pitchFamily="2" charset="0"/>
              </a:rPr>
              <a:t>[1] On Spammer Detection In Crowdsourcing Pairwise Comparison Tasks: Case Study On Two Multimedia </a:t>
            </a:r>
            <a:r>
              <a:rPr lang="en-US" sz="1400" dirty="0" err="1">
                <a:solidFill>
                  <a:srgbClr val="000000"/>
                </a:solidFill>
                <a:latin typeface="Raleway SemiBold" pitchFamily="2" charset="0"/>
              </a:rPr>
              <a:t>QoE</a:t>
            </a:r>
            <a:r>
              <a:rPr lang="en-US" sz="1400" dirty="0">
                <a:solidFill>
                  <a:srgbClr val="000000"/>
                </a:solidFill>
                <a:latin typeface="Raleway SemiBold" pitchFamily="2" charset="0"/>
              </a:rPr>
              <a:t> Assessment Scenarios, </a:t>
            </a:r>
            <a:r>
              <a:rPr lang="en-US" sz="1400" dirty="0">
                <a:solidFill>
                  <a:srgbClr val="000000"/>
                </a:solidFill>
                <a:latin typeface="Raleway" pitchFamily="2" charset="0"/>
              </a:rPr>
              <a:t>Ali Ak, Mona Abid, Matthieu </a:t>
            </a:r>
            <a:r>
              <a:rPr lang="en-US" sz="1400" dirty="0" err="1">
                <a:solidFill>
                  <a:srgbClr val="000000"/>
                </a:solidFill>
                <a:latin typeface="Raleway" pitchFamily="2" charset="0"/>
              </a:rPr>
              <a:t>Perreira</a:t>
            </a:r>
            <a:r>
              <a:rPr lang="en-US" sz="1400" dirty="0">
                <a:solidFill>
                  <a:srgbClr val="000000"/>
                </a:solidFill>
                <a:latin typeface="Raleway" pitchFamily="2" charset="0"/>
              </a:rPr>
              <a:t> Da Silva, Patrick Le </a:t>
            </a:r>
            <a:r>
              <a:rPr lang="en-US" sz="1400" dirty="0" err="1">
                <a:solidFill>
                  <a:srgbClr val="000000"/>
                </a:solidFill>
                <a:latin typeface="Raleway" pitchFamily="2" charset="0"/>
              </a:rPr>
              <a:t>Callet</a:t>
            </a:r>
            <a:r>
              <a:rPr lang="en-US" sz="1400" dirty="0">
                <a:solidFill>
                  <a:srgbClr val="000000"/>
                </a:solidFill>
                <a:latin typeface="Raleway" pitchFamily="2" charset="0"/>
              </a:rPr>
              <a:t>, ICME 2021</a:t>
            </a:r>
          </a:p>
          <a:p>
            <a:r>
              <a:rPr lang="en-US" sz="1400" dirty="0">
                <a:solidFill>
                  <a:srgbClr val="000000"/>
                </a:solidFill>
                <a:latin typeface="Raleway SemiBold" pitchFamily="2" charset="0"/>
              </a:rPr>
              <a:t>[2] </a:t>
            </a:r>
            <a:r>
              <a:rPr lang="en-GB" sz="1400" dirty="0">
                <a:solidFill>
                  <a:srgbClr val="000000"/>
                </a:solidFill>
                <a:latin typeface="Raleway SemiBold" pitchFamily="2" charset="0"/>
              </a:rPr>
              <a:t>Reliability of Crowdsourcing for Subjective Quality Evaluation of Tone Mapping Operators, </a:t>
            </a:r>
            <a:r>
              <a:rPr lang="en-GB" sz="1400" dirty="0">
                <a:solidFill>
                  <a:srgbClr val="000000"/>
                </a:solidFill>
                <a:latin typeface="Raleway" pitchFamily="2" charset="0"/>
              </a:rPr>
              <a:t>Abhishek Goswami, Ali Ak, Wolf Hauser, Patrick Le </a:t>
            </a:r>
            <a:r>
              <a:rPr lang="en-GB" sz="1400" dirty="0" err="1">
                <a:solidFill>
                  <a:srgbClr val="000000"/>
                </a:solidFill>
                <a:latin typeface="Raleway" pitchFamily="2" charset="0"/>
              </a:rPr>
              <a:t>Callet</a:t>
            </a:r>
            <a:r>
              <a:rPr lang="en-GB" sz="1400" dirty="0">
                <a:solidFill>
                  <a:srgbClr val="000000"/>
                </a:solidFill>
                <a:latin typeface="Raleway" pitchFamily="2" charset="0"/>
              </a:rPr>
              <a:t>, Frederic </a:t>
            </a:r>
            <a:r>
              <a:rPr lang="en-GB" sz="1400" dirty="0" err="1">
                <a:solidFill>
                  <a:srgbClr val="000000"/>
                </a:solidFill>
                <a:latin typeface="Raleway" pitchFamily="2" charset="0"/>
              </a:rPr>
              <a:t>Dufaux</a:t>
            </a:r>
            <a:r>
              <a:rPr lang="en-GB" sz="1400" dirty="0">
                <a:solidFill>
                  <a:srgbClr val="000000"/>
                </a:solidFill>
                <a:latin typeface="Raleway" pitchFamily="2" charset="0"/>
              </a:rPr>
              <a:t>, MMSP 2021</a:t>
            </a:r>
            <a:endParaRPr lang="en-US" sz="1400" dirty="0">
              <a:solidFill>
                <a:srgbClr val="000000"/>
              </a:solidFill>
              <a:latin typeface="Raleway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10515CA-07C5-C63A-6886-387DB40F5B07}"/>
              </a:ext>
            </a:extLst>
          </p:cNvPr>
          <p:cNvGrpSpPr/>
          <p:nvPr/>
        </p:nvGrpSpPr>
        <p:grpSpPr>
          <a:xfrm>
            <a:off x="510826" y="5224469"/>
            <a:ext cx="3752548" cy="786439"/>
            <a:chOff x="354545" y="5321859"/>
            <a:chExt cx="4775521" cy="10008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50ABFF0-C2BE-45DE-83E7-82D71534F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3487" y="5321859"/>
              <a:ext cx="3586579" cy="100082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4ABC11-A5A7-4B8F-BC53-071018268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545" y="5374257"/>
              <a:ext cx="1348740" cy="89916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7304C5-506F-F1A1-1358-1373DF278EFC}"/>
              </a:ext>
            </a:extLst>
          </p:cNvPr>
          <p:cNvGrpSpPr/>
          <p:nvPr/>
        </p:nvGrpSpPr>
        <p:grpSpPr>
          <a:xfrm>
            <a:off x="6775437" y="4878103"/>
            <a:ext cx="4869690" cy="1630037"/>
            <a:chOff x="6563565" y="5016291"/>
            <a:chExt cx="5502055" cy="184170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9A86B9A-4BE1-04E5-6D9D-11C5F02CA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3565" y="5166356"/>
              <a:ext cx="2394490" cy="1311833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6BD4EDE-270A-D02F-B65C-5BA3262E0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17487" y="5016291"/>
              <a:ext cx="3348133" cy="1841709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4296837-4E51-45C4-35BE-DF14DBA483B6}"/>
              </a:ext>
            </a:extLst>
          </p:cNvPr>
          <p:cNvSpPr txBox="1"/>
          <p:nvPr/>
        </p:nvSpPr>
        <p:spPr>
          <a:xfrm>
            <a:off x="2204985" y="1541934"/>
            <a:ext cx="73738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i="0" dirty="0">
                <a:effectLst/>
                <a:latin typeface="Raleway SemiBold" pitchFamily="2" charset="0"/>
              </a:rPr>
              <a:t>Ali Ak, </a:t>
            </a:r>
            <a:r>
              <a:rPr lang="en-GB" sz="2000" dirty="0">
                <a:latin typeface="Raleway SemiBold" pitchFamily="2" charset="0"/>
              </a:rPr>
              <a:t>Patrick Le </a:t>
            </a:r>
            <a:r>
              <a:rPr lang="en-GB" sz="2000" dirty="0" err="1">
                <a:latin typeface="Raleway SemiBold" pitchFamily="2" charset="0"/>
              </a:rPr>
              <a:t>Callet</a:t>
            </a:r>
            <a:endParaRPr lang="en-GB" sz="2000" dirty="0">
              <a:latin typeface="Raleway SemiBold" pitchFamily="2" charset="0"/>
            </a:endParaRPr>
          </a:p>
          <a:p>
            <a:pPr algn="ctr"/>
            <a:endParaRPr lang="en-GB" sz="2000" dirty="0">
              <a:latin typeface="Raleway SemiBold" pitchFamily="2" charset="0"/>
            </a:endParaRPr>
          </a:p>
          <a:p>
            <a:pPr algn="ctr"/>
            <a:r>
              <a:rPr lang="en-GB" sz="2000" dirty="0">
                <a:latin typeface="Raleway SemiBold" pitchFamily="2" charset="0"/>
              </a:rPr>
              <a:t>VQEG – 10 May 2022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1E84D7-AF2E-C188-C558-9511B203D2C6}"/>
              </a:ext>
            </a:extLst>
          </p:cNvPr>
          <p:cNvSpPr txBox="1"/>
          <p:nvPr/>
        </p:nvSpPr>
        <p:spPr>
          <a:xfrm>
            <a:off x="411433" y="5924949"/>
            <a:ext cx="50051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This work has received funding from the European Union's Horizon 2020 research and innovation programme under the Marie </a:t>
            </a:r>
            <a:r>
              <a:rPr lang="en-GB" sz="1200" dirty="0" err="1"/>
              <a:t>Sklodowska</a:t>
            </a:r>
            <a:r>
              <a:rPr lang="en-GB" sz="1200" dirty="0"/>
              <a:t>-Curie Grant Agreement No. 765911 (</a:t>
            </a:r>
            <a:r>
              <a:rPr lang="en-GB" sz="1200" dirty="0" err="1"/>
              <a:t>RealVision</a:t>
            </a:r>
            <a:r>
              <a:rPr lang="en-GB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19369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34C47D-25F1-4174-A546-AD14BEF07E40}"/>
              </a:ext>
            </a:extLst>
          </p:cNvPr>
          <p:cNvSpPr txBox="1"/>
          <p:nvPr/>
        </p:nvSpPr>
        <p:spPr>
          <a:xfrm>
            <a:off x="477370" y="51577"/>
            <a:ext cx="823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ulliver" pitchFamily="50" charset="0"/>
                <a:ea typeface="Gadugi" panose="020B0502040204020203" pitchFamily="34" charset="0"/>
              </a:rPr>
              <a:t>Correlation between Cohen’s Kappa and RT dissimilarity</a:t>
            </a:r>
            <a:endParaRPr lang="en-GB" sz="2400" dirty="0">
              <a:latin typeface="Gulliver" pitchFamily="50" charset="0"/>
              <a:ea typeface="Gadug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994A0F-1C35-49C4-8216-B4B70526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2F02-EFF4-44C8-BF96-CC1392668BDC}" type="slidenum">
              <a:rPr lang="en-GB" smtClean="0"/>
              <a:t>10</a:t>
            </a:fld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51CE63-970D-C93A-1967-DD51495455D2}"/>
              </a:ext>
            </a:extLst>
          </p:cNvPr>
          <p:cNvCxnSpPr>
            <a:cxnSpLocks/>
          </p:cNvCxnSpPr>
          <p:nvPr/>
        </p:nvCxnSpPr>
        <p:spPr>
          <a:xfrm>
            <a:off x="0" y="577559"/>
            <a:ext cx="1219200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D5C30B7-0BC3-235B-5668-8A113CE2A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17" y="852869"/>
            <a:ext cx="10531366" cy="524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36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34C47D-25F1-4174-A546-AD14BEF07E40}"/>
              </a:ext>
            </a:extLst>
          </p:cNvPr>
          <p:cNvSpPr txBox="1"/>
          <p:nvPr/>
        </p:nvSpPr>
        <p:spPr>
          <a:xfrm>
            <a:off x="477370" y="51577"/>
            <a:ext cx="4132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ulliver" pitchFamily="50" charset="0"/>
                <a:ea typeface="Gadugi" panose="020B0502040204020203" pitchFamily="34" charset="0"/>
              </a:rPr>
              <a:t>Defining spammer behavior</a:t>
            </a:r>
            <a:endParaRPr lang="en-GB" sz="2400" dirty="0">
              <a:latin typeface="Gulliver" pitchFamily="50" charset="0"/>
              <a:ea typeface="Gadugi" panose="020B0502040204020203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62D19-711B-462D-AE57-AD03AECA592D}"/>
              </a:ext>
            </a:extLst>
          </p:cNvPr>
          <p:cNvCxnSpPr>
            <a:cxnSpLocks/>
          </p:cNvCxnSpPr>
          <p:nvPr/>
        </p:nvCxnSpPr>
        <p:spPr>
          <a:xfrm>
            <a:off x="0" y="577559"/>
            <a:ext cx="1219200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994A0F-1C35-49C4-8216-B4B70526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2F02-EFF4-44C8-BF96-CC1392668BDC}" type="slidenum">
              <a:rPr lang="en-GB" smtClean="0"/>
              <a:t>11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E8531B-1B31-AD54-875C-7E7BC529CDB1}"/>
              </a:ext>
            </a:extLst>
          </p:cNvPr>
          <p:cNvSpPr txBox="1"/>
          <p:nvPr/>
        </p:nvSpPr>
        <p:spPr>
          <a:xfrm>
            <a:off x="477370" y="1058437"/>
            <a:ext cx="98198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ulliver" pitchFamily="50" charset="0"/>
              </a:rPr>
              <a:t>Consistently</a:t>
            </a:r>
            <a:r>
              <a:rPr lang="en-US" dirty="0">
                <a:latin typeface="Gulliver" pitchFamily="50" charset="0"/>
              </a:rPr>
              <a:t> giving </a:t>
            </a:r>
            <a:r>
              <a:rPr lang="en-US" b="1" dirty="0">
                <a:latin typeface="Gulliver" pitchFamily="50" charset="0"/>
              </a:rPr>
              <a:t>unacceptable</a:t>
            </a:r>
            <a:r>
              <a:rPr lang="en-US" dirty="0">
                <a:latin typeface="Gulliver" pitchFamily="50" charset="0"/>
              </a:rPr>
              <a:t> responses to the </a:t>
            </a:r>
            <a:r>
              <a:rPr lang="en-US" dirty="0" err="1">
                <a:latin typeface="Gulliver" pitchFamily="50" charset="0"/>
              </a:rPr>
              <a:t>QoE</a:t>
            </a:r>
            <a:r>
              <a:rPr lang="en-US" dirty="0">
                <a:latin typeface="Gulliver" pitchFamily="50" charset="0"/>
              </a:rPr>
              <a:t> task</a:t>
            </a:r>
          </a:p>
          <a:p>
            <a:endParaRPr lang="en-US" dirty="0">
              <a:latin typeface="Gulliver" pitchFamily="50" charset="0"/>
            </a:endParaRPr>
          </a:p>
          <a:p>
            <a:r>
              <a:rPr lang="en-US" dirty="0">
                <a:latin typeface="Gulliver" pitchFamily="50" charset="0"/>
              </a:rPr>
              <a:t>Reasons for spammer behaviors:</a:t>
            </a:r>
          </a:p>
          <a:p>
            <a:pPr lvl="1"/>
            <a:r>
              <a:rPr lang="en-US" dirty="0">
                <a:latin typeface="Gulliver" pitchFamily="50" charset="0"/>
              </a:rPr>
              <a:t>Lack of attention</a:t>
            </a:r>
          </a:p>
          <a:p>
            <a:pPr lvl="1"/>
            <a:r>
              <a:rPr lang="en-US" dirty="0">
                <a:latin typeface="Gulliver" pitchFamily="50" charset="0"/>
              </a:rPr>
              <a:t>Maximizing financial gains</a:t>
            </a:r>
          </a:p>
          <a:p>
            <a:pPr lvl="1"/>
            <a:r>
              <a:rPr lang="en-US" dirty="0">
                <a:latin typeface="Gulliver" pitchFamily="50" charset="0"/>
              </a:rPr>
              <a:t>Misunderstandings</a:t>
            </a:r>
          </a:p>
        </p:txBody>
      </p:sp>
    </p:spTree>
    <p:extLst>
      <p:ext uri="{BB962C8B-B14F-4D97-AF65-F5344CB8AC3E}">
        <p14:creationId xmlns:p14="http://schemas.microsoft.com/office/powerpoint/2010/main" val="1992950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34C47D-25F1-4174-A546-AD14BEF07E40}"/>
              </a:ext>
            </a:extLst>
          </p:cNvPr>
          <p:cNvSpPr txBox="1"/>
          <p:nvPr/>
        </p:nvSpPr>
        <p:spPr>
          <a:xfrm>
            <a:off x="477370" y="51577"/>
            <a:ext cx="4253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ulliver" pitchFamily="50" charset="0"/>
                <a:ea typeface="Gadugi" panose="020B0502040204020203" pitchFamily="34" charset="0"/>
              </a:rPr>
              <a:t>Synthetic spammer profiles </a:t>
            </a:r>
            <a:endParaRPr lang="en-GB" sz="2400" dirty="0">
              <a:latin typeface="Gulliver" pitchFamily="50" charset="0"/>
              <a:ea typeface="Gadugi" panose="020B0502040204020203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62D19-711B-462D-AE57-AD03AECA592D}"/>
              </a:ext>
            </a:extLst>
          </p:cNvPr>
          <p:cNvCxnSpPr>
            <a:cxnSpLocks/>
          </p:cNvCxnSpPr>
          <p:nvPr/>
        </p:nvCxnSpPr>
        <p:spPr>
          <a:xfrm>
            <a:off x="0" y="577559"/>
            <a:ext cx="1219200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994A0F-1C35-49C4-8216-B4B70526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2F02-EFF4-44C8-BF96-CC1392668BDC}" type="slidenum">
              <a:rPr lang="en-GB" smtClean="0"/>
              <a:t>12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E8531B-1B31-AD54-875C-7E7BC529CDB1}"/>
              </a:ext>
            </a:extLst>
          </p:cNvPr>
          <p:cNvSpPr txBox="1"/>
          <p:nvPr/>
        </p:nvSpPr>
        <p:spPr>
          <a:xfrm>
            <a:off x="477370" y="1027957"/>
            <a:ext cx="98198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ulliver" pitchFamily="50" charset="0"/>
              </a:rPr>
              <a:t>Random voter: </a:t>
            </a:r>
            <a:r>
              <a:rPr lang="en-US" dirty="0">
                <a:latin typeface="Gulliver" pitchFamily="50" charset="0"/>
              </a:rPr>
              <a:t>Randomly voting on A or B</a:t>
            </a:r>
          </a:p>
          <a:p>
            <a:r>
              <a:rPr lang="en-US" b="1" dirty="0">
                <a:latin typeface="Gulliver" pitchFamily="50" charset="0"/>
              </a:rPr>
              <a:t>	</a:t>
            </a:r>
            <a:r>
              <a:rPr lang="en-US" sz="1600" i="1" dirty="0">
                <a:latin typeface="Gulliver" pitchFamily="50" charset="0"/>
              </a:rPr>
              <a:t>Lack of attention, maximizing financial gains</a:t>
            </a:r>
            <a:endParaRPr lang="en-US" i="1" dirty="0">
              <a:latin typeface="Gulliver" pitchFamily="50" charset="0"/>
            </a:endParaRPr>
          </a:p>
          <a:p>
            <a:endParaRPr lang="en-US" b="1" dirty="0">
              <a:latin typeface="Gulliver" pitchFamily="50" charset="0"/>
            </a:endParaRPr>
          </a:p>
          <a:p>
            <a:r>
              <a:rPr lang="en-US" b="1" dirty="0">
                <a:latin typeface="Gulliver" pitchFamily="50" charset="0"/>
              </a:rPr>
              <a:t>Repeater: </a:t>
            </a:r>
            <a:r>
              <a:rPr lang="en-US" dirty="0">
                <a:latin typeface="Gulliver" pitchFamily="50" charset="0"/>
              </a:rPr>
              <a:t>Voting based on image position, </a:t>
            </a:r>
            <a:r>
              <a:rPr lang="en-US" i="1" dirty="0">
                <a:latin typeface="Gulliver" pitchFamily="50" charset="0"/>
              </a:rPr>
              <a:t>e.g. left, right</a:t>
            </a:r>
          </a:p>
          <a:p>
            <a:r>
              <a:rPr lang="en-US" b="1" i="1" dirty="0">
                <a:latin typeface="Gulliver" pitchFamily="50" charset="0"/>
              </a:rPr>
              <a:t>	</a:t>
            </a:r>
            <a:r>
              <a:rPr lang="en-US" sz="1600" i="1" dirty="0">
                <a:latin typeface="Gulliver" pitchFamily="50" charset="0"/>
              </a:rPr>
              <a:t>Lack of attention, maximizing financial gains</a:t>
            </a:r>
            <a:endParaRPr lang="en-US" sz="1600" b="1" i="1" dirty="0">
              <a:latin typeface="Gulliver" pitchFamily="50" charset="0"/>
            </a:endParaRPr>
          </a:p>
          <a:p>
            <a:endParaRPr lang="en-US" b="1" i="1" dirty="0">
              <a:latin typeface="Gulliver" pitchFamily="50" charset="0"/>
            </a:endParaRPr>
          </a:p>
          <a:p>
            <a:r>
              <a:rPr lang="en-US" b="1" dirty="0">
                <a:latin typeface="Gulliver" pitchFamily="50" charset="0"/>
              </a:rPr>
              <a:t>Inverted voter: </a:t>
            </a:r>
            <a:r>
              <a:rPr lang="en-US" dirty="0">
                <a:latin typeface="Gulliver" pitchFamily="50" charset="0"/>
              </a:rPr>
              <a:t>Voting on the opposite of his/her pairwise preference. </a:t>
            </a:r>
          </a:p>
          <a:p>
            <a:r>
              <a:rPr lang="en-US" b="1" dirty="0">
                <a:latin typeface="Gulliver" pitchFamily="50" charset="0"/>
              </a:rPr>
              <a:t>	</a:t>
            </a:r>
            <a:r>
              <a:rPr lang="en-US" sz="1600" i="1" dirty="0">
                <a:latin typeface="Gulliver" pitchFamily="50" charset="0"/>
              </a:rPr>
              <a:t>Misunderstanding the task </a:t>
            </a:r>
            <a:endParaRPr lang="en-US" b="1" i="1" dirty="0">
              <a:latin typeface="Gulliver" pitchFamily="50" charset="0"/>
            </a:endParaRPr>
          </a:p>
          <a:p>
            <a:endParaRPr lang="en-US" b="1" dirty="0">
              <a:latin typeface="Gulliver" pitchFamily="50" charset="0"/>
            </a:endParaRPr>
          </a:p>
          <a:p>
            <a:r>
              <a:rPr lang="en-US" b="1" dirty="0">
                <a:latin typeface="Gulliver" pitchFamily="50" charset="0"/>
              </a:rPr>
              <a:t>Mixed: </a:t>
            </a:r>
            <a:r>
              <a:rPr lang="en-US" dirty="0">
                <a:latin typeface="Gulliver" pitchFamily="50" charset="0"/>
              </a:rPr>
              <a:t>Combination of the behaviors above.</a:t>
            </a:r>
          </a:p>
        </p:txBody>
      </p:sp>
    </p:spTree>
    <p:extLst>
      <p:ext uri="{BB962C8B-B14F-4D97-AF65-F5344CB8AC3E}">
        <p14:creationId xmlns:p14="http://schemas.microsoft.com/office/powerpoint/2010/main" val="594518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34C47D-25F1-4174-A546-AD14BEF07E40}"/>
              </a:ext>
            </a:extLst>
          </p:cNvPr>
          <p:cNvSpPr txBox="1"/>
          <p:nvPr/>
        </p:nvSpPr>
        <p:spPr>
          <a:xfrm>
            <a:off x="477370" y="51577"/>
            <a:ext cx="4893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ulliver" pitchFamily="50" charset="0"/>
                <a:ea typeface="Gadugi" panose="020B0502040204020203" pitchFamily="34" charset="0"/>
              </a:rPr>
              <a:t>Influence of spammer proportion</a:t>
            </a:r>
            <a:endParaRPr lang="en-GB" sz="2400" dirty="0">
              <a:latin typeface="Gulliver" pitchFamily="50" charset="0"/>
              <a:ea typeface="Gadug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994A0F-1C35-49C4-8216-B4B70526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2F02-EFF4-44C8-BF96-CC1392668BDC}" type="slidenum">
              <a:rPr lang="en-GB" smtClean="0"/>
              <a:t>13</a:t>
            </a:fld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51CE63-970D-C93A-1967-DD51495455D2}"/>
              </a:ext>
            </a:extLst>
          </p:cNvPr>
          <p:cNvCxnSpPr>
            <a:cxnSpLocks/>
          </p:cNvCxnSpPr>
          <p:nvPr/>
        </p:nvCxnSpPr>
        <p:spPr>
          <a:xfrm>
            <a:off x="0" y="577559"/>
            <a:ext cx="1219200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821A6BA-46E4-4A4B-F4C1-8979F63C8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23" y="730960"/>
            <a:ext cx="7332977" cy="56884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D49530-5563-DB8A-A036-CA13B754AFA6}"/>
              </a:ext>
            </a:extLst>
          </p:cNvPr>
          <p:cNvSpPr txBox="1"/>
          <p:nvPr/>
        </p:nvSpPr>
        <p:spPr>
          <a:xfrm>
            <a:off x="182880" y="1169550"/>
            <a:ext cx="46637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ulliver" pitchFamily="50" charset="0"/>
              </a:rPr>
              <a:t>Fixed spammer behavior intensity of %80 i.e. 80% generated spammer vote combined with 20% real observer vote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ulliver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ulliver" pitchFamily="50" charset="0"/>
              </a:rPr>
              <a:t>Mean values and 75% percentile ranges are plotted on the figure. </a:t>
            </a:r>
            <a:br>
              <a:rPr lang="en-US" dirty="0">
                <a:latin typeface="Gulliver" pitchFamily="50" charset="0"/>
              </a:rPr>
            </a:br>
            <a:endParaRPr lang="en-US" dirty="0">
              <a:latin typeface="Gulliver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ulliver" pitchFamily="50" charset="0"/>
              </a:rPr>
              <a:t>Solid lines – Real observers</a:t>
            </a:r>
            <a:br>
              <a:rPr lang="en-US" dirty="0">
                <a:latin typeface="Gulliver" pitchFamily="50" charset="0"/>
              </a:rPr>
            </a:br>
            <a:endParaRPr lang="en-US" dirty="0">
              <a:latin typeface="Gulliver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ulliver" pitchFamily="50" charset="0"/>
              </a:rPr>
              <a:t>Dashed lines – Synthetic spammers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ulliver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45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34C47D-25F1-4174-A546-AD14BEF07E40}"/>
              </a:ext>
            </a:extLst>
          </p:cNvPr>
          <p:cNvSpPr txBox="1"/>
          <p:nvPr/>
        </p:nvSpPr>
        <p:spPr>
          <a:xfrm>
            <a:off x="477370" y="51577"/>
            <a:ext cx="5927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ulliver" pitchFamily="50" charset="0"/>
                <a:ea typeface="Gadugi" panose="020B0502040204020203" pitchFamily="34" charset="0"/>
              </a:rPr>
              <a:t>Influence of spammer behavior intensity</a:t>
            </a:r>
            <a:endParaRPr lang="en-GB" sz="2400" dirty="0">
              <a:latin typeface="Gulliver" pitchFamily="50" charset="0"/>
              <a:ea typeface="Gadug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994A0F-1C35-49C4-8216-B4B70526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2F02-EFF4-44C8-BF96-CC1392668BDC}" type="slidenum">
              <a:rPr lang="en-GB" smtClean="0"/>
              <a:t>14</a:t>
            </a:fld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51CE63-970D-C93A-1967-DD51495455D2}"/>
              </a:ext>
            </a:extLst>
          </p:cNvPr>
          <p:cNvCxnSpPr>
            <a:cxnSpLocks/>
          </p:cNvCxnSpPr>
          <p:nvPr/>
        </p:nvCxnSpPr>
        <p:spPr>
          <a:xfrm>
            <a:off x="0" y="577559"/>
            <a:ext cx="1219200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FDF0DDC-51F1-55AE-8FEE-A5690D66D525}"/>
              </a:ext>
            </a:extLst>
          </p:cNvPr>
          <p:cNvSpPr txBox="1"/>
          <p:nvPr/>
        </p:nvSpPr>
        <p:spPr>
          <a:xfrm>
            <a:off x="350963" y="1159390"/>
            <a:ext cx="43278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ulliver" pitchFamily="50" charset="0"/>
              </a:rPr>
              <a:t>Fixed spammer proportion of %20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ulliver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ulliver" pitchFamily="50" charset="0"/>
              </a:rPr>
              <a:t>Mean values and 75% percentile ranges are plotted on the figure. </a:t>
            </a:r>
            <a:br>
              <a:rPr lang="en-US" dirty="0">
                <a:latin typeface="Gulliver" pitchFamily="50" charset="0"/>
              </a:rPr>
            </a:br>
            <a:endParaRPr lang="en-US" dirty="0">
              <a:latin typeface="Gulliver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ulliver" pitchFamily="50" charset="0"/>
              </a:rPr>
              <a:t>Solid lines – Real observers</a:t>
            </a:r>
            <a:br>
              <a:rPr lang="en-US" dirty="0">
                <a:latin typeface="Gulliver" pitchFamily="50" charset="0"/>
              </a:rPr>
            </a:br>
            <a:endParaRPr lang="en-US" dirty="0">
              <a:latin typeface="Gulliver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ulliver" pitchFamily="50" charset="0"/>
              </a:rPr>
              <a:t>Dashed lines – Synthetic spammers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ulliver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ulliver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ulliver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ulliver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ulliver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8386A3-5FCF-ED72-342C-319322D92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671" y="874955"/>
            <a:ext cx="6720323" cy="521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81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34C47D-25F1-4174-A546-AD14BEF07E40}"/>
              </a:ext>
            </a:extLst>
          </p:cNvPr>
          <p:cNvSpPr txBox="1"/>
          <p:nvPr/>
        </p:nvSpPr>
        <p:spPr>
          <a:xfrm>
            <a:off x="477370" y="51577"/>
            <a:ext cx="1745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ulliver" pitchFamily="50" charset="0"/>
                <a:ea typeface="Gadugi" panose="020B0502040204020203" pitchFamily="34" charset="0"/>
              </a:rPr>
              <a:t>Conclusion</a:t>
            </a:r>
            <a:endParaRPr lang="en-GB" sz="2400" dirty="0">
              <a:latin typeface="Gulliver" pitchFamily="50" charset="0"/>
              <a:ea typeface="Gadug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994A0F-1C35-49C4-8216-B4B70526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2F02-EFF4-44C8-BF96-CC1392668BDC}" type="slidenum">
              <a:rPr lang="en-GB" smtClean="0"/>
              <a:t>15</a:t>
            </a:fld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51CE63-970D-C93A-1967-DD51495455D2}"/>
              </a:ext>
            </a:extLst>
          </p:cNvPr>
          <p:cNvCxnSpPr>
            <a:cxnSpLocks/>
          </p:cNvCxnSpPr>
          <p:nvPr/>
        </p:nvCxnSpPr>
        <p:spPr>
          <a:xfrm>
            <a:off x="0" y="577559"/>
            <a:ext cx="1219200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FDF0DDC-51F1-55AE-8FEE-A5690D66D525}"/>
              </a:ext>
            </a:extLst>
          </p:cNvPr>
          <p:cNvSpPr txBox="1"/>
          <p:nvPr/>
        </p:nvSpPr>
        <p:spPr>
          <a:xfrm>
            <a:off x="350962" y="1159390"/>
            <a:ext cx="112822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ulliver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ulliver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ulliver" pitchFamily="50" charset="0"/>
              </a:rPr>
              <a:t>Subjectivity of the </a:t>
            </a:r>
            <a:r>
              <a:rPr lang="en-US" dirty="0" err="1">
                <a:latin typeface="Gulliver" pitchFamily="50" charset="0"/>
              </a:rPr>
              <a:t>QoE</a:t>
            </a:r>
            <a:r>
              <a:rPr lang="en-US" dirty="0">
                <a:latin typeface="Gulliver" pitchFamily="50" charset="0"/>
              </a:rPr>
              <a:t> scenario plays an important role on observer agreement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ulliver" pitchFamily="50" charset="0"/>
              </a:rPr>
              <a:t>Using a universal threshold of agreement is not possible and should be adjusted for each experiment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ulliver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ulliver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ulliver" pitchFamily="50" charset="0"/>
              </a:rPr>
              <a:t>30% to 40% spammer proportions makes the spammers and reliable observers indistinguishable in terms of mean measures.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ulliver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ulliver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ulliver" pitchFamily="50" charset="0"/>
              </a:rPr>
              <a:t>Simply using the mean agreement is not sufficient to identify spammers!</a:t>
            </a:r>
          </a:p>
          <a:p>
            <a:pPr lvl="1"/>
            <a:r>
              <a:rPr lang="en-US" dirty="0">
                <a:latin typeface="Gulliver" pitchFamily="50" charset="0"/>
              </a:rPr>
              <a:t>(Future/recent work)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ulliver" pitchFamily="50" charset="0"/>
            </a:endParaRPr>
          </a:p>
          <a:p>
            <a:endParaRPr lang="en-US" dirty="0">
              <a:latin typeface="Gulliver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212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34C47D-25F1-4174-A546-AD14BEF07E40}"/>
              </a:ext>
            </a:extLst>
          </p:cNvPr>
          <p:cNvSpPr txBox="1"/>
          <p:nvPr/>
        </p:nvSpPr>
        <p:spPr>
          <a:xfrm>
            <a:off x="477370" y="51577"/>
            <a:ext cx="3544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ulliver" pitchFamily="50" charset="0"/>
                <a:ea typeface="Gadugi" panose="020B0502040204020203" pitchFamily="34" charset="0"/>
              </a:rPr>
              <a:t>Pair Comparison Matrix</a:t>
            </a:r>
            <a:endParaRPr lang="en-GB" sz="2400" dirty="0">
              <a:latin typeface="Gulliver" pitchFamily="50" charset="0"/>
              <a:ea typeface="Gadugi" panose="020B0502040204020203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62D19-711B-462D-AE57-AD03AECA592D}"/>
              </a:ext>
            </a:extLst>
          </p:cNvPr>
          <p:cNvCxnSpPr>
            <a:cxnSpLocks/>
          </p:cNvCxnSpPr>
          <p:nvPr/>
        </p:nvCxnSpPr>
        <p:spPr>
          <a:xfrm>
            <a:off x="0" y="577559"/>
            <a:ext cx="1219200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994A0F-1C35-49C4-8216-B4B70526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2F02-EFF4-44C8-BF96-CC1392668BDC}" type="slidenum">
              <a:rPr lang="en-GB" smtClean="0"/>
              <a:t>16</a:t>
            </a:fld>
            <a:endParaRPr lang="en-GB"/>
          </a:p>
        </p:txBody>
      </p:sp>
      <p:grpSp>
        <p:nvGrpSpPr>
          <p:cNvPr id="20" name="Groupe 36">
            <a:extLst>
              <a:ext uri="{FF2B5EF4-FFF2-40B4-BE49-F238E27FC236}">
                <a16:creationId xmlns:a16="http://schemas.microsoft.com/office/drawing/2014/main" id="{FCC2CFFD-0299-4807-6917-EA4638BCB61B}"/>
              </a:ext>
            </a:extLst>
          </p:cNvPr>
          <p:cNvGrpSpPr/>
          <p:nvPr/>
        </p:nvGrpSpPr>
        <p:grpSpPr>
          <a:xfrm>
            <a:off x="690493" y="1983506"/>
            <a:ext cx="4374267" cy="4019987"/>
            <a:chOff x="6716678" y="2569347"/>
            <a:chExt cx="4374267" cy="4019987"/>
          </a:xfrm>
        </p:grpSpPr>
        <p:grpSp>
          <p:nvGrpSpPr>
            <p:cNvPr id="21" name="Groupe 28">
              <a:extLst>
                <a:ext uri="{FF2B5EF4-FFF2-40B4-BE49-F238E27FC236}">
                  <a16:creationId xmlns:a16="http://schemas.microsoft.com/office/drawing/2014/main" id="{108AE40E-6F52-3B86-6927-7F4141236EFB}"/>
                </a:ext>
              </a:extLst>
            </p:cNvPr>
            <p:cNvGrpSpPr/>
            <p:nvPr/>
          </p:nvGrpSpPr>
          <p:grpSpPr>
            <a:xfrm>
              <a:off x="6716678" y="2569347"/>
              <a:ext cx="4374267" cy="4019987"/>
              <a:chOff x="1880892" y="3429000"/>
              <a:chExt cx="3410763" cy="3134519"/>
            </a:xfrm>
          </p:grpSpPr>
          <p:pic>
            <p:nvPicPr>
              <p:cNvPr id="23" name="Image 26">
                <a:extLst>
                  <a:ext uri="{FF2B5EF4-FFF2-40B4-BE49-F238E27FC236}">
                    <a16:creationId xmlns:a16="http://schemas.microsoft.com/office/drawing/2014/main" id="{F6A41E3B-919A-71DB-8C67-EFED7DB7F6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80892" y="3429000"/>
                <a:ext cx="3410763" cy="3134519"/>
              </a:xfrm>
              <a:prstGeom prst="rect">
                <a:avLst/>
              </a:prstGeom>
            </p:spPr>
          </p:pic>
          <p:sp>
            <p:nvSpPr>
              <p:cNvPr id="24" name="ZoneTexte 39">
                <a:extLst>
                  <a:ext uri="{FF2B5EF4-FFF2-40B4-BE49-F238E27FC236}">
                    <a16:creationId xmlns:a16="http://schemas.microsoft.com/office/drawing/2014/main" id="{72F046F5-A684-8795-7091-33303BAA0C34}"/>
                  </a:ext>
                </a:extLst>
              </p:cNvPr>
              <p:cNvSpPr txBox="1"/>
              <p:nvPr/>
            </p:nvSpPr>
            <p:spPr>
              <a:xfrm>
                <a:off x="2056509" y="3632670"/>
                <a:ext cx="3059528" cy="287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>
                    <a:latin typeface="Raleway SemiBold"/>
                  </a:rPr>
                  <a:t>Pair </a:t>
                </a:r>
                <a:r>
                  <a:rPr lang="fr-FR" b="1" dirty="0" err="1">
                    <a:latin typeface="Raleway SemiBold"/>
                  </a:rPr>
                  <a:t>Comparison</a:t>
                </a:r>
                <a:r>
                  <a:rPr lang="fr-FR" b="1" dirty="0">
                    <a:latin typeface="Raleway SemiBold"/>
                  </a:rPr>
                  <a:t> Matrix</a:t>
                </a:r>
              </a:p>
            </p:txBody>
          </p:sp>
        </p:grpSp>
        <p:sp>
          <p:nvSpPr>
            <p:cNvPr id="22" name="Ellipse 29">
              <a:extLst>
                <a:ext uri="{FF2B5EF4-FFF2-40B4-BE49-F238E27FC236}">
                  <a16:creationId xmlns:a16="http://schemas.microsoft.com/office/drawing/2014/main" id="{50B9963E-0A35-C0FD-3AE8-A5CC34811C6B}"/>
                </a:ext>
              </a:extLst>
            </p:cNvPr>
            <p:cNvSpPr/>
            <p:nvPr/>
          </p:nvSpPr>
          <p:spPr>
            <a:xfrm>
              <a:off x="7964065" y="4708988"/>
              <a:ext cx="609808" cy="349826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25" name="Image 31">
            <a:extLst>
              <a:ext uri="{FF2B5EF4-FFF2-40B4-BE49-F238E27FC236}">
                <a16:creationId xmlns:a16="http://schemas.microsoft.com/office/drawing/2014/main" id="{90ADB47A-B6C5-E729-47B7-6B0DAC0550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902"/>
          <a:stretch/>
        </p:blipFill>
        <p:spPr>
          <a:xfrm>
            <a:off x="856582" y="1275857"/>
            <a:ext cx="3877522" cy="65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23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34C47D-25F1-4174-A546-AD14BEF07E40}"/>
              </a:ext>
            </a:extLst>
          </p:cNvPr>
          <p:cNvSpPr txBox="1"/>
          <p:nvPr/>
        </p:nvSpPr>
        <p:spPr>
          <a:xfrm>
            <a:off x="477370" y="51577"/>
            <a:ext cx="9254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ulliver" pitchFamily="50" charset="0"/>
                <a:ea typeface="Gadugi" panose="020B0502040204020203" pitchFamily="34" charset="0"/>
              </a:rPr>
              <a:t>RT dissimilarities of each observer with the rest of the observers</a:t>
            </a:r>
            <a:endParaRPr lang="en-GB" sz="2400" dirty="0">
              <a:latin typeface="Gulliver" pitchFamily="50" charset="0"/>
              <a:ea typeface="Gadugi" panose="020B0502040204020203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62D19-711B-462D-AE57-AD03AECA592D}"/>
              </a:ext>
            </a:extLst>
          </p:cNvPr>
          <p:cNvCxnSpPr>
            <a:cxnSpLocks/>
          </p:cNvCxnSpPr>
          <p:nvPr/>
        </p:nvCxnSpPr>
        <p:spPr>
          <a:xfrm>
            <a:off x="0" y="577559"/>
            <a:ext cx="1219200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994A0F-1C35-49C4-8216-B4B70526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2F02-EFF4-44C8-BF96-CC1392668BDC}" type="slidenum">
              <a:rPr lang="en-GB" smtClean="0"/>
              <a:t>17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02751B-E726-F767-83A9-789067A00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70" y="859995"/>
            <a:ext cx="9947082" cy="513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55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34C47D-25F1-4174-A546-AD14BEF07E40}"/>
              </a:ext>
            </a:extLst>
          </p:cNvPr>
          <p:cNvSpPr txBox="1"/>
          <p:nvPr/>
        </p:nvSpPr>
        <p:spPr>
          <a:xfrm>
            <a:off x="477370" y="51577"/>
            <a:ext cx="6470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ulliver" pitchFamily="50" charset="0"/>
                <a:ea typeface="Gadugi" panose="020B0502040204020203" pitchFamily="34" charset="0"/>
              </a:rPr>
              <a:t>Rejected observers on the large scale dataset</a:t>
            </a:r>
            <a:endParaRPr lang="en-GB" sz="2400" dirty="0">
              <a:latin typeface="Gulliver" pitchFamily="50" charset="0"/>
              <a:ea typeface="Gadugi" panose="020B0502040204020203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62D19-711B-462D-AE57-AD03AECA592D}"/>
              </a:ext>
            </a:extLst>
          </p:cNvPr>
          <p:cNvCxnSpPr>
            <a:cxnSpLocks/>
          </p:cNvCxnSpPr>
          <p:nvPr/>
        </p:nvCxnSpPr>
        <p:spPr>
          <a:xfrm>
            <a:off x="0" y="577559"/>
            <a:ext cx="1219200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994A0F-1C35-49C4-8216-B4B70526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2F02-EFF4-44C8-BF96-CC1392668BDC}" type="slidenum">
              <a:rPr lang="en-GB" smtClean="0"/>
              <a:t>18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3A4490-DE66-DA2B-3369-64E514DC2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1" y="699625"/>
            <a:ext cx="10646797" cy="553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25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34C47D-25F1-4174-A546-AD14BEF07E40}"/>
              </a:ext>
            </a:extLst>
          </p:cNvPr>
          <p:cNvSpPr txBox="1"/>
          <p:nvPr/>
        </p:nvSpPr>
        <p:spPr>
          <a:xfrm>
            <a:off x="477370" y="51577"/>
            <a:ext cx="2706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ulliver" pitchFamily="50" charset="0"/>
                <a:ea typeface="Gadugi" panose="020B0502040204020203" pitchFamily="34" charset="0"/>
              </a:rPr>
              <a:t>Rating vs Ranking</a:t>
            </a:r>
            <a:endParaRPr lang="en-GB" sz="2400" dirty="0">
              <a:latin typeface="Gulliver" pitchFamily="50" charset="0"/>
              <a:ea typeface="Gadugi" panose="020B0502040204020203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62D19-711B-462D-AE57-AD03AECA592D}"/>
              </a:ext>
            </a:extLst>
          </p:cNvPr>
          <p:cNvCxnSpPr>
            <a:cxnSpLocks/>
          </p:cNvCxnSpPr>
          <p:nvPr/>
        </p:nvCxnSpPr>
        <p:spPr>
          <a:xfrm>
            <a:off x="0" y="577559"/>
            <a:ext cx="1219200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994A0F-1C35-49C4-8216-B4B70526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2F02-EFF4-44C8-BF96-CC1392668BDC}" type="slidenum">
              <a:rPr lang="en-GB" smtClean="0"/>
              <a:t>2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E94418E-73AF-8D74-B800-5362B71E0867}"/>
              </a:ext>
            </a:extLst>
          </p:cNvPr>
          <p:cNvGrpSpPr/>
          <p:nvPr/>
        </p:nvGrpSpPr>
        <p:grpSpPr>
          <a:xfrm>
            <a:off x="6711378" y="1829005"/>
            <a:ext cx="3064748" cy="1090598"/>
            <a:chOff x="7143540" y="2056398"/>
            <a:chExt cx="3064748" cy="109059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B3F8FA2-F794-4CCE-A0CB-AEDB31B94FED}"/>
                </a:ext>
              </a:extLst>
            </p:cNvPr>
            <p:cNvSpPr/>
            <p:nvPr/>
          </p:nvSpPr>
          <p:spPr>
            <a:xfrm>
              <a:off x="7757917" y="2056398"/>
              <a:ext cx="683536" cy="59357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Gulliver" pitchFamily="50" charset="0"/>
                </a:rPr>
                <a:t>A</a:t>
              </a:r>
              <a:endParaRPr lang="en-GB" sz="2000" dirty="0">
                <a:latin typeface="Gulliver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F0D5E5D-9638-4AE5-96F4-271ECABF688E}"/>
                </a:ext>
              </a:extLst>
            </p:cNvPr>
            <p:cNvSpPr/>
            <p:nvPr/>
          </p:nvSpPr>
          <p:spPr>
            <a:xfrm>
              <a:off x="8777949" y="2056398"/>
              <a:ext cx="683536" cy="59357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Gulliver" pitchFamily="50" charset="0"/>
                </a:rPr>
                <a:t>B</a:t>
              </a:r>
              <a:endParaRPr lang="en-GB" sz="2000" dirty="0">
                <a:latin typeface="Gulliver" pitchFamily="50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86B244-285C-4F24-8491-A72F724F65AA}"/>
                </a:ext>
              </a:extLst>
            </p:cNvPr>
            <p:cNvSpPr txBox="1"/>
            <p:nvPr/>
          </p:nvSpPr>
          <p:spPr>
            <a:xfrm>
              <a:off x="7143540" y="2777664"/>
              <a:ext cx="30647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dirty="0">
                  <a:latin typeface="Gulliver" pitchFamily="50" charset="0"/>
                </a:rPr>
                <a:t>Which one do you prefer?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5A571DE-C918-828D-D661-3BD734DF1B95}"/>
              </a:ext>
            </a:extLst>
          </p:cNvPr>
          <p:cNvGrpSpPr/>
          <p:nvPr/>
        </p:nvGrpSpPr>
        <p:grpSpPr>
          <a:xfrm>
            <a:off x="2173499" y="1829005"/>
            <a:ext cx="1856601" cy="2143071"/>
            <a:chOff x="1441938" y="3167729"/>
            <a:chExt cx="1856601" cy="214307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2FB07E-02F0-4691-927A-1C9D6727D7BE}"/>
                </a:ext>
              </a:extLst>
            </p:cNvPr>
            <p:cNvSpPr txBox="1"/>
            <p:nvPr/>
          </p:nvSpPr>
          <p:spPr>
            <a:xfrm>
              <a:off x="2149751" y="3976242"/>
              <a:ext cx="114878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latin typeface="Gulliver" pitchFamily="50" charset="0"/>
                </a:rPr>
                <a:t>Excellent</a:t>
              </a:r>
            </a:p>
            <a:p>
              <a:r>
                <a:rPr lang="en-GB" sz="1600" dirty="0">
                  <a:latin typeface="Gulliver" pitchFamily="50" charset="0"/>
                </a:rPr>
                <a:t>Good</a:t>
              </a:r>
            </a:p>
            <a:p>
              <a:r>
                <a:rPr lang="en-GB" sz="1600" dirty="0">
                  <a:latin typeface="Gulliver" pitchFamily="50" charset="0"/>
                </a:rPr>
                <a:t>Fair</a:t>
              </a:r>
            </a:p>
            <a:p>
              <a:r>
                <a:rPr lang="en-GB" sz="1600" dirty="0">
                  <a:latin typeface="Gulliver" pitchFamily="50" charset="0"/>
                </a:rPr>
                <a:t>Poor</a:t>
              </a:r>
            </a:p>
            <a:p>
              <a:r>
                <a:rPr lang="en-GB" sz="1600" dirty="0">
                  <a:latin typeface="Gulliver" pitchFamily="50" charset="0"/>
                </a:rPr>
                <a:t>Bad</a:t>
              </a:r>
            </a:p>
          </p:txBody>
        </p:sp>
        <p:pic>
          <p:nvPicPr>
            <p:cNvPr id="8" name="Picture 2" descr="6: Absolute Category Rating Scale for the overall quality. | Download  Scientific Diagram">
              <a:extLst>
                <a:ext uri="{FF2B5EF4-FFF2-40B4-BE49-F238E27FC236}">
                  <a16:creationId xmlns:a16="http://schemas.microsoft.com/office/drawing/2014/main" id="{F2940A8E-523D-4C8D-A7B0-F7D8BA7928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3" t="29507" r="71514" b="11522"/>
            <a:stretch/>
          </p:blipFill>
          <p:spPr bwMode="auto">
            <a:xfrm flipH="1">
              <a:off x="1870243" y="4067516"/>
              <a:ext cx="257804" cy="1184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D0DB47-81D0-4182-9401-5C1907AB1DC4}"/>
                </a:ext>
              </a:extLst>
            </p:cNvPr>
            <p:cNvSpPr txBox="1"/>
            <p:nvPr/>
          </p:nvSpPr>
          <p:spPr>
            <a:xfrm>
              <a:off x="1441938" y="3987361"/>
              <a:ext cx="406601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latin typeface="Gulliver" pitchFamily="50" charset="0"/>
                </a:rPr>
                <a:t>5</a:t>
              </a:r>
            </a:p>
            <a:p>
              <a:r>
                <a:rPr lang="en-GB" sz="1600" dirty="0">
                  <a:latin typeface="Gulliver" pitchFamily="50" charset="0"/>
                </a:rPr>
                <a:t>4</a:t>
              </a:r>
            </a:p>
            <a:p>
              <a:r>
                <a:rPr lang="en-GB" sz="1600" dirty="0">
                  <a:latin typeface="Gulliver" pitchFamily="50" charset="0"/>
                </a:rPr>
                <a:t>3</a:t>
              </a:r>
            </a:p>
            <a:p>
              <a:r>
                <a:rPr lang="en-GB" sz="1600" dirty="0">
                  <a:latin typeface="Gulliver" pitchFamily="50" charset="0"/>
                </a:rPr>
                <a:t>2</a:t>
              </a:r>
            </a:p>
            <a:p>
              <a:r>
                <a:rPr lang="en-GB" sz="1600" dirty="0">
                  <a:latin typeface="Gulliver" pitchFamily="50" charset="0"/>
                </a:rPr>
                <a:t>1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EFDBEC5-D7B0-C119-5073-92934AEFA535}"/>
                </a:ext>
              </a:extLst>
            </p:cNvPr>
            <p:cNvSpPr/>
            <p:nvPr/>
          </p:nvSpPr>
          <p:spPr>
            <a:xfrm>
              <a:off x="1684313" y="3167729"/>
              <a:ext cx="683536" cy="59357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Gulliver" pitchFamily="50" charset="0"/>
                </a:rPr>
                <a:t>A</a:t>
              </a:r>
              <a:endParaRPr lang="en-GB" sz="2000" dirty="0">
                <a:latin typeface="Gulliver" pitchFamily="50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3B6F168-C296-0F19-336C-AE9B2DDEB60F}"/>
              </a:ext>
            </a:extLst>
          </p:cNvPr>
          <p:cNvSpPr txBox="1"/>
          <p:nvPr/>
        </p:nvSpPr>
        <p:spPr>
          <a:xfrm>
            <a:off x="2197648" y="1163805"/>
            <a:ext cx="1066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Gulliver" pitchFamily="50" charset="0"/>
              </a:rPr>
              <a:t>Rating </a:t>
            </a:r>
            <a:endParaRPr lang="en-GB" sz="2000" dirty="0">
              <a:latin typeface="Gulliver" pitchFamily="50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C29070-8FCB-84E3-5B7F-E3438B0B1644}"/>
              </a:ext>
            </a:extLst>
          </p:cNvPr>
          <p:cNvSpPr txBox="1"/>
          <p:nvPr/>
        </p:nvSpPr>
        <p:spPr>
          <a:xfrm>
            <a:off x="7517065" y="1163805"/>
            <a:ext cx="1411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Gulliver" pitchFamily="50" charset="0"/>
              </a:rPr>
              <a:t>Ranking </a:t>
            </a:r>
            <a:endParaRPr lang="en-GB" sz="2000" dirty="0">
              <a:latin typeface="Gulliver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736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FA7A9A0-76CC-6E16-AD53-9E8685B510EB}"/>
              </a:ext>
            </a:extLst>
          </p:cNvPr>
          <p:cNvGrpSpPr/>
          <p:nvPr/>
        </p:nvGrpSpPr>
        <p:grpSpPr>
          <a:xfrm>
            <a:off x="1105048" y="538699"/>
            <a:ext cx="9981904" cy="3551700"/>
            <a:chOff x="996611" y="486319"/>
            <a:chExt cx="9981904" cy="35517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3ADD8A0-0794-5C6D-51E9-7CC61CCE64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19" r="18" b="57028"/>
            <a:stretch/>
          </p:blipFill>
          <p:spPr>
            <a:xfrm>
              <a:off x="996611" y="486319"/>
              <a:ext cx="5304791" cy="354382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DBBFE62-9A57-0BF0-069B-36A389D656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" t="51002" r="67190" b="7067"/>
            <a:stretch/>
          </p:blipFill>
          <p:spPr>
            <a:xfrm>
              <a:off x="5673724" y="580039"/>
              <a:ext cx="5304791" cy="345798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734C47D-25F1-4174-A546-AD14BEF07E40}"/>
              </a:ext>
            </a:extLst>
          </p:cNvPr>
          <p:cNvSpPr txBox="1"/>
          <p:nvPr/>
        </p:nvSpPr>
        <p:spPr>
          <a:xfrm>
            <a:off x="477370" y="51577"/>
            <a:ext cx="880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ulliver" pitchFamily="50" charset="0"/>
                <a:ea typeface="Gadugi" panose="020B0502040204020203" pitchFamily="34" charset="0"/>
              </a:rPr>
              <a:t>Pairwise comparison: </a:t>
            </a:r>
            <a:r>
              <a:rPr lang="en-US" sz="2400" dirty="0">
                <a:latin typeface="Gulliver" pitchFamily="50" charset="0"/>
              </a:rPr>
              <a:t>two-alternative forced choice (</a:t>
            </a:r>
            <a:r>
              <a:rPr lang="en-US" sz="2400" b="1" dirty="0">
                <a:latin typeface="Gulliver" pitchFamily="50" charset="0"/>
              </a:rPr>
              <a:t>2AFC</a:t>
            </a:r>
            <a:r>
              <a:rPr lang="en-US" sz="2400" dirty="0">
                <a:latin typeface="Gulliver" pitchFamily="50" charset="0"/>
              </a:rPr>
              <a:t>) </a:t>
            </a:r>
            <a:endParaRPr lang="en-GB" sz="2400" dirty="0">
              <a:latin typeface="Gulliver" pitchFamily="50" charset="0"/>
              <a:ea typeface="Gadugi" panose="020B0502040204020203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62D19-711B-462D-AE57-AD03AECA592D}"/>
              </a:ext>
            </a:extLst>
          </p:cNvPr>
          <p:cNvCxnSpPr>
            <a:cxnSpLocks/>
          </p:cNvCxnSpPr>
          <p:nvPr/>
        </p:nvCxnSpPr>
        <p:spPr>
          <a:xfrm>
            <a:off x="0" y="577559"/>
            <a:ext cx="1219200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994A0F-1C35-49C4-8216-B4B70526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2F02-EFF4-44C8-BF96-CC1392668BDC}" type="slidenum">
              <a:rPr lang="en-GB" smtClean="0"/>
              <a:t>3</a:t>
            </a:fld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DDB07D-B3F7-EE8A-A381-14C3C67BA013}"/>
              </a:ext>
            </a:extLst>
          </p:cNvPr>
          <p:cNvSpPr txBox="1"/>
          <p:nvPr/>
        </p:nvSpPr>
        <p:spPr>
          <a:xfrm>
            <a:off x="1267092" y="4194256"/>
            <a:ext cx="98198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Gulliver" pitchFamily="50" charset="0"/>
            </a:endParaRPr>
          </a:p>
          <a:p>
            <a:r>
              <a:rPr lang="en-US" dirty="0">
                <a:latin typeface="Gulliver" pitchFamily="50" charset="0"/>
              </a:rPr>
              <a:t>Simplified task</a:t>
            </a:r>
          </a:p>
          <a:p>
            <a:r>
              <a:rPr lang="en-US" dirty="0">
                <a:latin typeface="Gulliver" pitchFamily="50" charset="0"/>
              </a:rPr>
              <a:t>High discriminative power</a:t>
            </a:r>
          </a:p>
          <a:p>
            <a:endParaRPr lang="en-US" dirty="0">
              <a:latin typeface="Gulliver" pitchFamily="50" charset="0"/>
            </a:endParaRPr>
          </a:p>
          <a:p>
            <a:endParaRPr lang="en-US" dirty="0">
              <a:latin typeface="Gulliver" pitchFamily="50" charset="0"/>
            </a:endParaRPr>
          </a:p>
          <a:p>
            <a:r>
              <a:rPr lang="en-US" dirty="0">
                <a:latin typeface="Gulliver" pitchFamily="50" charset="0"/>
              </a:rPr>
              <a:t>Required number of observers may increase exponentially</a:t>
            </a:r>
          </a:p>
          <a:p>
            <a:r>
              <a:rPr lang="en-US" u="sng" dirty="0">
                <a:latin typeface="Gulliver" pitchFamily="50" charset="0"/>
              </a:rPr>
              <a:t>Outlier/spammer detection tools are not well established on the standards</a:t>
            </a:r>
          </a:p>
        </p:txBody>
      </p:sp>
    </p:spTree>
    <p:extLst>
      <p:ext uri="{BB962C8B-B14F-4D97-AF65-F5344CB8AC3E}">
        <p14:creationId xmlns:p14="http://schemas.microsoft.com/office/powerpoint/2010/main" val="813698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34C47D-25F1-4174-A546-AD14BEF07E40}"/>
              </a:ext>
            </a:extLst>
          </p:cNvPr>
          <p:cNvSpPr txBox="1"/>
          <p:nvPr/>
        </p:nvSpPr>
        <p:spPr>
          <a:xfrm>
            <a:off x="477370" y="51577"/>
            <a:ext cx="2971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ulliver" pitchFamily="50" charset="0"/>
                <a:ea typeface="Gadugi" panose="020B0502040204020203" pitchFamily="34" charset="0"/>
              </a:rPr>
              <a:t>Aim and Challenges</a:t>
            </a:r>
            <a:endParaRPr lang="en-GB" sz="2400" dirty="0">
              <a:latin typeface="Gulliver" pitchFamily="50" charset="0"/>
              <a:ea typeface="Gadugi" panose="020B0502040204020203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62D19-711B-462D-AE57-AD03AECA592D}"/>
              </a:ext>
            </a:extLst>
          </p:cNvPr>
          <p:cNvCxnSpPr>
            <a:cxnSpLocks/>
          </p:cNvCxnSpPr>
          <p:nvPr/>
        </p:nvCxnSpPr>
        <p:spPr>
          <a:xfrm>
            <a:off x="0" y="577559"/>
            <a:ext cx="1219200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994A0F-1C35-49C4-8216-B4B70526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2F02-EFF4-44C8-BF96-CC1392668BDC}" type="slidenum">
              <a:rPr lang="en-GB" smtClean="0"/>
              <a:t>4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C40BB6-0AB5-6755-7EE8-988A27D60DFC}"/>
              </a:ext>
            </a:extLst>
          </p:cNvPr>
          <p:cNvSpPr txBox="1"/>
          <p:nvPr/>
        </p:nvSpPr>
        <p:spPr>
          <a:xfrm>
            <a:off x="477370" y="1058437"/>
            <a:ext cx="109627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ulliver" pitchFamily="50" charset="0"/>
              </a:rPr>
              <a:t>Understanding the impact of the subjectivity of the Preference of Experience scenario on the spammer detection</a:t>
            </a:r>
          </a:p>
          <a:p>
            <a:endParaRPr lang="en-US" dirty="0">
              <a:latin typeface="Gulliver" pitchFamily="50" charset="0"/>
            </a:endParaRPr>
          </a:p>
          <a:p>
            <a:endParaRPr lang="en-US" dirty="0">
              <a:latin typeface="Gulliver" pitchFamily="50" charset="0"/>
            </a:endParaRPr>
          </a:p>
          <a:p>
            <a:r>
              <a:rPr lang="en-US" dirty="0">
                <a:latin typeface="Gulliver" pitchFamily="50" charset="0"/>
              </a:rPr>
              <a:t>Challenges: </a:t>
            </a:r>
          </a:p>
          <a:p>
            <a:endParaRPr lang="en-US" dirty="0">
              <a:latin typeface="Gulliver" pitchFamily="50" charset="0"/>
            </a:endParaRPr>
          </a:p>
          <a:p>
            <a:r>
              <a:rPr lang="en-US" dirty="0">
                <a:latin typeface="Gulliver" pitchFamily="50" charset="0"/>
              </a:rPr>
              <a:t>	Binary nature of pairwise comparison data</a:t>
            </a:r>
          </a:p>
          <a:p>
            <a:r>
              <a:rPr lang="en-US" dirty="0">
                <a:latin typeface="Gulliver" pitchFamily="50" charset="0"/>
              </a:rPr>
              <a:t>	Defining spammer behavior</a:t>
            </a:r>
          </a:p>
        </p:txBody>
      </p:sp>
    </p:spTree>
    <p:extLst>
      <p:ext uri="{BB962C8B-B14F-4D97-AF65-F5344CB8AC3E}">
        <p14:creationId xmlns:p14="http://schemas.microsoft.com/office/powerpoint/2010/main" val="4254403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34C47D-25F1-4174-A546-AD14BEF07E40}"/>
              </a:ext>
            </a:extLst>
          </p:cNvPr>
          <p:cNvSpPr txBox="1"/>
          <p:nvPr/>
        </p:nvSpPr>
        <p:spPr>
          <a:xfrm>
            <a:off x="477370" y="51577"/>
            <a:ext cx="4375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ulliver" pitchFamily="50" charset="0"/>
                <a:ea typeface="Gadugi" panose="020B0502040204020203" pitchFamily="34" charset="0"/>
              </a:rPr>
              <a:t>Introducing the PoE scenarios</a:t>
            </a:r>
            <a:endParaRPr lang="en-GB" sz="2400" dirty="0">
              <a:latin typeface="Gulliver" pitchFamily="50" charset="0"/>
              <a:ea typeface="Gadugi" panose="020B0502040204020203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62D19-711B-462D-AE57-AD03AECA592D}"/>
              </a:ext>
            </a:extLst>
          </p:cNvPr>
          <p:cNvCxnSpPr>
            <a:cxnSpLocks/>
          </p:cNvCxnSpPr>
          <p:nvPr/>
        </p:nvCxnSpPr>
        <p:spPr>
          <a:xfrm>
            <a:off x="0" y="577559"/>
            <a:ext cx="1219200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994A0F-1C35-49C4-8216-B4B70526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2F02-EFF4-44C8-BF96-CC1392668BDC}" type="slidenum">
              <a:rPr lang="en-GB" smtClean="0"/>
              <a:t>5</a:t>
            </a:fld>
            <a:endParaRPr lang="en-GB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5CCAC2C6-7E00-FA7C-FFA9-17181C885F30}"/>
              </a:ext>
            </a:extLst>
          </p:cNvPr>
          <p:cNvSpPr txBox="1">
            <a:spLocks/>
          </p:cNvSpPr>
          <p:nvPr/>
        </p:nvSpPr>
        <p:spPr>
          <a:xfrm>
            <a:off x="6183708" y="768278"/>
            <a:ext cx="4826703" cy="4204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 err="1">
                <a:latin typeface="Raleway SemiBold" pitchFamily="2" charset="0"/>
              </a:rPr>
              <a:t>Tonemapped</a:t>
            </a:r>
            <a:r>
              <a:rPr lang="en-US" sz="2200" dirty="0">
                <a:latin typeface="Raleway SemiBold" pitchFamily="2" charset="0"/>
              </a:rPr>
              <a:t> Image Quality</a:t>
            </a:r>
            <a:endParaRPr lang="fr-FR" sz="2200" dirty="0">
              <a:latin typeface="Raleway SemiBold" pitchFamily="2" charset="0"/>
            </a:endParaRPr>
          </a:p>
        </p:txBody>
      </p:sp>
      <p:grpSp>
        <p:nvGrpSpPr>
          <p:cNvPr id="8" name="Groupe 10">
            <a:extLst>
              <a:ext uri="{FF2B5EF4-FFF2-40B4-BE49-F238E27FC236}">
                <a16:creationId xmlns:a16="http://schemas.microsoft.com/office/drawing/2014/main" id="{53BA2C1B-C268-6AC8-1C4B-C5300C433570}"/>
              </a:ext>
            </a:extLst>
          </p:cNvPr>
          <p:cNvGrpSpPr/>
          <p:nvPr/>
        </p:nvGrpSpPr>
        <p:grpSpPr>
          <a:xfrm>
            <a:off x="1242237" y="1340975"/>
            <a:ext cx="3988376" cy="1815029"/>
            <a:chOff x="2228105" y="1475079"/>
            <a:chExt cx="2802431" cy="1275329"/>
          </a:xfrm>
        </p:grpSpPr>
        <p:pic>
          <p:nvPicPr>
            <p:cNvPr id="10" name="Image 11">
              <a:extLst>
                <a:ext uri="{FF2B5EF4-FFF2-40B4-BE49-F238E27FC236}">
                  <a16:creationId xmlns:a16="http://schemas.microsoft.com/office/drawing/2014/main" id="{162FBC93-CB16-867C-1374-F7B7DA034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30097" y="1494985"/>
              <a:ext cx="1700439" cy="1073825"/>
            </a:xfrm>
            <a:prstGeom prst="rect">
              <a:avLst/>
            </a:prstGeom>
          </p:spPr>
        </p:pic>
        <p:pic>
          <p:nvPicPr>
            <p:cNvPr id="11" name="Image 12">
              <a:extLst>
                <a:ext uri="{FF2B5EF4-FFF2-40B4-BE49-F238E27FC236}">
                  <a16:creationId xmlns:a16="http://schemas.microsoft.com/office/drawing/2014/main" id="{19C7079F-F6C0-3650-BCC0-F394CAE72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28105" y="1475079"/>
              <a:ext cx="1084847" cy="1275329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5D4A555-6BAF-2EFC-786D-CDD871AD2F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707" y="1316014"/>
            <a:ext cx="2382265" cy="17866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CB97D9-B2AA-FEE2-5325-C6394CC401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146" y="1316013"/>
            <a:ext cx="2382265" cy="1786699"/>
          </a:xfrm>
          <a:prstGeom prst="rect">
            <a:avLst/>
          </a:prstGeom>
        </p:spPr>
      </p:pic>
      <p:sp>
        <p:nvSpPr>
          <p:cNvPr id="14" name="Espace réservé du contenu 3">
            <a:extLst>
              <a:ext uri="{FF2B5EF4-FFF2-40B4-BE49-F238E27FC236}">
                <a16:creationId xmlns:a16="http://schemas.microsoft.com/office/drawing/2014/main" id="{D8B1645D-9655-5814-317B-EF0D4FE44E4C}"/>
              </a:ext>
            </a:extLst>
          </p:cNvPr>
          <p:cNvSpPr txBox="1">
            <a:spLocks/>
          </p:cNvSpPr>
          <p:nvPr/>
        </p:nvSpPr>
        <p:spPr>
          <a:xfrm>
            <a:off x="684992" y="3960444"/>
            <a:ext cx="4251166" cy="15282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800" dirty="0">
                <a:latin typeface="Gulliver" pitchFamily="50" charset="0"/>
              </a:rPr>
              <a:t>SRC: 21 high resolution 3D Meshes </a:t>
            </a:r>
          </a:p>
          <a:p>
            <a:pPr marL="285750" indent="-285750"/>
            <a:r>
              <a:rPr lang="en-US" sz="1800" dirty="0">
                <a:latin typeface="Gulliver" pitchFamily="50" charset="0"/>
              </a:rPr>
              <a:t>HRC: rendered under 4 viewpoints</a:t>
            </a:r>
          </a:p>
          <a:p>
            <a:pPr marL="285750" indent="-285750"/>
            <a:r>
              <a:rPr lang="en-US" sz="1800" dirty="0">
                <a:latin typeface="Gulliver" pitchFamily="50" charset="0"/>
              </a:rPr>
              <a:t>126 pairs to compare in total</a:t>
            </a:r>
          </a:p>
          <a:p>
            <a:pPr marL="285750" indent="-285750"/>
            <a:r>
              <a:rPr lang="en-US" sz="1800" dirty="0">
                <a:latin typeface="Gulliver" pitchFamily="50" charset="0"/>
              </a:rPr>
              <a:t>100 observers per pair, 200 in total</a:t>
            </a:r>
          </a:p>
          <a:p>
            <a:endParaRPr lang="fr-FR" sz="1800" dirty="0">
              <a:latin typeface="Gulliver" pitchFamily="50" charset="0"/>
            </a:endParaRPr>
          </a:p>
        </p:txBody>
      </p:sp>
      <p:sp>
        <p:nvSpPr>
          <p:cNvPr id="15" name="Espace réservé du contenu 5">
            <a:extLst>
              <a:ext uri="{FF2B5EF4-FFF2-40B4-BE49-F238E27FC236}">
                <a16:creationId xmlns:a16="http://schemas.microsoft.com/office/drawing/2014/main" id="{0F738433-8712-8BAA-F353-19B9F9C964F6}"/>
              </a:ext>
            </a:extLst>
          </p:cNvPr>
          <p:cNvSpPr txBox="1">
            <a:spLocks/>
          </p:cNvSpPr>
          <p:nvPr/>
        </p:nvSpPr>
        <p:spPr>
          <a:xfrm>
            <a:off x="6096000" y="3960444"/>
            <a:ext cx="5703602" cy="143780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800" dirty="0">
                <a:latin typeface="Gulliver" pitchFamily="50" charset="0"/>
              </a:rPr>
              <a:t>SRC: 20 High Dynamic Range (HDR) images</a:t>
            </a:r>
          </a:p>
          <a:p>
            <a:pPr marL="285750" indent="-285750"/>
            <a:r>
              <a:rPr lang="en-US" sz="1800" dirty="0">
                <a:latin typeface="Gulliver" pitchFamily="50" charset="0"/>
              </a:rPr>
              <a:t>HRC: 4 Tone Mapping Operators (TMO) </a:t>
            </a:r>
          </a:p>
          <a:p>
            <a:pPr marL="285750" indent="-285750"/>
            <a:r>
              <a:rPr lang="en-US" sz="1800" dirty="0">
                <a:latin typeface="Gulliver" pitchFamily="50" charset="0"/>
              </a:rPr>
              <a:t>120 pairs to compare in total</a:t>
            </a:r>
          </a:p>
          <a:p>
            <a:pPr marL="285750" indent="-285750"/>
            <a:r>
              <a:rPr lang="en-US" sz="1800" dirty="0">
                <a:latin typeface="Gulliver" pitchFamily="50" charset="0"/>
              </a:rPr>
              <a:t>100 observers per pair, 400 total</a:t>
            </a:r>
          </a:p>
          <a:p>
            <a:pPr marL="285750" indent="-285750"/>
            <a:endParaRPr lang="en-US" sz="1800" dirty="0">
              <a:latin typeface="Gulliver" pitchFamily="50" charset="0"/>
            </a:endParaRPr>
          </a:p>
          <a:p>
            <a:endParaRPr lang="fr-FR" sz="1800" dirty="0">
              <a:latin typeface="Gulliver" pitchFamily="50" charset="0"/>
            </a:endParaRP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DE74560A-4A97-FA98-949F-4D9F5F63CB7F}"/>
              </a:ext>
            </a:extLst>
          </p:cNvPr>
          <p:cNvSpPr txBox="1">
            <a:spLocks/>
          </p:cNvSpPr>
          <p:nvPr/>
        </p:nvSpPr>
        <p:spPr>
          <a:xfrm>
            <a:off x="880188" y="775678"/>
            <a:ext cx="4826703" cy="4204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latin typeface="Raleway SemiBold" pitchFamily="2" charset="0"/>
              </a:rPr>
              <a:t>View Preference</a:t>
            </a:r>
            <a:endParaRPr lang="fr-FR" sz="2200" dirty="0">
              <a:latin typeface="Raleway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02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34C47D-25F1-4174-A546-AD14BEF07E40}"/>
              </a:ext>
            </a:extLst>
          </p:cNvPr>
          <p:cNvSpPr txBox="1"/>
          <p:nvPr/>
        </p:nvSpPr>
        <p:spPr>
          <a:xfrm>
            <a:off x="477370" y="51577"/>
            <a:ext cx="4375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ulliver" pitchFamily="50" charset="0"/>
                <a:ea typeface="Gadugi" panose="020B0502040204020203" pitchFamily="34" charset="0"/>
              </a:rPr>
              <a:t>Introducing the PoE scenarios</a:t>
            </a:r>
            <a:endParaRPr lang="en-GB" sz="2400" dirty="0">
              <a:latin typeface="Gulliver" pitchFamily="50" charset="0"/>
              <a:ea typeface="Gadugi" panose="020B0502040204020203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62D19-711B-462D-AE57-AD03AECA592D}"/>
              </a:ext>
            </a:extLst>
          </p:cNvPr>
          <p:cNvCxnSpPr>
            <a:cxnSpLocks/>
          </p:cNvCxnSpPr>
          <p:nvPr/>
        </p:nvCxnSpPr>
        <p:spPr>
          <a:xfrm>
            <a:off x="0" y="577559"/>
            <a:ext cx="1219200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994A0F-1C35-49C4-8216-B4B70526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2F02-EFF4-44C8-BF96-CC1392668BDC}" type="slidenum">
              <a:rPr lang="en-GB" smtClean="0"/>
              <a:t>6</a:t>
            </a:fld>
            <a:endParaRPr lang="en-GB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5CCAC2C6-7E00-FA7C-FFA9-17181C885F30}"/>
              </a:ext>
            </a:extLst>
          </p:cNvPr>
          <p:cNvSpPr txBox="1">
            <a:spLocks/>
          </p:cNvSpPr>
          <p:nvPr/>
        </p:nvSpPr>
        <p:spPr>
          <a:xfrm>
            <a:off x="6183708" y="768278"/>
            <a:ext cx="5381194" cy="4204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 err="1">
                <a:latin typeface="Raleway SemiBold" pitchFamily="2" charset="0"/>
              </a:rPr>
              <a:t>Tonemapped</a:t>
            </a:r>
            <a:r>
              <a:rPr lang="en-US" sz="2200" dirty="0">
                <a:latin typeface="Raleway SemiBold" pitchFamily="2" charset="0"/>
              </a:rPr>
              <a:t> Image Quality (Exp-TMO)</a:t>
            </a:r>
            <a:endParaRPr lang="fr-FR" sz="2200" dirty="0">
              <a:latin typeface="Raleway SemiBold" pitchFamily="2" charset="0"/>
            </a:endParaRP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DE74560A-4A97-FA98-949F-4D9F5F63CB7F}"/>
              </a:ext>
            </a:extLst>
          </p:cNvPr>
          <p:cNvSpPr txBox="1">
            <a:spLocks/>
          </p:cNvSpPr>
          <p:nvPr/>
        </p:nvSpPr>
        <p:spPr>
          <a:xfrm>
            <a:off x="880188" y="775678"/>
            <a:ext cx="4826703" cy="4204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latin typeface="Raleway SemiBold" pitchFamily="2" charset="0"/>
              </a:rPr>
              <a:t>View Preference (Exp-VP)</a:t>
            </a:r>
            <a:endParaRPr lang="fr-FR" sz="2200" dirty="0">
              <a:latin typeface="Raleway SemiBold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DDBDC6-99A2-DEEF-C436-211A3D1C7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57" y="1196119"/>
            <a:ext cx="5130964" cy="25396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873AE4-0DD2-38DF-28CC-4F7FA42E6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699" y="1188719"/>
            <a:ext cx="5234203" cy="254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48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34C47D-25F1-4174-A546-AD14BEF07E40}"/>
              </a:ext>
            </a:extLst>
          </p:cNvPr>
          <p:cNvSpPr txBox="1"/>
          <p:nvPr/>
        </p:nvSpPr>
        <p:spPr>
          <a:xfrm>
            <a:off x="477370" y="51577"/>
            <a:ext cx="6236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ulliver" pitchFamily="50" charset="0"/>
                <a:ea typeface="Gadugi" panose="020B0502040204020203" pitchFamily="34" charset="0"/>
              </a:rPr>
              <a:t>Introducing the binary similarity measures</a:t>
            </a:r>
            <a:endParaRPr lang="en-GB" sz="2400" dirty="0">
              <a:latin typeface="Gulliver" pitchFamily="50" charset="0"/>
              <a:ea typeface="Gadug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994A0F-1C35-49C4-8216-B4B70526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2F02-EFF4-44C8-BF96-CC1392668BDC}" type="slidenum">
              <a:rPr lang="en-GB" smtClean="0"/>
              <a:t>7</a:t>
            </a:fld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51CE63-970D-C93A-1967-DD51495455D2}"/>
              </a:ext>
            </a:extLst>
          </p:cNvPr>
          <p:cNvCxnSpPr>
            <a:cxnSpLocks/>
          </p:cNvCxnSpPr>
          <p:nvPr/>
        </p:nvCxnSpPr>
        <p:spPr>
          <a:xfrm>
            <a:off x="0" y="577559"/>
            <a:ext cx="1219200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CDFFD71-7D0A-AD7B-FB35-DA3647723E5B}"/>
              </a:ext>
            </a:extLst>
          </p:cNvPr>
          <p:cNvSpPr txBox="1"/>
          <p:nvPr/>
        </p:nvSpPr>
        <p:spPr>
          <a:xfrm>
            <a:off x="477370" y="1027957"/>
            <a:ext cx="98198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ulliver" pitchFamily="50" charset="0"/>
              </a:rPr>
              <a:t>Cohen’s Kappa Coefficient</a:t>
            </a:r>
          </a:p>
          <a:p>
            <a:endParaRPr lang="en-US" b="1" dirty="0">
              <a:latin typeface="Gulliver" pitchFamily="50" charset="0"/>
            </a:endParaRPr>
          </a:p>
          <a:p>
            <a:r>
              <a:rPr lang="en-US" dirty="0">
                <a:latin typeface="Gulliver" pitchFamily="50" charset="0"/>
              </a:rPr>
              <a:t>	Measures the inter-observer agreement for a given set of classifications</a:t>
            </a:r>
          </a:p>
          <a:p>
            <a:r>
              <a:rPr lang="en-US" dirty="0">
                <a:latin typeface="Gulliver" pitchFamily="50" charset="0"/>
              </a:rPr>
              <a:t>	Can work with binary data as well as categorical data</a:t>
            </a:r>
          </a:p>
          <a:p>
            <a:r>
              <a:rPr lang="en-US" dirty="0">
                <a:latin typeface="Gulliver" pitchFamily="50" charset="0"/>
              </a:rPr>
              <a:t>	Values are in range [-1, 1] where higher values indicate a higher agreement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40BADC-4401-4840-0E0E-3064AA51C25F}"/>
              </a:ext>
            </a:extLst>
          </p:cNvPr>
          <p:cNvSpPr txBox="1"/>
          <p:nvPr/>
        </p:nvSpPr>
        <p:spPr>
          <a:xfrm>
            <a:off x="477370" y="3322821"/>
            <a:ext cx="101932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Gulliver" pitchFamily="50" charset="0"/>
              </a:rPr>
              <a:t>Rogers-</a:t>
            </a:r>
            <a:r>
              <a:rPr lang="en-US" b="1" dirty="0" err="1">
                <a:latin typeface="Gulliver" pitchFamily="50" charset="0"/>
              </a:rPr>
              <a:t>Tanimoto</a:t>
            </a:r>
            <a:r>
              <a:rPr lang="en-US" b="1" dirty="0">
                <a:latin typeface="Gulliver" pitchFamily="50" charset="0"/>
              </a:rPr>
              <a:t> (RT) Dissimilarity</a:t>
            </a:r>
          </a:p>
          <a:p>
            <a:r>
              <a:rPr lang="en-US" b="1" dirty="0">
                <a:latin typeface="Gulliver" pitchFamily="50" charset="0"/>
              </a:rPr>
              <a:t>	</a:t>
            </a:r>
            <a:endParaRPr lang="en-US" dirty="0">
              <a:latin typeface="Gulliver" pitchFamily="50" charset="0"/>
            </a:endParaRPr>
          </a:p>
          <a:p>
            <a:r>
              <a:rPr lang="en-US" dirty="0">
                <a:latin typeface="Gulliver" pitchFamily="50" charset="0"/>
              </a:rPr>
              <a:t>	Measures the distance between two binary arrays </a:t>
            </a:r>
          </a:p>
          <a:p>
            <a:r>
              <a:rPr lang="en-US" dirty="0">
                <a:latin typeface="Gulliver" pitchFamily="50" charset="0"/>
              </a:rPr>
              <a:t>	Can be </a:t>
            </a:r>
            <a:r>
              <a:rPr lang="en-US" dirty="0" err="1">
                <a:latin typeface="Gulliver" pitchFamily="50" charset="0"/>
              </a:rPr>
              <a:t>accomponied</a:t>
            </a:r>
            <a:r>
              <a:rPr lang="en-US" dirty="0">
                <a:latin typeface="Gulliver" pitchFamily="50" charset="0"/>
              </a:rPr>
              <a:t> with a weight vector to adjust the impact of each stimuli.</a:t>
            </a:r>
          </a:p>
          <a:p>
            <a:r>
              <a:rPr lang="en-US" dirty="0">
                <a:latin typeface="Gulliver" pitchFamily="50" charset="0"/>
              </a:rPr>
              <a:t>	Values are in range [0, 1] where lower values indicate a higher agreement </a:t>
            </a:r>
          </a:p>
        </p:txBody>
      </p:sp>
    </p:spTree>
    <p:extLst>
      <p:ext uri="{BB962C8B-B14F-4D97-AF65-F5344CB8AC3E}">
        <p14:creationId xmlns:p14="http://schemas.microsoft.com/office/powerpoint/2010/main" val="1841080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34C47D-25F1-4174-A546-AD14BEF07E40}"/>
              </a:ext>
            </a:extLst>
          </p:cNvPr>
          <p:cNvSpPr txBox="1"/>
          <p:nvPr/>
        </p:nvSpPr>
        <p:spPr>
          <a:xfrm>
            <a:off x="477370" y="51577"/>
            <a:ext cx="5412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ulliver" pitchFamily="50" charset="0"/>
                <a:ea typeface="Gadugi" panose="020B0502040204020203" pitchFamily="34" charset="0"/>
              </a:rPr>
              <a:t>Comparison of the two PoE scenarios</a:t>
            </a:r>
            <a:endParaRPr lang="en-GB" sz="2400" dirty="0">
              <a:latin typeface="Gulliver" pitchFamily="50" charset="0"/>
              <a:ea typeface="Gadug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994A0F-1C35-49C4-8216-B4B70526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2F02-EFF4-44C8-BF96-CC1392668BDC}" type="slidenum">
              <a:rPr lang="en-GB" smtClean="0"/>
              <a:t>8</a:t>
            </a:fld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51CE63-970D-C93A-1967-DD51495455D2}"/>
              </a:ext>
            </a:extLst>
          </p:cNvPr>
          <p:cNvCxnSpPr>
            <a:cxnSpLocks/>
          </p:cNvCxnSpPr>
          <p:nvPr/>
        </p:nvCxnSpPr>
        <p:spPr>
          <a:xfrm>
            <a:off x="0" y="577559"/>
            <a:ext cx="1219200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F24D16C-E20E-1F5F-F801-A98091B452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1"/>
          <a:stretch/>
        </p:blipFill>
        <p:spPr>
          <a:xfrm>
            <a:off x="288649" y="749426"/>
            <a:ext cx="5530427" cy="492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39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34C47D-25F1-4174-A546-AD14BEF07E40}"/>
              </a:ext>
            </a:extLst>
          </p:cNvPr>
          <p:cNvSpPr txBox="1"/>
          <p:nvPr/>
        </p:nvSpPr>
        <p:spPr>
          <a:xfrm>
            <a:off x="477370" y="51577"/>
            <a:ext cx="5412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ulliver" pitchFamily="50" charset="0"/>
                <a:ea typeface="Gadugi" panose="020B0502040204020203" pitchFamily="34" charset="0"/>
              </a:rPr>
              <a:t>Comparison of the two PoE scenarios</a:t>
            </a:r>
            <a:endParaRPr lang="en-GB" sz="2400" dirty="0">
              <a:latin typeface="Gulliver" pitchFamily="50" charset="0"/>
              <a:ea typeface="Gadug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994A0F-1C35-49C4-8216-B4B70526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F2F02-EFF4-44C8-BF96-CC1392668BDC}" type="slidenum">
              <a:rPr lang="en-GB" smtClean="0"/>
              <a:t>9</a:t>
            </a:fld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51CE63-970D-C93A-1967-DD51495455D2}"/>
              </a:ext>
            </a:extLst>
          </p:cNvPr>
          <p:cNvCxnSpPr>
            <a:cxnSpLocks/>
          </p:cNvCxnSpPr>
          <p:nvPr/>
        </p:nvCxnSpPr>
        <p:spPr>
          <a:xfrm>
            <a:off x="0" y="577559"/>
            <a:ext cx="1219200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F24D16C-E20E-1F5F-F801-A98091B452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1"/>
          <a:stretch/>
        </p:blipFill>
        <p:spPr>
          <a:xfrm>
            <a:off x="288649" y="749426"/>
            <a:ext cx="5530427" cy="4928434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DE30301D-5FA9-C3AF-0189-0713F177F5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"/>
          <a:stretch/>
        </p:blipFill>
        <p:spPr>
          <a:xfrm>
            <a:off x="6096000" y="919506"/>
            <a:ext cx="5676232" cy="479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31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1393</Words>
  <Application>Microsoft Office PowerPoint</Application>
  <PresentationFormat>Widescreen</PresentationFormat>
  <Paragraphs>204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Gulliver</vt:lpstr>
      <vt:lpstr>Raleway</vt:lpstr>
      <vt:lpstr>Raleway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 AK</dc:creator>
  <cp:lastModifiedBy>Ali AK</cp:lastModifiedBy>
  <cp:revision>3</cp:revision>
  <dcterms:created xsi:type="dcterms:W3CDTF">2022-05-09T13:05:33Z</dcterms:created>
  <dcterms:modified xsi:type="dcterms:W3CDTF">2022-05-10T16:09:50Z</dcterms:modified>
</cp:coreProperties>
</file>