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302" r:id="rId3"/>
    <p:sldId id="304" r:id="rId4"/>
    <p:sldId id="306" r:id="rId5"/>
    <p:sldId id="303" r:id="rId6"/>
    <p:sldId id="307" r:id="rId7"/>
    <p:sldId id="298" r:id="rId8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0"/>
      <p:bold r:id="rId11"/>
      <p:italic r:id="rId12"/>
      <p:boldItalic r:id="rId13"/>
    </p:embeddedFont>
    <p:embeddedFont>
      <p:font typeface="Montserrat" pitchFamily="2" charset="77"/>
      <p:regular r:id="rId14"/>
      <p:bold r:id="rId15"/>
      <p:italic r:id="rId16"/>
      <p:boldItalic r:id="rId17"/>
    </p:embeddedFont>
    <p:embeddedFont>
      <p:font typeface="Montserrat ExtraLight" panose="020F0302020204030204" pitchFamily="34" charset="0"/>
      <p:regular r:id="rId18"/>
      <p:bold r:id="rId19"/>
      <p:italic r:id="rId20"/>
      <p:boldItalic r:id="rId21"/>
    </p:embeddedFont>
    <p:embeddedFont>
      <p:font typeface="Montserrat Light" panose="020F0302020204030204" pitchFamily="34" charset="0"/>
      <p:regular r:id="rId22"/>
      <p:bold r:id="rId23"/>
      <p:italic r:id="rId24"/>
      <p:boldItalic r:id="rId25"/>
    </p:embeddedFont>
    <p:embeddedFont>
      <p:font typeface="Montserrat SemiBold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/>
    <p:restoredTop sz="94694"/>
  </p:normalViewPr>
  <p:slideViewPr>
    <p:cSldViewPr snapToGrid="0">
      <p:cViewPr varScale="1">
        <p:scale>
          <a:sx n="137" d="100"/>
          <a:sy n="137" d="100"/>
        </p:scale>
        <p:origin x="192" y="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dc1a316f9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  </a:t>
            </a:r>
            <a:endParaRPr dirty="0"/>
          </a:p>
        </p:txBody>
      </p:sp>
      <p:sp>
        <p:nvSpPr>
          <p:cNvPr id="67" name="Google Shape;67;g8dc1a316f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dc1a316f9_0_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  <p:sp>
        <p:nvSpPr>
          <p:cNvPr id="67" name="Google Shape;67;g8dc1a316f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406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7174c0bb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7174c0bb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450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7174c0bb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7174c0bb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31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7174c0bb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7174c0bb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50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7174c0bb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7174c0bb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939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7174c0bbe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07174c0bbe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749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bg>
      <p:bgPr>
        <a:solidFill>
          <a:srgbClr val="0000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</a:t>
            </a:r>
            <a:r>
              <a:rPr lang="en" sz="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20</a:t>
            </a:r>
            <a:endParaRPr sz="500"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5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2450" y="4773210"/>
            <a:ext cx="646410" cy="98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5"/>
          <p:cNvCxnSpPr/>
          <p:nvPr/>
        </p:nvCxnSpPr>
        <p:spPr>
          <a:xfrm>
            <a:off x="1103132" y="4748845"/>
            <a:ext cx="0" cy="132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11441"/>
          <a:stretch/>
        </p:blipFill>
        <p:spPr>
          <a:xfrm>
            <a:off x="1206052" y="4739023"/>
            <a:ext cx="530918" cy="15192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769612" y="47529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rm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  <a:defRPr sz="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65">
          <p15:clr>
            <a:srgbClr val="FA7B17"/>
          </p15:clr>
        </p15:guide>
        <p15:guide id="2" pos="1094">
          <p15:clr>
            <a:srgbClr val="FA7B17"/>
          </p15:clr>
        </p15:guide>
        <p15:guide id="3" orient="horz" pos="298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tp.itec.aau.at/datasets/video-complexi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vcd.itec.aau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</a:t>
            </a:r>
            <a:r>
              <a:rPr lang="en" sz="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21</a:t>
            </a:r>
            <a:endParaRPr sz="500"/>
          </a:p>
        </p:txBody>
      </p:sp>
      <p:sp>
        <p:nvSpPr>
          <p:cNvPr id="71" name="Google Shape;71;p16"/>
          <p:cNvSpPr txBox="1"/>
          <p:nvPr/>
        </p:nvSpPr>
        <p:spPr>
          <a:xfrm>
            <a:off x="474306" y="1690000"/>
            <a:ext cx="8098800" cy="15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3400" i="1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532800" y="2999598"/>
            <a:ext cx="476400" cy="50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Google Shape;79;p16"/>
          <p:cNvSpPr txBox="1"/>
          <p:nvPr/>
        </p:nvSpPr>
        <p:spPr>
          <a:xfrm>
            <a:off x="373722" y="1766482"/>
            <a:ext cx="84141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" sz="3600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Video Complexity Dataset (VCD) </a:t>
            </a:r>
            <a:endParaRPr sz="3600" b="1" i="1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539370" y="3111516"/>
            <a:ext cx="7404057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endParaRPr sz="13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endParaRPr sz="1300" dirty="0">
              <a:solidFill>
                <a:schemeClr val="tx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Hadi Amirpour, </a:t>
            </a: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Vignesh V Menon, and Christian </a:t>
            </a:r>
            <a:r>
              <a:rPr lang="en" dirty="0" err="1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Timmerer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</a:pPr>
            <a:fld id="{00000000-1234-1234-1234-123412341234}" type="slidenum">
              <a:rPr lang="en"/>
              <a:t>1</a:t>
            </a:fld>
            <a:endParaRPr>
              <a:solidFill>
                <a:schemeClr val="dk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2123E3-0C2F-3443-A833-CE3501510EA5}"/>
              </a:ext>
            </a:extLst>
          </p:cNvPr>
          <p:cNvGrpSpPr/>
          <p:nvPr/>
        </p:nvGrpSpPr>
        <p:grpSpPr>
          <a:xfrm>
            <a:off x="2367554" y="450510"/>
            <a:ext cx="3747688" cy="382948"/>
            <a:chOff x="171900" y="1235919"/>
            <a:chExt cx="5264997" cy="586711"/>
          </a:xfrm>
          <a:noFill/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79254D-2796-764B-9BFB-5AC75E388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6340" b="26398"/>
            <a:stretch/>
          </p:blipFill>
          <p:spPr>
            <a:xfrm>
              <a:off x="3704370" y="1348791"/>
              <a:ext cx="1732527" cy="427216"/>
            </a:xfrm>
            <a:prstGeom prst="rect">
              <a:avLst/>
            </a:prstGeom>
            <a:grpFill/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D64C9BA7-385B-D942-94CD-FDF3D7B3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8372" y="1235919"/>
              <a:ext cx="1466778" cy="586711"/>
            </a:xfrm>
            <a:prstGeom prst="rect">
              <a:avLst/>
            </a:prstGeom>
            <a:grpFill/>
          </p:spPr>
        </p:pic>
        <p:pic>
          <p:nvPicPr>
            <p:cNvPr id="10" name="Picture 9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D7CD6117-CCC7-9B44-B00E-7818D4ECF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1900" y="1369825"/>
              <a:ext cx="1732528" cy="406182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4791075" y="4805601"/>
            <a:ext cx="4009500" cy="1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" sz="4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All rights reserved.  ©20</a:t>
            </a:r>
            <a:r>
              <a:rPr lang="en" sz="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21</a:t>
            </a:r>
            <a:endParaRPr sz="500"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00" y="4799612"/>
            <a:ext cx="494475" cy="7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13532"/>
          <a:stretch/>
        </p:blipFill>
        <p:spPr>
          <a:xfrm>
            <a:off x="1008276" y="4778200"/>
            <a:ext cx="393948" cy="110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6"/>
          <p:cNvCxnSpPr/>
          <p:nvPr/>
        </p:nvCxnSpPr>
        <p:spPr>
          <a:xfrm>
            <a:off x="923750" y="4782355"/>
            <a:ext cx="0" cy="1011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 Light"/>
              <a:buNone/>
            </a:pPr>
            <a:fld id="{00000000-1234-1234-1234-123412341234}" type="slidenum">
              <a:rPr lang="en"/>
              <a:t>2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6" name="Google Shape;105;p18">
            <a:extLst>
              <a:ext uri="{FF2B5EF4-FFF2-40B4-BE49-F238E27FC236}">
                <a16:creationId xmlns:a16="http://schemas.microsoft.com/office/drawing/2014/main" id="{D2F4B0EF-CEB5-9642-8D57-AFF680D363AA}"/>
              </a:ext>
            </a:extLst>
          </p:cNvPr>
          <p:cNvSpPr txBox="1"/>
          <p:nvPr/>
        </p:nvSpPr>
        <p:spPr>
          <a:xfrm>
            <a:off x="299937" y="1098074"/>
            <a:ext cx="8709600" cy="1554272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 fontAlgn="base">
              <a:buFont typeface="Wingdings" pitchFamily="2" charset="2"/>
              <a:buChar char="Ø"/>
              <a:defRPr>
                <a:latin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dirty="0">
                <a:sym typeface="Montserrat Light"/>
              </a:rPr>
              <a:t>It comprises </a:t>
            </a:r>
            <a:r>
              <a:rPr lang="en-US" sz="1800" b="1" dirty="0">
                <a:sym typeface="Montserrat Light"/>
              </a:rPr>
              <a:t>500</a:t>
            </a:r>
            <a:r>
              <a:rPr lang="en-US" sz="1800" dirty="0">
                <a:sym typeface="Montserrat Light"/>
              </a:rPr>
              <a:t> video sequences with:</a:t>
            </a:r>
          </a:p>
          <a:p>
            <a:pPr lvl="5">
              <a:lnSpc>
                <a:spcPct val="150000"/>
              </a:lnSpc>
            </a:pPr>
            <a:endParaRPr lang="en-US" sz="1800" dirty="0">
              <a:sym typeface="Montserrat Light"/>
            </a:endParaRPr>
          </a:p>
          <a:p>
            <a:pPr lvl="1">
              <a:lnSpc>
                <a:spcPct val="150000"/>
              </a:lnSpc>
            </a:pPr>
            <a:endParaRPr sz="1800" dirty="0">
              <a:sym typeface="Montserrat Light"/>
            </a:endParaRPr>
          </a:p>
          <a:p>
            <a:endParaRPr dirty="0">
              <a:sym typeface="Montserrat Light"/>
            </a:endParaRPr>
          </a:p>
        </p:txBody>
      </p:sp>
      <p:sp>
        <p:nvSpPr>
          <p:cNvPr id="8" name="Google Shape;149;p22">
            <a:extLst>
              <a:ext uri="{FF2B5EF4-FFF2-40B4-BE49-F238E27FC236}">
                <a16:creationId xmlns:a16="http://schemas.microsoft.com/office/drawing/2014/main" id="{3E06AD9B-23E5-9D41-B842-C10206F11A0C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GB" sz="1820" dirty="0"/>
              <a:t>Video Complexity Dataset (VCD)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7C948-B4BD-72E5-6AD3-64A633AF1C6B}"/>
              </a:ext>
            </a:extLst>
          </p:cNvPr>
          <p:cNvSpPr txBox="1"/>
          <p:nvPr/>
        </p:nvSpPr>
        <p:spPr>
          <a:xfrm>
            <a:off x="836574" y="1589307"/>
            <a:ext cx="35488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5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ym typeface="Montserrat Light"/>
              </a:rPr>
              <a:t>2160p resolution</a:t>
            </a:r>
          </a:p>
          <a:p>
            <a:pPr marL="285750" lvl="5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ym typeface="Montserrat Light"/>
              </a:rPr>
              <a:t>23.98 fps</a:t>
            </a:r>
          </a:p>
          <a:p>
            <a:pPr marL="285750" lvl="5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ym typeface="Montserrat Light"/>
              </a:rPr>
              <a:t>4:2:0 format</a:t>
            </a:r>
          </a:p>
          <a:p>
            <a:pPr marL="285750" lvl="5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>
                <a:sym typeface="Montserrat Light"/>
              </a:rPr>
              <a:t>5s duration</a:t>
            </a:r>
          </a:p>
          <a:p>
            <a:endParaRPr lang="en-US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0B5182B1-0284-7910-8040-8895FD0A8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689" y="1399758"/>
            <a:ext cx="3555549" cy="2156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BEF19-96A9-B3CE-EA21-854164DAFF76}"/>
              </a:ext>
            </a:extLst>
          </p:cNvPr>
          <p:cNvSpPr/>
          <p:nvPr/>
        </p:nvSpPr>
        <p:spPr>
          <a:xfrm>
            <a:off x="4973217" y="2341989"/>
            <a:ext cx="2575249" cy="22375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2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769612" y="4752975"/>
            <a:ext cx="170100" cy="1728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 dirty="0"/>
              <a:t>Features</a:t>
            </a:r>
            <a:endParaRPr sz="182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E503E6-A5EE-1DFF-D9A0-9A41117D6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74" y="1228445"/>
            <a:ext cx="3915906" cy="2686609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28860EC-D877-5B26-2631-F80CDC7DE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689" y="1399758"/>
            <a:ext cx="3555549" cy="2156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EEDCC0-178C-71B2-F6BC-D4A339FFC3F0}"/>
              </a:ext>
            </a:extLst>
          </p:cNvPr>
          <p:cNvSpPr/>
          <p:nvPr/>
        </p:nvSpPr>
        <p:spPr>
          <a:xfrm>
            <a:off x="5019871" y="2537930"/>
            <a:ext cx="2575249" cy="22375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769612" y="4752975"/>
            <a:ext cx="170100" cy="1728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 dirty="0"/>
              <a:t>Features</a:t>
            </a:r>
            <a:endParaRPr sz="182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E503E6-A5EE-1DFF-D9A0-9A41117D6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87674" y="1253229"/>
            <a:ext cx="3915906" cy="2637040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28860EC-D877-5B26-2631-F80CDC7DE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689" y="1399758"/>
            <a:ext cx="3555549" cy="2156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EEDCC0-178C-71B2-F6BC-D4A339FFC3F0}"/>
              </a:ext>
            </a:extLst>
          </p:cNvPr>
          <p:cNvSpPr/>
          <p:nvPr/>
        </p:nvSpPr>
        <p:spPr>
          <a:xfrm>
            <a:off x="5019871" y="2715218"/>
            <a:ext cx="2575249" cy="223758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769612" y="4752975"/>
            <a:ext cx="170100" cy="1728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 dirty="0"/>
              <a:t>Encoding Bitrate</a:t>
            </a:r>
            <a:endParaRPr sz="182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FDE030F-4A17-CD5B-F497-8604CC4F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89" y="1399758"/>
            <a:ext cx="3555549" cy="2156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212E0-7C54-E2B9-EFB6-72B7A6D8705F}"/>
              </a:ext>
            </a:extLst>
          </p:cNvPr>
          <p:cNvSpPr/>
          <p:nvPr/>
        </p:nvSpPr>
        <p:spPr>
          <a:xfrm>
            <a:off x="5019871" y="2901832"/>
            <a:ext cx="2575249" cy="391873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E8C8E-696B-5950-B296-02D5209F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3" y="1287791"/>
            <a:ext cx="4129831" cy="2705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7F7662-222E-825B-39AE-034D00CD7E6E}"/>
              </a:ext>
            </a:extLst>
          </p:cNvPr>
          <p:cNvSpPr txBox="1"/>
          <p:nvPr/>
        </p:nvSpPr>
        <p:spPr>
          <a:xfrm>
            <a:off x="4610407" y="3971668"/>
            <a:ext cx="445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rate-control modes: </a:t>
            </a:r>
            <a:r>
              <a:rPr lang="en-US" dirty="0" err="1"/>
              <a:t>cqp</a:t>
            </a:r>
            <a:r>
              <a:rPr lang="en-US" dirty="0"/>
              <a:t>, </a:t>
            </a:r>
            <a:r>
              <a:rPr lang="en-US" dirty="0" err="1"/>
              <a:t>crf</a:t>
            </a:r>
            <a:r>
              <a:rPr lang="en-US" dirty="0"/>
              <a:t>, </a:t>
            </a:r>
            <a:r>
              <a:rPr lang="en-US" dirty="0" err="1"/>
              <a:t>cbr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Amazon EC2: c5.xlarge, c5.4xlarge,…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presets: </a:t>
            </a:r>
            <a:r>
              <a:rPr lang="en-US" dirty="0" err="1"/>
              <a:t>veryslow</a:t>
            </a:r>
            <a:r>
              <a:rPr lang="en-US" dirty="0"/>
              <a:t>, medium, ultrafast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codecs: x264, x265, …</a:t>
            </a:r>
          </a:p>
        </p:txBody>
      </p:sp>
    </p:spTree>
    <p:extLst>
      <p:ext uri="{BB962C8B-B14F-4D97-AF65-F5344CB8AC3E}">
        <p14:creationId xmlns:p14="http://schemas.microsoft.com/office/powerpoint/2010/main" val="351698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769612" y="4752975"/>
            <a:ext cx="170100" cy="1728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20" dirty="0"/>
              <a:t>Encoding Bitrate</a:t>
            </a:r>
            <a:endParaRPr sz="182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FDE030F-4A17-CD5B-F497-8604CC4F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89" y="1399758"/>
            <a:ext cx="3555549" cy="2156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D212E0-7C54-E2B9-EFB6-72B7A6D8705F}"/>
              </a:ext>
            </a:extLst>
          </p:cNvPr>
          <p:cNvSpPr/>
          <p:nvPr/>
        </p:nvSpPr>
        <p:spPr>
          <a:xfrm>
            <a:off x="5019871" y="2901833"/>
            <a:ext cx="2575249" cy="23325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2E8C8E-696B-5950-B296-02D5209FB6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9909" y="1287791"/>
            <a:ext cx="4017938" cy="27057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B76CA3-56D1-5AD3-A208-4D15E8085E57}"/>
              </a:ext>
            </a:extLst>
          </p:cNvPr>
          <p:cNvSpPr/>
          <p:nvPr/>
        </p:nvSpPr>
        <p:spPr>
          <a:xfrm>
            <a:off x="5019871" y="3277647"/>
            <a:ext cx="2575249" cy="23325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9DC899-6AA7-30F5-4C6D-F6960CF1D33D}"/>
              </a:ext>
            </a:extLst>
          </p:cNvPr>
          <p:cNvSpPr txBox="1"/>
          <p:nvPr/>
        </p:nvSpPr>
        <p:spPr>
          <a:xfrm>
            <a:off x="4610407" y="3971668"/>
            <a:ext cx="4458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rate-control modes: </a:t>
            </a:r>
            <a:r>
              <a:rPr lang="en-US" dirty="0" err="1"/>
              <a:t>cqp</a:t>
            </a:r>
            <a:r>
              <a:rPr lang="en-US" dirty="0"/>
              <a:t>, </a:t>
            </a:r>
            <a:r>
              <a:rPr lang="en-US" dirty="0" err="1"/>
              <a:t>crf</a:t>
            </a:r>
            <a:r>
              <a:rPr lang="en-US" dirty="0"/>
              <a:t>, </a:t>
            </a:r>
            <a:r>
              <a:rPr lang="en-US" dirty="0" err="1"/>
              <a:t>cbr</a:t>
            </a: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metrics: VMAF, PSNR, SSIM, ….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presets: </a:t>
            </a:r>
            <a:r>
              <a:rPr lang="en-US" dirty="0" err="1"/>
              <a:t>veryslow</a:t>
            </a:r>
            <a:r>
              <a:rPr lang="en-US" dirty="0"/>
              <a:t>, medium, ultrafast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Various codecs: x264, x265, …</a:t>
            </a:r>
          </a:p>
        </p:txBody>
      </p:sp>
    </p:spTree>
    <p:extLst>
      <p:ext uri="{BB962C8B-B14F-4D97-AF65-F5344CB8AC3E}">
        <p14:creationId xmlns:p14="http://schemas.microsoft.com/office/powerpoint/2010/main" val="111131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xfrm>
            <a:off x="8769612" y="4752975"/>
            <a:ext cx="170100" cy="172800"/>
          </a:xfrm>
          <a:prstGeom prst="rect">
            <a:avLst/>
          </a:prstGeom>
        </p:spPr>
        <p:txBody>
          <a:bodyPr spcFirstLastPara="1" wrap="square" lIns="19050" tIns="19050" rIns="19050" bIns="1905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67DC26-2181-D049-A2CB-F1AAA033EDD3}"/>
              </a:ext>
            </a:extLst>
          </p:cNvPr>
          <p:cNvSpPr/>
          <p:nvPr/>
        </p:nvSpPr>
        <p:spPr>
          <a:xfrm>
            <a:off x="212834" y="1512517"/>
            <a:ext cx="6329856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dirty="0">
                <a:latin typeface="Arial" panose="020B0604020202020204" pitchFamily="34" charset="0"/>
              </a:rPr>
              <a:t>Dataset: </a:t>
            </a:r>
            <a:r>
              <a:rPr lang="en-GB" sz="1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GB" sz="1800" dirty="0" err="1">
                <a:latin typeface="Arial" panose="020B0604020202020204" pitchFamily="34" charset="0"/>
                <a:hlinkClick r:id="rId3"/>
              </a:rPr>
              <a:t>ftp.itec.aau.at</a:t>
            </a:r>
            <a:r>
              <a:rPr lang="en-GB" sz="1800" dirty="0">
                <a:latin typeface="Arial" panose="020B0604020202020204" pitchFamily="34" charset="0"/>
                <a:hlinkClick r:id="rId3"/>
              </a:rPr>
              <a:t>/datasets/video-complexity/</a:t>
            </a:r>
            <a:endParaRPr lang="en-GB" sz="1800" dirty="0"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dirty="0">
                <a:latin typeface="Arial" panose="020B0604020202020204" pitchFamily="34" charset="0"/>
              </a:rPr>
              <a:t>Online documentation: </a:t>
            </a:r>
            <a:r>
              <a:rPr lang="en-GB" sz="1800" dirty="0">
                <a:latin typeface="Arial" panose="020B0604020202020204" pitchFamily="34" charset="0"/>
                <a:hlinkClick r:id="rId4"/>
              </a:rPr>
              <a:t>https://</a:t>
            </a:r>
            <a:r>
              <a:rPr lang="en-GB" sz="1800" dirty="0" err="1">
                <a:latin typeface="Arial" panose="020B0604020202020204" pitchFamily="34" charset="0"/>
                <a:hlinkClick r:id="rId4"/>
              </a:rPr>
              <a:t>vcd.itec.aau.at</a:t>
            </a:r>
            <a:endParaRPr lang="en-GB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136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162</Words>
  <Application>Microsoft Macintosh PowerPoint</Application>
  <PresentationFormat>On-screen Show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Montserrat SemiBold</vt:lpstr>
      <vt:lpstr>Montserrat</vt:lpstr>
      <vt:lpstr>Helvetica Neue</vt:lpstr>
      <vt:lpstr>Arial</vt:lpstr>
      <vt:lpstr>Wingdings</vt:lpstr>
      <vt:lpstr>Montserrat ExtraLight</vt:lpstr>
      <vt:lpstr>Montserrat Light</vt:lpstr>
      <vt:lpstr>Helvetica Neue Light</vt:lpstr>
      <vt:lpstr>Simple Light</vt:lpstr>
      <vt:lpstr>PowerPoint Presentation</vt:lpstr>
      <vt:lpstr>PowerPoint Presentation</vt:lpstr>
      <vt:lpstr>Features</vt:lpstr>
      <vt:lpstr>Features</vt:lpstr>
      <vt:lpstr>Encoding Bitrate</vt:lpstr>
      <vt:lpstr>Encoding Bitrate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Amirpourazarian, Hadi</cp:lastModifiedBy>
  <cp:revision>26</cp:revision>
  <dcterms:modified xsi:type="dcterms:W3CDTF">2022-05-10T09:47:02Z</dcterms:modified>
</cp:coreProperties>
</file>