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2" r:id="rId1"/>
  </p:sldMasterIdLst>
  <p:notesMasterIdLst>
    <p:notesMasterId r:id="rId27"/>
  </p:notesMasterIdLst>
  <p:sldIdLst>
    <p:sldId id="256" r:id="rId2"/>
    <p:sldId id="276" r:id="rId3"/>
    <p:sldId id="262" r:id="rId4"/>
    <p:sldId id="261" r:id="rId5"/>
    <p:sldId id="277" r:id="rId6"/>
    <p:sldId id="263" r:id="rId7"/>
    <p:sldId id="264" r:id="rId8"/>
    <p:sldId id="265" r:id="rId9"/>
    <p:sldId id="281" r:id="rId10"/>
    <p:sldId id="282" r:id="rId11"/>
    <p:sldId id="283" r:id="rId12"/>
    <p:sldId id="269" r:id="rId13"/>
    <p:sldId id="284" r:id="rId14"/>
    <p:sldId id="285" r:id="rId15"/>
    <p:sldId id="287" r:id="rId16"/>
    <p:sldId id="286" r:id="rId17"/>
    <p:sldId id="288" r:id="rId18"/>
    <p:sldId id="289" r:id="rId19"/>
    <p:sldId id="292" r:id="rId20"/>
    <p:sldId id="290" r:id="rId21"/>
    <p:sldId id="291" r:id="rId22"/>
    <p:sldId id="295" r:id="rId23"/>
    <p:sldId id="296" r:id="rId24"/>
    <p:sldId id="293" r:id="rId25"/>
    <p:sldId id="298" r:id="rId26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8"/>
    </p:embeddedFont>
    <p:embeddedFont>
      <p:font typeface="Helvetica Neue" panose="02000503000000020004" pitchFamily="2" charset="0"/>
      <p:regular r:id="rId29"/>
      <p:bold r:id="rId30"/>
      <p:italic r:id="rId31"/>
      <p:boldItalic r:id="rId32"/>
    </p:embeddedFont>
    <p:embeddedFont>
      <p:font typeface="Montserrat" pitchFamily="2" charset="77"/>
      <p:regular r:id="rId33"/>
      <p:bold r:id="rId34"/>
      <p:italic r:id="rId35"/>
      <p:boldItalic r:id="rId36"/>
    </p:embeddedFont>
    <p:embeddedFont>
      <p:font typeface="Montserrat ExtraLight" panose="020F0302020204030204" pitchFamily="34" charset="0"/>
      <p:regular r:id="rId37"/>
      <p:bold r:id="rId38"/>
      <p:italic r:id="rId39"/>
      <p:boldItalic r:id="rId40"/>
    </p:embeddedFont>
    <p:embeddedFont>
      <p:font typeface="Montserrat Light" panose="020F0302020204030204" pitchFamily="34" charset="0"/>
      <p:regular r:id="rId41"/>
      <p:bold r:id="rId42"/>
      <p:italic r:id="rId43"/>
      <p:boldItalic r:id="rId44"/>
    </p:embeddedFont>
    <p:embeddedFont>
      <p:font typeface="Montserrat SemiBold" panose="020F050202020403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83"/>
    <p:restoredTop sz="94694"/>
  </p:normalViewPr>
  <p:slideViewPr>
    <p:cSldViewPr snapToGrid="0">
      <p:cViewPr varScale="1">
        <p:scale>
          <a:sx n="161" d="100"/>
          <a:sy n="161" d="100"/>
        </p:scale>
        <p:origin x="720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8dc1a316f9_0_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      </a:t>
            </a:r>
            <a:endParaRPr dirty="0"/>
          </a:p>
        </p:txBody>
      </p:sp>
      <p:sp>
        <p:nvSpPr>
          <p:cNvPr id="67" name="Google Shape;67;g8dc1a316f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07174c0bbe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07174c0bbe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4950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07174c0bbe_0_2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107174c0bbe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6436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7174c0bbe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07174c0bbe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7174c0bbe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07174c0bbe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0580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7174c0bbe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07174c0bbe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305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7174c0bbe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07174c0bbe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42559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7174c0bbe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07174c0bbe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6237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07174c0bbe_0_2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107174c0bbe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6856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7174c0bbe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07174c0bbe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8220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7174c0bbe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07174c0bbe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0568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8dc1a316f9_0_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</a:t>
            </a:r>
            <a:endParaRPr/>
          </a:p>
        </p:txBody>
      </p:sp>
      <p:sp>
        <p:nvSpPr>
          <p:cNvPr id="67" name="Google Shape;67;g8dc1a316f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934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7174c0bbe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07174c0bbe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94697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7174c0bbe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07174c0bbe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52435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7174c0bbe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07174c0bbe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5144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7174c0bbe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07174c0bbe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77068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7174c0bbe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07174c0bbe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5515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7174c0bbe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07174c0bbe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7498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07174c0bbe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07174c0bbe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07174c0bbe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07174c0bbe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07174c0bbe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07174c0bbe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4491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07174c0bbe_0_2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107174c0bbe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07174c0bbe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07174c0bbe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07174c0bb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107174c0bb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07174c0bbe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07174c0bbe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9198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">
    <p:bg>
      <p:bgPr>
        <a:solidFill>
          <a:srgbClr val="000000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2"/>
              </a:solidFill>
            </a:endParaRPr>
          </a:p>
        </p:txBody>
      </p:sp>
      <p:pic>
        <p:nvPicPr>
          <p:cNvPr id="52" name="Google Shape;5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2100" y="4799612"/>
            <a:ext cx="494475" cy="7547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/>
          <p:nvPr/>
        </p:nvSpPr>
        <p:spPr>
          <a:xfrm>
            <a:off x="4791075" y="4805601"/>
            <a:ext cx="4009500" cy="1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</a:pPr>
            <a:r>
              <a:rPr lang="en" sz="400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All rights reserved.  ©20</a:t>
            </a:r>
            <a:r>
              <a:rPr lang="en" sz="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20</a:t>
            </a:r>
            <a:endParaRPr sz="500"/>
          </a:p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13532"/>
          <a:stretch/>
        </p:blipFill>
        <p:spPr>
          <a:xfrm>
            <a:off x="1008276" y="4778200"/>
            <a:ext cx="393948" cy="1100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" name="Google Shape;55;p13"/>
          <p:cNvCxnSpPr/>
          <p:nvPr/>
        </p:nvCxnSpPr>
        <p:spPr>
          <a:xfrm>
            <a:off x="923750" y="4782355"/>
            <a:ext cx="0" cy="1011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65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py 2">
  <p:cSld name="TITLE_AND_BODY_3">
    <p:bg>
      <p:bgPr>
        <a:solidFill>
          <a:srgbClr val="000000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58" name="Google Shape;58;p14"/>
          <p:cNvSpPr txBox="1"/>
          <p:nvPr/>
        </p:nvSpPr>
        <p:spPr>
          <a:xfrm>
            <a:off x="4791075" y="4805601"/>
            <a:ext cx="4009500" cy="1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</a:pPr>
            <a:r>
              <a:rPr lang="en" sz="400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All rights reserved.  ©20</a:t>
            </a:r>
            <a:r>
              <a:rPr lang="en" sz="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20</a:t>
            </a:r>
            <a:endParaRPr sz="500"/>
          </a:p>
        </p:txBody>
      </p:sp>
      <p:pic>
        <p:nvPicPr>
          <p:cNvPr id="59" name="Google Shape;59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2100" y="4799612"/>
            <a:ext cx="494475" cy="7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>
  <p:cSld name="Blank_1">
    <p:bg>
      <p:bgPr>
        <a:solidFill>
          <a:srgbClr val="FFFFF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2450" y="4773210"/>
            <a:ext cx="646410" cy="986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" name="Google Shape;62;p15"/>
          <p:cNvCxnSpPr/>
          <p:nvPr/>
        </p:nvCxnSpPr>
        <p:spPr>
          <a:xfrm>
            <a:off x="1103132" y="4748845"/>
            <a:ext cx="0" cy="1323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3" name="Google Shape;63;p15"/>
          <p:cNvPicPr preferRelativeResize="0"/>
          <p:nvPr/>
        </p:nvPicPr>
        <p:blipFill rotWithShape="1">
          <a:blip r:embed="rId3">
            <a:alphaModFix/>
          </a:blip>
          <a:srcRect b="11441"/>
          <a:stretch/>
        </p:blipFill>
        <p:spPr>
          <a:xfrm>
            <a:off x="1206052" y="4739023"/>
            <a:ext cx="530918" cy="151927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769612" y="4752975"/>
            <a:ext cx="170100" cy="1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  <a:defRPr sz="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65">
          <p15:clr>
            <a:srgbClr val="FA7B17"/>
          </p15:clr>
        </p15:guide>
        <p15:guide id="2" pos="1094">
          <p15:clr>
            <a:srgbClr val="FA7B17"/>
          </p15:clr>
        </p15:guide>
        <p15:guide id="3" orient="horz" pos="2988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vca.itec.aau.at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cd-athena.github.io/VCA/" TargetMode="External"/><Relationship Id="rId4" Type="http://schemas.openxmlformats.org/officeDocument/2006/relationships/hyperlink" Target="https://github.com/cd-athena/VC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/>
        </p:nvSpPr>
        <p:spPr>
          <a:xfrm>
            <a:off x="4791075" y="4805601"/>
            <a:ext cx="4009500" cy="1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</a:pPr>
            <a:r>
              <a:rPr lang="en" sz="400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All rights reserved.  ©20</a:t>
            </a:r>
            <a:r>
              <a:rPr lang="en" sz="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21</a:t>
            </a:r>
            <a:endParaRPr sz="500"/>
          </a:p>
        </p:txBody>
      </p:sp>
      <p:sp>
        <p:nvSpPr>
          <p:cNvPr id="71" name="Google Shape;71;p16"/>
          <p:cNvSpPr txBox="1"/>
          <p:nvPr/>
        </p:nvSpPr>
        <p:spPr>
          <a:xfrm>
            <a:off x="474306" y="1690000"/>
            <a:ext cx="8098800" cy="15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endParaRPr sz="3400" i="1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sp>
        <p:nvSpPr>
          <p:cNvPr id="72" name="Google Shape;72;p16"/>
          <p:cNvSpPr/>
          <p:nvPr/>
        </p:nvSpPr>
        <p:spPr>
          <a:xfrm>
            <a:off x="532800" y="2999598"/>
            <a:ext cx="476400" cy="501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None/>
            </a:pPr>
            <a:endParaRPr sz="1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100" y="4799612"/>
            <a:ext cx="494475" cy="7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 rotWithShape="1">
          <a:blip r:embed="rId4">
            <a:alphaModFix/>
          </a:blip>
          <a:srcRect b="13532"/>
          <a:stretch/>
        </p:blipFill>
        <p:spPr>
          <a:xfrm>
            <a:off x="1008276" y="4778200"/>
            <a:ext cx="393948" cy="1100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" name="Google Shape;78;p16"/>
          <p:cNvCxnSpPr/>
          <p:nvPr/>
        </p:nvCxnSpPr>
        <p:spPr>
          <a:xfrm>
            <a:off x="923750" y="4782355"/>
            <a:ext cx="0" cy="1011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" name="Google Shape;79;p16"/>
          <p:cNvSpPr txBox="1"/>
          <p:nvPr/>
        </p:nvSpPr>
        <p:spPr>
          <a:xfrm>
            <a:off x="373722" y="1766482"/>
            <a:ext cx="8414100" cy="91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" sz="36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Video Complexity Analyzer (VCA) </a:t>
            </a:r>
            <a:endParaRPr sz="3600" b="1" i="1"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539370" y="3111516"/>
            <a:ext cx="7404057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endParaRPr sz="1300" dirty="0">
              <a:solidFill>
                <a:schemeClr val="tx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endParaRPr sz="1300" dirty="0">
              <a:solidFill>
                <a:schemeClr val="tx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"/>
              <a:buNone/>
            </a:pPr>
            <a:r>
              <a:rPr lang="en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Hadi Amirpour, </a:t>
            </a:r>
            <a:r>
              <a:rPr lang="en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Vignesh V Menon, Christian Feldmann, and Christian </a:t>
            </a:r>
            <a:r>
              <a:rPr lang="en" dirty="0" err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Timmerer</a:t>
            </a:r>
            <a:endParaRPr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" name="Google Shape;81;p16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</a:pPr>
            <a:fld id="{00000000-1234-1234-1234-123412341234}" type="slidenum">
              <a:rPr lang="en"/>
              <a:t>1</a:t>
            </a:fld>
            <a:endParaRPr>
              <a:solidFill>
                <a:schemeClr val="dk2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2123E3-0C2F-3443-A833-CE3501510EA5}"/>
              </a:ext>
            </a:extLst>
          </p:cNvPr>
          <p:cNvGrpSpPr/>
          <p:nvPr/>
        </p:nvGrpSpPr>
        <p:grpSpPr>
          <a:xfrm>
            <a:off x="2610793" y="422060"/>
            <a:ext cx="3747688" cy="382948"/>
            <a:chOff x="171900" y="1235919"/>
            <a:chExt cx="5264997" cy="586711"/>
          </a:xfrm>
          <a:noFill/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479254D-2796-764B-9BFB-5AC75E388E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6340" b="26398"/>
            <a:stretch/>
          </p:blipFill>
          <p:spPr>
            <a:xfrm>
              <a:off x="3704370" y="1348791"/>
              <a:ext cx="1732527" cy="427216"/>
            </a:xfrm>
            <a:prstGeom prst="rect">
              <a:avLst/>
            </a:prstGeom>
            <a:grpFill/>
          </p:spPr>
        </p:pic>
        <p:pic>
          <p:nvPicPr>
            <p:cNvPr id="8" name="Picture 7" descr="Text&#10;&#10;Description automatically generated">
              <a:extLst>
                <a:ext uri="{FF2B5EF4-FFF2-40B4-BE49-F238E27FC236}">
                  <a16:creationId xmlns:a16="http://schemas.microsoft.com/office/drawing/2014/main" id="{D64C9BA7-385B-D942-94CD-FDF3D7B39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18372" y="1235919"/>
              <a:ext cx="1466778" cy="586711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text, sign&#10;&#10;Description automatically generated">
              <a:extLst>
                <a:ext uri="{FF2B5EF4-FFF2-40B4-BE49-F238E27FC236}">
                  <a16:creationId xmlns:a16="http://schemas.microsoft.com/office/drawing/2014/main" id="{D7CD6117-CCC7-9B44-B00E-7818D4ECF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1900" y="1369825"/>
              <a:ext cx="1732528" cy="406182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>
            <a:spLocks noGrp="1"/>
          </p:cNvSpPr>
          <p:nvPr>
            <p:ph type="sldNum" idx="12"/>
          </p:nvPr>
        </p:nvSpPr>
        <p:spPr>
          <a:xfrm>
            <a:off x="8769612" y="47529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 dirty="0"/>
              <a:t>Spatial and Temporal Complexity Feature</a:t>
            </a:r>
            <a:r>
              <a:rPr lang="en" sz="100" dirty="0"/>
              <a:t> s</a:t>
            </a:r>
            <a:endParaRPr sz="182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77678D6-6B59-B741-BB79-6C5F8E286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402" y="1103859"/>
            <a:ext cx="2605959" cy="29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73DFD40-0202-9B45-B2FA-C68E03799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211" y="1103859"/>
            <a:ext cx="2603241" cy="293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00DC2C-CC3E-7C43-8A86-263C44A3A583}"/>
              </a:ext>
            </a:extLst>
          </p:cNvPr>
          <p:cNvSpPr/>
          <p:nvPr/>
        </p:nvSpPr>
        <p:spPr>
          <a:xfrm>
            <a:off x="1830470" y="4653693"/>
            <a:ext cx="701759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</a:rPr>
              <a:t>V. V. Menon,  C. Feldmann, H. Amirpour,  M. </a:t>
            </a:r>
            <a:r>
              <a:rPr lang="en-GB" sz="1000" dirty="0" err="1">
                <a:latin typeface="Arial" panose="020B0604020202020204" pitchFamily="34" charset="0"/>
              </a:rPr>
              <a:t>Ghanbari</a:t>
            </a:r>
            <a:r>
              <a:rPr lang="en-GB" sz="1000" dirty="0">
                <a:latin typeface="Arial" panose="020B0604020202020204" pitchFamily="34" charset="0"/>
              </a:rPr>
              <a:t>,  and C. </a:t>
            </a:r>
            <a:r>
              <a:rPr lang="en-GB" sz="1000" dirty="0" err="1">
                <a:latin typeface="Arial" panose="020B0604020202020204" pitchFamily="34" charset="0"/>
              </a:rPr>
              <a:t>Timmerer</a:t>
            </a:r>
            <a:r>
              <a:rPr lang="en-GB" sz="1000" dirty="0">
                <a:latin typeface="Arial" panose="020B0604020202020204" pitchFamily="34" charset="0"/>
              </a:rPr>
              <a:t>,“</a:t>
            </a:r>
            <a:r>
              <a:rPr lang="en-GB" sz="1000" b="1" i="1" dirty="0">
                <a:latin typeface="Arial" panose="020B0604020202020204" pitchFamily="34" charset="0"/>
              </a:rPr>
              <a:t>VCA: Video Complexity Analyzer</a:t>
            </a:r>
            <a:r>
              <a:rPr lang="en-GB" sz="1000" dirty="0">
                <a:latin typeface="Arial" panose="020B0604020202020204" pitchFamily="34" charset="0"/>
              </a:rPr>
              <a:t>,” in </a:t>
            </a:r>
            <a:r>
              <a:rPr lang="en-GB" sz="1000" dirty="0" err="1">
                <a:latin typeface="Arial" panose="020B0604020202020204" pitchFamily="34" charset="0"/>
              </a:rPr>
              <a:t>MMSys</a:t>
            </a:r>
            <a:r>
              <a:rPr lang="en-GB" sz="1000" dirty="0">
                <a:latin typeface="Arial" panose="020B0604020202020204" pitchFamily="34" charset="0"/>
              </a:rPr>
              <a:t> 2022.</a:t>
            </a:r>
          </a:p>
          <a:p>
            <a:br>
              <a:rPr lang="en-GB" dirty="0"/>
            </a:br>
            <a:br>
              <a:rPr lang="en-GB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2EBFEC-D4B7-F046-BA29-118CDE6D5DC7}"/>
              </a:ext>
            </a:extLst>
          </p:cNvPr>
          <p:cNvSpPr txBox="1"/>
          <p:nvPr/>
        </p:nvSpPr>
        <p:spPr>
          <a:xfrm>
            <a:off x="1703088" y="4128866"/>
            <a:ext cx="2100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Spatial Complexity (E)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015E38-411C-824C-B14B-2A211AFAB99A}"/>
              </a:ext>
            </a:extLst>
          </p:cNvPr>
          <p:cNvSpPr txBox="1"/>
          <p:nvPr/>
        </p:nvSpPr>
        <p:spPr>
          <a:xfrm>
            <a:off x="4656840" y="4102802"/>
            <a:ext cx="2201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Temporal Complexity (h)</a:t>
            </a:r>
          </a:p>
        </p:txBody>
      </p:sp>
    </p:spTree>
    <p:extLst>
      <p:ext uri="{BB962C8B-B14F-4D97-AF65-F5344CB8AC3E}">
        <p14:creationId xmlns:p14="http://schemas.microsoft.com/office/powerpoint/2010/main" val="4046980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/>
          <p:nvPr/>
        </p:nvSpPr>
        <p:spPr>
          <a:xfrm>
            <a:off x="260150" y="859900"/>
            <a:ext cx="8709600" cy="3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2400" dirty="0">
              <a:solidFill>
                <a:schemeClr val="tx1"/>
              </a:solidFill>
              <a:latin typeface="+mj-l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tx1"/>
                </a:solidFill>
                <a:latin typeface="+mj-lt"/>
                <a:ea typeface="Montserrat ExtraLight"/>
                <a:cs typeface="Montserrat ExtraLight"/>
                <a:sym typeface="Montserrat ExtraLight"/>
              </a:rPr>
              <a:t>Experimental Results</a:t>
            </a:r>
            <a:endParaRPr sz="4000" i="1" dirty="0">
              <a:solidFill>
                <a:schemeClr val="tx1"/>
              </a:solidFill>
              <a:latin typeface="+mj-lt"/>
              <a:ea typeface="Montserrat ExtraLight"/>
              <a:cs typeface="Montserrat ExtraLight"/>
              <a:sym typeface="Montserrat ExtraLight"/>
            </a:endParaRPr>
          </a:p>
          <a:p>
            <a:pPr marL="45720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AT" sz="1500" dirty="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AT" sz="1500" dirty="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60" name="Google Shape;160;p23"/>
          <p:cNvSpPr txBox="1"/>
          <p:nvPr/>
        </p:nvSpPr>
        <p:spPr>
          <a:xfrm>
            <a:off x="4791075" y="4805601"/>
            <a:ext cx="4009500" cy="1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</a:pPr>
            <a:r>
              <a:rPr lang="en" sz="400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All rights reserved.  ©20</a:t>
            </a:r>
            <a:r>
              <a:rPr lang="en" sz="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21</a:t>
            </a:r>
            <a:endParaRPr sz="4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</a:pPr>
            <a:endParaRPr sz="4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100" y="4799612"/>
            <a:ext cx="494475" cy="7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 rotWithShape="1">
          <a:blip r:embed="rId4">
            <a:alphaModFix/>
          </a:blip>
          <a:srcRect b="13532"/>
          <a:stretch/>
        </p:blipFill>
        <p:spPr>
          <a:xfrm>
            <a:off x="1008276" y="4778200"/>
            <a:ext cx="393948" cy="1100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23"/>
          <p:cNvCxnSpPr/>
          <p:nvPr/>
        </p:nvCxnSpPr>
        <p:spPr>
          <a:xfrm>
            <a:off x="923750" y="4782355"/>
            <a:ext cx="0" cy="1011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4" name="Google Shape;164;p23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70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 txBox="1">
            <a:spLocks noGrp="1"/>
          </p:cNvSpPr>
          <p:nvPr>
            <p:ph type="sldNum" idx="12"/>
          </p:nvPr>
        </p:nvSpPr>
        <p:spPr>
          <a:xfrm>
            <a:off x="8769612" y="47529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 dirty="0"/>
              <a:t>Results [Time Complexity]</a:t>
            </a:r>
            <a:endParaRPr sz="1820" dirty="0"/>
          </a:p>
        </p:txBody>
      </p:sp>
      <p:sp>
        <p:nvSpPr>
          <p:cNvPr id="221" name="Google Shape;221;p29"/>
          <p:cNvSpPr txBox="1"/>
          <p:nvPr/>
        </p:nvSpPr>
        <p:spPr>
          <a:xfrm>
            <a:off x="1506975" y="4030080"/>
            <a:ext cx="657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" dirty="0"/>
              <a:t>Average time to compute E-h for</a:t>
            </a:r>
            <a:r>
              <a:rPr lang="en-GB" dirty="0"/>
              <a:t> 2160p (with x86 SIMD and multi-threading).</a:t>
            </a:r>
            <a:endParaRPr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BF6F576-B947-1143-A93E-7221CE3ED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91" y="848090"/>
            <a:ext cx="4822019" cy="317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 txBox="1">
            <a:spLocks noGrp="1"/>
          </p:cNvSpPr>
          <p:nvPr>
            <p:ph type="sldNum" idx="12"/>
          </p:nvPr>
        </p:nvSpPr>
        <p:spPr>
          <a:xfrm>
            <a:off x="8769612" y="47529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 dirty="0"/>
              <a:t>Results [Correlation with Encoding Bitrate]</a:t>
            </a:r>
            <a:endParaRPr sz="182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57F22-A58B-FE4F-8C67-5C1241508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458" y="1105402"/>
            <a:ext cx="3736568" cy="1899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E5B2A0-DFE2-D247-8AA1-80245D0AD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84" y="1105402"/>
            <a:ext cx="3917077" cy="1990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3F5F0F-3A21-F140-BA1A-28F1C3773B86}"/>
              </a:ext>
            </a:extLst>
          </p:cNvPr>
          <p:cNvSpPr txBox="1"/>
          <p:nvPr/>
        </p:nvSpPr>
        <p:spPr>
          <a:xfrm>
            <a:off x="1739423" y="3183876"/>
            <a:ext cx="1010653" cy="31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x264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54DD8-CD49-6944-80AA-2EC99E08B99F}"/>
              </a:ext>
            </a:extLst>
          </p:cNvPr>
          <p:cNvSpPr txBox="1"/>
          <p:nvPr/>
        </p:nvSpPr>
        <p:spPr>
          <a:xfrm>
            <a:off x="5888599" y="3183876"/>
            <a:ext cx="1010653" cy="31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x265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872E22-1D7B-5E4F-B6E8-669EC89817B7}"/>
              </a:ext>
            </a:extLst>
          </p:cNvPr>
          <p:cNvSpPr/>
          <p:nvPr/>
        </p:nvSpPr>
        <p:spPr>
          <a:xfrm>
            <a:off x="598391" y="3734070"/>
            <a:ext cx="74499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PCC between the spatial complexity features (</a:t>
            </a:r>
            <a:r>
              <a:rPr lang="en-US" i="1" dirty="0"/>
              <a:t>SI</a:t>
            </a:r>
            <a:r>
              <a:rPr lang="en-US" dirty="0"/>
              <a:t> and </a:t>
            </a:r>
            <a:r>
              <a:rPr lang="en-US" i="1" dirty="0"/>
              <a:t>E</a:t>
            </a:r>
            <a:r>
              <a:rPr lang="en-US" dirty="0"/>
              <a:t>) and encoding bitrate in All Intra configuration for the </a:t>
            </a:r>
            <a:r>
              <a:rPr lang="en-US" b="1" dirty="0"/>
              <a:t>VCD</a:t>
            </a:r>
            <a:r>
              <a:rPr lang="en-US" dirty="0"/>
              <a:t> dataset.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6BCBFB-D2CC-BC4C-A97D-19F81B4CC729}"/>
              </a:ext>
            </a:extLst>
          </p:cNvPr>
          <p:cNvSpPr/>
          <p:nvPr/>
        </p:nvSpPr>
        <p:spPr>
          <a:xfrm>
            <a:off x="1830470" y="4653693"/>
            <a:ext cx="701759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</a:rPr>
              <a:t>H. Amirpour,  V. V. Menon,  M. </a:t>
            </a:r>
            <a:r>
              <a:rPr lang="en-GB" sz="1000" dirty="0" err="1">
                <a:latin typeface="Arial" panose="020B0604020202020204" pitchFamily="34" charset="0"/>
              </a:rPr>
              <a:t>Ghanbari</a:t>
            </a:r>
            <a:r>
              <a:rPr lang="en-GB" sz="1000" dirty="0">
                <a:latin typeface="Arial" panose="020B0604020202020204" pitchFamily="34" charset="0"/>
              </a:rPr>
              <a:t>,  and C. </a:t>
            </a:r>
            <a:r>
              <a:rPr lang="en-GB" sz="1000" dirty="0" err="1">
                <a:latin typeface="Arial" panose="020B0604020202020204" pitchFamily="34" charset="0"/>
              </a:rPr>
              <a:t>Timmerer</a:t>
            </a:r>
            <a:r>
              <a:rPr lang="en-GB" sz="1000" dirty="0">
                <a:latin typeface="Arial" panose="020B0604020202020204" pitchFamily="34" charset="0"/>
              </a:rPr>
              <a:t>,“</a:t>
            </a:r>
            <a:r>
              <a:rPr lang="en-GB" sz="1000" b="1" i="1" dirty="0">
                <a:latin typeface="Arial" panose="020B0604020202020204" pitchFamily="34" charset="0"/>
              </a:rPr>
              <a:t>VCD: Video Complexity Dataset</a:t>
            </a:r>
            <a:r>
              <a:rPr lang="en-GB" sz="1000" dirty="0">
                <a:latin typeface="Arial" panose="020B0604020202020204" pitchFamily="34" charset="0"/>
              </a:rPr>
              <a:t>,” in </a:t>
            </a:r>
            <a:r>
              <a:rPr lang="en-GB" sz="1000" dirty="0" err="1">
                <a:latin typeface="Arial" panose="020B0604020202020204" pitchFamily="34" charset="0"/>
              </a:rPr>
              <a:t>MMSys</a:t>
            </a:r>
            <a:r>
              <a:rPr lang="en-GB" sz="1000" dirty="0">
                <a:latin typeface="Arial" panose="020B0604020202020204" pitchFamily="34" charset="0"/>
              </a:rPr>
              <a:t> 2022.</a:t>
            </a:r>
          </a:p>
          <a:p>
            <a:br>
              <a:rPr lang="en-GB" dirty="0"/>
            </a:b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97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 txBox="1">
            <a:spLocks noGrp="1"/>
          </p:cNvSpPr>
          <p:nvPr>
            <p:ph type="sldNum" idx="12"/>
          </p:nvPr>
        </p:nvSpPr>
        <p:spPr>
          <a:xfrm>
            <a:off x="8769612" y="47529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>
              <a:buSzPts val="990"/>
            </a:pPr>
            <a:r>
              <a:rPr lang="en" sz="1820" dirty="0"/>
              <a:t>Results [Correlation with Encoding Bitrate]</a:t>
            </a:r>
            <a:endParaRPr sz="182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C4760-E88A-CB47-A31F-5B4E11625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22" y="1196283"/>
            <a:ext cx="2065468" cy="17402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2D2E08-601F-764A-AB8A-89E634C96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045" y="1193632"/>
            <a:ext cx="2065469" cy="1742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30C20-E344-E44D-A96C-9835BC62F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3793" y="1193632"/>
            <a:ext cx="2065468" cy="17429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5519D1-B824-6F4D-9781-6A98398323BF}"/>
              </a:ext>
            </a:extLst>
          </p:cNvPr>
          <p:cNvSpPr/>
          <p:nvPr/>
        </p:nvSpPr>
        <p:spPr>
          <a:xfrm>
            <a:off x="598422" y="3524984"/>
            <a:ext cx="74042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/>
          </a:p>
          <a:p>
            <a:pPr algn="just"/>
            <a:r>
              <a:rPr lang="en-US" dirty="0"/>
              <a:t>PCC between the spatial complexity features (</a:t>
            </a:r>
            <a:r>
              <a:rPr lang="en-US" i="1" dirty="0"/>
              <a:t>SI</a:t>
            </a:r>
            <a:r>
              <a:rPr lang="en-US" dirty="0"/>
              <a:t> and </a:t>
            </a:r>
            <a:r>
              <a:rPr lang="en-US" i="1" dirty="0"/>
              <a:t>E</a:t>
            </a:r>
            <a:r>
              <a:rPr lang="en-US" dirty="0"/>
              <a:t>) and temporal features (</a:t>
            </a:r>
            <a:r>
              <a:rPr lang="en-US" i="1" dirty="0"/>
              <a:t>TI</a:t>
            </a:r>
            <a:r>
              <a:rPr lang="en-US" dirty="0"/>
              <a:t> and </a:t>
            </a:r>
            <a:r>
              <a:rPr lang="en-US" i="1" dirty="0"/>
              <a:t>h</a:t>
            </a:r>
            <a:r>
              <a:rPr lang="en-US" dirty="0"/>
              <a:t>) with </a:t>
            </a:r>
            <a:r>
              <a:rPr lang="en-US" dirty="0">
                <a:solidFill>
                  <a:srgbClr val="FF0000"/>
                </a:solidFill>
              </a:rPr>
              <a:t>encoding bitrate </a:t>
            </a:r>
            <a:r>
              <a:rPr lang="en-US" dirty="0"/>
              <a:t>in the Low Delay Picture (LDP) configuration for the </a:t>
            </a:r>
            <a:r>
              <a:rPr lang="en-US" b="1" dirty="0"/>
              <a:t>VCD</a:t>
            </a:r>
            <a:r>
              <a:rPr lang="en-US" dirty="0"/>
              <a:t> dataset.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6F6CC1-DD91-184E-BCE1-7A034E5C2597}"/>
              </a:ext>
            </a:extLst>
          </p:cNvPr>
          <p:cNvSpPr txBox="1"/>
          <p:nvPr/>
        </p:nvSpPr>
        <p:spPr>
          <a:xfrm>
            <a:off x="1015826" y="3209389"/>
            <a:ext cx="1010653" cy="31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veryslow</a:t>
            </a:r>
            <a:endParaRPr lang="en-US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26B251-98CA-094C-B38F-AF7B4B6CE201}"/>
              </a:ext>
            </a:extLst>
          </p:cNvPr>
          <p:cNvSpPr txBox="1"/>
          <p:nvPr/>
        </p:nvSpPr>
        <p:spPr>
          <a:xfrm>
            <a:off x="3795243" y="3209388"/>
            <a:ext cx="1010653" cy="31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medium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A8A5B3-647D-BE4C-B8CE-C1F795A96ABB}"/>
              </a:ext>
            </a:extLst>
          </p:cNvPr>
          <p:cNvSpPr txBox="1"/>
          <p:nvPr/>
        </p:nvSpPr>
        <p:spPr>
          <a:xfrm>
            <a:off x="6381200" y="3209387"/>
            <a:ext cx="1010653" cy="31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ultrafast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0A0430-C503-1F43-8597-75D66D470731}"/>
              </a:ext>
            </a:extLst>
          </p:cNvPr>
          <p:cNvSpPr/>
          <p:nvPr/>
        </p:nvSpPr>
        <p:spPr>
          <a:xfrm>
            <a:off x="1830470" y="4653693"/>
            <a:ext cx="701759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</a:rPr>
              <a:t>H. Amirpour,  V. V. Menon,  M. </a:t>
            </a:r>
            <a:r>
              <a:rPr lang="en-GB" sz="1000" dirty="0" err="1">
                <a:latin typeface="Arial" panose="020B0604020202020204" pitchFamily="34" charset="0"/>
              </a:rPr>
              <a:t>Ghanbari</a:t>
            </a:r>
            <a:r>
              <a:rPr lang="en-GB" sz="1000" dirty="0">
                <a:latin typeface="Arial" panose="020B0604020202020204" pitchFamily="34" charset="0"/>
              </a:rPr>
              <a:t>,  and C. </a:t>
            </a:r>
            <a:r>
              <a:rPr lang="en-GB" sz="1000" dirty="0" err="1">
                <a:latin typeface="Arial" panose="020B0604020202020204" pitchFamily="34" charset="0"/>
              </a:rPr>
              <a:t>Timmerer</a:t>
            </a:r>
            <a:r>
              <a:rPr lang="en-GB" sz="1000" dirty="0">
                <a:latin typeface="Arial" panose="020B0604020202020204" pitchFamily="34" charset="0"/>
              </a:rPr>
              <a:t>,“</a:t>
            </a:r>
            <a:r>
              <a:rPr lang="en-GB" sz="1000" b="1" i="1" dirty="0">
                <a:latin typeface="Arial" panose="020B0604020202020204" pitchFamily="34" charset="0"/>
              </a:rPr>
              <a:t>VCD: Video Complexity Dataset</a:t>
            </a:r>
            <a:r>
              <a:rPr lang="en-GB" sz="1000" dirty="0">
                <a:latin typeface="Arial" panose="020B0604020202020204" pitchFamily="34" charset="0"/>
              </a:rPr>
              <a:t>,” in </a:t>
            </a:r>
            <a:r>
              <a:rPr lang="en-GB" sz="1000" dirty="0" err="1">
                <a:latin typeface="Arial" panose="020B0604020202020204" pitchFamily="34" charset="0"/>
              </a:rPr>
              <a:t>MMSys</a:t>
            </a:r>
            <a:r>
              <a:rPr lang="en-GB" sz="1000" dirty="0">
                <a:latin typeface="Arial" panose="020B0604020202020204" pitchFamily="34" charset="0"/>
              </a:rPr>
              <a:t> 2022.</a:t>
            </a:r>
          </a:p>
          <a:p>
            <a:br>
              <a:rPr lang="en-GB" dirty="0"/>
            </a:b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65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 txBox="1">
            <a:spLocks noGrp="1"/>
          </p:cNvSpPr>
          <p:nvPr>
            <p:ph type="sldNum" idx="12"/>
          </p:nvPr>
        </p:nvSpPr>
        <p:spPr>
          <a:xfrm>
            <a:off x="8769612" y="47529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>
              <a:buSzPts val="990"/>
            </a:pPr>
            <a:r>
              <a:rPr lang="en" sz="1820" dirty="0"/>
              <a:t>Results [Correlation with Encoding Time]</a:t>
            </a:r>
            <a:endParaRPr sz="182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C4760-E88A-CB47-A31F-5B4E116255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9992" y="1196283"/>
            <a:ext cx="2062327" cy="17402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2D2E08-601F-764A-AB8A-89E634C967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01045" y="1193632"/>
            <a:ext cx="2065469" cy="1742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30C20-E344-E44D-A96C-9835BC62F99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53793" y="1193632"/>
            <a:ext cx="2065468" cy="17429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5519D1-B824-6F4D-9781-6A98398323BF}"/>
              </a:ext>
            </a:extLst>
          </p:cNvPr>
          <p:cNvSpPr/>
          <p:nvPr/>
        </p:nvSpPr>
        <p:spPr>
          <a:xfrm>
            <a:off x="598422" y="3524984"/>
            <a:ext cx="74042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/>
          </a:p>
          <a:p>
            <a:pPr algn="just"/>
            <a:r>
              <a:rPr lang="en-US" dirty="0"/>
              <a:t>PCC between the spatial complexity features (</a:t>
            </a:r>
            <a:r>
              <a:rPr lang="en-US" i="1" dirty="0"/>
              <a:t>SI</a:t>
            </a:r>
            <a:r>
              <a:rPr lang="en-US" dirty="0"/>
              <a:t> and </a:t>
            </a:r>
            <a:r>
              <a:rPr lang="en-US" i="1" dirty="0"/>
              <a:t>E</a:t>
            </a:r>
            <a:r>
              <a:rPr lang="en-US" dirty="0"/>
              <a:t>) and temporal features (</a:t>
            </a:r>
            <a:r>
              <a:rPr lang="en-US" i="1" dirty="0"/>
              <a:t>TI</a:t>
            </a:r>
            <a:r>
              <a:rPr lang="en-US" dirty="0"/>
              <a:t> and </a:t>
            </a:r>
            <a:r>
              <a:rPr lang="en-US" i="1" dirty="0"/>
              <a:t>h</a:t>
            </a:r>
            <a:r>
              <a:rPr lang="en-US" dirty="0"/>
              <a:t>) with </a:t>
            </a:r>
            <a:r>
              <a:rPr lang="en-US" dirty="0">
                <a:solidFill>
                  <a:srgbClr val="FF0000"/>
                </a:solidFill>
              </a:rPr>
              <a:t>encoding time </a:t>
            </a:r>
            <a:r>
              <a:rPr lang="en-US" dirty="0"/>
              <a:t>in the Low Delay Picture (LDP) configuration for the </a:t>
            </a:r>
            <a:r>
              <a:rPr lang="en-US" b="1" dirty="0"/>
              <a:t>VCD</a:t>
            </a:r>
            <a:r>
              <a:rPr lang="en-US" dirty="0"/>
              <a:t> dataset.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6F6CC1-DD91-184E-BCE1-7A034E5C2597}"/>
              </a:ext>
            </a:extLst>
          </p:cNvPr>
          <p:cNvSpPr txBox="1"/>
          <p:nvPr/>
        </p:nvSpPr>
        <p:spPr>
          <a:xfrm>
            <a:off x="1015826" y="3209389"/>
            <a:ext cx="1010653" cy="31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/>
              <a:t>veryslow</a:t>
            </a:r>
            <a:endParaRPr lang="en-US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26B251-98CA-094C-B38F-AF7B4B6CE201}"/>
              </a:ext>
            </a:extLst>
          </p:cNvPr>
          <p:cNvSpPr txBox="1"/>
          <p:nvPr/>
        </p:nvSpPr>
        <p:spPr>
          <a:xfrm>
            <a:off x="3795243" y="3209388"/>
            <a:ext cx="1010653" cy="31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medium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A8A5B3-647D-BE4C-B8CE-C1F795A96ABB}"/>
              </a:ext>
            </a:extLst>
          </p:cNvPr>
          <p:cNvSpPr txBox="1"/>
          <p:nvPr/>
        </p:nvSpPr>
        <p:spPr>
          <a:xfrm>
            <a:off x="6381200" y="3209387"/>
            <a:ext cx="1010653" cy="31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ultrafast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C2D343-7497-5746-9596-7419F9073FDA}"/>
              </a:ext>
            </a:extLst>
          </p:cNvPr>
          <p:cNvSpPr/>
          <p:nvPr/>
        </p:nvSpPr>
        <p:spPr>
          <a:xfrm>
            <a:off x="1830470" y="4653693"/>
            <a:ext cx="701759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</a:rPr>
              <a:t>H. Amirpour,  V. V. Menon,  M. </a:t>
            </a:r>
            <a:r>
              <a:rPr lang="en-GB" sz="1000" dirty="0" err="1">
                <a:latin typeface="Arial" panose="020B0604020202020204" pitchFamily="34" charset="0"/>
              </a:rPr>
              <a:t>Ghanbari</a:t>
            </a:r>
            <a:r>
              <a:rPr lang="en-GB" sz="1000" dirty="0">
                <a:latin typeface="Arial" panose="020B0604020202020204" pitchFamily="34" charset="0"/>
              </a:rPr>
              <a:t>,  and C. </a:t>
            </a:r>
            <a:r>
              <a:rPr lang="en-GB" sz="1000" dirty="0" err="1">
                <a:latin typeface="Arial" panose="020B0604020202020204" pitchFamily="34" charset="0"/>
              </a:rPr>
              <a:t>Timmerer</a:t>
            </a:r>
            <a:r>
              <a:rPr lang="en-GB" sz="1000" dirty="0">
                <a:latin typeface="Arial" panose="020B0604020202020204" pitchFamily="34" charset="0"/>
              </a:rPr>
              <a:t>,“</a:t>
            </a:r>
            <a:r>
              <a:rPr lang="en-GB" sz="1000" b="1" i="1" dirty="0">
                <a:latin typeface="Arial" panose="020B0604020202020204" pitchFamily="34" charset="0"/>
              </a:rPr>
              <a:t>VCD: Video Complexity Dataset</a:t>
            </a:r>
            <a:r>
              <a:rPr lang="en-GB" sz="1000" dirty="0">
                <a:latin typeface="Arial" panose="020B0604020202020204" pitchFamily="34" charset="0"/>
              </a:rPr>
              <a:t>,” in </a:t>
            </a:r>
            <a:r>
              <a:rPr lang="en-GB" sz="1000" dirty="0" err="1">
                <a:latin typeface="Arial" panose="020B0604020202020204" pitchFamily="34" charset="0"/>
              </a:rPr>
              <a:t>MMSys</a:t>
            </a:r>
            <a:r>
              <a:rPr lang="en-GB" sz="1000" dirty="0">
                <a:latin typeface="Arial" panose="020B0604020202020204" pitchFamily="34" charset="0"/>
              </a:rPr>
              <a:t> 2022.</a:t>
            </a:r>
          </a:p>
          <a:p>
            <a:br>
              <a:rPr lang="en-GB" dirty="0"/>
            </a:b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837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 txBox="1">
            <a:spLocks noGrp="1"/>
          </p:cNvSpPr>
          <p:nvPr>
            <p:ph type="sldNum" idx="12"/>
          </p:nvPr>
        </p:nvSpPr>
        <p:spPr>
          <a:xfrm>
            <a:off x="8769612" y="47529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>
              <a:buSzPts val="990"/>
            </a:pPr>
            <a:r>
              <a:rPr lang="en" sz="1820" dirty="0"/>
              <a:t>Results [Correlation across Resolution]</a:t>
            </a:r>
            <a:endParaRPr sz="182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C4760-E88A-CB47-A31F-5B4E116255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78318" y="1219110"/>
            <a:ext cx="2606266" cy="2104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2D2E08-601F-764A-AB8A-89E634C967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72000" y="1219110"/>
            <a:ext cx="2606267" cy="21044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5519D1-B824-6F4D-9781-6A98398323BF}"/>
              </a:ext>
            </a:extLst>
          </p:cNvPr>
          <p:cNvSpPr/>
          <p:nvPr/>
        </p:nvSpPr>
        <p:spPr>
          <a:xfrm>
            <a:off x="598422" y="3524984"/>
            <a:ext cx="74042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/>
          </a:p>
          <a:p>
            <a:pPr algn="just"/>
            <a:r>
              <a:rPr lang="en-US" dirty="0"/>
              <a:t>PCC between the spatial complexity features </a:t>
            </a:r>
            <a:r>
              <a:rPr lang="en-US" i="1" dirty="0"/>
              <a:t>SI</a:t>
            </a:r>
            <a:r>
              <a:rPr lang="en-US" dirty="0"/>
              <a:t> and </a:t>
            </a:r>
            <a:r>
              <a:rPr lang="en-US" i="1" dirty="0"/>
              <a:t>E</a:t>
            </a:r>
            <a:r>
              <a:rPr lang="en-US" dirty="0"/>
              <a:t> across multiple resolutions for the </a:t>
            </a:r>
            <a:r>
              <a:rPr lang="en-US" b="1" dirty="0"/>
              <a:t>VCD</a:t>
            </a:r>
            <a:r>
              <a:rPr lang="en-US" dirty="0"/>
              <a:t> dataset.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6F6CC1-DD91-184E-BCE1-7A034E5C2597}"/>
              </a:ext>
            </a:extLst>
          </p:cNvPr>
          <p:cNvSpPr txBox="1"/>
          <p:nvPr/>
        </p:nvSpPr>
        <p:spPr>
          <a:xfrm>
            <a:off x="2726564" y="3323595"/>
            <a:ext cx="1010653" cy="31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26B251-98CA-094C-B38F-AF7B4B6CE201}"/>
              </a:ext>
            </a:extLst>
          </p:cNvPr>
          <p:cNvSpPr txBox="1"/>
          <p:nvPr/>
        </p:nvSpPr>
        <p:spPr>
          <a:xfrm>
            <a:off x="5609286" y="3323594"/>
            <a:ext cx="1010653" cy="315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2C0528-3BB3-7743-8D1E-D71F3A38815B}"/>
              </a:ext>
            </a:extLst>
          </p:cNvPr>
          <p:cNvSpPr/>
          <p:nvPr/>
        </p:nvSpPr>
        <p:spPr>
          <a:xfrm>
            <a:off x="1830470" y="4653693"/>
            <a:ext cx="701759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</a:rPr>
              <a:t>H. Amirpour,  V. V. Menon,  M. </a:t>
            </a:r>
            <a:r>
              <a:rPr lang="en-GB" sz="1000" dirty="0" err="1">
                <a:latin typeface="Arial" panose="020B0604020202020204" pitchFamily="34" charset="0"/>
              </a:rPr>
              <a:t>Ghanbari</a:t>
            </a:r>
            <a:r>
              <a:rPr lang="en-GB" sz="1000" dirty="0">
                <a:latin typeface="Arial" panose="020B0604020202020204" pitchFamily="34" charset="0"/>
              </a:rPr>
              <a:t>,  and C. </a:t>
            </a:r>
            <a:r>
              <a:rPr lang="en-GB" sz="1000" dirty="0" err="1">
                <a:latin typeface="Arial" panose="020B0604020202020204" pitchFamily="34" charset="0"/>
              </a:rPr>
              <a:t>Timmerer</a:t>
            </a:r>
            <a:r>
              <a:rPr lang="en-GB" sz="1000" dirty="0">
                <a:latin typeface="Arial" panose="020B0604020202020204" pitchFamily="34" charset="0"/>
              </a:rPr>
              <a:t>,“</a:t>
            </a:r>
            <a:r>
              <a:rPr lang="en-GB" sz="1000" b="1" i="1" dirty="0">
                <a:latin typeface="Arial" panose="020B0604020202020204" pitchFamily="34" charset="0"/>
              </a:rPr>
              <a:t>VCD: Video Complexity Dataset</a:t>
            </a:r>
            <a:r>
              <a:rPr lang="en-GB" sz="1000" dirty="0">
                <a:latin typeface="Arial" panose="020B0604020202020204" pitchFamily="34" charset="0"/>
              </a:rPr>
              <a:t>,” in </a:t>
            </a:r>
            <a:r>
              <a:rPr lang="en-GB" sz="1000" dirty="0" err="1">
                <a:latin typeface="Arial" panose="020B0604020202020204" pitchFamily="34" charset="0"/>
              </a:rPr>
              <a:t>MMSys</a:t>
            </a:r>
            <a:r>
              <a:rPr lang="en-GB" sz="1000" dirty="0">
                <a:latin typeface="Arial" panose="020B0604020202020204" pitchFamily="34" charset="0"/>
              </a:rPr>
              <a:t> 2022.</a:t>
            </a:r>
          </a:p>
          <a:p>
            <a:br>
              <a:rPr lang="en-GB" dirty="0"/>
            </a:b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022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/>
          <p:nvPr/>
        </p:nvSpPr>
        <p:spPr>
          <a:xfrm>
            <a:off x="260150" y="859900"/>
            <a:ext cx="8709600" cy="3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2400" dirty="0">
              <a:solidFill>
                <a:schemeClr val="tx1"/>
              </a:solidFill>
              <a:latin typeface="+mj-l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tx1"/>
                </a:solidFill>
                <a:latin typeface="+mj-lt"/>
                <a:ea typeface="Montserrat ExtraLight"/>
                <a:cs typeface="Montserrat ExtraLight"/>
                <a:sym typeface="Montserrat ExtraLight"/>
              </a:rPr>
              <a:t>Applications</a:t>
            </a:r>
            <a:endParaRPr sz="4000" i="1" dirty="0">
              <a:solidFill>
                <a:schemeClr val="tx1"/>
              </a:solidFill>
              <a:latin typeface="+mj-lt"/>
              <a:ea typeface="Montserrat ExtraLight"/>
              <a:cs typeface="Montserrat ExtraLight"/>
              <a:sym typeface="Montserrat ExtraLight"/>
            </a:endParaRPr>
          </a:p>
          <a:p>
            <a:pPr marL="45720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AT" sz="1500" dirty="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AT" sz="1500" dirty="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60" name="Google Shape;160;p23"/>
          <p:cNvSpPr txBox="1"/>
          <p:nvPr/>
        </p:nvSpPr>
        <p:spPr>
          <a:xfrm>
            <a:off x="4791075" y="4805601"/>
            <a:ext cx="4009500" cy="1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</a:pPr>
            <a:r>
              <a:rPr lang="en" sz="400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All rights reserved.  ©20</a:t>
            </a:r>
            <a:r>
              <a:rPr lang="en" sz="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21</a:t>
            </a:r>
            <a:endParaRPr sz="4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</a:pPr>
            <a:endParaRPr sz="4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100" y="4799612"/>
            <a:ext cx="494475" cy="7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 rotWithShape="1">
          <a:blip r:embed="rId4">
            <a:alphaModFix/>
          </a:blip>
          <a:srcRect b="13532"/>
          <a:stretch/>
        </p:blipFill>
        <p:spPr>
          <a:xfrm>
            <a:off x="1008276" y="4778200"/>
            <a:ext cx="393948" cy="1100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23"/>
          <p:cNvCxnSpPr/>
          <p:nvPr/>
        </p:nvCxnSpPr>
        <p:spPr>
          <a:xfrm>
            <a:off x="923750" y="4782355"/>
            <a:ext cx="0" cy="1011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4" name="Google Shape;164;p23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81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 txBox="1">
            <a:spLocks noGrp="1"/>
          </p:cNvSpPr>
          <p:nvPr>
            <p:ph type="sldNum" idx="12"/>
          </p:nvPr>
        </p:nvSpPr>
        <p:spPr>
          <a:xfrm>
            <a:off x="8769612" y="47529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 dirty="0"/>
              <a:t>Shot Detection</a:t>
            </a:r>
            <a:endParaRPr sz="182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9992E20-BC67-184D-8438-89984B5CAB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20"/>
          <a:stretch/>
        </p:blipFill>
        <p:spPr bwMode="auto">
          <a:xfrm>
            <a:off x="1909298" y="1027196"/>
            <a:ext cx="5325403" cy="73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A9CD402-8DFA-C44C-9500-9BD9690AF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93" y="1846388"/>
            <a:ext cx="6774526" cy="20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6A2EF2-EDBD-954C-B152-CA5E4D41587B}"/>
              </a:ext>
            </a:extLst>
          </p:cNvPr>
          <p:cNvSpPr/>
          <p:nvPr/>
        </p:nvSpPr>
        <p:spPr>
          <a:xfrm>
            <a:off x="2704635" y="3870513"/>
            <a:ext cx="3751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 fontAlgn="base"/>
            <a:r>
              <a:rPr lang="en-GB" dirty="0">
                <a:latin typeface="Arial" panose="020B0604020202020204" pitchFamily="34" charset="0"/>
              </a:rPr>
              <a:t> The gradient of temporal complexity.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13127F-D782-DF48-A1FA-6CED1D6E66B1}"/>
              </a:ext>
            </a:extLst>
          </p:cNvPr>
          <p:cNvSpPr/>
          <p:nvPr/>
        </p:nvSpPr>
        <p:spPr>
          <a:xfrm>
            <a:off x="1846848" y="4653693"/>
            <a:ext cx="677452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</a:rPr>
              <a:t>V. V. Menon,  H. Amirpour,  M. </a:t>
            </a:r>
            <a:r>
              <a:rPr lang="en-GB" sz="1000" dirty="0" err="1">
                <a:latin typeface="Arial" panose="020B0604020202020204" pitchFamily="34" charset="0"/>
              </a:rPr>
              <a:t>Ghanbari</a:t>
            </a:r>
            <a:r>
              <a:rPr lang="en-GB" sz="1000" dirty="0">
                <a:latin typeface="Arial" panose="020B0604020202020204" pitchFamily="34" charset="0"/>
              </a:rPr>
              <a:t>,  and C. </a:t>
            </a:r>
            <a:r>
              <a:rPr lang="en-GB" sz="1000" dirty="0" err="1">
                <a:latin typeface="Arial" panose="020B0604020202020204" pitchFamily="34" charset="0"/>
              </a:rPr>
              <a:t>Timmerer</a:t>
            </a:r>
            <a:r>
              <a:rPr lang="en-GB" sz="1000" dirty="0">
                <a:latin typeface="Arial" panose="020B0604020202020204" pitchFamily="34" charset="0"/>
              </a:rPr>
              <a:t>,“</a:t>
            </a:r>
            <a:r>
              <a:rPr lang="en-GB" sz="1000" b="1" i="1" dirty="0">
                <a:latin typeface="Arial" panose="020B0604020202020204" pitchFamily="34" charset="0"/>
              </a:rPr>
              <a:t>Efficient Content-Adaptive Feature-Based Shot Detection for HTTP Adaptive Streaming</a:t>
            </a:r>
            <a:r>
              <a:rPr lang="en-GB" sz="1000" dirty="0">
                <a:latin typeface="Arial" panose="020B0604020202020204" pitchFamily="34" charset="0"/>
              </a:rPr>
              <a:t>,” in ICIP 2021.</a:t>
            </a:r>
            <a:endParaRPr lang="en-GB" sz="1000" dirty="0"/>
          </a:p>
          <a:p>
            <a:br>
              <a:rPr lang="en-GB" dirty="0"/>
            </a:b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00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 txBox="1">
            <a:spLocks noGrp="1"/>
          </p:cNvSpPr>
          <p:nvPr>
            <p:ph type="sldNum" idx="12"/>
          </p:nvPr>
        </p:nvSpPr>
        <p:spPr>
          <a:xfrm>
            <a:off x="8769612" y="47529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 dirty="0"/>
              <a:t>Online Per-Title Encoding</a:t>
            </a:r>
            <a:endParaRPr sz="182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2A88E1-1B0D-774B-AF0A-B282932CD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56" y="1192260"/>
            <a:ext cx="6229713" cy="2758979"/>
          </a:xfrm>
          <a:prstGeom prst="rect">
            <a:avLst/>
          </a:prstGeom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AB17EDAB-3436-664E-84F4-803C8D230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120" y="890752"/>
            <a:ext cx="1734769" cy="30604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D025F6-4335-1D45-AFB1-A98FEB8381FC}"/>
              </a:ext>
            </a:extLst>
          </p:cNvPr>
          <p:cNvSpPr/>
          <p:nvPr/>
        </p:nvSpPr>
        <p:spPr>
          <a:xfrm>
            <a:off x="1830470" y="4653693"/>
            <a:ext cx="701759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</a:rPr>
              <a:t>V. V. Menon,  H. Amirpour,  M. </a:t>
            </a:r>
            <a:r>
              <a:rPr lang="en-GB" sz="1000" dirty="0" err="1">
                <a:latin typeface="Arial" panose="020B0604020202020204" pitchFamily="34" charset="0"/>
              </a:rPr>
              <a:t>Ghanbari</a:t>
            </a:r>
            <a:r>
              <a:rPr lang="en-GB" sz="1000" dirty="0">
                <a:latin typeface="Arial" panose="020B0604020202020204" pitchFamily="34" charset="0"/>
              </a:rPr>
              <a:t>,  and C. </a:t>
            </a:r>
            <a:r>
              <a:rPr lang="en-GB" sz="1000" dirty="0" err="1">
                <a:latin typeface="Arial" panose="020B0604020202020204" pitchFamily="34" charset="0"/>
              </a:rPr>
              <a:t>Timmerer</a:t>
            </a:r>
            <a:r>
              <a:rPr lang="en-GB" sz="1000" dirty="0">
                <a:latin typeface="Arial" panose="020B0604020202020204" pitchFamily="34" charset="0"/>
              </a:rPr>
              <a:t>,“</a:t>
            </a:r>
            <a:r>
              <a:rPr lang="en-GB" sz="1000" b="1" i="1" dirty="0">
                <a:latin typeface="Arial" panose="020B0604020202020204" pitchFamily="34" charset="0"/>
              </a:rPr>
              <a:t>OPTE: Online Per-Title Encoding for live video encoding</a:t>
            </a:r>
            <a:r>
              <a:rPr lang="en-GB" sz="1000" dirty="0">
                <a:latin typeface="Arial" panose="020B0604020202020204" pitchFamily="34" charset="0"/>
              </a:rPr>
              <a:t>,” in ICASSP 2022.</a:t>
            </a:r>
          </a:p>
          <a:p>
            <a:br>
              <a:rPr lang="en-GB" dirty="0"/>
            </a:b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48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/>
        </p:nvSpPr>
        <p:spPr>
          <a:xfrm>
            <a:off x="4791075" y="4805601"/>
            <a:ext cx="4009500" cy="1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</a:pPr>
            <a:r>
              <a:rPr lang="en" sz="400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All rights reserved.  ©20</a:t>
            </a:r>
            <a:r>
              <a:rPr lang="en" sz="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21</a:t>
            </a:r>
            <a:endParaRPr sz="500"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100" y="4799612"/>
            <a:ext cx="494475" cy="7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6"/>
          <p:cNvPicPr preferRelativeResize="0"/>
          <p:nvPr/>
        </p:nvPicPr>
        <p:blipFill rotWithShape="1">
          <a:blip r:embed="rId4">
            <a:alphaModFix/>
          </a:blip>
          <a:srcRect b="13532"/>
          <a:stretch/>
        </p:blipFill>
        <p:spPr>
          <a:xfrm>
            <a:off x="1008276" y="4778200"/>
            <a:ext cx="393948" cy="1100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" name="Google Shape;78;p16"/>
          <p:cNvCxnSpPr/>
          <p:nvPr/>
        </p:nvCxnSpPr>
        <p:spPr>
          <a:xfrm>
            <a:off x="923750" y="4782355"/>
            <a:ext cx="0" cy="1011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" name="Google Shape;81;p16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</a:pPr>
            <a:fld id="{00000000-1234-1234-1234-123412341234}" type="slidenum">
              <a:rPr lang="en"/>
              <a:t>2</a:t>
            </a:fld>
            <a:endParaRPr>
              <a:solidFill>
                <a:schemeClr val="dk2"/>
              </a:solidFill>
            </a:endParaRPr>
          </a:p>
        </p:txBody>
      </p:sp>
      <p:sp>
        <p:nvSpPr>
          <p:cNvPr id="16" name="Google Shape;105;p18">
            <a:extLst>
              <a:ext uri="{FF2B5EF4-FFF2-40B4-BE49-F238E27FC236}">
                <a16:creationId xmlns:a16="http://schemas.microsoft.com/office/drawing/2014/main" id="{D2F4B0EF-CEB5-9642-8D57-AFF680D363AA}"/>
              </a:ext>
            </a:extLst>
          </p:cNvPr>
          <p:cNvSpPr txBox="1"/>
          <p:nvPr/>
        </p:nvSpPr>
        <p:spPr>
          <a:xfrm>
            <a:off x="299937" y="1586865"/>
            <a:ext cx="8709600" cy="2385268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 fontAlgn="base">
              <a:buFont typeface="Wingdings" pitchFamily="2" charset="2"/>
              <a:buChar char="Ø"/>
              <a:defRPr>
                <a:latin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" sz="1800" dirty="0">
                <a:sym typeface="Montserrat Light"/>
              </a:rPr>
              <a:t>Motivation for VCA</a:t>
            </a:r>
            <a:endParaRPr sz="1800" dirty="0">
              <a:sym typeface="Montserrat Light"/>
            </a:endParaRPr>
          </a:p>
          <a:p>
            <a:pPr>
              <a:lnSpc>
                <a:spcPct val="150000"/>
              </a:lnSpc>
            </a:pPr>
            <a:r>
              <a:rPr lang="en" sz="1800" dirty="0">
                <a:sym typeface="Montserrat Light"/>
              </a:rPr>
              <a:t>Features</a:t>
            </a:r>
            <a:endParaRPr sz="1800" dirty="0">
              <a:sym typeface="Montserrat Light"/>
            </a:endParaRPr>
          </a:p>
          <a:p>
            <a:pPr>
              <a:lnSpc>
                <a:spcPct val="150000"/>
              </a:lnSpc>
            </a:pPr>
            <a:r>
              <a:rPr lang="en" sz="1800" dirty="0">
                <a:sym typeface="Montserrat Light"/>
              </a:rPr>
              <a:t>Experimental Results</a:t>
            </a:r>
            <a:endParaRPr sz="1800" dirty="0">
              <a:sym typeface="Montserrat Light"/>
            </a:endParaRPr>
          </a:p>
          <a:p>
            <a:pPr>
              <a:lnSpc>
                <a:spcPct val="150000"/>
              </a:lnSpc>
            </a:pPr>
            <a:r>
              <a:rPr lang="en" sz="1800" dirty="0">
                <a:sym typeface="Montserrat Light"/>
              </a:rPr>
              <a:t>Applications</a:t>
            </a:r>
          </a:p>
          <a:p>
            <a:pPr>
              <a:lnSpc>
                <a:spcPct val="150000"/>
              </a:lnSpc>
            </a:pPr>
            <a:r>
              <a:rPr lang="en" sz="1800" dirty="0">
                <a:sym typeface="Montserrat Light"/>
              </a:rPr>
              <a:t>Conclusion</a:t>
            </a:r>
            <a:endParaRPr sz="1800" dirty="0">
              <a:sym typeface="Montserrat Light"/>
            </a:endParaRPr>
          </a:p>
          <a:p>
            <a:endParaRPr dirty="0">
              <a:sym typeface="Montserrat Light"/>
            </a:endParaRPr>
          </a:p>
        </p:txBody>
      </p:sp>
      <p:sp>
        <p:nvSpPr>
          <p:cNvPr id="8" name="Google Shape;149;p22">
            <a:extLst>
              <a:ext uri="{FF2B5EF4-FFF2-40B4-BE49-F238E27FC236}">
                <a16:creationId xmlns:a16="http://schemas.microsoft.com/office/drawing/2014/main" id="{3E06AD9B-23E5-9D41-B842-C10206F11A0C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n-GB" sz="1820" dirty="0"/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3464225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 txBox="1">
            <a:spLocks noGrp="1"/>
          </p:cNvSpPr>
          <p:nvPr>
            <p:ph type="sldNum" idx="12"/>
          </p:nvPr>
        </p:nvSpPr>
        <p:spPr>
          <a:xfrm>
            <a:off x="8769612" y="47529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 dirty="0"/>
              <a:t>Online Per-Title Encoding</a:t>
            </a:r>
            <a:endParaRPr sz="182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B038DE-77F0-424B-B26C-BD75B983E486}"/>
              </a:ext>
            </a:extLst>
          </p:cNvPr>
          <p:cNvSpPr/>
          <p:nvPr/>
        </p:nvSpPr>
        <p:spPr>
          <a:xfrm>
            <a:off x="1830470" y="4653693"/>
            <a:ext cx="701759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</a:rPr>
              <a:t>V. V. Menon,  H. Amirpour,  M. </a:t>
            </a:r>
            <a:r>
              <a:rPr lang="en-GB" sz="1000" dirty="0" err="1">
                <a:latin typeface="Arial" panose="020B0604020202020204" pitchFamily="34" charset="0"/>
              </a:rPr>
              <a:t>Ghanbari</a:t>
            </a:r>
            <a:r>
              <a:rPr lang="en-GB" sz="1000" dirty="0">
                <a:latin typeface="Arial" panose="020B0604020202020204" pitchFamily="34" charset="0"/>
              </a:rPr>
              <a:t>,  and C. </a:t>
            </a:r>
            <a:r>
              <a:rPr lang="en-GB" sz="1000" dirty="0" err="1">
                <a:latin typeface="Arial" panose="020B0604020202020204" pitchFamily="34" charset="0"/>
              </a:rPr>
              <a:t>Timmerer</a:t>
            </a:r>
            <a:r>
              <a:rPr lang="en-GB" sz="1000" dirty="0">
                <a:latin typeface="Arial" panose="020B0604020202020204" pitchFamily="34" charset="0"/>
              </a:rPr>
              <a:t>,“</a:t>
            </a:r>
            <a:r>
              <a:rPr lang="en-GB" sz="1000" b="1" i="1" dirty="0">
                <a:latin typeface="Arial" panose="020B0604020202020204" pitchFamily="34" charset="0"/>
              </a:rPr>
              <a:t>OPTE: Online Per-Title Encoding for live video encoding</a:t>
            </a:r>
            <a:r>
              <a:rPr lang="en-GB" sz="1000" dirty="0">
                <a:latin typeface="Arial" panose="020B0604020202020204" pitchFamily="34" charset="0"/>
              </a:rPr>
              <a:t>,” in ICASSP 2022.</a:t>
            </a:r>
          </a:p>
          <a:p>
            <a:br>
              <a:rPr lang="en-GB" dirty="0"/>
            </a:br>
            <a:br>
              <a:rPr lang="en-GB" dirty="0"/>
            </a:br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0DDE7CF-8449-B641-9765-CF2C53FAA0C2}"/>
              </a:ext>
            </a:extLst>
          </p:cNvPr>
          <p:cNvSpPr/>
          <p:nvPr/>
        </p:nvSpPr>
        <p:spPr>
          <a:xfrm>
            <a:off x="4114800" y="1939159"/>
            <a:ext cx="701566" cy="15765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36DA8B-51A8-C849-80E3-9A08ED711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02" y="1248593"/>
            <a:ext cx="7017596" cy="317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44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 txBox="1">
            <a:spLocks noGrp="1"/>
          </p:cNvSpPr>
          <p:nvPr>
            <p:ph type="sldNum" idx="12"/>
          </p:nvPr>
        </p:nvSpPr>
        <p:spPr>
          <a:xfrm>
            <a:off x="8769612" y="47529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 dirty="0"/>
              <a:t>Online Per-Title Encoding</a:t>
            </a:r>
            <a:endParaRPr sz="182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8FA21-2D2E-F14E-8D77-B10BA520F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537" y="1172253"/>
            <a:ext cx="6850117" cy="36671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2820F0-D4AD-D043-A6F2-FA6B5629BE3D}"/>
              </a:ext>
            </a:extLst>
          </p:cNvPr>
          <p:cNvSpPr/>
          <p:nvPr/>
        </p:nvSpPr>
        <p:spPr>
          <a:xfrm>
            <a:off x="1830470" y="4653693"/>
            <a:ext cx="701759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</a:rPr>
              <a:t>V. V. Menon,  H. Amirpour,  M. </a:t>
            </a:r>
            <a:r>
              <a:rPr lang="en-GB" sz="1000" dirty="0" err="1">
                <a:latin typeface="Arial" panose="020B0604020202020204" pitchFamily="34" charset="0"/>
              </a:rPr>
              <a:t>Ghanbari</a:t>
            </a:r>
            <a:r>
              <a:rPr lang="en-GB" sz="1000" dirty="0">
                <a:latin typeface="Arial" panose="020B0604020202020204" pitchFamily="34" charset="0"/>
              </a:rPr>
              <a:t>,  and C. </a:t>
            </a:r>
            <a:r>
              <a:rPr lang="en-GB" sz="1000" dirty="0" err="1">
                <a:latin typeface="Arial" panose="020B0604020202020204" pitchFamily="34" charset="0"/>
              </a:rPr>
              <a:t>Timmerer</a:t>
            </a:r>
            <a:r>
              <a:rPr lang="en-GB" sz="1000" dirty="0">
                <a:latin typeface="Arial" panose="020B0604020202020204" pitchFamily="34" charset="0"/>
              </a:rPr>
              <a:t>,“</a:t>
            </a:r>
            <a:r>
              <a:rPr lang="en-GB" sz="1000" b="1" i="1" dirty="0">
                <a:latin typeface="Arial" panose="020B0604020202020204" pitchFamily="34" charset="0"/>
              </a:rPr>
              <a:t>OPTE: Online Per-Title Encoding for live video encoding</a:t>
            </a:r>
            <a:r>
              <a:rPr lang="en-GB" sz="1000" dirty="0">
                <a:latin typeface="Arial" panose="020B0604020202020204" pitchFamily="34" charset="0"/>
              </a:rPr>
              <a:t>,” in ICASSP 2022.</a:t>
            </a:r>
          </a:p>
          <a:p>
            <a:br>
              <a:rPr lang="en-GB" dirty="0"/>
            </a:br>
            <a:br>
              <a:rPr lang="en-GB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636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 txBox="1">
            <a:spLocks noGrp="1"/>
          </p:cNvSpPr>
          <p:nvPr>
            <p:ph type="sldNum" idx="12"/>
          </p:nvPr>
        </p:nvSpPr>
        <p:spPr>
          <a:xfrm>
            <a:off x="8769612" y="47529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 dirty="0"/>
              <a:t>Online Per-Title Encoding</a:t>
            </a:r>
            <a:endParaRPr sz="182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2820F0-D4AD-D043-A6F2-FA6B5629BE3D}"/>
              </a:ext>
            </a:extLst>
          </p:cNvPr>
          <p:cNvSpPr/>
          <p:nvPr/>
        </p:nvSpPr>
        <p:spPr>
          <a:xfrm>
            <a:off x="1830470" y="4653693"/>
            <a:ext cx="701759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</a:rPr>
              <a:t>V. V. Menon,  H. Amirpour,  M. </a:t>
            </a:r>
            <a:r>
              <a:rPr lang="en-GB" sz="1000" dirty="0" err="1">
                <a:latin typeface="Arial" panose="020B0604020202020204" pitchFamily="34" charset="0"/>
              </a:rPr>
              <a:t>Ghanbari</a:t>
            </a:r>
            <a:r>
              <a:rPr lang="en-GB" sz="1000" dirty="0">
                <a:latin typeface="Arial" panose="020B0604020202020204" pitchFamily="34" charset="0"/>
              </a:rPr>
              <a:t>,  and C. </a:t>
            </a:r>
            <a:r>
              <a:rPr lang="en-GB" sz="1000" dirty="0" err="1">
                <a:latin typeface="Arial" panose="020B0604020202020204" pitchFamily="34" charset="0"/>
              </a:rPr>
              <a:t>Timmerer</a:t>
            </a:r>
            <a:r>
              <a:rPr lang="en-GB" sz="1000" dirty="0">
                <a:latin typeface="Arial" panose="020B0604020202020204" pitchFamily="34" charset="0"/>
              </a:rPr>
              <a:t>,“</a:t>
            </a:r>
            <a:r>
              <a:rPr lang="en-GB" sz="1000" b="1" i="1" dirty="0">
                <a:latin typeface="Arial" panose="020B0604020202020204" pitchFamily="34" charset="0"/>
              </a:rPr>
              <a:t>OPTE: Online Per-Title Encoding for live video encoding</a:t>
            </a:r>
            <a:r>
              <a:rPr lang="en-GB" sz="1000" dirty="0">
                <a:latin typeface="Arial" panose="020B0604020202020204" pitchFamily="34" charset="0"/>
              </a:rPr>
              <a:t>,” in ICASSP 2022.</a:t>
            </a:r>
          </a:p>
          <a:p>
            <a:br>
              <a:rPr lang="en-GB" dirty="0"/>
            </a:br>
            <a:br>
              <a:rPr lang="en-GB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7B0D7-2FD6-1C47-8ABD-6C978D24C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117" y="1160626"/>
            <a:ext cx="4415847" cy="326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9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 txBox="1">
            <a:spLocks noGrp="1"/>
          </p:cNvSpPr>
          <p:nvPr>
            <p:ph type="sldNum" idx="12"/>
          </p:nvPr>
        </p:nvSpPr>
        <p:spPr>
          <a:xfrm>
            <a:off x="8769612" y="47529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 dirty="0"/>
              <a:t>Online Per-Title Encoding</a:t>
            </a:r>
            <a:endParaRPr sz="182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2820F0-D4AD-D043-A6F2-FA6B5629BE3D}"/>
              </a:ext>
            </a:extLst>
          </p:cNvPr>
          <p:cNvSpPr/>
          <p:nvPr/>
        </p:nvSpPr>
        <p:spPr>
          <a:xfrm>
            <a:off x="1830470" y="4653693"/>
            <a:ext cx="701759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latin typeface="Arial" panose="020B0604020202020204" pitchFamily="34" charset="0"/>
              </a:rPr>
              <a:t>V. V. Menon,  H. Amirpour,  M. </a:t>
            </a:r>
            <a:r>
              <a:rPr lang="en-GB" sz="1000" dirty="0" err="1">
                <a:latin typeface="Arial" panose="020B0604020202020204" pitchFamily="34" charset="0"/>
              </a:rPr>
              <a:t>Ghanbari</a:t>
            </a:r>
            <a:r>
              <a:rPr lang="en-GB" sz="1000" dirty="0">
                <a:latin typeface="Arial" panose="020B0604020202020204" pitchFamily="34" charset="0"/>
              </a:rPr>
              <a:t>,  and C. </a:t>
            </a:r>
            <a:r>
              <a:rPr lang="en-GB" sz="1000" dirty="0" err="1">
                <a:latin typeface="Arial" panose="020B0604020202020204" pitchFamily="34" charset="0"/>
              </a:rPr>
              <a:t>Timmerer</a:t>
            </a:r>
            <a:r>
              <a:rPr lang="en-GB" sz="1000" dirty="0">
                <a:latin typeface="Arial" panose="020B0604020202020204" pitchFamily="34" charset="0"/>
              </a:rPr>
              <a:t>,“</a:t>
            </a:r>
            <a:r>
              <a:rPr lang="en-GB" sz="1000" b="1" i="1" dirty="0">
                <a:latin typeface="Arial" panose="020B0604020202020204" pitchFamily="34" charset="0"/>
              </a:rPr>
              <a:t>OPTE: Online Per-Title Encoding for live video encoding</a:t>
            </a:r>
            <a:r>
              <a:rPr lang="en-GB" sz="1000" dirty="0">
                <a:latin typeface="Arial" panose="020B0604020202020204" pitchFamily="34" charset="0"/>
              </a:rPr>
              <a:t>,” in ICASSP 2022.</a:t>
            </a:r>
          </a:p>
          <a:p>
            <a:br>
              <a:rPr lang="en-GB" dirty="0"/>
            </a:br>
            <a:br>
              <a:rPr lang="en-GB" dirty="0"/>
            </a:br>
            <a:endParaRPr lang="en-US" dirty="0"/>
          </a:p>
        </p:txBody>
      </p:sp>
      <p:pic>
        <p:nvPicPr>
          <p:cNvPr id="3" name="Picture 2" descr="A large clock tower at night&#10;&#10;Description automatically generated with low confidence">
            <a:extLst>
              <a:ext uri="{FF2B5EF4-FFF2-40B4-BE49-F238E27FC236}">
                <a16:creationId xmlns:a16="http://schemas.microsoft.com/office/drawing/2014/main" id="{1C1DBDE1-2735-6748-A87E-6233A6ED4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320" y="1420712"/>
            <a:ext cx="3810985" cy="2667689"/>
          </a:xfrm>
          <a:prstGeom prst="rect">
            <a:avLst/>
          </a:prstGeom>
        </p:spPr>
      </p:pic>
      <p:pic>
        <p:nvPicPr>
          <p:cNvPr id="6" name="Picture 5" descr="A picture containing text, outdoor, night&#10;&#10;Description automatically generated">
            <a:extLst>
              <a:ext uri="{FF2B5EF4-FFF2-40B4-BE49-F238E27FC236}">
                <a16:creationId xmlns:a16="http://schemas.microsoft.com/office/drawing/2014/main" id="{50E6C56A-760A-EB41-99AA-A132E27A4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88" y="1430936"/>
            <a:ext cx="3810983" cy="266768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FE2BA3F-C3C5-794C-85DE-ED2DD55FCDDB}"/>
              </a:ext>
            </a:extLst>
          </p:cNvPr>
          <p:cNvCxnSpPr/>
          <p:nvPr/>
        </p:nvCxnSpPr>
        <p:spPr>
          <a:xfrm flipH="1">
            <a:off x="8096728" y="2502806"/>
            <a:ext cx="523872" cy="59120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5816235-E528-314E-8BF8-5C5A8A90E528}"/>
              </a:ext>
            </a:extLst>
          </p:cNvPr>
          <p:cNvCxnSpPr/>
          <p:nvPr/>
        </p:nvCxnSpPr>
        <p:spPr>
          <a:xfrm flipH="1">
            <a:off x="4067504" y="2522271"/>
            <a:ext cx="523872" cy="59120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7112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 txBox="1">
            <a:spLocks noGrp="1"/>
          </p:cNvSpPr>
          <p:nvPr>
            <p:ph type="sldNum" idx="12"/>
          </p:nvPr>
        </p:nvSpPr>
        <p:spPr>
          <a:xfrm>
            <a:off x="8769612" y="47529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67DC26-2181-D049-A2CB-F1AAA033EDD3}"/>
              </a:ext>
            </a:extLst>
          </p:cNvPr>
          <p:cNvSpPr/>
          <p:nvPr/>
        </p:nvSpPr>
        <p:spPr>
          <a:xfrm>
            <a:off x="212833" y="1512517"/>
            <a:ext cx="8520599" cy="2118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1800" b="1" dirty="0">
                <a:latin typeface="Arial" panose="020B0604020202020204" pitchFamily="34" charset="0"/>
              </a:rPr>
              <a:t>VCA</a:t>
            </a:r>
            <a:r>
              <a:rPr lang="en-US" sz="1800" dirty="0">
                <a:latin typeface="Arial" panose="020B0604020202020204" pitchFamily="34" charset="0"/>
              </a:rPr>
              <a:t> is a</a:t>
            </a:r>
            <a:r>
              <a:rPr lang="en-GB" sz="1800" dirty="0">
                <a:latin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FF0000"/>
                </a:solidFill>
                <a:latin typeface="Arial" panose="020B0604020202020204" pitchFamily="34" charset="0"/>
              </a:rPr>
              <a:t>fast </a:t>
            </a:r>
            <a:r>
              <a:rPr lang="en-GB" sz="1800" dirty="0" err="1">
                <a:solidFill>
                  <a:srgbClr val="FF0000"/>
                </a:solidFill>
                <a:latin typeface="Arial" panose="020B0604020202020204" pitchFamily="34" charset="0"/>
              </a:rPr>
              <a:t>preprocessor</a:t>
            </a:r>
            <a:r>
              <a:rPr lang="en-GB" sz="18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GB" sz="1800" dirty="0">
                <a:latin typeface="Arial" panose="020B0604020202020204" pitchFamily="34" charset="0"/>
              </a:rPr>
              <a:t>that determines the spatial and temporal complexity of videos (segments) </a:t>
            </a:r>
          </a:p>
          <a:p>
            <a:pPr marL="285750" indent="-285750" fontAlgn="base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800" dirty="0">
                <a:latin typeface="Arial" panose="020B0604020202020204" pitchFamily="34" charset="0"/>
              </a:rPr>
              <a:t>These features show higher correlations with encoding bitrate and time</a:t>
            </a:r>
          </a:p>
          <a:p>
            <a:pPr marL="285750" indent="-285750" fontAlgn="base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800" dirty="0">
                <a:latin typeface="Arial" panose="020B0604020202020204" pitchFamily="34" charset="0"/>
              </a:rPr>
              <a:t>They can aid the encoding process in </a:t>
            </a:r>
            <a:r>
              <a:rPr lang="en-GB" sz="1800">
                <a:latin typeface="Arial" panose="020B0604020202020204" pitchFamily="34" charset="0"/>
              </a:rPr>
              <a:t>various applications</a:t>
            </a:r>
            <a:endParaRPr lang="en-GB" sz="1800" dirty="0">
              <a:latin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buFont typeface="Wingdings" pitchFamily="2" charset="2"/>
              <a:buChar char="Ø"/>
            </a:pPr>
            <a:endParaRPr lang="en-GB" sz="1800" dirty="0">
              <a:latin typeface="Arial" panose="020B0604020202020204" pitchFamily="34" charset="0"/>
            </a:endParaRPr>
          </a:p>
        </p:txBody>
      </p:sp>
      <p:sp>
        <p:nvSpPr>
          <p:cNvPr id="7" name="Google Shape;220;p29">
            <a:extLst>
              <a:ext uri="{FF2B5EF4-FFF2-40B4-BE49-F238E27FC236}">
                <a16:creationId xmlns:a16="http://schemas.microsoft.com/office/drawing/2014/main" id="{4ADB998A-D60E-6F49-A7D3-2E9DDB0C835C}"/>
              </a:ext>
            </a:extLst>
          </p:cNvPr>
          <p:cNvSpPr txBox="1">
            <a:spLocks/>
          </p:cNvSpPr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990"/>
            </a:pPr>
            <a:r>
              <a:rPr lang="en-GB" sz="1820"/>
              <a:t>Conclusion</a:t>
            </a:r>
            <a:endParaRPr lang="en-GB" sz="1820" dirty="0"/>
          </a:p>
        </p:txBody>
      </p:sp>
    </p:spTree>
    <p:extLst>
      <p:ext uri="{BB962C8B-B14F-4D97-AF65-F5344CB8AC3E}">
        <p14:creationId xmlns:p14="http://schemas.microsoft.com/office/powerpoint/2010/main" val="4061570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 txBox="1">
            <a:spLocks noGrp="1"/>
          </p:cNvSpPr>
          <p:nvPr>
            <p:ph type="sldNum" idx="12"/>
          </p:nvPr>
        </p:nvSpPr>
        <p:spPr>
          <a:xfrm>
            <a:off x="8769612" y="47529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67DC26-2181-D049-A2CB-F1AAA033EDD3}"/>
              </a:ext>
            </a:extLst>
          </p:cNvPr>
          <p:cNvSpPr/>
          <p:nvPr/>
        </p:nvSpPr>
        <p:spPr>
          <a:xfrm>
            <a:off x="212834" y="1512517"/>
            <a:ext cx="6329856" cy="1702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800" dirty="0">
                <a:latin typeface="Arial" panose="020B0604020202020204" pitchFamily="34" charset="0"/>
              </a:rPr>
              <a:t>Open-source with GNU GPLv3 license</a:t>
            </a:r>
          </a:p>
          <a:p>
            <a:pPr marL="285750" indent="-285750" fontAlgn="base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800" dirty="0">
                <a:latin typeface="Arial" panose="020B0604020202020204" pitchFamily="34" charset="0"/>
              </a:rPr>
              <a:t>Website: </a:t>
            </a:r>
            <a:r>
              <a:rPr lang="en-GB" sz="1800" dirty="0">
                <a:latin typeface="Arial" panose="020B0604020202020204" pitchFamily="34" charset="0"/>
                <a:hlinkClick r:id="rId3"/>
              </a:rPr>
              <a:t>https://vca.itec.aau.at</a:t>
            </a:r>
            <a:endParaRPr lang="en-GB" sz="1800" dirty="0">
              <a:latin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800" dirty="0">
                <a:latin typeface="Arial" panose="020B0604020202020204" pitchFamily="34" charset="0"/>
              </a:rPr>
              <a:t>Source code: </a:t>
            </a:r>
            <a:r>
              <a:rPr lang="en-GB" sz="1800" dirty="0">
                <a:latin typeface="Arial" panose="020B0604020202020204" pitchFamily="34" charset="0"/>
                <a:hlinkClick r:id="rId4"/>
              </a:rPr>
              <a:t>https://github.com/cd-athena/VCA</a:t>
            </a:r>
            <a:endParaRPr lang="en-GB" sz="1800" dirty="0">
              <a:latin typeface="Arial" panose="020B0604020202020204" pitchFamily="34" charset="0"/>
            </a:endParaRPr>
          </a:p>
          <a:p>
            <a:pPr marL="285750" indent="-285750" fontAlgn="base">
              <a:lnSpc>
                <a:spcPct val="150000"/>
              </a:lnSpc>
              <a:buFont typeface="Wingdings" pitchFamily="2" charset="2"/>
              <a:buChar char="Ø"/>
            </a:pPr>
            <a:r>
              <a:rPr lang="en-GB" sz="1800" dirty="0">
                <a:latin typeface="Arial" panose="020B0604020202020204" pitchFamily="34" charset="0"/>
              </a:rPr>
              <a:t>Online documentation: </a:t>
            </a:r>
            <a:r>
              <a:rPr lang="en-GB" sz="1800" dirty="0">
                <a:latin typeface="Arial" panose="020B0604020202020204" pitchFamily="34" charset="0"/>
                <a:hlinkClick r:id="rId5"/>
              </a:rPr>
              <a:t>https://cd-athena.github.io/VCA/</a:t>
            </a:r>
            <a:endParaRPr lang="en-GB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813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>
            <a:spLocks noGrp="1"/>
          </p:cNvSpPr>
          <p:nvPr>
            <p:ph type="sldNum" idx="12"/>
          </p:nvPr>
        </p:nvSpPr>
        <p:spPr>
          <a:xfrm>
            <a:off x="8769612" y="47529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 dirty="0"/>
              <a:t>Motivation</a:t>
            </a:r>
            <a:endParaRPr sz="1820" dirty="0"/>
          </a:p>
        </p:txBody>
      </p:sp>
      <p:sp>
        <p:nvSpPr>
          <p:cNvPr id="150" name="Google Shape;150;p22"/>
          <p:cNvSpPr txBox="1"/>
          <p:nvPr/>
        </p:nvSpPr>
        <p:spPr>
          <a:xfrm>
            <a:off x="375708" y="1017725"/>
            <a:ext cx="8311092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" sz="1600" dirty="0"/>
              <a:t>The (spatial and temporal) complexity of videos is used to aid the encoding process.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" name="Google Shape;151;p22"/>
          <p:cNvSpPr txBox="1"/>
          <p:nvPr/>
        </p:nvSpPr>
        <p:spPr>
          <a:xfrm>
            <a:off x="1273056" y="4622168"/>
            <a:ext cx="657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framework for streaming applications. 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189F1-E70D-E149-936B-76C5D0FF3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583" y="1815891"/>
            <a:ext cx="6229713" cy="275897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>
            <a:spLocks noGrp="1"/>
          </p:cNvSpPr>
          <p:nvPr>
            <p:ph type="sldNum" idx="12"/>
          </p:nvPr>
        </p:nvSpPr>
        <p:spPr>
          <a:xfrm>
            <a:off x="8769612" y="47529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/>
              <a:t>Motivation</a:t>
            </a:r>
            <a:endParaRPr sz="1820"/>
          </a:p>
        </p:txBody>
      </p:sp>
      <p:sp>
        <p:nvSpPr>
          <p:cNvPr id="140" name="Google Shape;140;p21"/>
          <p:cNvSpPr txBox="1"/>
          <p:nvPr/>
        </p:nvSpPr>
        <p:spPr>
          <a:xfrm>
            <a:off x="196810" y="1017725"/>
            <a:ext cx="8261390" cy="3000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5450" indent="-285750" algn="just">
              <a:spcAft>
                <a:spcPts val="600"/>
              </a:spcAft>
              <a:buSzPts val="1400"/>
              <a:buFont typeface="Wingdings" pitchFamily="2" charset="2"/>
              <a:buChar char="Ø"/>
            </a:pPr>
            <a:r>
              <a:rPr lang="en-GB" sz="1600" dirty="0"/>
              <a:t>The state-of-the-art spatial and temporal complexity feature is </a:t>
            </a:r>
            <a:r>
              <a:rPr lang="en-GB" sz="1600" b="1" dirty="0"/>
              <a:t>SI-TI </a:t>
            </a:r>
            <a:r>
              <a:rPr lang="en-GB" sz="1600" dirty="0"/>
              <a:t>[1,2].</a:t>
            </a:r>
            <a:endParaRPr lang="en" sz="1600" dirty="0"/>
          </a:p>
          <a:p>
            <a:pPr marL="425450" lvl="0" indent="-285750" algn="just" rtl="0">
              <a:spcBef>
                <a:spcPts val="0"/>
              </a:spcBef>
              <a:spcAft>
                <a:spcPts val="0"/>
              </a:spcAft>
              <a:buSzPts val="1400"/>
              <a:buFont typeface="Wingdings" pitchFamily="2" charset="2"/>
              <a:buChar char="Ø"/>
            </a:pPr>
            <a:r>
              <a:rPr lang="en" sz="1600" dirty="0">
                <a:solidFill>
                  <a:srgbClr val="C00000"/>
                </a:solidFill>
              </a:rPr>
              <a:t>Time taken </a:t>
            </a:r>
            <a:r>
              <a:rPr lang="en" sz="1600" dirty="0"/>
              <a:t>to compute SI-TI features is </a:t>
            </a:r>
            <a:r>
              <a:rPr lang="en" sz="1600" dirty="0">
                <a:solidFill>
                  <a:srgbClr val="C00000"/>
                </a:solidFill>
              </a:rPr>
              <a:t>very high!</a:t>
            </a:r>
          </a:p>
          <a:p>
            <a:pPr marL="425450" lvl="0" indent="-285750" algn="just" rtl="0">
              <a:spcBef>
                <a:spcPts val="0"/>
              </a:spcBef>
              <a:spcAft>
                <a:spcPts val="0"/>
              </a:spcAft>
              <a:buSzPts val="1400"/>
              <a:buFont typeface="Wingdings" pitchFamily="2" charset="2"/>
              <a:buChar char="Ø"/>
            </a:pPr>
            <a:endParaRPr sz="1600" dirty="0"/>
          </a:p>
          <a:p>
            <a:pPr marL="882650" lvl="1" indent="-285750" algn="just" rtl="0">
              <a:spcBef>
                <a:spcPts val="0"/>
              </a:spcBef>
              <a:spcAft>
                <a:spcPts val="400"/>
              </a:spcAft>
              <a:buSzPts val="1400"/>
              <a:buFont typeface="Courier New" panose="02070309020205020404" pitchFamily="49" charset="0"/>
              <a:buChar char="o"/>
            </a:pPr>
            <a:r>
              <a:rPr lang="en" sz="1600" dirty="0">
                <a:solidFill>
                  <a:schemeClr val="dk1"/>
                </a:solidFill>
              </a:rPr>
              <a:t>0.2 seconds per frame for 2160p (5 fps)</a:t>
            </a:r>
            <a:endParaRPr sz="1600" dirty="0">
              <a:solidFill>
                <a:schemeClr val="dk1"/>
              </a:solidFill>
            </a:endParaRPr>
          </a:p>
          <a:p>
            <a:pPr marL="882650" lvl="1" indent="-285750" algn="just" rtl="0">
              <a:spcBef>
                <a:spcPts val="0"/>
              </a:spcBef>
              <a:spcAft>
                <a:spcPts val="400"/>
              </a:spcAft>
              <a:buSzPts val="1400"/>
              <a:buFont typeface="Courier New" panose="02070309020205020404" pitchFamily="49" charset="0"/>
              <a:buChar char="o"/>
            </a:pPr>
            <a:r>
              <a:rPr lang="en" sz="1600" dirty="0">
                <a:solidFill>
                  <a:schemeClr val="dk1"/>
                </a:solidFill>
              </a:rPr>
              <a:t>Not suitable for live applications</a:t>
            </a:r>
            <a:endParaRPr sz="1600" dirty="0">
              <a:solidFill>
                <a:schemeClr val="dk1"/>
              </a:solidFill>
            </a:endParaRPr>
          </a:p>
          <a:p>
            <a:pPr marL="882650" lvl="1" indent="-285750" algn="just" rtl="0"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ts val="1400"/>
              <a:buFont typeface="Courier New" panose="02070309020205020404" pitchFamily="49" charset="0"/>
              <a:buChar char="o"/>
            </a:pPr>
            <a:r>
              <a:rPr lang="en" sz="1600" dirty="0">
                <a:solidFill>
                  <a:schemeClr val="dk1"/>
                </a:solidFill>
              </a:rPr>
              <a:t>Higher computational cost in </a:t>
            </a:r>
            <a:r>
              <a:rPr lang="en" sz="1600" dirty="0" err="1">
                <a:solidFill>
                  <a:schemeClr val="dk1"/>
                </a:solidFill>
              </a:rPr>
              <a:t>VoD</a:t>
            </a:r>
            <a:r>
              <a:rPr lang="en" sz="1600" dirty="0">
                <a:solidFill>
                  <a:schemeClr val="dk1"/>
                </a:solidFill>
              </a:rPr>
              <a:t> applications</a:t>
            </a:r>
          </a:p>
          <a:p>
            <a:pPr marL="882650" lvl="1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urier New" panose="02070309020205020404" pitchFamily="49" charset="0"/>
              <a:buChar char="o"/>
            </a:pPr>
            <a:endParaRPr lang="en" sz="1600" dirty="0">
              <a:solidFill>
                <a:schemeClr val="dk1"/>
              </a:solidFill>
            </a:endParaRPr>
          </a:p>
          <a:p>
            <a:pPr marL="424800" indent="-285750" algn="just">
              <a:buClr>
                <a:schemeClr val="dk1"/>
              </a:buClr>
              <a:buSzPts val="1400"/>
              <a:buFont typeface="Wingdings" pitchFamily="2" charset="2"/>
              <a:buChar char="Ø"/>
            </a:pPr>
            <a:r>
              <a:rPr lang="en" sz="1600" dirty="0">
                <a:solidFill>
                  <a:srgbClr val="0070C0"/>
                </a:solidFill>
              </a:rPr>
              <a:t>The correlation </a:t>
            </a:r>
            <a:r>
              <a:rPr lang="en" sz="1600" dirty="0">
                <a:solidFill>
                  <a:schemeClr val="dk1"/>
                </a:solidFill>
              </a:rPr>
              <a:t>with encoding bitrate and encoding time is </a:t>
            </a:r>
            <a:r>
              <a:rPr lang="en" sz="1600" dirty="0">
                <a:solidFill>
                  <a:srgbClr val="0070C0"/>
                </a:solidFill>
              </a:rPr>
              <a:t>low!</a:t>
            </a:r>
            <a:endParaRPr sz="1600" dirty="0">
              <a:solidFill>
                <a:srgbClr val="0070C0"/>
              </a:solidFill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endParaRPr sz="1600" dirty="0"/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sz="1600" dirty="0"/>
          </a:p>
        </p:txBody>
      </p:sp>
      <p:sp>
        <p:nvSpPr>
          <p:cNvPr id="142" name="Google Shape;142;p21"/>
          <p:cNvSpPr txBox="1"/>
          <p:nvPr/>
        </p:nvSpPr>
        <p:spPr>
          <a:xfrm>
            <a:off x="1969500" y="4626490"/>
            <a:ext cx="52050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1000" dirty="0"/>
              <a:t>[1] ITU-T P910 Subjective video quality assessment methods for multimedia applications. </a:t>
            </a:r>
          </a:p>
          <a:p>
            <a:r>
              <a:rPr lang="en-GB" sz="1000" dirty="0"/>
              <a:t>[2] SITI source code: https://</a:t>
            </a:r>
            <a:r>
              <a:rPr lang="en-GB" sz="1000" dirty="0" err="1"/>
              <a:t>github.com</a:t>
            </a:r>
            <a:r>
              <a:rPr lang="en-GB" sz="1000" dirty="0"/>
              <a:t>/Telecommunication-Telemedia-Assessment/SITI</a:t>
            </a:r>
          </a:p>
          <a:p>
            <a:endParaRPr lang="en-GB"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000" dirty="0"/>
          </a:p>
        </p:txBody>
      </p:sp>
      <p:pic>
        <p:nvPicPr>
          <p:cNvPr id="3074" name="Picture 2" descr="Depress Sad Stress Man Icon Design Stock Vector (Royalty Free) 1461086087">
            <a:extLst>
              <a:ext uri="{FF2B5EF4-FFF2-40B4-BE49-F238E27FC236}">
                <a16:creationId xmlns:a16="http://schemas.microsoft.com/office/drawing/2014/main" id="{4B5E837A-F232-EC46-8512-CA893C9722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2"/>
          <a:stretch/>
        </p:blipFill>
        <p:spPr bwMode="auto">
          <a:xfrm flipH="1">
            <a:off x="6764172" y="1856232"/>
            <a:ext cx="1254052" cy="122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>
            <a:spLocks noGrp="1"/>
          </p:cNvSpPr>
          <p:nvPr>
            <p:ph type="sldNum" idx="12"/>
          </p:nvPr>
        </p:nvSpPr>
        <p:spPr>
          <a:xfrm>
            <a:off x="8769612" y="47529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 dirty="0"/>
              <a:t>Motivation</a:t>
            </a:r>
            <a:endParaRPr sz="1820" dirty="0"/>
          </a:p>
        </p:txBody>
      </p:sp>
      <p:sp>
        <p:nvSpPr>
          <p:cNvPr id="150" name="Google Shape;150;p22"/>
          <p:cNvSpPr txBox="1"/>
          <p:nvPr/>
        </p:nvSpPr>
        <p:spPr>
          <a:xfrm>
            <a:off x="375708" y="1017725"/>
            <a:ext cx="8311092" cy="13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" sz="1600" dirty="0"/>
              <a:t>Video Complexity Analyzer (VCA) can be realized as a </a:t>
            </a:r>
            <a:r>
              <a:rPr lang="en" sz="1600" b="1" dirty="0">
                <a:solidFill>
                  <a:srgbClr val="FF0000"/>
                </a:solidFill>
              </a:rPr>
              <a:t>fast preprocessor </a:t>
            </a:r>
            <a:r>
              <a:rPr lang="en" sz="1600" dirty="0"/>
              <a:t>which determines the spatial and temporal complexity of videos (segments) to aid the encoding process.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" name="Google Shape;151;p22"/>
          <p:cNvSpPr txBox="1"/>
          <p:nvPr/>
        </p:nvSpPr>
        <p:spPr>
          <a:xfrm>
            <a:off x="1273056" y="4574870"/>
            <a:ext cx="657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The proposed framework for streaming applications.</a:t>
            </a:r>
            <a:r>
              <a:rPr lang="en" dirty="0"/>
              <a:t> 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7189F1-E70D-E149-936B-76C5D0FF3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015" y="1823967"/>
            <a:ext cx="6229713" cy="27589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F2C873D-1789-BF4B-B583-2FD9F8F75B66}"/>
              </a:ext>
            </a:extLst>
          </p:cNvPr>
          <p:cNvSpPr/>
          <p:nvPr/>
        </p:nvSpPr>
        <p:spPr>
          <a:xfrm>
            <a:off x="2916936" y="1787391"/>
            <a:ext cx="1243584" cy="818649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 txBox="1"/>
          <p:nvPr/>
        </p:nvSpPr>
        <p:spPr>
          <a:xfrm>
            <a:off x="260150" y="859900"/>
            <a:ext cx="8709600" cy="3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" sz="2400" dirty="0">
              <a:solidFill>
                <a:schemeClr val="tx1"/>
              </a:solidFill>
              <a:latin typeface="+mj-lt"/>
              <a:ea typeface="Montserrat ExtraLight"/>
              <a:cs typeface="Montserrat ExtraLight"/>
              <a:sym typeface="Montserrat Extra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tx1"/>
                </a:solidFill>
                <a:latin typeface="+mj-lt"/>
                <a:ea typeface="Montserrat ExtraLight"/>
                <a:cs typeface="Montserrat ExtraLight"/>
                <a:sym typeface="Montserrat ExtraLight"/>
              </a:rPr>
              <a:t>Features</a:t>
            </a:r>
            <a:endParaRPr sz="4000" i="1" dirty="0">
              <a:solidFill>
                <a:schemeClr val="tx1"/>
              </a:solidFill>
              <a:latin typeface="+mj-lt"/>
              <a:ea typeface="Montserrat ExtraLight"/>
              <a:cs typeface="Montserrat ExtraLight"/>
              <a:sym typeface="Montserrat ExtraLight"/>
            </a:endParaRPr>
          </a:p>
          <a:p>
            <a:pPr marL="45720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AT" sz="1500" dirty="0"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AT" sz="1500" dirty="0">
              <a:solidFill>
                <a:srgbClr val="FFFFFF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60" name="Google Shape;160;p23"/>
          <p:cNvSpPr txBox="1"/>
          <p:nvPr/>
        </p:nvSpPr>
        <p:spPr>
          <a:xfrm>
            <a:off x="4791075" y="4805601"/>
            <a:ext cx="4009500" cy="1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</a:pPr>
            <a:r>
              <a:rPr lang="en" sz="400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All rights reserved.  ©20</a:t>
            </a:r>
            <a:r>
              <a:rPr lang="en" sz="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21</a:t>
            </a:r>
            <a:endParaRPr sz="4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</a:pPr>
            <a:endParaRPr sz="4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100" y="4799612"/>
            <a:ext cx="494475" cy="7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 rotWithShape="1">
          <a:blip r:embed="rId4">
            <a:alphaModFix/>
          </a:blip>
          <a:srcRect b="13532"/>
          <a:stretch/>
        </p:blipFill>
        <p:spPr>
          <a:xfrm>
            <a:off x="1008276" y="4778200"/>
            <a:ext cx="393948" cy="1100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23"/>
          <p:cNvCxnSpPr/>
          <p:nvPr/>
        </p:nvCxnSpPr>
        <p:spPr>
          <a:xfrm>
            <a:off x="923750" y="4782355"/>
            <a:ext cx="0" cy="10110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4" name="Google Shape;164;p23"/>
          <p:cNvSpPr txBox="1">
            <a:spLocks noGrp="1"/>
          </p:cNvSpPr>
          <p:nvPr>
            <p:ph type="sldNum" idx="12"/>
          </p:nvPr>
        </p:nvSpPr>
        <p:spPr>
          <a:xfrm>
            <a:off x="4484637" y="49053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>
            <a:spLocks noGrp="1"/>
          </p:cNvSpPr>
          <p:nvPr>
            <p:ph type="sldNum" idx="12"/>
          </p:nvPr>
        </p:nvSpPr>
        <p:spPr>
          <a:xfrm>
            <a:off x="8769612" y="47529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 dirty="0"/>
              <a:t>Spatial Complexity Feature</a:t>
            </a:r>
            <a:r>
              <a:rPr lang="en" sz="100" dirty="0"/>
              <a:t> </a:t>
            </a:r>
            <a:endParaRPr sz="182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FA60D1-6551-F14B-A0E1-7FB0371EE483}"/>
              </a:ext>
            </a:extLst>
          </p:cNvPr>
          <p:cNvSpPr/>
          <p:nvPr/>
        </p:nvSpPr>
        <p:spPr>
          <a:xfrm>
            <a:off x="594360" y="1792224"/>
            <a:ext cx="1453896" cy="7863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BC2001-5708-7741-9BF9-080653CE322B}"/>
              </a:ext>
            </a:extLst>
          </p:cNvPr>
          <p:cNvSpPr/>
          <p:nvPr/>
        </p:nvSpPr>
        <p:spPr>
          <a:xfrm>
            <a:off x="746760" y="1944624"/>
            <a:ext cx="1453896" cy="7863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213759-69F7-2D4F-ADCC-A62F13B0AE4D}"/>
              </a:ext>
            </a:extLst>
          </p:cNvPr>
          <p:cNvSpPr/>
          <p:nvPr/>
        </p:nvSpPr>
        <p:spPr>
          <a:xfrm>
            <a:off x="899160" y="2097024"/>
            <a:ext cx="1453896" cy="7863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E83BE7-F9BA-A346-A39D-1E0E4A395CF2}"/>
              </a:ext>
            </a:extLst>
          </p:cNvPr>
          <p:cNvSpPr/>
          <p:nvPr/>
        </p:nvSpPr>
        <p:spPr>
          <a:xfrm>
            <a:off x="1051560" y="2249424"/>
            <a:ext cx="1453896" cy="7863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8B8559-48C5-C341-A3CE-9B8531EAB0AB}"/>
              </a:ext>
            </a:extLst>
          </p:cNvPr>
          <p:cNvSpPr/>
          <p:nvPr/>
        </p:nvSpPr>
        <p:spPr>
          <a:xfrm>
            <a:off x="1203960" y="2401824"/>
            <a:ext cx="1453896" cy="7863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1339B3-7942-2B4E-818D-AA24AFC283D5}"/>
              </a:ext>
            </a:extLst>
          </p:cNvPr>
          <p:cNvSpPr/>
          <p:nvPr/>
        </p:nvSpPr>
        <p:spPr>
          <a:xfrm>
            <a:off x="1356360" y="2554224"/>
            <a:ext cx="1453896" cy="7863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07B2A9-852B-E042-B643-653DAD5C13F7}"/>
              </a:ext>
            </a:extLst>
          </p:cNvPr>
          <p:cNvSpPr/>
          <p:nvPr/>
        </p:nvSpPr>
        <p:spPr>
          <a:xfrm>
            <a:off x="1508760" y="2706624"/>
            <a:ext cx="1453896" cy="7863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997B53F-F92E-084D-A67E-58DC6D84C849}"/>
              </a:ext>
            </a:extLst>
          </p:cNvPr>
          <p:cNvCxnSpPr/>
          <p:nvPr/>
        </p:nvCxnSpPr>
        <p:spPr>
          <a:xfrm>
            <a:off x="228600" y="2401824"/>
            <a:ext cx="1536192" cy="1594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23D4D2E-3D99-B449-B52C-DFFFA1DFCF83}"/>
              </a:ext>
            </a:extLst>
          </p:cNvPr>
          <p:cNvSpPr txBox="1"/>
          <p:nvPr/>
        </p:nvSpPr>
        <p:spPr>
          <a:xfrm rot="2685579">
            <a:off x="1221375" y="3843214"/>
            <a:ext cx="84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F227CA-76F0-F14D-BD2A-F0C06862B6F2}"/>
              </a:ext>
            </a:extLst>
          </p:cNvPr>
          <p:cNvGrpSpPr/>
          <p:nvPr/>
        </p:nvGrpSpPr>
        <p:grpSpPr>
          <a:xfrm>
            <a:off x="2353056" y="1681007"/>
            <a:ext cx="710184" cy="416017"/>
            <a:chOff x="2353056" y="1681007"/>
            <a:chExt cx="710184" cy="41601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D2FE80-85E9-A246-B8C3-FF9F20067B26}"/>
                </a:ext>
              </a:extLst>
            </p:cNvPr>
            <p:cNvSpPr txBox="1"/>
            <p:nvPr/>
          </p:nvSpPr>
          <p:spPr>
            <a:xfrm>
              <a:off x="2712720" y="1681007"/>
              <a:ext cx="3505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2160606-10AA-8A41-BBFE-59F5ACF3CF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3056" y="1880545"/>
              <a:ext cx="390144" cy="2164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1F29007-4547-5540-B100-004D6005F899}"/>
              </a:ext>
            </a:extLst>
          </p:cNvPr>
          <p:cNvSpPr/>
          <p:nvPr/>
        </p:nvSpPr>
        <p:spPr>
          <a:xfrm>
            <a:off x="4572000" y="1233065"/>
            <a:ext cx="2773680" cy="18702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87E76A-4E48-6846-A697-07F09D117E96}"/>
              </a:ext>
            </a:extLst>
          </p:cNvPr>
          <p:cNvSpPr txBox="1"/>
          <p:nvPr/>
        </p:nvSpPr>
        <p:spPr>
          <a:xfrm>
            <a:off x="5783580" y="817618"/>
            <a:ext cx="350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EE857A6-5C12-4547-A4A3-D6F86AEE5337}"/>
              </a:ext>
            </a:extLst>
          </p:cNvPr>
          <p:cNvSpPr/>
          <p:nvPr/>
        </p:nvSpPr>
        <p:spPr>
          <a:xfrm>
            <a:off x="5833941" y="1852080"/>
            <a:ext cx="402336" cy="372593"/>
          </a:xfrm>
          <a:prstGeom prst="rect">
            <a:avLst/>
          </a:prstGeom>
          <a:noFill/>
          <a:ln w="635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k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D8AE70B-3011-4042-B1F4-0B595D42BF8F}"/>
              </a:ext>
            </a:extLst>
          </p:cNvPr>
          <p:cNvGrpSpPr/>
          <p:nvPr/>
        </p:nvGrpSpPr>
        <p:grpSpPr>
          <a:xfrm>
            <a:off x="4572000" y="1233066"/>
            <a:ext cx="2773680" cy="1870286"/>
            <a:chOff x="4572000" y="1233066"/>
            <a:chExt cx="2773680" cy="187028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803D5D8-DC88-0347-AD9D-809B8F50A768}"/>
                </a:ext>
              </a:extLst>
            </p:cNvPr>
            <p:cNvCxnSpPr>
              <a:cxnSpLocks/>
            </p:cNvCxnSpPr>
            <p:nvPr/>
          </p:nvCxnSpPr>
          <p:spPr>
            <a:xfrm>
              <a:off x="4998262" y="1233066"/>
              <a:ext cx="0" cy="1870286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99636B6-4527-9C47-BC87-ED3EAD4A51CF}"/>
                </a:ext>
              </a:extLst>
            </p:cNvPr>
            <p:cNvCxnSpPr>
              <a:cxnSpLocks/>
            </p:cNvCxnSpPr>
            <p:nvPr/>
          </p:nvCxnSpPr>
          <p:spPr>
            <a:xfrm>
              <a:off x="5411919" y="1233066"/>
              <a:ext cx="0" cy="1870286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9F3251D-99BF-E14E-B754-B9A51C0D0800}"/>
                </a:ext>
              </a:extLst>
            </p:cNvPr>
            <p:cNvCxnSpPr>
              <a:cxnSpLocks/>
            </p:cNvCxnSpPr>
            <p:nvPr/>
          </p:nvCxnSpPr>
          <p:spPr>
            <a:xfrm>
              <a:off x="5837035" y="1233066"/>
              <a:ext cx="0" cy="1870286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BE58B9C-CF01-B247-8885-FF57D581496F}"/>
                </a:ext>
              </a:extLst>
            </p:cNvPr>
            <p:cNvCxnSpPr>
              <a:cxnSpLocks/>
            </p:cNvCxnSpPr>
            <p:nvPr/>
          </p:nvCxnSpPr>
          <p:spPr>
            <a:xfrm>
              <a:off x="6226527" y="1233066"/>
              <a:ext cx="0" cy="1870286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A55F9F7-4890-7A44-AB34-FC90F4191BDA}"/>
                </a:ext>
              </a:extLst>
            </p:cNvPr>
            <p:cNvCxnSpPr>
              <a:cxnSpLocks/>
            </p:cNvCxnSpPr>
            <p:nvPr/>
          </p:nvCxnSpPr>
          <p:spPr>
            <a:xfrm>
              <a:off x="6633309" y="1233066"/>
              <a:ext cx="0" cy="1870286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C5559AE-C4D6-744D-9816-86BE56514402}"/>
                </a:ext>
              </a:extLst>
            </p:cNvPr>
            <p:cNvCxnSpPr>
              <a:cxnSpLocks/>
            </p:cNvCxnSpPr>
            <p:nvPr/>
          </p:nvCxnSpPr>
          <p:spPr>
            <a:xfrm>
              <a:off x="6991964" y="1233066"/>
              <a:ext cx="0" cy="1870286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10697EE-933A-0143-B6C2-B18549508C37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1560668"/>
              <a:ext cx="2773680" cy="0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93F516E-CA4F-F945-96A1-C6B8E8C8ABBE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1874816"/>
              <a:ext cx="2773680" cy="0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FB3A78D-99A7-C54D-B109-B47DF793A0FA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184452"/>
              <a:ext cx="2773680" cy="0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69B8663-10DD-8249-BEBB-C4B19CE703F2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503254"/>
              <a:ext cx="2773680" cy="0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F4B8D6A-5BA4-7B44-9199-D6D0D1D26D17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796847"/>
              <a:ext cx="2773680" cy="0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859F991-D709-2A4E-8A13-6C4CB75DC1A2}"/>
              </a:ext>
            </a:extLst>
          </p:cNvPr>
          <p:cNvGrpSpPr/>
          <p:nvPr/>
        </p:nvGrpSpPr>
        <p:grpSpPr>
          <a:xfrm>
            <a:off x="5833941" y="1860409"/>
            <a:ext cx="1808058" cy="1549923"/>
            <a:chOff x="5833941" y="1860409"/>
            <a:chExt cx="1808058" cy="1549923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EF0B323-9945-2944-A870-BDFC1C866B79}"/>
                </a:ext>
              </a:extLst>
            </p:cNvPr>
            <p:cNvCxnSpPr/>
            <p:nvPr/>
          </p:nvCxnSpPr>
          <p:spPr>
            <a:xfrm>
              <a:off x="5833941" y="3198876"/>
              <a:ext cx="40233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4598D19C-52A3-E249-B596-9D6EAC890A2B}"/>
                </a:ext>
              </a:extLst>
            </p:cNvPr>
            <p:cNvCxnSpPr>
              <a:cxnSpLocks/>
            </p:cNvCxnSpPr>
            <p:nvPr/>
          </p:nvCxnSpPr>
          <p:spPr>
            <a:xfrm>
              <a:off x="7423255" y="1874816"/>
              <a:ext cx="0" cy="30963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7F4A077-1D0A-644A-99E1-91D9500514CA}"/>
                </a:ext>
              </a:extLst>
            </p:cNvPr>
            <p:cNvSpPr txBox="1"/>
            <p:nvPr/>
          </p:nvSpPr>
          <p:spPr>
            <a:xfrm>
              <a:off x="7408243" y="1860409"/>
              <a:ext cx="233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w</a:t>
              </a:r>
              <a:endParaRPr lang="en-US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F96521C-D0DA-484D-89FB-A0F0724981C3}"/>
                </a:ext>
              </a:extLst>
            </p:cNvPr>
            <p:cNvSpPr txBox="1"/>
            <p:nvPr/>
          </p:nvSpPr>
          <p:spPr>
            <a:xfrm>
              <a:off x="5891404" y="3133333"/>
              <a:ext cx="233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w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Google Shape;171;p24">
                <a:extLst>
                  <a:ext uri="{FF2B5EF4-FFF2-40B4-BE49-F238E27FC236}">
                    <a16:creationId xmlns:a16="http://schemas.microsoft.com/office/drawing/2014/main" id="{77DC2061-4D32-1F4B-B7E6-2F9A8D42E924}"/>
                  </a:ext>
                </a:extLst>
              </p:cNvPr>
              <p:cNvSpPr txBox="1"/>
              <p:nvPr/>
            </p:nvSpPr>
            <p:spPr>
              <a:xfrm>
                <a:off x="4124483" y="4430908"/>
                <a:ext cx="4850143" cy="6293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lvl="0" algn="l" rtl="0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𝐷𝐶𝑇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" dirty="0"/>
                  <a:t> is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" sz="120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rebuchet MS"/>
                          </a:rPr>
                        </m:ctrlPr>
                      </m:sSupPr>
                      <m:e>
                        <m:r>
                          <a:rPr lang="en-US" sz="12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rebuchet MS"/>
                          </a:rPr>
                          <m:t>(</m:t>
                        </m:r>
                        <m:r>
                          <a:rPr lang="en-US" sz="12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rebuchet MS"/>
                          </a:rPr>
                          <m:t>𝑖</m:t>
                        </m:r>
                        <m:r>
                          <a:rPr lang="en-US" sz="12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rebuchet MS"/>
                          </a:rPr>
                          <m:t>,</m:t>
                        </m:r>
                        <m:r>
                          <a:rPr lang="en-US" sz="12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rebuchet MS"/>
                          </a:rPr>
                          <m:t>𝑗</m:t>
                        </m:r>
                        <m:r>
                          <a:rPr lang="en-US" sz="12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rebuchet MS"/>
                          </a:rPr>
                          <m:t>)</m:t>
                        </m:r>
                      </m:e>
                      <m:sup>
                        <m:r>
                          <a:rPr lang="en-US" sz="12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Trebuchet MS"/>
                          </a:rPr>
                          <m:t>𝑡h</m:t>
                        </m:r>
                      </m:sup>
                    </m:sSup>
                    <m:r>
                      <a:rPr lang="en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" dirty="0"/>
                  <a:t>DCT component,          </a:t>
                </a:r>
                <a14:m>
                  <m:oMath xmlns:m="http://schemas.openxmlformats.org/officeDocument/2006/math">
                    <m:r>
                      <a:rPr lang="en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" i="1" dirty="0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" i="1" dirty="0" smtClean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" dirty="0"/>
              </a:p>
              <a:p>
                <a:pPr lvl="0" algn="l" rtl="0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" dirty="0"/>
                  <a:t>,                                                                   otherwise</a:t>
                </a:r>
                <a:endParaRPr dirty="0"/>
              </a:p>
            </p:txBody>
          </p:sp>
        </mc:Choice>
        <mc:Fallback xmlns="">
          <p:sp>
            <p:nvSpPr>
              <p:cNvPr id="62" name="Google Shape;171;p24">
                <a:extLst>
                  <a:ext uri="{FF2B5EF4-FFF2-40B4-BE49-F238E27FC236}">
                    <a16:creationId xmlns:a16="http://schemas.microsoft.com/office/drawing/2014/main" id="{77DC2061-4D32-1F4B-B7E6-2F9A8D42E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4483" y="4430908"/>
                <a:ext cx="4850143" cy="6293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99EB6C6-AC42-594B-A9B0-A86F84F5F02B}"/>
                  </a:ext>
                </a:extLst>
              </p:cNvPr>
              <p:cNvSpPr/>
              <p:nvPr/>
            </p:nvSpPr>
            <p:spPr>
              <a:xfrm>
                <a:off x="3863209" y="3445546"/>
                <a:ext cx="4343799" cy="1000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𝑖𝑗</m:t>
                                              </m:r>
                                            </m:num>
                                            <m:den>
                                              <m:sSup>
                                                <m:sSup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𝑤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den>
                                          </m:f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d>
                                </m:sup>
                              </m:sSup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𝐷𝐶𝑇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F99EB6C6-AC42-594B-A9B0-A86F84F5F0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209" y="3445546"/>
                <a:ext cx="4343799" cy="1000980"/>
              </a:xfrm>
              <a:prstGeom prst="rect">
                <a:avLst/>
              </a:prstGeom>
              <a:blipFill>
                <a:blip r:embed="rId4"/>
                <a:stretch>
                  <a:fillRect t="-94937" b="-144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/>
      <p:bldP spid="27" grpId="0"/>
      <p:bldP spid="62" grpId="0"/>
      <p:bldP spid="42" grpId="0"/>
      <p:bldP spid="4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>
            <a:spLocks noGrp="1"/>
          </p:cNvSpPr>
          <p:nvPr>
            <p:ph type="sldNum" idx="12"/>
          </p:nvPr>
        </p:nvSpPr>
        <p:spPr>
          <a:xfrm>
            <a:off x="8769612" y="47529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Helvetica Neue Light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 dirty="0"/>
              <a:t>Spatial Complexity Feature</a:t>
            </a:r>
            <a:r>
              <a:rPr lang="en" sz="100" dirty="0"/>
              <a:t> </a:t>
            </a:r>
            <a:endParaRPr sz="1820" dirty="0"/>
          </a:p>
        </p:txBody>
      </p:sp>
      <p:sp>
        <p:nvSpPr>
          <p:cNvPr id="181" name="Google Shape;181;p25"/>
          <p:cNvSpPr txBox="1"/>
          <p:nvPr/>
        </p:nvSpPr>
        <p:spPr>
          <a:xfrm>
            <a:off x="490947" y="2793537"/>
            <a:ext cx="4376686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</a:t>
            </a:r>
            <a:r>
              <a:rPr lang="en" dirty="0"/>
              <a:t>here C represents the number of blocks per frame.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79249AA-823D-F84E-B81B-72917F5206F5}"/>
                  </a:ext>
                </a:extLst>
              </p:cNvPr>
              <p:cNvSpPr/>
              <p:nvPr/>
            </p:nvSpPr>
            <p:spPr>
              <a:xfrm>
                <a:off x="2085656" y="1390148"/>
                <a:ext cx="4343799" cy="9598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79249AA-823D-F84E-B81B-72917F5206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656" y="1390148"/>
                <a:ext cx="4343799" cy="959815"/>
              </a:xfrm>
              <a:prstGeom prst="rect">
                <a:avLst/>
              </a:prstGeom>
              <a:blipFill>
                <a:blip r:embed="rId3"/>
                <a:stretch>
                  <a:fillRect t="-97368" b="-15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>
            <a:spLocks noGrp="1"/>
          </p:cNvSpPr>
          <p:nvPr>
            <p:ph type="sldNum" idx="12"/>
          </p:nvPr>
        </p:nvSpPr>
        <p:spPr>
          <a:xfrm>
            <a:off x="8769612" y="4752975"/>
            <a:ext cx="170100" cy="172800"/>
          </a:xfrm>
          <a:prstGeom prst="rect">
            <a:avLst/>
          </a:prstGeom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 dirty="0"/>
              <a:t>Temporal Complexity Feature</a:t>
            </a:r>
            <a:r>
              <a:rPr lang="en" sz="100" dirty="0"/>
              <a:t> </a:t>
            </a:r>
            <a:endParaRPr sz="182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FA60D1-6551-F14B-A0E1-7FB0371EE483}"/>
              </a:ext>
            </a:extLst>
          </p:cNvPr>
          <p:cNvSpPr/>
          <p:nvPr/>
        </p:nvSpPr>
        <p:spPr>
          <a:xfrm>
            <a:off x="594360" y="1792224"/>
            <a:ext cx="1453896" cy="7863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BC2001-5708-7741-9BF9-080653CE322B}"/>
              </a:ext>
            </a:extLst>
          </p:cNvPr>
          <p:cNvSpPr/>
          <p:nvPr/>
        </p:nvSpPr>
        <p:spPr>
          <a:xfrm>
            <a:off x="746760" y="1944624"/>
            <a:ext cx="1453896" cy="7863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213759-69F7-2D4F-ADCC-A62F13B0AE4D}"/>
              </a:ext>
            </a:extLst>
          </p:cNvPr>
          <p:cNvSpPr/>
          <p:nvPr/>
        </p:nvSpPr>
        <p:spPr>
          <a:xfrm>
            <a:off x="899160" y="2097024"/>
            <a:ext cx="1453896" cy="7863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E83BE7-F9BA-A346-A39D-1E0E4A395CF2}"/>
              </a:ext>
            </a:extLst>
          </p:cNvPr>
          <p:cNvSpPr/>
          <p:nvPr/>
        </p:nvSpPr>
        <p:spPr>
          <a:xfrm>
            <a:off x="1051560" y="2249424"/>
            <a:ext cx="1453896" cy="7863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8B8559-48C5-C341-A3CE-9B8531EAB0AB}"/>
              </a:ext>
            </a:extLst>
          </p:cNvPr>
          <p:cNvSpPr/>
          <p:nvPr/>
        </p:nvSpPr>
        <p:spPr>
          <a:xfrm>
            <a:off x="1203960" y="2401824"/>
            <a:ext cx="1453896" cy="7863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1339B3-7942-2B4E-818D-AA24AFC283D5}"/>
              </a:ext>
            </a:extLst>
          </p:cNvPr>
          <p:cNvSpPr/>
          <p:nvPr/>
        </p:nvSpPr>
        <p:spPr>
          <a:xfrm>
            <a:off x="1356360" y="2554224"/>
            <a:ext cx="1453896" cy="7863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07B2A9-852B-E042-B643-653DAD5C13F7}"/>
              </a:ext>
            </a:extLst>
          </p:cNvPr>
          <p:cNvSpPr/>
          <p:nvPr/>
        </p:nvSpPr>
        <p:spPr>
          <a:xfrm>
            <a:off x="1508760" y="2706624"/>
            <a:ext cx="1453896" cy="7863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997B53F-F92E-084D-A67E-58DC6D84C849}"/>
              </a:ext>
            </a:extLst>
          </p:cNvPr>
          <p:cNvCxnSpPr/>
          <p:nvPr/>
        </p:nvCxnSpPr>
        <p:spPr>
          <a:xfrm>
            <a:off x="228600" y="2401824"/>
            <a:ext cx="1536192" cy="15941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23D4D2E-3D99-B449-B52C-DFFFA1DFCF83}"/>
              </a:ext>
            </a:extLst>
          </p:cNvPr>
          <p:cNvSpPr txBox="1"/>
          <p:nvPr/>
        </p:nvSpPr>
        <p:spPr>
          <a:xfrm rot="2685579">
            <a:off x="1221375" y="3843214"/>
            <a:ext cx="84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F227CA-76F0-F14D-BD2A-F0C06862B6F2}"/>
              </a:ext>
            </a:extLst>
          </p:cNvPr>
          <p:cNvGrpSpPr/>
          <p:nvPr/>
        </p:nvGrpSpPr>
        <p:grpSpPr>
          <a:xfrm>
            <a:off x="2353056" y="1681007"/>
            <a:ext cx="710184" cy="416017"/>
            <a:chOff x="2353056" y="1681007"/>
            <a:chExt cx="710184" cy="41601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D2FE80-85E9-A246-B8C3-FF9F20067B26}"/>
                </a:ext>
              </a:extLst>
            </p:cNvPr>
            <p:cNvSpPr txBox="1"/>
            <p:nvPr/>
          </p:nvSpPr>
          <p:spPr>
            <a:xfrm>
              <a:off x="2712720" y="1681007"/>
              <a:ext cx="3505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2160606-10AA-8A41-BBFE-59F5ACF3CF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3056" y="1880545"/>
              <a:ext cx="390144" cy="2164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EE857A6-5C12-4547-A4A3-D6F86AEE5337}"/>
              </a:ext>
            </a:extLst>
          </p:cNvPr>
          <p:cNvSpPr/>
          <p:nvPr/>
        </p:nvSpPr>
        <p:spPr>
          <a:xfrm>
            <a:off x="7409594" y="1934727"/>
            <a:ext cx="332477" cy="327068"/>
          </a:xfrm>
          <a:prstGeom prst="rect">
            <a:avLst/>
          </a:prstGeom>
          <a:noFill/>
          <a:ln w="635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k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6355C3F-4F34-E046-9533-384B0793F4F6}"/>
              </a:ext>
            </a:extLst>
          </p:cNvPr>
          <p:cNvGrpSpPr/>
          <p:nvPr/>
        </p:nvGrpSpPr>
        <p:grpSpPr>
          <a:xfrm>
            <a:off x="2216400" y="1517159"/>
            <a:ext cx="1008062" cy="416017"/>
            <a:chOff x="2353056" y="1681007"/>
            <a:chExt cx="1008062" cy="416017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253971E-45AD-8F4A-8CD3-B42E78CCABE1}"/>
                </a:ext>
              </a:extLst>
            </p:cNvPr>
            <p:cNvSpPr txBox="1"/>
            <p:nvPr/>
          </p:nvSpPr>
          <p:spPr>
            <a:xfrm>
              <a:off x="2712719" y="1681007"/>
              <a:ext cx="6483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p-1</a:t>
              </a: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1D7EE0F-526D-3C48-8FF0-2DDC237F5A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53056" y="1880545"/>
              <a:ext cx="390144" cy="21647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1F29007-4547-5540-B100-004D6005F899}"/>
              </a:ext>
            </a:extLst>
          </p:cNvPr>
          <p:cNvSpPr/>
          <p:nvPr/>
        </p:nvSpPr>
        <p:spPr>
          <a:xfrm>
            <a:off x="6366768" y="1391346"/>
            <a:ext cx="2292076" cy="16417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87E76A-4E48-6846-A697-07F09D117E96}"/>
              </a:ext>
            </a:extLst>
          </p:cNvPr>
          <p:cNvSpPr txBox="1"/>
          <p:nvPr/>
        </p:nvSpPr>
        <p:spPr>
          <a:xfrm>
            <a:off x="7367977" y="1026660"/>
            <a:ext cx="289658" cy="270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D8AE70B-3011-4042-B1F4-0B595D42BF8F}"/>
              </a:ext>
            </a:extLst>
          </p:cNvPr>
          <p:cNvGrpSpPr/>
          <p:nvPr/>
        </p:nvGrpSpPr>
        <p:grpSpPr>
          <a:xfrm>
            <a:off x="6366768" y="1391347"/>
            <a:ext cx="2292076" cy="1641767"/>
            <a:chOff x="4572000" y="1233066"/>
            <a:chExt cx="2773680" cy="187028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803D5D8-DC88-0347-AD9D-809B8F50A768}"/>
                </a:ext>
              </a:extLst>
            </p:cNvPr>
            <p:cNvCxnSpPr>
              <a:cxnSpLocks/>
            </p:cNvCxnSpPr>
            <p:nvPr/>
          </p:nvCxnSpPr>
          <p:spPr>
            <a:xfrm>
              <a:off x="4998262" y="1233066"/>
              <a:ext cx="0" cy="1870286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99636B6-4527-9C47-BC87-ED3EAD4A51CF}"/>
                </a:ext>
              </a:extLst>
            </p:cNvPr>
            <p:cNvCxnSpPr>
              <a:cxnSpLocks/>
            </p:cNvCxnSpPr>
            <p:nvPr/>
          </p:nvCxnSpPr>
          <p:spPr>
            <a:xfrm>
              <a:off x="5411919" y="1233066"/>
              <a:ext cx="0" cy="1870286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9F3251D-99BF-E14E-B754-B9A51C0D0800}"/>
                </a:ext>
              </a:extLst>
            </p:cNvPr>
            <p:cNvCxnSpPr>
              <a:cxnSpLocks/>
            </p:cNvCxnSpPr>
            <p:nvPr/>
          </p:nvCxnSpPr>
          <p:spPr>
            <a:xfrm>
              <a:off x="5837035" y="1233066"/>
              <a:ext cx="0" cy="1870286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BE58B9C-CF01-B247-8885-FF57D581496F}"/>
                </a:ext>
              </a:extLst>
            </p:cNvPr>
            <p:cNvCxnSpPr>
              <a:cxnSpLocks/>
            </p:cNvCxnSpPr>
            <p:nvPr/>
          </p:nvCxnSpPr>
          <p:spPr>
            <a:xfrm>
              <a:off x="6226527" y="1233066"/>
              <a:ext cx="0" cy="1870286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A55F9F7-4890-7A44-AB34-FC90F4191BDA}"/>
                </a:ext>
              </a:extLst>
            </p:cNvPr>
            <p:cNvCxnSpPr>
              <a:cxnSpLocks/>
            </p:cNvCxnSpPr>
            <p:nvPr/>
          </p:nvCxnSpPr>
          <p:spPr>
            <a:xfrm>
              <a:off x="6633309" y="1233066"/>
              <a:ext cx="0" cy="1870286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C5559AE-C4D6-744D-9816-86BE56514402}"/>
                </a:ext>
              </a:extLst>
            </p:cNvPr>
            <p:cNvCxnSpPr>
              <a:cxnSpLocks/>
            </p:cNvCxnSpPr>
            <p:nvPr/>
          </p:nvCxnSpPr>
          <p:spPr>
            <a:xfrm>
              <a:off x="6991964" y="1233066"/>
              <a:ext cx="0" cy="1870286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10697EE-933A-0143-B6C2-B18549508C37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1560668"/>
              <a:ext cx="2773680" cy="0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93F516E-CA4F-F945-96A1-C6B8E8C8ABBE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1874816"/>
              <a:ext cx="2773680" cy="0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FB3A78D-99A7-C54D-B109-B47DF793A0FA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184452"/>
              <a:ext cx="2773680" cy="0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69B8663-10DD-8249-BEBB-C4B19CE703F2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503254"/>
              <a:ext cx="2773680" cy="0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F4B8D6A-5BA4-7B44-9199-D6D0D1D26D17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796847"/>
              <a:ext cx="2773680" cy="0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859F991-D709-2A4E-8A13-6C4CB75DC1A2}"/>
              </a:ext>
            </a:extLst>
          </p:cNvPr>
          <p:cNvGrpSpPr/>
          <p:nvPr/>
        </p:nvGrpSpPr>
        <p:grpSpPr>
          <a:xfrm>
            <a:off x="7409594" y="1942039"/>
            <a:ext cx="1494118" cy="1360547"/>
            <a:chOff x="5833941" y="1860409"/>
            <a:chExt cx="1808058" cy="1549923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EF0B323-9945-2944-A870-BDFC1C866B79}"/>
                </a:ext>
              </a:extLst>
            </p:cNvPr>
            <p:cNvCxnSpPr/>
            <p:nvPr/>
          </p:nvCxnSpPr>
          <p:spPr>
            <a:xfrm>
              <a:off x="5833941" y="3198876"/>
              <a:ext cx="40233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4598D19C-52A3-E249-B596-9D6EAC890A2B}"/>
                </a:ext>
              </a:extLst>
            </p:cNvPr>
            <p:cNvCxnSpPr>
              <a:cxnSpLocks/>
            </p:cNvCxnSpPr>
            <p:nvPr/>
          </p:nvCxnSpPr>
          <p:spPr>
            <a:xfrm>
              <a:off x="7423255" y="1874816"/>
              <a:ext cx="0" cy="30963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7F4A077-1D0A-644A-99E1-91D9500514CA}"/>
                </a:ext>
              </a:extLst>
            </p:cNvPr>
            <p:cNvSpPr txBox="1"/>
            <p:nvPr/>
          </p:nvSpPr>
          <p:spPr>
            <a:xfrm>
              <a:off x="7408243" y="1860409"/>
              <a:ext cx="233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w</a:t>
              </a:r>
              <a:endParaRPr lang="en-US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F96521C-D0DA-484D-89FB-A0F0724981C3}"/>
                </a:ext>
              </a:extLst>
            </p:cNvPr>
            <p:cNvSpPr txBox="1"/>
            <p:nvPr/>
          </p:nvSpPr>
          <p:spPr>
            <a:xfrm>
              <a:off x="5891404" y="3133333"/>
              <a:ext cx="233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w</a:t>
              </a:r>
              <a:endParaRPr lang="en-US" dirty="0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33EA33F3-00EB-9C40-8BE2-E4E9BC54928E}"/>
              </a:ext>
            </a:extLst>
          </p:cNvPr>
          <p:cNvSpPr/>
          <p:nvPr/>
        </p:nvSpPr>
        <p:spPr>
          <a:xfrm>
            <a:off x="3522793" y="1391346"/>
            <a:ext cx="2292076" cy="16417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6DA144C-548D-AC47-8AE8-F2D6C78B3196}"/>
              </a:ext>
            </a:extLst>
          </p:cNvPr>
          <p:cNvSpPr txBox="1"/>
          <p:nvPr/>
        </p:nvSpPr>
        <p:spPr>
          <a:xfrm>
            <a:off x="4524001" y="1026660"/>
            <a:ext cx="5578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p-1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64985CF-6975-6441-B444-765334D1B8E0}"/>
              </a:ext>
            </a:extLst>
          </p:cNvPr>
          <p:cNvSpPr/>
          <p:nvPr/>
        </p:nvSpPr>
        <p:spPr>
          <a:xfrm>
            <a:off x="4565619" y="1934727"/>
            <a:ext cx="332477" cy="327068"/>
          </a:xfrm>
          <a:prstGeom prst="rect">
            <a:avLst/>
          </a:prstGeom>
          <a:noFill/>
          <a:ln w="635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k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2B843C3-6D08-8544-88E3-326CD7421B51}"/>
              </a:ext>
            </a:extLst>
          </p:cNvPr>
          <p:cNvGrpSpPr/>
          <p:nvPr/>
        </p:nvGrpSpPr>
        <p:grpSpPr>
          <a:xfrm>
            <a:off x="3522793" y="1391347"/>
            <a:ext cx="2292076" cy="1641767"/>
            <a:chOff x="4572000" y="1233066"/>
            <a:chExt cx="2773680" cy="187028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A67AF99-23BC-304D-8097-6B36712B4C62}"/>
                </a:ext>
              </a:extLst>
            </p:cNvPr>
            <p:cNvCxnSpPr>
              <a:cxnSpLocks/>
            </p:cNvCxnSpPr>
            <p:nvPr/>
          </p:nvCxnSpPr>
          <p:spPr>
            <a:xfrm>
              <a:off x="4998262" y="1233066"/>
              <a:ext cx="0" cy="1870286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D730BCB-8304-BC4B-AB84-B3C138BA0BB9}"/>
                </a:ext>
              </a:extLst>
            </p:cNvPr>
            <p:cNvCxnSpPr>
              <a:cxnSpLocks/>
            </p:cNvCxnSpPr>
            <p:nvPr/>
          </p:nvCxnSpPr>
          <p:spPr>
            <a:xfrm>
              <a:off x="5411919" y="1233066"/>
              <a:ext cx="0" cy="1870286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781E00D-F3BE-E746-A8F2-B066A7EA3608}"/>
                </a:ext>
              </a:extLst>
            </p:cNvPr>
            <p:cNvCxnSpPr>
              <a:cxnSpLocks/>
            </p:cNvCxnSpPr>
            <p:nvPr/>
          </p:nvCxnSpPr>
          <p:spPr>
            <a:xfrm>
              <a:off x="5837035" y="1233066"/>
              <a:ext cx="0" cy="1870286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38A1D1F-57BE-DC4D-8B10-931B66C1DC4C}"/>
                </a:ext>
              </a:extLst>
            </p:cNvPr>
            <p:cNvCxnSpPr>
              <a:cxnSpLocks/>
            </p:cNvCxnSpPr>
            <p:nvPr/>
          </p:nvCxnSpPr>
          <p:spPr>
            <a:xfrm>
              <a:off x="6226527" y="1233066"/>
              <a:ext cx="0" cy="1870286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0F8AE0A-E395-AD4F-A148-5E6DE8311B84}"/>
                </a:ext>
              </a:extLst>
            </p:cNvPr>
            <p:cNvCxnSpPr>
              <a:cxnSpLocks/>
            </p:cNvCxnSpPr>
            <p:nvPr/>
          </p:nvCxnSpPr>
          <p:spPr>
            <a:xfrm>
              <a:off x="6633309" y="1233066"/>
              <a:ext cx="0" cy="1870286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6ADCEBB-01F3-EC42-9F4C-310D31D71CFD}"/>
                </a:ext>
              </a:extLst>
            </p:cNvPr>
            <p:cNvCxnSpPr>
              <a:cxnSpLocks/>
            </p:cNvCxnSpPr>
            <p:nvPr/>
          </p:nvCxnSpPr>
          <p:spPr>
            <a:xfrm>
              <a:off x="6991964" y="1233066"/>
              <a:ext cx="0" cy="1870286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D41EB52-92A8-9C41-98B4-BC37A1D3A881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1560668"/>
              <a:ext cx="2773680" cy="0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F5ABCF2-D285-754E-A96C-67D31C84EAAD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1874816"/>
              <a:ext cx="2773680" cy="0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BAB3A4EA-826B-B645-8D38-346B5D0BE741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184452"/>
              <a:ext cx="2773680" cy="0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6A851E9B-DE0A-844B-86A2-0F7C218B00A3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503254"/>
              <a:ext cx="2773680" cy="0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C9ABD36-BB83-0447-A2EA-0E3F86177E1D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796847"/>
              <a:ext cx="2773680" cy="0"/>
            </a:xfrm>
            <a:prstGeom prst="line">
              <a:avLst/>
            </a:prstGeom>
            <a:ln w="6350">
              <a:prstDash val="sysDot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A977856-1949-564D-8DB9-5C2D0D761230}"/>
              </a:ext>
            </a:extLst>
          </p:cNvPr>
          <p:cNvGrpSpPr/>
          <p:nvPr/>
        </p:nvGrpSpPr>
        <p:grpSpPr>
          <a:xfrm>
            <a:off x="4565619" y="1942039"/>
            <a:ext cx="1494118" cy="1360547"/>
            <a:chOff x="5833941" y="1860409"/>
            <a:chExt cx="1808058" cy="1549923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71391659-2F3C-5147-8D75-C1512FC9B9B9}"/>
                </a:ext>
              </a:extLst>
            </p:cNvPr>
            <p:cNvCxnSpPr/>
            <p:nvPr/>
          </p:nvCxnSpPr>
          <p:spPr>
            <a:xfrm>
              <a:off x="5833941" y="3198876"/>
              <a:ext cx="40233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1277F24B-C531-354E-B820-C504696AC6D8}"/>
                </a:ext>
              </a:extLst>
            </p:cNvPr>
            <p:cNvCxnSpPr>
              <a:cxnSpLocks/>
            </p:cNvCxnSpPr>
            <p:nvPr/>
          </p:nvCxnSpPr>
          <p:spPr>
            <a:xfrm>
              <a:off x="7423255" y="1874816"/>
              <a:ext cx="0" cy="30963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5054FB98-2536-7F45-9F83-75445750EA25}"/>
                </a:ext>
              </a:extLst>
            </p:cNvPr>
            <p:cNvSpPr txBox="1"/>
            <p:nvPr/>
          </p:nvSpPr>
          <p:spPr>
            <a:xfrm>
              <a:off x="7408243" y="1860409"/>
              <a:ext cx="233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w</a:t>
              </a:r>
              <a:endParaRPr lang="en-US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2489320-10C0-8C41-89B5-8040C6EE3A13}"/>
                </a:ext>
              </a:extLst>
            </p:cNvPr>
            <p:cNvSpPr txBox="1"/>
            <p:nvPr/>
          </p:nvSpPr>
          <p:spPr>
            <a:xfrm>
              <a:off x="5891404" y="3133333"/>
              <a:ext cx="2337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w</a:t>
              </a:r>
              <a:endParaRPr lang="en-US" dirty="0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9AEAB25D-BD51-084E-AF32-5D91DC289FC6}"/>
              </a:ext>
            </a:extLst>
          </p:cNvPr>
          <p:cNvSpPr/>
          <p:nvPr/>
        </p:nvSpPr>
        <p:spPr>
          <a:xfrm>
            <a:off x="7397000" y="1931342"/>
            <a:ext cx="332477" cy="327068"/>
          </a:xfrm>
          <a:prstGeom prst="rect">
            <a:avLst/>
          </a:prstGeom>
          <a:noFill/>
          <a:ln w="635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7293458-161A-FD44-9E3D-62DAA22FFFD5}"/>
                  </a:ext>
                </a:extLst>
              </p:cNvPr>
              <p:cNvSpPr/>
              <p:nvPr/>
            </p:nvSpPr>
            <p:spPr>
              <a:xfrm>
                <a:off x="3875042" y="3745649"/>
                <a:ext cx="4343799" cy="9598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𝑆𝐴𝐷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−1,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7293458-161A-FD44-9E3D-62DAA22FFF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042" y="3745649"/>
                <a:ext cx="4343799" cy="959815"/>
              </a:xfrm>
              <a:prstGeom prst="rect">
                <a:avLst/>
              </a:prstGeom>
              <a:blipFill>
                <a:blip r:embed="rId3"/>
                <a:stretch>
                  <a:fillRect t="-96104" b="-150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564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3" grpId="0" animBg="1"/>
      <p:bldP spid="24" grpId="0"/>
      <p:bldP spid="52" grpId="0" animBg="1"/>
      <p:bldP spid="55" grpId="0"/>
      <p:bldP spid="56" grpId="0"/>
      <p:bldP spid="62" grpId="0"/>
      <p:bldP spid="7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961</Words>
  <Application>Microsoft Macintosh PowerPoint</Application>
  <PresentationFormat>On-screen Show (16:9)</PresentationFormat>
  <Paragraphs>155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Helvetica Neue Light</vt:lpstr>
      <vt:lpstr>Helvetica Neue</vt:lpstr>
      <vt:lpstr>Montserrat</vt:lpstr>
      <vt:lpstr>Montserrat Light</vt:lpstr>
      <vt:lpstr>Montserrat SemiBold</vt:lpstr>
      <vt:lpstr>Cambria Math</vt:lpstr>
      <vt:lpstr>Montserrat ExtraLight</vt:lpstr>
      <vt:lpstr>Wingdings</vt:lpstr>
      <vt:lpstr>Arial</vt:lpstr>
      <vt:lpstr>Courier New</vt:lpstr>
      <vt:lpstr>Simple Light</vt:lpstr>
      <vt:lpstr>PowerPoint Presentation</vt:lpstr>
      <vt:lpstr>PowerPoint Presentation</vt:lpstr>
      <vt:lpstr>Motivation</vt:lpstr>
      <vt:lpstr>Motivation</vt:lpstr>
      <vt:lpstr>Motivation</vt:lpstr>
      <vt:lpstr>PowerPoint Presentation</vt:lpstr>
      <vt:lpstr>Spatial Complexity Feature </vt:lpstr>
      <vt:lpstr>Spatial Complexity Feature </vt:lpstr>
      <vt:lpstr>Temporal Complexity Feature </vt:lpstr>
      <vt:lpstr>Spatial and Temporal Complexity Feature s</vt:lpstr>
      <vt:lpstr>PowerPoint Presentation</vt:lpstr>
      <vt:lpstr>Results [Time Complexity]</vt:lpstr>
      <vt:lpstr>Results [Correlation with Encoding Bitrate]</vt:lpstr>
      <vt:lpstr>Results [Correlation with Encoding Bitrate]</vt:lpstr>
      <vt:lpstr>Results [Correlation with Encoding Time]</vt:lpstr>
      <vt:lpstr>Results [Correlation across Resolution]</vt:lpstr>
      <vt:lpstr>PowerPoint Presentation</vt:lpstr>
      <vt:lpstr>Shot Detection</vt:lpstr>
      <vt:lpstr>Online Per-Title Encoding</vt:lpstr>
      <vt:lpstr>Online Per-Title Encoding</vt:lpstr>
      <vt:lpstr>Online Per-Title Encoding</vt:lpstr>
      <vt:lpstr>Online Per-Title Encoding</vt:lpstr>
      <vt:lpstr>Online Per-Title Encoding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Amirpourazarian, Hadi</cp:lastModifiedBy>
  <cp:revision>24</cp:revision>
  <dcterms:modified xsi:type="dcterms:W3CDTF">2022-05-10T07:41:58Z</dcterms:modified>
</cp:coreProperties>
</file>