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9" r:id="rId3"/>
    <p:sldId id="279" r:id="rId4"/>
    <p:sldId id="257" r:id="rId5"/>
    <p:sldId id="262" r:id="rId6"/>
    <p:sldId id="283" r:id="rId7"/>
    <p:sldId id="264" r:id="rId8"/>
    <p:sldId id="284" r:id="rId9"/>
    <p:sldId id="285" r:id="rId10"/>
    <p:sldId id="286" r:id="rId11"/>
    <p:sldId id="268" r:id="rId12"/>
    <p:sldId id="277" r:id="rId13"/>
    <p:sldId id="266" r:id="rId14"/>
    <p:sldId id="265" r:id="rId15"/>
    <p:sldId id="258" r:id="rId16"/>
    <p:sldId id="269" r:id="rId17"/>
    <p:sldId id="281" r:id="rId18"/>
    <p:sldId id="280" r:id="rId19"/>
    <p:sldId id="270" r:id="rId20"/>
    <p:sldId id="282" r:id="rId21"/>
    <p:sldId id="271" r:id="rId22"/>
    <p:sldId id="274" r:id="rId23"/>
    <p:sldId id="288" r:id="rId24"/>
    <p:sldId id="273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i ak" initials="aa" lastIdx="1" clrIdx="0">
    <p:extLst>
      <p:ext uri="{19B8F6BF-5375-455C-9EA6-DF929625EA0E}">
        <p15:presenceInfo xmlns:p15="http://schemas.microsoft.com/office/powerpoint/2012/main" userId="1724dd9061d164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5F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256" autoAdjust="0"/>
  </p:normalViewPr>
  <p:slideViewPr>
    <p:cSldViewPr snapToGrid="0">
      <p:cViewPr varScale="1">
        <p:scale>
          <a:sx n="94" d="100"/>
          <a:sy n="94" d="100"/>
        </p:scale>
        <p:origin x="274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C2513D-B492-4810-9AC0-DF9F10947FCC}" type="datetimeFigureOut">
              <a:rPr lang="en-GB" smtClean="0"/>
              <a:t>11/05/2022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973D46-B3DC-4E14-B985-77E92DFE0D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2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B51C7-C6BE-4DF5-B624-46B5A8C82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B614DD-EF5B-47F1-9443-D53286A660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619DF7-EA17-4C7A-8497-03A4C6F9A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878314-F8E7-4F38-95E9-25F598B046C7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F1815-9033-4908-AEB4-A2DB6B619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805924-E839-4048-B361-83B7AEA12E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909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C0B24-23DB-4F68-B8F6-5B4FA5780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B91F2E-1EEE-48A4-9C05-DF5FFBC6FD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148BFD-3FFC-425C-9B12-33690DDAE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6B6B21-5278-4773-B1BC-E4DB8E5F051D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91057-110C-47B5-A28F-3656B20311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CE6AF-BB82-441A-8610-DF12AEBF4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7462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692AAA-606E-4B41-B6FA-F5229892A8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9B3029-4E10-4C59-8061-22BC3C1773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079C5-0307-446A-8D14-CF33B8750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D29DB-525D-4A13-A0AC-503EF3B30A3C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5962B-8B6E-4416-B350-C1F317905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1603C-7734-4DCF-9E35-FD2CCC865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59594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F8E4B-B816-43F6-8442-F57255651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CFFAC-D01F-41D8-B4C4-69FC568EDA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AD9E3A-1954-481F-BC06-EA4657428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E2CDA-8F21-4C05-B7D4-4051913A977B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25FAF5-53CB-4B91-967C-C4795D12D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492A4-12DA-4354-9B8C-4A68A1FF0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2750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3462F-A460-4E3E-879C-93D4C1A8F9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7AADAF-A1D5-4EEB-98A1-6DD6BA6C24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CE279-7B50-4D77-B0F3-A3E1371750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ADE58B-7E1D-4D52-B7FE-A1D61923F6B4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9AEF7-A9BD-45CA-A422-78C9BA52E2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459EE3-10C2-456B-A3B4-EB7C8AB184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293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FCA4-67B0-4E5C-87AE-4ED5EFF26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8A19D-9EA5-441A-8E53-76CBA06411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B2091D-F6B9-44BB-B096-13931C783E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68E097-161C-45FA-822C-E7D48D9F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F8181-B7D3-4283-8233-73889429713F}" type="datetime1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6C36BB-317A-4ECE-A88A-1908D6523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BD05A1-AF5C-411D-817A-F30C2CD25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F0324-B341-4206-8651-7024282F9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A71E1E-1B9C-444C-841A-47669FE8C8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7699C4-4325-4AC1-BB07-8A9FEF250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D98169-00EC-4449-8841-B922E6CB74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A3BCF77-4CE5-4398-BF0C-EACA7C379E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1CEA91-5017-43C2-8011-78F600A8E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19C74-5BD4-4FB3-8C05-B0760B0A39BA}" type="datetime1">
              <a:rPr lang="en-GB" smtClean="0"/>
              <a:t>11/05/2022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35EC18-1829-4BA6-BCF2-9C521B32E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40609E9-3815-49D2-9816-1A3F1D2B7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3283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C860-0103-4DA7-A80E-CFCBF92FB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855E06-C577-4BD7-B412-6B169CA428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A0BE7-86C0-4C19-89D5-870F7EBB8C24}" type="datetime1">
              <a:rPr lang="en-GB" smtClean="0"/>
              <a:t>11/05/2022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67A4CB-D355-4987-B659-1B9A211A3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E2AE9-4797-44D3-90F7-A0364A11F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0654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5C08F58-E58F-4387-AD64-38CD85A81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2E9857-0CD4-42BF-A084-F118E0A649D6}" type="datetime1">
              <a:rPr lang="en-GB" smtClean="0"/>
              <a:t>11/05/2022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C4F2C3-2A0A-4EF8-89D2-BC905E8C0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41F72-BDBF-4032-805A-E45494E0B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3746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73515-587A-438A-93F2-3174F49FD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5E8390-2375-4421-A9C4-9AA3C5047A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CA50A8-1A5C-4D3A-A524-615CC403C1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DE7D19-BC47-4BC3-B4C0-5E72213A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AE571-FC85-471F-A060-B1F09BF4B2BC}" type="datetime1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2AD451-6B72-4DB1-98B9-1647AB3E2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DCC4C1-8589-43C9-96F2-E07CC3E81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993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427413-EF6D-4823-B6C1-C10F607C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300273-9BE2-4F6A-B581-D38ED56AFA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17E617-EBF6-4FE6-8471-BC7997B3FC0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AB1EE68-37AE-45CB-A5EE-5F3C73689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F5905A-5F22-4113-814B-25EC74C5C031}" type="datetime1">
              <a:rPr lang="en-GB" smtClean="0"/>
              <a:t>11/05/2022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7F03E9-292E-4921-B126-227F5E7D98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B525DD-79E0-4168-8B3F-3FE83AB02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11473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27D8B-9CB9-485E-BF06-1A4F7D29CC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9609F1-DF01-4550-97A0-36F4F8395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80859A-D605-4F40-A447-A3C8062BC9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EDC90D-752E-4934-9A79-CBC0669CE1C7}" type="datetime1">
              <a:rPr lang="en-GB" smtClean="0"/>
              <a:t>11/05/2022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295E75-2735-4686-9739-52844E78DB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6F27E-0246-4743-89D4-A2C6F91A4C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1E2AD8-0D5D-4224-B574-B8567E0E25A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945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0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0.png"/><Relationship Id="rId11" Type="http://schemas.openxmlformats.org/officeDocument/2006/relationships/image" Target="../media/image23.png"/><Relationship Id="rId5" Type="http://schemas.openxmlformats.org/officeDocument/2006/relationships/image" Target="../media/image170.png"/><Relationship Id="rId10" Type="http://schemas.openxmlformats.org/officeDocument/2006/relationships/image" Target="../media/image22.png"/><Relationship Id="rId4" Type="http://schemas.openxmlformats.org/officeDocument/2006/relationships/image" Target="../media/image160.png"/><Relationship Id="rId9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9F9B1-C604-4333-A6A5-8749688CCC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426128"/>
            <a:ext cx="9144000" cy="962072"/>
          </a:xfrm>
        </p:spPr>
        <p:txBody>
          <a:bodyPr>
            <a:normAutofit/>
          </a:bodyPr>
          <a:lstStyle/>
          <a:p>
            <a:r>
              <a:rPr lang="en-GB" sz="2800" dirty="0">
                <a:latin typeface="Raleway ExtraBold" pitchFamily="2" charset="0"/>
              </a:rPr>
              <a:t>The Effect of Temporal Sub-Sampling on the Accuracy of Volumetric Video Quality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D2E17A-9A2A-4A9A-87BF-DF8408BF8835}"/>
              </a:ext>
            </a:extLst>
          </p:cNvPr>
          <p:cNvSpPr txBox="1"/>
          <p:nvPr/>
        </p:nvSpPr>
        <p:spPr>
          <a:xfrm>
            <a:off x="3095347" y="6012803"/>
            <a:ext cx="621436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Raleway Light" pitchFamily="2" charset="0"/>
              </a:rPr>
              <a:t>This work has received funding from the European Union's Horizon 2020 research and innovation programme under the Marie </a:t>
            </a:r>
            <a:r>
              <a:rPr lang="en-GB" sz="1100" dirty="0" err="1">
                <a:latin typeface="Raleway Light" pitchFamily="2" charset="0"/>
              </a:rPr>
              <a:t>Sklodowska</a:t>
            </a:r>
            <a:r>
              <a:rPr lang="en-GB" sz="1100" dirty="0">
                <a:latin typeface="Raleway Light" pitchFamily="2" charset="0"/>
              </a:rPr>
              <a:t>-Curie Grant Agreement No. 765911 (RealVision) and from Science Foundation Ireland (SFI) under the Grant Number 15/RP/27760.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FDC64E-7E74-42D3-B149-8D936F44A030}"/>
              </a:ext>
            </a:extLst>
          </p:cNvPr>
          <p:cNvGrpSpPr/>
          <p:nvPr/>
        </p:nvGrpSpPr>
        <p:grpSpPr>
          <a:xfrm>
            <a:off x="4931488" y="5323330"/>
            <a:ext cx="1894966" cy="376189"/>
            <a:chOff x="8805111" y="5119198"/>
            <a:chExt cx="2894998" cy="574715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B3742F42-2D47-4363-827F-63D95510A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9699" b="89967" l="9659" r="91321">
                          <a14:foregroundMark x1="44844" y1="47492" x2="44844" y2="47492"/>
                          <a14:foregroundMark x1="16286" y1="53846" x2="16286" y2="53846"/>
                          <a14:foregroundMark x1="37564" y1="38127" x2="37564" y2="38127"/>
                          <a14:foregroundMark x1="41951" y1="26254" x2="41951" y2="26254"/>
                          <a14:foregroundMark x1="9706" y1="53010" x2="9706" y2="53010"/>
                          <a14:foregroundMark x1="33178" y1="44482" x2="33178" y2="44482"/>
                          <a14:foregroundMark x1="56230" y1="57023" x2="56230" y2="57023"/>
                          <a14:foregroundMark x1="61269" y1="53010" x2="61269" y2="53010"/>
                          <a14:foregroundMark x1="70742" y1="59365" x2="70742" y2="59365"/>
                          <a14:foregroundMark x1="77088" y1="48328" x2="77088" y2="48328"/>
                          <a14:foregroundMark x1="86328" y1="49833" x2="86328" y2="49833"/>
                          <a14:foregroundMark x1="72469" y1="26254" x2="72469" y2="26254"/>
                          <a14:foregroundMark x1="52543" y1="21070" x2="52543" y2="21070"/>
                          <a14:foregroundMark x1="54130" y1="19064" x2="54130" y2="19064"/>
                          <a14:foregroundMark x1="57070" y1="18060" x2="57070" y2="18060"/>
                          <a14:foregroundMark x1="70369" y1="18395" x2="70369" y2="18395"/>
                          <a14:foregroundMark x1="72562" y1="17893" x2="72562" y2="17893"/>
                          <a14:foregroundMark x1="75128" y1="22241" x2="75128" y2="22241"/>
                          <a14:foregroundMark x1="70182" y1="30602" x2="70182" y2="30602"/>
                          <a14:foregroundMark x1="91321" y1="48495" x2="91321" y2="48495"/>
                          <a14:foregroundMark x1="55016" y1="31104" x2="55016" y2="31104"/>
                          <a14:backgroundMark x1="24638" y1="16890" x2="24638" y2="1689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5111" y="5119198"/>
              <a:ext cx="2050207" cy="563618"/>
            </a:xfrm>
            <a:prstGeom prst="rect">
              <a:avLst/>
            </a:prstGeom>
          </p:spPr>
        </p:pic>
        <p:pic>
          <p:nvPicPr>
            <p:cNvPr id="7" name="Picture 6" descr="A close up of a logo&#10;&#10;Description automatically generated">
              <a:extLst>
                <a:ext uri="{FF2B5EF4-FFF2-40B4-BE49-F238E27FC236}">
                  <a16:creationId xmlns:a16="http://schemas.microsoft.com/office/drawing/2014/main" id="{A9D55EE6-B660-466E-A518-8309DC67C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55318" y="5138803"/>
              <a:ext cx="844791" cy="555110"/>
            </a:xfrm>
            <a:prstGeom prst="rect">
              <a:avLst/>
            </a:prstGeom>
          </p:spPr>
        </p:pic>
      </p:grpSp>
      <p:sp>
        <p:nvSpPr>
          <p:cNvPr id="12" name="Title 1">
            <a:extLst>
              <a:ext uri="{FF2B5EF4-FFF2-40B4-BE49-F238E27FC236}">
                <a16:creationId xmlns:a16="http://schemas.microsoft.com/office/drawing/2014/main" id="{E3BAF38A-FD55-4B78-9379-F9697D0CBD01}"/>
              </a:ext>
            </a:extLst>
          </p:cNvPr>
          <p:cNvSpPr txBox="1">
            <a:spLocks/>
          </p:cNvSpPr>
          <p:nvPr/>
        </p:nvSpPr>
        <p:spPr>
          <a:xfrm>
            <a:off x="1676400" y="1408696"/>
            <a:ext cx="9144000" cy="962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b="0" i="0" dirty="0">
                <a:effectLst/>
                <a:latin typeface="Raleway SemiBold" pitchFamily="2" charset="0"/>
              </a:rPr>
              <a:t>Ali Ak, </a:t>
            </a:r>
            <a:r>
              <a:rPr lang="en-GB" sz="1600" b="0" i="0" dirty="0" err="1">
                <a:effectLst/>
                <a:latin typeface="Raleway SemiBold" pitchFamily="2" charset="0"/>
              </a:rPr>
              <a:t>Emin</a:t>
            </a:r>
            <a:r>
              <a:rPr lang="en-GB" sz="1600" b="0" i="0" dirty="0">
                <a:effectLst/>
                <a:latin typeface="Raleway SemiBold" pitchFamily="2" charset="0"/>
              </a:rPr>
              <a:t> </a:t>
            </a:r>
            <a:r>
              <a:rPr lang="en-GB" sz="1600" b="0" i="0" dirty="0" err="1">
                <a:effectLst/>
                <a:latin typeface="Raleway SemiBold" pitchFamily="2" charset="0"/>
              </a:rPr>
              <a:t>Zerman</a:t>
            </a:r>
            <a:r>
              <a:rPr lang="en-GB" sz="1600" b="0" i="0" dirty="0">
                <a:effectLst/>
                <a:latin typeface="Raleway SemiBold" pitchFamily="2" charset="0"/>
              </a:rPr>
              <a:t>, </a:t>
            </a:r>
            <a:r>
              <a:rPr lang="en-GB" sz="1600" b="0" i="0" dirty="0" err="1">
                <a:effectLst/>
                <a:latin typeface="Raleway SemiBold" pitchFamily="2" charset="0"/>
              </a:rPr>
              <a:t>Suiyi</a:t>
            </a:r>
            <a:r>
              <a:rPr lang="en-GB" sz="1600" b="0" i="0" dirty="0">
                <a:effectLst/>
                <a:latin typeface="Raleway SemiBold" pitchFamily="2" charset="0"/>
              </a:rPr>
              <a:t> Ling, Patrick Le </a:t>
            </a:r>
            <a:r>
              <a:rPr lang="en-GB" sz="1600" b="0" i="0" dirty="0" err="1">
                <a:effectLst/>
                <a:latin typeface="Raleway SemiBold" pitchFamily="2" charset="0"/>
              </a:rPr>
              <a:t>Callet</a:t>
            </a:r>
            <a:r>
              <a:rPr lang="en-GB" sz="1600" b="0" i="0" dirty="0">
                <a:effectLst/>
                <a:latin typeface="Raleway SemiBold" pitchFamily="2" charset="0"/>
              </a:rPr>
              <a:t>, </a:t>
            </a:r>
            <a:r>
              <a:rPr lang="en-GB" sz="1600" b="0" i="0" dirty="0" err="1">
                <a:effectLst/>
                <a:latin typeface="Raleway SemiBold" pitchFamily="2" charset="0"/>
              </a:rPr>
              <a:t>Aljosa</a:t>
            </a:r>
            <a:r>
              <a:rPr lang="en-GB" sz="1600" b="0" i="0" dirty="0">
                <a:effectLst/>
                <a:latin typeface="Raleway SemiBold" pitchFamily="2" charset="0"/>
              </a:rPr>
              <a:t> </a:t>
            </a:r>
            <a:r>
              <a:rPr lang="en-GB" sz="1600" b="0" i="0" dirty="0" err="1">
                <a:effectLst/>
                <a:latin typeface="Raleway SemiBold" pitchFamily="2" charset="0"/>
              </a:rPr>
              <a:t>Smolic</a:t>
            </a:r>
            <a:endParaRPr lang="en-GB" sz="5400" dirty="0">
              <a:latin typeface="Raleway SemiBold" pitchFamily="2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23EA2C5-4B13-4DCB-A5CE-64CA8D94E987}"/>
              </a:ext>
            </a:extLst>
          </p:cNvPr>
          <p:cNvSpPr txBox="1">
            <a:spLocks/>
          </p:cNvSpPr>
          <p:nvPr/>
        </p:nvSpPr>
        <p:spPr>
          <a:xfrm>
            <a:off x="1630531" y="2891051"/>
            <a:ext cx="9144000" cy="96207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dirty="0">
                <a:latin typeface="Raleway SemiBold" pitchFamily="2" charset="0"/>
              </a:rPr>
              <a:t>V</a:t>
            </a:r>
            <a:r>
              <a:rPr lang="en-GB" sz="1800" dirty="0">
                <a:latin typeface="Raleway SemiBold" pitchFamily="2" charset="0"/>
              </a:rPr>
              <a:t>QEG Meeting </a:t>
            </a:r>
          </a:p>
          <a:p>
            <a:r>
              <a:rPr lang="en-GB" sz="1600" b="0" i="0" dirty="0">
                <a:effectLst/>
                <a:latin typeface="Raleway SemiBold" pitchFamily="2" charset="0"/>
              </a:rPr>
              <a:t>11 May 2022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51F90F-7185-4ADB-96A9-0FB002DC97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622"/>
          <a:stretch/>
        </p:blipFill>
        <p:spPr>
          <a:xfrm>
            <a:off x="476260" y="5969532"/>
            <a:ext cx="2308542" cy="57702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D63BF3F-0E60-4540-8A48-D84ADC627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791" y="5113233"/>
            <a:ext cx="2308011" cy="79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9B93A08-540A-65AE-6B3C-0A6EA6E7CE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785" y="5062384"/>
            <a:ext cx="1636830" cy="896745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423698A4-D6EA-3D30-EDCE-710A27EA912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81043" y="5711554"/>
            <a:ext cx="1986976" cy="1092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243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0952C0-1EB1-4D7F-BC51-B2EDBC21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23406" r="10135" b="21203"/>
          <a:stretch/>
        </p:blipFill>
        <p:spPr>
          <a:xfrm>
            <a:off x="1313896" y="994303"/>
            <a:ext cx="9969623" cy="391057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652416E-58F7-4F4A-8A41-167350BD093F}"/>
              </a:ext>
            </a:extLst>
          </p:cNvPr>
          <p:cNvSpPr txBox="1">
            <a:spLocks/>
          </p:cNvSpPr>
          <p:nvPr/>
        </p:nvSpPr>
        <p:spPr>
          <a:xfrm>
            <a:off x="1313896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Point Based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9D3047-ED0E-4A11-83CA-7A42EDE265E7}"/>
              </a:ext>
            </a:extLst>
          </p:cNvPr>
          <p:cNvSpPr txBox="1">
            <a:spLocks/>
          </p:cNvSpPr>
          <p:nvPr/>
        </p:nvSpPr>
        <p:spPr>
          <a:xfrm>
            <a:off x="4909349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Color Based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AF194-A135-45D2-ACA9-6BF7BC7C6721}"/>
              </a:ext>
            </a:extLst>
          </p:cNvPr>
          <p:cNvSpPr txBox="1">
            <a:spLocks/>
          </p:cNvSpPr>
          <p:nvPr/>
        </p:nvSpPr>
        <p:spPr>
          <a:xfrm>
            <a:off x="8639452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Image Based</a:t>
            </a:r>
          </a:p>
        </p:txBody>
      </p:sp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9C5594A4-05A5-4472-915D-44D3C558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10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1DD033-A08F-4F2F-B08D-63DEA49982CC}"/>
              </a:ext>
            </a:extLst>
          </p:cNvPr>
          <p:cNvSpPr txBox="1">
            <a:spLocks/>
          </p:cNvSpPr>
          <p:nvPr/>
        </p:nvSpPr>
        <p:spPr>
          <a:xfrm>
            <a:off x="369902" y="8465"/>
            <a:ext cx="11452193" cy="491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>
                <a:solidFill>
                  <a:srgbClr val="355F8D"/>
                </a:solidFill>
                <a:latin typeface="Raleway ExtraBold" pitchFamily="2" charset="0"/>
              </a:rPr>
              <a:t>Objective Quality Evaluation of Volumetric Video Content</a:t>
            </a:r>
            <a:endParaRPr lang="en-GB" sz="2400" dirty="0">
              <a:solidFill>
                <a:srgbClr val="355F8D"/>
              </a:solidFill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06142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Objective Quality Metrics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652416E-58F7-4F4A-8A41-167350BD093F}"/>
              </a:ext>
            </a:extLst>
          </p:cNvPr>
          <p:cNvSpPr txBox="1">
            <a:spLocks/>
          </p:cNvSpPr>
          <p:nvPr/>
        </p:nvSpPr>
        <p:spPr>
          <a:xfrm>
            <a:off x="1063840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Point Based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9D3047-ED0E-4A11-83CA-7A42EDE265E7}"/>
              </a:ext>
            </a:extLst>
          </p:cNvPr>
          <p:cNvSpPr txBox="1">
            <a:spLocks/>
          </p:cNvSpPr>
          <p:nvPr/>
        </p:nvSpPr>
        <p:spPr>
          <a:xfrm>
            <a:off x="4909351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Color Based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AF194-A135-45D2-ACA9-6BF7BC7C6721}"/>
              </a:ext>
            </a:extLst>
          </p:cNvPr>
          <p:cNvSpPr txBox="1">
            <a:spLocks/>
          </p:cNvSpPr>
          <p:nvPr/>
        </p:nvSpPr>
        <p:spPr>
          <a:xfrm>
            <a:off x="8754862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Image Based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059310-6F00-4CB2-8EBE-423FD9145CB1}"/>
              </a:ext>
            </a:extLst>
          </p:cNvPr>
          <p:cNvSpPr txBox="1">
            <a:spLocks/>
          </p:cNvSpPr>
          <p:nvPr/>
        </p:nvSpPr>
        <p:spPr>
          <a:xfrm>
            <a:off x="5245962" y="1228401"/>
            <a:ext cx="3027285" cy="1829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Raleway Medium" pitchFamily="2" charset="0"/>
              </a:rPr>
              <a:t>C</a:t>
            </a:r>
            <a:r>
              <a:rPr lang="en-GB" sz="2000" dirty="0" err="1">
                <a:latin typeface="Raleway Medium" pitchFamily="2" charset="0"/>
              </a:rPr>
              <a:t>olor</a:t>
            </a:r>
            <a:r>
              <a:rPr lang="en-GB" sz="2000" dirty="0">
                <a:latin typeface="Raleway Medium" pitchFamily="2" charset="0"/>
              </a:rPr>
              <a:t>-Y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Color-Y-PSNR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Color-U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Color-U-PSNR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Color-V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Color-V-PSNR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B161B12-D4E7-44CA-A4AA-D28620AF5897}"/>
              </a:ext>
            </a:extLst>
          </p:cNvPr>
          <p:cNvSpPr txBox="1">
            <a:spLocks/>
          </p:cNvSpPr>
          <p:nvPr/>
        </p:nvSpPr>
        <p:spPr>
          <a:xfrm>
            <a:off x="1415064" y="1228401"/>
            <a:ext cx="3027285" cy="42612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dirty="0">
                <a:latin typeface="Raleway Medium" pitchFamily="2" charset="0"/>
              </a:rPr>
              <a:t>p2point-Haus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p2point-Haus-PSNR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p2point-RMS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p2point-RMS-PSNR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p2plane-Haus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p2plane-Haus-PSNR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p2plane-RMS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p2plane-RMS-PSNR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pl2plane-MSE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pl2plane-RMS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pl2plane-Mean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pl2plane-Median</a:t>
            </a:r>
          </a:p>
          <a:p>
            <a:pPr algn="l"/>
            <a:r>
              <a:rPr lang="en-US" sz="2000" dirty="0">
                <a:latin typeface="Raleway Medium" pitchFamily="2" charset="0"/>
              </a:rPr>
              <a:t>pl2plane-Min</a:t>
            </a:r>
          </a:p>
          <a:p>
            <a:pPr algn="l"/>
            <a:endParaRPr lang="en-US" sz="2000" dirty="0">
              <a:latin typeface="Raleway Medium" pitchFamily="2" charset="0"/>
            </a:endParaRPr>
          </a:p>
          <a:p>
            <a:pPr algn="l"/>
            <a:endParaRPr lang="en-GB" sz="2000" dirty="0">
              <a:latin typeface="Raleway Mediu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61D5F3E-7696-40B4-A7C1-0665884544CD}"/>
              </a:ext>
            </a:extLst>
          </p:cNvPr>
          <p:cNvSpPr txBox="1">
            <a:spLocks/>
          </p:cNvSpPr>
          <p:nvPr/>
        </p:nvSpPr>
        <p:spPr>
          <a:xfrm>
            <a:off x="9044491" y="1308300"/>
            <a:ext cx="3027285" cy="317598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000" dirty="0">
                <a:latin typeface="Raleway Medium" pitchFamily="2" charset="0"/>
              </a:rPr>
              <a:t>MP-PSNR-FR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MP-PSNR-RR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MW-PSNR-FR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MW-PSNR-RR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PSNR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SSIM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NIQSV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NIQSV+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APT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EM-IQM</a:t>
            </a:r>
          </a:p>
          <a:p>
            <a:pPr algn="l"/>
            <a:r>
              <a:rPr lang="en-GB" sz="2000" dirty="0">
                <a:latin typeface="Raleway Medium" pitchFamily="2" charset="0"/>
              </a:rPr>
              <a:t>SI-IQM</a:t>
            </a:r>
          </a:p>
        </p:txBody>
      </p:sp>
      <p:sp>
        <p:nvSpPr>
          <p:cNvPr id="12" name="Slide Number Placeholder 23">
            <a:extLst>
              <a:ext uri="{FF2B5EF4-FFF2-40B4-BE49-F238E27FC236}">
                <a16:creationId xmlns:a16="http://schemas.microsoft.com/office/drawing/2014/main" id="{4DF0EB9C-96E3-4687-9B7D-6A895250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11</a:t>
            </a:fld>
            <a:endParaRPr lang="en-GB" sz="1400" dirty="0"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232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12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Objective Quality Evaluation of Volumetric Video Content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E45288-AD32-4B20-9C26-990A7B858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3" y="749987"/>
            <a:ext cx="8205926" cy="292684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666F6A7B-C598-4A03-850E-C9E23F786132}"/>
              </a:ext>
            </a:extLst>
          </p:cNvPr>
          <p:cNvGrpSpPr/>
          <p:nvPr/>
        </p:nvGrpSpPr>
        <p:grpSpPr>
          <a:xfrm>
            <a:off x="2015231" y="3574376"/>
            <a:ext cx="7574872" cy="369332"/>
            <a:chOff x="2015231" y="3574376"/>
            <a:chExt cx="7574872" cy="369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A51326E-912C-4CB7-992B-F03297F1231E}"/>
                    </a:ext>
                  </a:extLst>
                </p:cNvPr>
                <p:cNvSpPr txBox="1"/>
                <p:nvPr/>
              </p:nvSpPr>
              <p:spPr>
                <a:xfrm>
                  <a:off x="2015231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A51326E-912C-4CB7-992B-F03297F1231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15231" y="3574376"/>
                  <a:ext cx="356586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3448" r="-10345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74BF9FE-A86B-4730-9FAA-C4F954999C7D}"/>
                    </a:ext>
                  </a:extLst>
                </p:cNvPr>
                <p:cNvSpPr txBox="1"/>
                <p:nvPr/>
              </p:nvSpPr>
              <p:spPr>
                <a:xfrm>
                  <a:off x="3044670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474BF9FE-A86B-4730-9FAA-C4F954999C7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44670" y="3574376"/>
                  <a:ext cx="356586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3390" r="-11864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2E83C0F-4A20-4D40-9BCC-63063A80D975}"/>
                    </a:ext>
                  </a:extLst>
                </p:cNvPr>
                <p:cNvSpPr txBox="1"/>
                <p:nvPr/>
              </p:nvSpPr>
              <p:spPr>
                <a:xfrm>
                  <a:off x="4146984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62E83C0F-4A20-4D40-9BCC-63063A80D9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46984" y="3574376"/>
                  <a:ext cx="356586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90" r="-11864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DCECC7-4DB6-421B-B567-3939D0569F07}"/>
                    </a:ext>
                  </a:extLst>
                </p:cNvPr>
                <p:cNvSpPr txBox="1"/>
                <p:nvPr/>
              </p:nvSpPr>
              <p:spPr>
                <a:xfrm>
                  <a:off x="5312547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BDCECC7-4DB6-421B-B567-3939D0569F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12547" y="3574376"/>
                  <a:ext cx="356586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3390" r="-11864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DFB2A4C-9969-47D7-9DDA-9FC57753B9C6}"/>
                    </a:ext>
                  </a:extLst>
                </p:cNvPr>
                <p:cNvSpPr txBox="1"/>
                <p:nvPr/>
              </p:nvSpPr>
              <p:spPr>
                <a:xfrm>
                  <a:off x="6334959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5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6DFB2A4C-9969-47D7-9DDA-9FC57753B9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34959" y="3574376"/>
                  <a:ext cx="356586" cy="369332"/>
                </a:xfrm>
                <a:prstGeom prst="rect">
                  <a:avLst/>
                </a:prstGeom>
                <a:blipFill>
                  <a:blip r:embed="rId7"/>
                  <a:stretch>
                    <a:fillRect l="-3390" r="-11864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6FA1848-BD4A-4E46-8B7E-8085CD0294AD}"/>
                    </a:ext>
                  </a:extLst>
                </p:cNvPr>
                <p:cNvSpPr txBox="1"/>
                <p:nvPr/>
              </p:nvSpPr>
              <p:spPr>
                <a:xfrm>
                  <a:off x="7330737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6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C6FA1848-BD4A-4E46-8B7E-8085CD0294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30737" y="3574376"/>
                  <a:ext cx="356586" cy="369332"/>
                </a:xfrm>
                <a:prstGeom prst="rect">
                  <a:avLst/>
                </a:prstGeom>
                <a:blipFill>
                  <a:blip r:embed="rId8"/>
                  <a:stretch>
                    <a:fillRect l="-3448" r="-12069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31B4711-285F-41A7-9266-3FF2A06ADE8D}"/>
                    </a:ext>
                  </a:extLst>
                </p:cNvPr>
                <p:cNvSpPr txBox="1"/>
                <p:nvPr/>
              </p:nvSpPr>
              <p:spPr>
                <a:xfrm>
                  <a:off x="8326515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7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131B4711-285F-41A7-9266-3FF2A06ADE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326515" y="3574376"/>
                  <a:ext cx="356586" cy="369332"/>
                </a:xfrm>
                <a:prstGeom prst="rect">
                  <a:avLst/>
                </a:prstGeom>
                <a:blipFill>
                  <a:blip r:embed="rId9"/>
                  <a:stretch>
                    <a:fillRect l="-3448" r="-12069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6D7A8B-7F8D-4BDA-9148-CAF6731F18D9}"/>
                    </a:ext>
                  </a:extLst>
                </p:cNvPr>
                <p:cNvSpPr txBox="1"/>
                <p:nvPr/>
              </p:nvSpPr>
              <p:spPr>
                <a:xfrm>
                  <a:off x="9233517" y="3574376"/>
                  <a:ext cx="356586" cy="369332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b="0" i="1" smtClean="0">
                                <a:effectLst/>
                                <a:latin typeface="Cambria Math" panose="02040503050406030204" pitchFamily="18" charset="0"/>
                              </a:rPr>
                              <m:t>8</m:t>
                            </m:r>
                          </m:sub>
                        </m:sSub>
                      </m:oMath>
                    </m:oMathPara>
                  </a14:m>
                  <a:endParaRPr lang="en-GB" dirty="0">
                    <a:latin typeface="Raleway Medium" pitchFamily="2" charset="0"/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0A6D7A8B-7F8D-4BDA-9148-CAF6731F18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3517" y="3574376"/>
                  <a:ext cx="356586" cy="369332"/>
                </a:xfrm>
                <a:prstGeom prst="rect">
                  <a:avLst/>
                </a:prstGeom>
                <a:blipFill>
                  <a:blip r:embed="rId10"/>
                  <a:stretch>
                    <a:fillRect l="-3448" r="-12069" b="-11475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D2E928-0B2B-444F-A8F9-091E5B5C6A1F}"/>
                  </a:ext>
                </a:extLst>
              </p:cNvPr>
              <p:cNvSpPr txBox="1"/>
              <p:nvPr/>
            </p:nvSpPr>
            <p:spPr>
              <a:xfrm>
                <a:off x="1922571" y="4430471"/>
                <a:ext cx="8824775" cy="39074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GB" b="0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>
                        <m:r>
                          <a:rPr lang="en-US" b="0" i="1" smtClean="0">
                            <a:effectLst/>
                            <a:latin typeface="Cambria Math" panose="02040503050406030204" pitchFamily="18" charset="0"/>
                          </a:rPr>
                          <m:t>𝑠𝑒𝑞</m:t>
                        </m:r>
                      </m:sub>
                    </m:sSub>
                  </m:oMath>
                </a14:m>
                <a:r>
                  <a:rPr lang="en-GB" dirty="0">
                    <a:latin typeface="Raleway Medium" pitchFamily="2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{1,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})</m:t>
                    </m:r>
                  </m:oMath>
                </a14:m>
                <a:r>
                  <a:rPr lang="en-GB" dirty="0">
                    <a:latin typeface="Raleway Medium" pitchFamily="2" charset="0"/>
                  </a:rPr>
                  <a:t>,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2D2E928-0B2B-444F-A8F9-091E5B5C6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71" y="4430471"/>
                <a:ext cx="8824775" cy="390748"/>
              </a:xfrm>
              <a:prstGeom prst="rect">
                <a:avLst/>
              </a:prstGeom>
              <a:blipFill>
                <a:blip r:embed="rId11"/>
                <a:stretch>
                  <a:fillRect l="-138" t="-9375" b="-1875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6EE46D-C307-40FE-9EB1-E582E1C28569}"/>
                  </a:ext>
                </a:extLst>
              </p:cNvPr>
              <p:cNvSpPr txBox="1"/>
              <p:nvPr/>
            </p:nvSpPr>
            <p:spPr>
              <a:xfrm>
                <a:off x="1922571" y="5005897"/>
                <a:ext cx="4549251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effectLst/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1600" b="0" i="1" smtClean="0">
                              <a:effectLst/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𝑞𝑢𝑎𝑙𝑖𝑡𝑦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𝑐𝑜𝑟𝑟𝑒𝑠𝑝𝑜𝑛𝑑𝑖𝑛𝑔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𝑓𝑟𝑎𝑚𝑒</m:t>
                      </m:r>
                    </m:oMath>
                  </m:oMathPara>
                </a14:m>
                <a:endParaRPr lang="en-US" sz="1600" b="0" i="1" dirty="0">
                  <a:effectLst/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𝑝𝑜𝑜𝑙𝑖𝑛𝑔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𝑓𝑢𝑛𝑐𝑡𝑖𝑜𝑛</m:t>
                      </m:r>
                    </m:oMath>
                  </m:oMathPara>
                </a14:m>
                <a:endParaRPr lang="en-GB" sz="1600" dirty="0">
                  <a:latin typeface="Raleway Medium" pitchFamily="2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𝑖𝑠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𝑛𝑢𝑚𝑏𝑒𝑟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𝑜𝑓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𝑓𝑟𝑎𝑚𝑒𝑠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𝑖𝑛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𝑡h𝑒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𝑣𝑖𝑑𝑒𝑜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effectLst/>
                          <a:latin typeface="Cambria Math" panose="02040503050406030204" pitchFamily="18" charset="0"/>
                        </a:rPr>
                        <m:t>𝑠𝑒𝑞𝑢𝑒𝑛𝑐𝑒</m:t>
                      </m:r>
                    </m:oMath>
                  </m:oMathPara>
                </a14:m>
                <a:endParaRPr lang="en-GB" sz="1600" dirty="0">
                  <a:latin typeface="Raleway Medium" pitchFamily="2" charset="0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F6EE46D-C307-40FE-9EB1-E582E1C285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22571" y="5005897"/>
                <a:ext cx="4549251" cy="830997"/>
              </a:xfrm>
              <a:prstGeom prst="rect">
                <a:avLst/>
              </a:prstGeom>
              <a:blipFill>
                <a:blip r:embed="rId12"/>
                <a:stretch>
                  <a:fillRect r="-937" b="-44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301571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Temporal Sampling Rate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199415-632C-4E33-A0D4-D4CE254C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6" y="1189768"/>
            <a:ext cx="9001968" cy="3169168"/>
          </a:xfrm>
          <a:prstGeom prst="rect">
            <a:avLst/>
          </a:prstGeom>
        </p:spPr>
      </p:pic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6943D050-6786-46FA-82FC-A871682EA8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13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E87AF6-3E4C-4E4D-9C87-79823B3A085E}"/>
              </a:ext>
            </a:extLst>
          </p:cNvPr>
          <p:cNvSpPr txBox="1"/>
          <p:nvPr/>
        </p:nvSpPr>
        <p:spPr>
          <a:xfrm>
            <a:off x="1349406" y="4845131"/>
            <a:ext cx="105940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Raleway Medium" pitchFamily="2" charset="0"/>
              </a:rPr>
              <a:t>Original sequence </a:t>
            </a:r>
            <a:r>
              <a:rPr lang="en-GB" dirty="0">
                <a:latin typeface="Raleway Medium" pitchFamily="2" charset="0"/>
              </a:rPr>
              <a:t>frame-rate: 30 fps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D9CA33-0E8E-4C0C-8F74-79B55696FFAE}"/>
                  </a:ext>
                </a:extLst>
              </p:cNvPr>
              <p:cNvSpPr txBox="1"/>
              <p:nvPr/>
            </p:nvSpPr>
            <p:spPr>
              <a:xfrm>
                <a:off x="1349406" y="5500823"/>
                <a:ext cx="4549251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 i="0" dirty="0" smtClean="0">
                          <a:latin typeface="Raleway Medium" pitchFamily="2" charset="0"/>
                        </a:rPr>
                        <m:t>Tested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Raleway Medium" pitchFamily="2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dirty="0" smtClean="0">
                          <a:latin typeface="Raleway Medium" pitchFamily="2" charset="0"/>
                        </a:rPr>
                        <m:t>frame</m:t>
                      </m:r>
                      <m:r>
                        <m:rPr>
                          <m:nor/>
                        </m:rPr>
                        <a:rPr lang="en-GB" dirty="0" smtClean="0">
                          <a:latin typeface="Raleway Medium" pitchFamily="2" charset="0"/>
                        </a:rPr>
                        <m:t>−</m:t>
                      </m:r>
                      <m:r>
                        <m:rPr>
                          <m:nor/>
                        </m:rPr>
                        <a:rPr lang="en-GB" dirty="0" smtClean="0">
                          <a:latin typeface="Raleway Medium" pitchFamily="2" charset="0"/>
                        </a:rPr>
                        <m:t>ra</m:t>
                      </m:r>
                      <m:r>
                        <m:rPr>
                          <m:nor/>
                        </m:rPr>
                        <a:rPr lang="en-US" b="0" i="0" dirty="0" smtClean="0">
                          <a:latin typeface="Raleway Medium" pitchFamily="2" charset="0"/>
                        </a:rPr>
                        <m:t>tes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:{1, 2, 3, 5, 6, 10, 15, 30}</m:t>
                      </m:r>
                    </m:oMath>
                  </m:oMathPara>
                </a14:m>
                <a:endParaRPr lang="en-GB" dirty="0">
                  <a:latin typeface="Raleway Medium" pitchFamily="2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ED9CA33-0E8E-4C0C-8F74-79B55696FF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9406" y="5500823"/>
                <a:ext cx="4549251" cy="369332"/>
              </a:xfrm>
              <a:prstGeom prst="rect">
                <a:avLst/>
              </a:prstGeom>
              <a:blipFill>
                <a:blip r:embed="rId3"/>
                <a:stretch>
                  <a:fillRect b="-1639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656531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Temporal Pooling Methods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299338-326B-4192-973F-2901DDF904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902" y="813425"/>
            <a:ext cx="9670743" cy="5231149"/>
          </a:xfrm>
          <a:prstGeom prst="rect">
            <a:avLst/>
          </a:prstGeom>
        </p:spPr>
      </p:pic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68D40E90-138C-450C-ADFD-8DBFFC427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14</a:t>
            </a:fld>
            <a:endParaRPr lang="en-GB" sz="1400" dirty="0"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40213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VSense-VVDB2 Dataset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D2A1F7-0F31-4F05-9718-76D0E82B90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821"/>
          <a:stretch/>
        </p:blipFill>
        <p:spPr>
          <a:xfrm>
            <a:off x="542923" y="941816"/>
            <a:ext cx="11106150" cy="3786518"/>
          </a:xfrm>
          <a:prstGeom prst="rect">
            <a:avLst/>
          </a:prstGeom>
        </p:spPr>
      </p:pic>
      <p:sp>
        <p:nvSpPr>
          <p:cNvPr id="7" name="Slide Number Placeholder 23">
            <a:extLst>
              <a:ext uri="{FF2B5EF4-FFF2-40B4-BE49-F238E27FC236}">
                <a16:creationId xmlns:a16="http://schemas.microsoft.com/office/drawing/2014/main" id="{840DDFC9-DEA2-4C59-AFA4-E00896E5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15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222F3F-9D55-49BA-81EC-1DA56C993342}"/>
              </a:ext>
            </a:extLst>
          </p:cNvPr>
          <p:cNvSpPr txBox="1"/>
          <p:nvPr/>
        </p:nvSpPr>
        <p:spPr>
          <a:xfrm>
            <a:off x="798988" y="4634401"/>
            <a:ext cx="1059402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b="0" i="0" dirty="0">
                <a:effectLst/>
                <a:latin typeface="Raleway Medium" pitchFamily="2" charset="0"/>
              </a:rPr>
              <a:t>8 point cloud sequences (10 seconds with 30 fps)</a:t>
            </a:r>
            <a:endParaRPr lang="en-GB" sz="1600" dirty="0">
              <a:latin typeface="Raleway Medium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3 different coding algorithm (16 compression levels in total)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G-PCC (RAHT) – 6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V-PCC (All-intra) – 5 levels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V-PCC (Random-access) – 5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Orbital rendering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>
                <a:latin typeface="Raleway Medium" pitchFamily="2" charset="0"/>
              </a:rPr>
              <a:t>MOS scores collected with ACR-HR methodology on a 2D display</a:t>
            </a:r>
          </a:p>
        </p:txBody>
      </p:sp>
    </p:spTree>
    <p:extLst>
      <p:ext uri="{BB962C8B-B14F-4D97-AF65-F5344CB8AC3E}">
        <p14:creationId xmlns:p14="http://schemas.microsoft.com/office/powerpoint/2010/main" val="37143358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sub-sampling rate</a:t>
            </a:r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12B4C1CF-62CB-4FE5-9FCC-C3CF25F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16</a:t>
            </a:fld>
            <a:endParaRPr lang="en-GB" sz="1400" dirty="0">
              <a:latin typeface="Raleway ExtraBold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482C67-D725-4255-951C-B6163119ED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701" y="561576"/>
            <a:ext cx="9324514" cy="48092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6C8A7FE-E5E1-47E8-8431-B6DF78DFD601}"/>
              </a:ext>
            </a:extLst>
          </p:cNvPr>
          <p:cNvSpPr txBox="1"/>
          <p:nvPr/>
        </p:nvSpPr>
        <p:spPr>
          <a:xfrm>
            <a:off x="946949" y="5620592"/>
            <a:ext cx="10298097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0" i="0" dirty="0">
                <a:effectLst/>
                <a:latin typeface="Raleway Medium" pitchFamily="2" charset="0"/>
              </a:rPr>
              <a:t>95 % percentile range and the median values of the selected metric scores for 5 levels of V-PCC coding at different frame rates.</a:t>
            </a:r>
            <a:endParaRPr lang="en-GB" sz="1300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634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5B21716-6F83-4323-ADE3-3EEEDB6437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" t="3931" r="25676" b="4457"/>
          <a:stretch/>
        </p:blipFill>
        <p:spPr>
          <a:xfrm>
            <a:off x="369902" y="594806"/>
            <a:ext cx="8315416" cy="6126669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sub-sampling rate</a:t>
            </a:r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12B4C1CF-62CB-4FE5-9FCC-C3CF25F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17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9AD893-700F-43F1-9A80-D32AA533A188}"/>
              </a:ext>
            </a:extLst>
          </p:cNvPr>
          <p:cNvSpPr txBox="1"/>
          <p:nvPr/>
        </p:nvSpPr>
        <p:spPr>
          <a:xfrm>
            <a:off x="8360228" y="2308095"/>
            <a:ext cx="3676262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b="0" i="0" dirty="0">
                <a:effectLst/>
                <a:latin typeface="Raleway Medium" pitchFamily="2" charset="0"/>
              </a:rPr>
              <a:t>Each line is the median metric score changes across 8 temporal sub-sampling rate.</a:t>
            </a:r>
          </a:p>
          <a:p>
            <a:endParaRPr lang="en-GB" sz="1300" b="0" i="0" dirty="0">
              <a:effectLst/>
              <a:latin typeface="Raleway Medium" pitchFamily="2" charset="0"/>
            </a:endParaRPr>
          </a:p>
          <a:p>
            <a:endParaRPr lang="en-GB" sz="1300" dirty="0">
              <a:latin typeface="Raleway Medium" pitchFamily="2" charset="0"/>
            </a:endParaRPr>
          </a:p>
          <a:p>
            <a:r>
              <a:rPr lang="en-GB" sz="1300" dirty="0">
                <a:latin typeface="Raleway Medium" pitchFamily="2" charset="0"/>
              </a:rPr>
              <a:t>Horizontal axis is the frame rate, increasing from left to right.</a:t>
            </a:r>
          </a:p>
          <a:p>
            <a:endParaRPr lang="en-GB" sz="1300" dirty="0">
              <a:latin typeface="Raleway Medium" pitchFamily="2" charset="0"/>
            </a:endParaRPr>
          </a:p>
          <a:p>
            <a:endParaRPr lang="en-GB" sz="1300" dirty="0">
              <a:latin typeface="Raleway Medium" pitchFamily="2" charset="0"/>
            </a:endParaRPr>
          </a:p>
          <a:p>
            <a:r>
              <a:rPr lang="en-GB" sz="1300" dirty="0">
                <a:latin typeface="Raleway Medium" pitchFamily="2" charset="0"/>
              </a:rPr>
              <a:t>Vertical axis is the metric scores.</a:t>
            </a:r>
          </a:p>
          <a:p>
            <a:endParaRPr lang="en-GB" sz="1300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79084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sub-sampling rate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7C89450-17D9-4DF6-92C4-EA4B9B543D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31" y="573297"/>
            <a:ext cx="7801075" cy="6148174"/>
          </a:xfrm>
          <a:prstGeom prst="rect">
            <a:avLst/>
          </a:prstGeom>
        </p:spPr>
      </p:pic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12B4C1CF-62CB-4FE5-9FCC-C3CF25F5C4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18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14F19A-578C-45D0-A265-DCD27B3BB737}"/>
              </a:ext>
            </a:extLst>
          </p:cNvPr>
          <p:cNvSpPr txBox="1"/>
          <p:nvPr/>
        </p:nvSpPr>
        <p:spPr>
          <a:xfrm>
            <a:off x="7996336" y="3063874"/>
            <a:ext cx="3974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Raleway Medium" pitchFamily="2" charset="0"/>
              </a:rPr>
              <a:t>Pearson Correlation Coefficient (PCC) between the metric scores and DMOS</a:t>
            </a:r>
          </a:p>
          <a:p>
            <a:r>
              <a:rPr lang="en-GB" sz="1300" dirty="0">
                <a:latin typeface="Raleway Medium" pitchFamily="2" charset="0"/>
              </a:rPr>
              <a:t> </a:t>
            </a:r>
          </a:p>
          <a:p>
            <a:r>
              <a:rPr lang="en-GB" sz="1300" dirty="0">
                <a:latin typeface="Raleway Medium" pitchFamily="2" charset="0"/>
              </a:rPr>
              <a:t>with arithmetic mean pooling</a:t>
            </a:r>
          </a:p>
          <a:p>
            <a:r>
              <a:rPr lang="en-GB" sz="1300" dirty="0">
                <a:latin typeface="Raleway Medium" pitchFamily="2" charset="0"/>
              </a:rPr>
              <a:t>with varying frame rates at the columns</a:t>
            </a:r>
          </a:p>
        </p:txBody>
      </p:sp>
    </p:spTree>
    <p:extLst>
      <p:ext uri="{BB962C8B-B14F-4D97-AF65-F5344CB8AC3E}">
        <p14:creationId xmlns:p14="http://schemas.microsoft.com/office/powerpoint/2010/main" val="8539958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pooling method</a:t>
            </a:r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A9F590AB-EFC8-4FA8-B7B7-91417D7B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19</a:t>
            </a:fld>
            <a:endParaRPr lang="en-GB" sz="1400" dirty="0">
              <a:latin typeface="Raleway ExtraBold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BEF6FEA-6358-4E8B-AB7D-B5C1464F63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61" y="641982"/>
            <a:ext cx="10053840" cy="55575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D2E0FE-E64A-4071-8CE4-C2C78ABCF06C}"/>
              </a:ext>
            </a:extLst>
          </p:cNvPr>
          <p:cNvSpPr txBox="1"/>
          <p:nvPr/>
        </p:nvSpPr>
        <p:spPr>
          <a:xfrm>
            <a:off x="825029" y="6314513"/>
            <a:ext cx="1029809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latin typeface="Raleway Medium" pitchFamily="2" charset="0"/>
              </a:rPr>
              <a:t>Scatter plots of selected metric scores vs. the DMOS with varying pooling method at each column</a:t>
            </a:r>
          </a:p>
        </p:txBody>
      </p:sp>
    </p:spTree>
    <p:extLst>
      <p:ext uri="{BB962C8B-B14F-4D97-AF65-F5344CB8AC3E}">
        <p14:creationId xmlns:p14="http://schemas.microsoft.com/office/powerpoint/2010/main" val="25883584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Volumetric Video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B77677-97CD-4562-A543-F1522112FA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44" y="713457"/>
            <a:ext cx="11452194" cy="614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97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1E3C658-776F-4590-949D-EF8ED02152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0" y="529940"/>
            <a:ext cx="8084474" cy="6329831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pooling method</a:t>
            </a:r>
          </a:p>
        </p:txBody>
      </p:sp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A9F590AB-EFC8-4FA8-B7B7-91417D7BE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20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5EE28B-FF8A-4E88-AD74-044C24F57442}"/>
              </a:ext>
            </a:extLst>
          </p:cNvPr>
          <p:cNvSpPr txBox="1"/>
          <p:nvPr/>
        </p:nvSpPr>
        <p:spPr>
          <a:xfrm>
            <a:off x="8217160" y="3063874"/>
            <a:ext cx="3974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Raleway Medium" pitchFamily="2" charset="0"/>
              </a:rPr>
              <a:t>Pearson Correlation Coefficient (PCC) between the metric scores and DMOS</a:t>
            </a:r>
          </a:p>
          <a:p>
            <a:r>
              <a:rPr lang="en-GB" sz="1300" dirty="0">
                <a:latin typeface="Raleway Medium" pitchFamily="2" charset="0"/>
              </a:rPr>
              <a:t> </a:t>
            </a:r>
          </a:p>
          <a:p>
            <a:r>
              <a:rPr lang="en-GB" sz="1300" dirty="0">
                <a:latin typeface="Raleway Medium" pitchFamily="2" charset="0"/>
              </a:rPr>
              <a:t>with 30 fps</a:t>
            </a:r>
          </a:p>
          <a:p>
            <a:r>
              <a:rPr lang="en-GB" sz="1300" dirty="0">
                <a:latin typeface="Raleway Medium" pitchFamily="2" charset="0"/>
              </a:rPr>
              <a:t>with varying pooling methods at the columns</a:t>
            </a:r>
          </a:p>
        </p:txBody>
      </p:sp>
    </p:spTree>
    <p:extLst>
      <p:ext uri="{BB962C8B-B14F-4D97-AF65-F5344CB8AC3E}">
        <p14:creationId xmlns:p14="http://schemas.microsoft.com/office/powerpoint/2010/main" val="405772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Combined impact of temporal sub-sampling and pooling methods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7D37592-0517-442A-9C88-2299704750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031"/>
          <a:stretch/>
        </p:blipFill>
        <p:spPr>
          <a:xfrm>
            <a:off x="90364" y="540241"/>
            <a:ext cx="11297370" cy="6181225"/>
          </a:xfrm>
          <a:prstGeom prst="rect">
            <a:avLst/>
          </a:prstGeom>
        </p:spPr>
      </p:pic>
      <p:sp>
        <p:nvSpPr>
          <p:cNvPr id="6" name="Slide Number Placeholder 23">
            <a:extLst>
              <a:ext uri="{FF2B5EF4-FFF2-40B4-BE49-F238E27FC236}">
                <a16:creationId xmlns:a16="http://schemas.microsoft.com/office/drawing/2014/main" id="{41DF9F82-7D11-4C1A-BBA7-F8BC7B050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21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2261E0-D716-4F70-B356-006135D1D5B8}"/>
              </a:ext>
            </a:extLst>
          </p:cNvPr>
          <p:cNvSpPr txBox="1"/>
          <p:nvPr/>
        </p:nvSpPr>
        <p:spPr>
          <a:xfrm>
            <a:off x="10132154" y="6028973"/>
            <a:ext cx="105400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dirty="0">
                <a:latin typeface="Raleway Medium" pitchFamily="2" charset="0"/>
              </a:rPr>
              <a:t>PCC</a:t>
            </a:r>
          </a:p>
        </p:txBody>
      </p:sp>
    </p:spTree>
    <p:extLst>
      <p:ext uri="{BB962C8B-B14F-4D97-AF65-F5344CB8AC3E}">
        <p14:creationId xmlns:p14="http://schemas.microsoft.com/office/powerpoint/2010/main" val="36152852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Conclusion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0771F272-1939-406F-A948-2DCFCDFC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22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1552C5-EF9F-4830-A6A7-3696858C0595}"/>
              </a:ext>
            </a:extLst>
          </p:cNvPr>
          <p:cNvSpPr txBox="1"/>
          <p:nvPr/>
        </p:nvSpPr>
        <p:spPr>
          <a:xfrm>
            <a:off x="369902" y="1078340"/>
            <a:ext cx="10935686" cy="26648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Raleway Medium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Minimal effect of temporal sub-sampling on metric performances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Raleway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dirty="0">
                <a:latin typeface="Raleway Medium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Minimal effect of temporal pooling methods on metric performances.</a:t>
            </a:r>
            <a:endParaRPr lang="en-GB" sz="1800" dirty="0">
              <a:effectLst/>
              <a:latin typeface="Raleway Medium" pitchFamily="2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Raleway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Raleway Medium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Metric score calculations can be sped up to 30 times without a significant loss in performance.</a:t>
            </a: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GB" sz="1600" dirty="0">
              <a:effectLst/>
              <a:latin typeface="Raleway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800" dirty="0">
                <a:effectLst/>
                <a:latin typeface="Raleway Medium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Further research is required to extend our conclusions for other type of distortions.</a:t>
            </a:r>
            <a:endParaRPr lang="en-GB" sz="1600" dirty="0">
              <a:effectLst/>
              <a:latin typeface="Raleway Medium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4093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Supplementary Slides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0771F272-1939-406F-A948-2DCFCDFCB7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23</a:t>
            </a:fld>
            <a:endParaRPr lang="en-GB" sz="1400" dirty="0"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02762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78D74A2-A546-456C-8867-F143409CD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18" y="529793"/>
            <a:ext cx="8205638" cy="6329827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pooling method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E3256A87-6958-40F1-8C29-D679DF05F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24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CAEECD-DBBD-4A77-9A35-224F403815B6}"/>
              </a:ext>
            </a:extLst>
          </p:cNvPr>
          <p:cNvSpPr txBox="1"/>
          <p:nvPr/>
        </p:nvSpPr>
        <p:spPr>
          <a:xfrm>
            <a:off x="8217160" y="3063874"/>
            <a:ext cx="3974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Raleway Medium" pitchFamily="2" charset="0"/>
              </a:rPr>
              <a:t>Spearman Rank-Ordered Correlation Coefficient (SROCC) between the metric scores and DMOS</a:t>
            </a:r>
          </a:p>
          <a:p>
            <a:r>
              <a:rPr lang="en-GB" sz="1300" dirty="0">
                <a:latin typeface="Raleway Medium" pitchFamily="2" charset="0"/>
              </a:rPr>
              <a:t> </a:t>
            </a:r>
          </a:p>
          <a:p>
            <a:r>
              <a:rPr lang="en-GB" sz="1300" dirty="0">
                <a:latin typeface="Raleway Medium" pitchFamily="2" charset="0"/>
              </a:rPr>
              <a:t>with 30 fps</a:t>
            </a:r>
          </a:p>
          <a:p>
            <a:r>
              <a:rPr lang="en-GB" sz="1300" dirty="0">
                <a:latin typeface="Raleway Medium" pitchFamily="2" charset="0"/>
              </a:rPr>
              <a:t>with varying pooling methods at the columns</a:t>
            </a:r>
          </a:p>
        </p:txBody>
      </p:sp>
    </p:spTree>
    <p:extLst>
      <p:ext uri="{BB962C8B-B14F-4D97-AF65-F5344CB8AC3E}">
        <p14:creationId xmlns:p14="http://schemas.microsoft.com/office/powerpoint/2010/main" val="36504692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1">
            <a:extLst>
              <a:ext uri="{FF2B5EF4-FFF2-40B4-BE49-F238E27FC236}">
                <a16:creationId xmlns:a16="http://schemas.microsoft.com/office/drawing/2014/main" id="{2E3864D2-9E98-4089-9DBC-289757E372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Impact of temporal sub-sampling rate</a:t>
            </a:r>
          </a:p>
        </p:txBody>
      </p:sp>
      <p:sp>
        <p:nvSpPr>
          <p:cNvPr id="5" name="Slide Number Placeholder 23">
            <a:extLst>
              <a:ext uri="{FF2B5EF4-FFF2-40B4-BE49-F238E27FC236}">
                <a16:creationId xmlns:a16="http://schemas.microsoft.com/office/drawing/2014/main" id="{9A74136F-999B-4B89-AA3F-B94B709BA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25</a:t>
            </a:fld>
            <a:endParaRPr lang="en-GB" sz="1400" dirty="0">
              <a:latin typeface="Raleway ExtraBold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FF6C103-AFCE-44C0-805D-53CB57B9CC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545" y="592405"/>
            <a:ext cx="7596406" cy="59769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2785871-27CF-4C11-BCE0-082F5581CC1A}"/>
              </a:ext>
            </a:extLst>
          </p:cNvPr>
          <p:cNvSpPr txBox="1"/>
          <p:nvPr/>
        </p:nvSpPr>
        <p:spPr>
          <a:xfrm>
            <a:off x="7996336" y="3063874"/>
            <a:ext cx="3974840" cy="10926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300" dirty="0">
                <a:latin typeface="Raleway Medium" pitchFamily="2" charset="0"/>
              </a:rPr>
              <a:t>Spearman Rank-Ordered Correlation Coefficient (SROCC) between the metric scores and DMOS</a:t>
            </a:r>
          </a:p>
          <a:p>
            <a:r>
              <a:rPr lang="en-GB" sz="1300" dirty="0">
                <a:latin typeface="Raleway Medium" pitchFamily="2" charset="0"/>
              </a:rPr>
              <a:t> </a:t>
            </a:r>
          </a:p>
          <a:p>
            <a:r>
              <a:rPr lang="en-GB" sz="1300" dirty="0">
                <a:latin typeface="Raleway Medium" pitchFamily="2" charset="0"/>
              </a:rPr>
              <a:t>with arithmetic mean pooling</a:t>
            </a:r>
          </a:p>
          <a:p>
            <a:r>
              <a:rPr lang="en-GB" sz="1300" dirty="0">
                <a:latin typeface="Raleway Medium" pitchFamily="2" charset="0"/>
              </a:rPr>
              <a:t>with varying frame rates at the columns</a:t>
            </a:r>
          </a:p>
        </p:txBody>
      </p:sp>
    </p:spTree>
    <p:extLst>
      <p:ext uri="{BB962C8B-B14F-4D97-AF65-F5344CB8AC3E}">
        <p14:creationId xmlns:p14="http://schemas.microsoft.com/office/powerpoint/2010/main" val="14200258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3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Volumetric Video</a:t>
            </a:r>
          </a:p>
        </p:txBody>
      </p:sp>
      <p:pic>
        <p:nvPicPr>
          <p:cNvPr id="6" name="matis-hd-ply-495K-orig">
            <a:hlinkClick r:id="" action="ppaction://media"/>
            <a:extLst>
              <a:ext uri="{FF2B5EF4-FFF2-40B4-BE49-F238E27FC236}">
                <a16:creationId xmlns:a16="http://schemas.microsoft.com/office/drawing/2014/main" id="{7C701B61-CBA7-413B-AD67-30EAC968F0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72447" y="2272084"/>
            <a:ext cx="3072736" cy="3485879"/>
          </a:xfrm>
          <a:prstGeom prst="rect">
            <a:avLst/>
          </a:prstGeom>
        </p:spPr>
      </p:pic>
      <p:pic>
        <p:nvPicPr>
          <p:cNvPr id="8" name="matisCapture2">
            <a:hlinkClick r:id="" action="ppaction://media"/>
            <a:extLst>
              <a:ext uri="{FF2B5EF4-FFF2-40B4-BE49-F238E27FC236}">
                <a16:creationId xmlns:a16="http://schemas.microsoft.com/office/drawing/2014/main" id="{5713137E-3FD2-44E8-98A4-DF35FCE0B4B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7185" y="2272085"/>
            <a:ext cx="6197115" cy="3485879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F0B3E240-FB44-4968-BCBA-55D9D708ABB8}"/>
              </a:ext>
            </a:extLst>
          </p:cNvPr>
          <p:cNvSpPr/>
          <p:nvPr/>
        </p:nvSpPr>
        <p:spPr>
          <a:xfrm>
            <a:off x="7254511" y="3853282"/>
            <a:ext cx="847725" cy="2898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133075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3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20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A3A73AB2-DBDC-431D-A15C-89DFB40197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2361" y="3446756"/>
            <a:ext cx="4448175" cy="29622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8EED2A7-CDC4-4040-AEA5-3309DC203E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738"/>
          <a:stretch/>
        </p:blipFill>
        <p:spPr>
          <a:xfrm>
            <a:off x="1120388" y="3443886"/>
            <a:ext cx="4257675" cy="287636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B0ECFB0-AE8B-42E8-AC70-C260DCAE9A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85" t="6462" r="3126" b="18604"/>
          <a:stretch/>
        </p:blipFill>
        <p:spPr>
          <a:xfrm>
            <a:off x="1340527" y="552635"/>
            <a:ext cx="3817399" cy="287636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03F27A-FF92-4737-B94F-647C2DC690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6270" y="676923"/>
            <a:ext cx="3905250" cy="2847975"/>
          </a:xfrm>
          <a:prstGeom prst="rect">
            <a:avLst/>
          </a:prstGeom>
        </p:spPr>
      </p:pic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4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3D Mesh vs Point Cloud</a:t>
            </a:r>
          </a:p>
        </p:txBody>
      </p:sp>
    </p:spTree>
    <p:extLst>
      <p:ext uri="{BB962C8B-B14F-4D97-AF65-F5344CB8AC3E}">
        <p14:creationId xmlns:p14="http://schemas.microsoft.com/office/powerpoint/2010/main" val="24141529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5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Volumetric Video Compression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D79DD35-7505-4A6B-AC9E-A38287C927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83" r="38583"/>
          <a:stretch/>
        </p:blipFill>
        <p:spPr>
          <a:xfrm>
            <a:off x="548640" y="743229"/>
            <a:ext cx="2150608" cy="47751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BD54ABA-5F2A-4BB3-90CD-02FB731934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0" r="39500"/>
          <a:stretch/>
        </p:blipFill>
        <p:spPr>
          <a:xfrm>
            <a:off x="5068182" y="777188"/>
            <a:ext cx="1911736" cy="477933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7E245E8-74C1-4AC9-A4D7-6E63E25A04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6" r="39167"/>
          <a:stretch/>
        </p:blipFill>
        <p:spPr>
          <a:xfrm>
            <a:off x="8940800" y="904239"/>
            <a:ext cx="1916835" cy="4604497"/>
          </a:xfrm>
          <a:prstGeom prst="rect">
            <a:avLst/>
          </a:prstGeom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25880D94-E2B9-4C63-84BA-5B691A2292CD}"/>
              </a:ext>
            </a:extLst>
          </p:cNvPr>
          <p:cNvCxnSpPr/>
          <p:nvPr/>
        </p:nvCxnSpPr>
        <p:spPr>
          <a:xfrm>
            <a:off x="7193280" y="3037840"/>
            <a:ext cx="1747520" cy="0"/>
          </a:xfrm>
          <a:prstGeom prst="straightConnector1">
            <a:avLst/>
          </a:prstGeom>
          <a:ln w="57150">
            <a:solidFill>
              <a:srgbClr val="355F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789E81E4-D165-45DA-BAA8-E4D0D5855270}"/>
              </a:ext>
            </a:extLst>
          </p:cNvPr>
          <p:cNvSpPr txBox="1"/>
          <p:nvPr/>
        </p:nvSpPr>
        <p:spPr>
          <a:xfrm>
            <a:off x="2639470" y="2092180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+Bit-rate reduction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C4D78E7-AA91-46B7-A651-399BE2FEB3C0}"/>
              </a:ext>
            </a:extLst>
          </p:cNvPr>
          <p:cNvSpPr txBox="1"/>
          <p:nvPr/>
        </p:nvSpPr>
        <p:spPr>
          <a:xfrm>
            <a:off x="6849485" y="2092180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++Bit-rate reduction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A196FCF-B67A-4BAA-A512-E09B6B9C77AD}"/>
              </a:ext>
            </a:extLst>
          </p:cNvPr>
          <p:cNvSpPr txBox="1"/>
          <p:nvPr/>
        </p:nvSpPr>
        <p:spPr>
          <a:xfrm>
            <a:off x="2658599" y="3446174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-Loss of Quality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4FCF48E-F0E6-462D-9FC1-37D3437C838F}"/>
              </a:ext>
            </a:extLst>
          </p:cNvPr>
          <p:cNvSpPr txBox="1"/>
          <p:nvPr/>
        </p:nvSpPr>
        <p:spPr>
          <a:xfrm>
            <a:off x="6991262" y="3450828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--Loss of Quality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3113218-4CD2-403E-8A54-41813AF881F9}"/>
              </a:ext>
            </a:extLst>
          </p:cNvPr>
          <p:cNvSpPr txBox="1"/>
          <p:nvPr/>
        </p:nvSpPr>
        <p:spPr>
          <a:xfrm>
            <a:off x="7090020" y="2666178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Compression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2171CD5-62DC-4CE2-8D47-B2FB6E195762}"/>
              </a:ext>
            </a:extLst>
          </p:cNvPr>
          <p:cNvCxnSpPr/>
          <p:nvPr/>
        </p:nvCxnSpPr>
        <p:spPr>
          <a:xfrm>
            <a:off x="2764574" y="3037840"/>
            <a:ext cx="1747520" cy="0"/>
          </a:xfrm>
          <a:prstGeom prst="straightConnector1">
            <a:avLst/>
          </a:prstGeom>
          <a:ln w="57150">
            <a:solidFill>
              <a:srgbClr val="355F8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D1FA06C-4809-44E9-AF23-652249FF49C0}"/>
              </a:ext>
            </a:extLst>
          </p:cNvPr>
          <p:cNvSpPr txBox="1"/>
          <p:nvPr/>
        </p:nvSpPr>
        <p:spPr>
          <a:xfrm>
            <a:off x="2661314" y="2666178"/>
            <a:ext cx="23575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355F8D"/>
                </a:solidFill>
                <a:latin typeface="Raleway Medium" pitchFamily="2" charset="0"/>
              </a:rPr>
              <a:t>Compression</a:t>
            </a:r>
            <a:endParaRPr lang="en-GB" dirty="0">
              <a:solidFill>
                <a:srgbClr val="355F8D"/>
              </a:solidFill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5558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23">
            <a:extLst>
              <a:ext uri="{FF2B5EF4-FFF2-40B4-BE49-F238E27FC236}">
                <a16:creationId xmlns:a16="http://schemas.microsoft.com/office/drawing/2014/main" id="{00C830E1-502F-4506-AFFA-41FCDEF93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6</a:t>
            </a:fld>
            <a:endParaRPr lang="en-GB" sz="1400" dirty="0">
              <a:latin typeface="Raleway ExtraBold" pitchFamily="2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E9336EE-F48D-4EFE-99C0-C0441891A417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le 1">
            <a:extLst>
              <a:ext uri="{FF2B5EF4-FFF2-40B4-BE49-F238E27FC236}">
                <a16:creationId xmlns:a16="http://schemas.microsoft.com/office/drawing/2014/main" id="{E0310982-7420-4256-ABC5-342DEF3B2E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9902" y="8465"/>
            <a:ext cx="11452193" cy="491555"/>
          </a:xfrm>
        </p:spPr>
        <p:txBody>
          <a:bodyPr>
            <a:normAutofit/>
          </a:bodyPr>
          <a:lstStyle/>
          <a:p>
            <a:pPr algn="l"/>
            <a:r>
              <a:rPr lang="en-GB" sz="2400" dirty="0">
                <a:solidFill>
                  <a:srgbClr val="355F8D"/>
                </a:solidFill>
                <a:latin typeface="Raleway ExtraBold" pitchFamily="2" charset="0"/>
              </a:rPr>
              <a:t>Research Question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ED476-2052-4A25-B19D-4DC495734F8F}"/>
              </a:ext>
            </a:extLst>
          </p:cNvPr>
          <p:cNvSpPr txBox="1"/>
          <p:nvPr/>
        </p:nvSpPr>
        <p:spPr>
          <a:xfrm>
            <a:off x="369902" y="1477199"/>
            <a:ext cx="105940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effectLst/>
                <a:latin typeface="Raleway Medium" pitchFamily="2" charset="0"/>
              </a:rPr>
              <a:t>Can we speed up the metric computation for volumetric video quality assessment </a:t>
            </a:r>
          </a:p>
          <a:p>
            <a:r>
              <a:rPr lang="en-GB" b="0" i="0" dirty="0">
                <a:effectLst/>
                <a:latin typeface="Raleway Medium" pitchFamily="2" charset="0"/>
              </a:rPr>
              <a:t>without sacrificing the accuracy?</a:t>
            </a:r>
            <a:endParaRPr lang="en-GB" dirty="0">
              <a:latin typeface="Raleway Medium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F4A2311-9037-40AB-AD2A-2FA2C5B4C9C3}"/>
              </a:ext>
            </a:extLst>
          </p:cNvPr>
          <p:cNvSpPr txBox="1"/>
          <p:nvPr/>
        </p:nvSpPr>
        <p:spPr>
          <a:xfrm>
            <a:off x="369902" y="2960315"/>
            <a:ext cx="1059402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Raleway Medium" pitchFamily="2" charset="0"/>
            </a:endParaRPr>
          </a:p>
          <a:p>
            <a:r>
              <a:rPr lang="en-GB" dirty="0">
                <a:latin typeface="Raleway Medium" pitchFamily="2" charset="0"/>
              </a:rPr>
              <a:t>How does the temporal methodologies and sub-sampling rates affect metric performances?</a:t>
            </a:r>
          </a:p>
          <a:p>
            <a:endParaRPr lang="en-GB" b="0" i="0" dirty="0">
              <a:effectLst/>
              <a:latin typeface="Raleway Medium" pitchFamily="2" charset="0"/>
            </a:endParaRPr>
          </a:p>
          <a:p>
            <a:r>
              <a:rPr lang="en-GB" b="0" i="0" dirty="0">
                <a:effectLst/>
                <a:latin typeface="Raleway Medium" pitchFamily="2" charset="0"/>
              </a:rPr>
              <a:t>Which objective quality metrics perform better?</a:t>
            </a:r>
          </a:p>
          <a:p>
            <a:endParaRPr lang="en-GB" b="0" i="0" dirty="0">
              <a:effectLst/>
              <a:latin typeface="Raleway Medium" pitchFamily="2" charset="0"/>
            </a:endParaRPr>
          </a:p>
          <a:p>
            <a:endParaRPr lang="en-GB" b="0" i="0" dirty="0">
              <a:effectLst/>
              <a:latin typeface="Raleway Medium" pitchFamily="2" charset="0"/>
            </a:endParaRPr>
          </a:p>
          <a:p>
            <a:endParaRPr lang="en-GB" dirty="0">
              <a:latin typeface="Raleway Mediu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5183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652416E-58F7-4F4A-8A41-167350BD093F}"/>
              </a:ext>
            </a:extLst>
          </p:cNvPr>
          <p:cNvSpPr txBox="1">
            <a:spLocks/>
          </p:cNvSpPr>
          <p:nvPr/>
        </p:nvSpPr>
        <p:spPr>
          <a:xfrm>
            <a:off x="1313896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Point Based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9D3047-ED0E-4A11-83CA-7A42EDE265E7}"/>
              </a:ext>
            </a:extLst>
          </p:cNvPr>
          <p:cNvSpPr txBox="1">
            <a:spLocks/>
          </p:cNvSpPr>
          <p:nvPr/>
        </p:nvSpPr>
        <p:spPr>
          <a:xfrm>
            <a:off x="4909349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Color Based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AF194-A135-45D2-ACA9-6BF7BC7C6721}"/>
              </a:ext>
            </a:extLst>
          </p:cNvPr>
          <p:cNvSpPr txBox="1">
            <a:spLocks/>
          </p:cNvSpPr>
          <p:nvPr/>
        </p:nvSpPr>
        <p:spPr>
          <a:xfrm>
            <a:off x="8639452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Image Based</a:t>
            </a:r>
          </a:p>
        </p:txBody>
      </p:sp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9C5594A4-05A5-4472-915D-44D3C558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7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1DD033-A08F-4F2F-B08D-63DEA49982CC}"/>
              </a:ext>
            </a:extLst>
          </p:cNvPr>
          <p:cNvSpPr txBox="1">
            <a:spLocks/>
          </p:cNvSpPr>
          <p:nvPr/>
        </p:nvSpPr>
        <p:spPr>
          <a:xfrm>
            <a:off x="369902" y="8465"/>
            <a:ext cx="11452193" cy="491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>
                <a:solidFill>
                  <a:srgbClr val="355F8D"/>
                </a:solidFill>
                <a:latin typeface="Raleway ExtraBold" pitchFamily="2" charset="0"/>
              </a:rPr>
              <a:t>Objective Quality Evaluation of Volumetric Video Content</a:t>
            </a:r>
            <a:endParaRPr lang="en-GB" sz="2400" dirty="0">
              <a:solidFill>
                <a:srgbClr val="355F8D"/>
              </a:solidFill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5653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0952C0-1EB1-4D7F-BC51-B2EDBC21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23406" r="66762" b="21203"/>
          <a:stretch/>
        </p:blipFill>
        <p:spPr>
          <a:xfrm>
            <a:off x="1313897" y="994303"/>
            <a:ext cx="2862450" cy="391057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652416E-58F7-4F4A-8A41-167350BD093F}"/>
              </a:ext>
            </a:extLst>
          </p:cNvPr>
          <p:cNvSpPr txBox="1">
            <a:spLocks/>
          </p:cNvSpPr>
          <p:nvPr/>
        </p:nvSpPr>
        <p:spPr>
          <a:xfrm>
            <a:off x="1313896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Point Based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9D3047-ED0E-4A11-83CA-7A42EDE265E7}"/>
              </a:ext>
            </a:extLst>
          </p:cNvPr>
          <p:cNvSpPr txBox="1">
            <a:spLocks/>
          </p:cNvSpPr>
          <p:nvPr/>
        </p:nvSpPr>
        <p:spPr>
          <a:xfrm>
            <a:off x="4909349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Color Based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AF194-A135-45D2-ACA9-6BF7BC7C6721}"/>
              </a:ext>
            </a:extLst>
          </p:cNvPr>
          <p:cNvSpPr txBox="1">
            <a:spLocks/>
          </p:cNvSpPr>
          <p:nvPr/>
        </p:nvSpPr>
        <p:spPr>
          <a:xfrm>
            <a:off x="8639452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Image Based</a:t>
            </a:r>
          </a:p>
        </p:txBody>
      </p:sp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9C5594A4-05A5-4472-915D-44D3C558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8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1DD033-A08F-4F2F-B08D-63DEA49982CC}"/>
              </a:ext>
            </a:extLst>
          </p:cNvPr>
          <p:cNvSpPr txBox="1">
            <a:spLocks/>
          </p:cNvSpPr>
          <p:nvPr/>
        </p:nvSpPr>
        <p:spPr>
          <a:xfrm>
            <a:off x="369902" y="8465"/>
            <a:ext cx="11452193" cy="491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>
                <a:solidFill>
                  <a:srgbClr val="355F8D"/>
                </a:solidFill>
                <a:latin typeface="Raleway ExtraBold" pitchFamily="2" charset="0"/>
              </a:rPr>
              <a:t>Objective Quality Evaluation of Volumetric Video Content</a:t>
            </a:r>
            <a:endParaRPr lang="en-GB" sz="2400" dirty="0">
              <a:solidFill>
                <a:srgbClr val="355F8D"/>
              </a:solidFill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29901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0952C0-1EB1-4D7F-BC51-B2EDBC219B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31" t="23406" r="37270" b="21203"/>
          <a:stretch/>
        </p:blipFill>
        <p:spPr>
          <a:xfrm>
            <a:off x="1313897" y="994303"/>
            <a:ext cx="6564012" cy="3910574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80516D4-4E90-44AA-89CA-8ED4A544043A}"/>
              </a:ext>
            </a:extLst>
          </p:cNvPr>
          <p:cNvCxnSpPr>
            <a:cxnSpLocks/>
          </p:cNvCxnSpPr>
          <p:nvPr/>
        </p:nvCxnSpPr>
        <p:spPr>
          <a:xfrm>
            <a:off x="369903" y="514906"/>
            <a:ext cx="11452193" cy="0"/>
          </a:xfrm>
          <a:prstGeom prst="line">
            <a:avLst/>
          </a:prstGeom>
          <a:ln w="38100">
            <a:solidFill>
              <a:srgbClr val="355F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1">
            <a:extLst>
              <a:ext uri="{FF2B5EF4-FFF2-40B4-BE49-F238E27FC236}">
                <a16:creationId xmlns:a16="http://schemas.microsoft.com/office/drawing/2014/main" id="{0652416E-58F7-4F4A-8A41-167350BD093F}"/>
              </a:ext>
            </a:extLst>
          </p:cNvPr>
          <p:cNvSpPr txBox="1">
            <a:spLocks/>
          </p:cNvSpPr>
          <p:nvPr/>
        </p:nvSpPr>
        <p:spPr>
          <a:xfrm>
            <a:off x="1313896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Point Based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F9D3047-ED0E-4A11-83CA-7A42EDE265E7}"/>
              </a:ext>
            </a:extLst>
          </p:cNvPr>
          <p:cNvSpPr txBox="1">
            <a:spLocks/>
          </p:cNvSpPr>
          <p:nvPr/>
        </p:nvSpPr>
        <p:spPr>
          <a:xfrm>
            <a:off x="4909349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Color Based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FCAF194-A135-45D2-ACA9-6BF7BC7C6721}"/>
              </a:ext>
            </a:extLst>
          </p:cNvPr>
          <p:cNvSpPr txBox="1">
            <a:spLocks/>
          </p:cNvSpPr>
          <p:nvPr/>
        </p:nvSpPr>
        <p:spPr>
          <a:xfrm>
            <a:off x="8639452" y="870011"/>
            <a:ext cx="2373297" cy="4382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000" dirty="0">
                <a:latin typeface="Raleway ExtraBold" pitchFamily="2" charset="0"/>
              </a:rPr>
              <a:t>Image Based</a:t>
            </a:r>
          </a:p>
        </p:txBody>
      </p:sp>
      <p:sp>
        <p:nvSpPr>
          <p:cNvPr id="11" name="Slide Number Placeholder 23">
            <a:extLst>
              <a:ext uri="{FF2B5EF4-FFF2-40B4-BE49-F238E27FC236}">
                <a16:creationId xmlns:a16="http://schemas.microsoft.com/office/drawing/2014/main" id="{9C5594A4-05A5-4472-915D-44D3C558D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37615" y="6356350"/>
            <a:ext cx="2743200" cy="365125"/>
          </a:xfrm>
        </p:spPr>
        <p:txBody>
          <a:bodyPr/>
          <a:lstStyle/>
          <a:p>
            <a:fld id="{731E2AD8-0D5D-4224-B574-B8567E0E25A3}" type="slidenum">
              <a:rPr lang="en-GB" sz="1400" smtClean="0">
                <a:latin typeface="Raleway ExtraBold" pitchFamily="2" charset="0"/>
              </a:rPr>
              <a:t>9</a:t>
            </a:fld>
            <a:endParaRPr lang="en-GB" sz="1400" dirty="0">
              <a:latin typeface="Raleway ExtraBold" pitchFamily="2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B1DD033-A08F-4F2F-B08D-63DEA49982CC}"/>
              </a:ext>
            </a:extLst>
          </p:cNvPr>
          <p:cNvSpPr txBox="1">
            <a:spLocks/>
          </p:cNvSpPr>
          <p:nvPr/>
        </p:nvSpPr>
        <p:spPr>
          <a:xfrm>
            <a:off x="369902" y="8465"/>
            <a:ext cx="11452193" cy="4915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400">
                <a:solidFill>
                  <a:srgbClr val="355F8D"/>
                </a:solidFill>
                <a:latin typeface="Raleway ExtraBold" pitchFamily="2" charset="0"/>
              </a:rPr>
              <a:t>Objective Quality Evaluation of Volumetric Video Content</a:t>
            </a:r>
            <a:endParaRPr lang="en-GB" sz="2400" dirty="0">
              <a:solidFill>
                <a:srgbClr val="355F8D"/>
              </a:solidFill>
              <a:latin typeface="Raleway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64216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1235</TotalTime>
  <Words>675</Words>
  <Application>Microsoft Office PowerPoint</Application>
  <PresentationFormat>Widescreen</PresentationFormat>
  <Paragraphs>165</Paragraphs>
  <Slides>25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Calibri</vt:lpstr>
      <vt:lpstr>Calibri Light</vt:lpstr>
      <vt:lpstr>Cambria Math</vt:lpstr>
      <vt:lpstr>Raleway ExtraBold</vt:lpstr>
      <vt:lpstr>Raleway Light</vt:lpstr>
      <vt:lpstr>Raleway Medium</vt:lpstr>
      <vt:lpstr>Raleway SemiBold</vt:lpstr>
      <vt:lpstr>Office Theme</vt:lpstr>
      <vt:lpstr>The Effect of Temporal Sub-Sampling on the Accuracy of Volumetric Video Quality Assessment</vt:lpstr>
      <vt:lpstr>Volumetric Video</vt:lpstr>
      <vt:lpstr>Volumetric Video</vt:lpstr>
      <vt:lpstr>3D Mesh vs Point Cloud</vt:lpstr>
      <vt:lpstr>Volumetric Video Compression</vt:lpstr>
      <vt:lpstr>Research Question</vt:lpstr>
      <vt:lpstr>PowerPoint Presentation</vt:lpstr>
      <vt:lpstr>PowerPoint Presentation</vt:lpstr>
      <vt:lpstr>PowerPoint Presentation</vt:lpstr>
      <vt:lpstr>PowerPoint Presentation</vt:lpstr>
      <vt:lpstr>Objective Quality Metrics</vt:lpstr>
      <vt:lpstr>Objective Quality Evaluation of Volumetric Video Content</vt:lpstr>
      <vt:lpstr>Temporal Sampling Rate</vt:lpstr>
      <vt:lpstr>Temporal Pooling Methods</vt:lpstr>
      <vt:lpstr>VSense-VVDB2 Dataset</vt:lpstr>
      <vt:lpstr>Impact of temporal sub-sampling rate</vt:lpstr>
      <vt:lpstr>Impact of temporal sub-sampling rate</vt:lpstr>
      <vt:lpstr>Impact of temporal sub-sampling rate</vt:lpstr>
      <vt:lpstr>Impact of temporal pooling method</vt:lpstr>
      <vt:lpstr>Impact of temporal pooling method</vt:lpstr>
      <vt:lpstr>Combined impact of temporal sub-sampling and pooling methods</vt:lpstr>
      <vt:lpstr>Conclusion</vt:lpstr>
      <vt:lpstr>Supplementary Slides</vt:lpstr>
      <vt:lpstr>Impact of temporal pooling method</vt:lpstr>
      <vt:lpstr>Impact of temporal sub-sampling rate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Effect of Temporal Sub-sampling on the Accuracy of Volumetric Video Quality Assessment</dc:title>
  <dc:creator>ali ak</dc:creator>
  <cp:lastModifiedBy>Ali AK</cp:lastModifiedBy>
  <cp:revision>59</cp:revision>
  <dcterms:created xsi:type="dcterms:W3CDTF">2021-06-08T06:18:51Z</dcterms:created>
  <dcterms:modified xsi:type="dcterms:W3CDTF">2022-05-11T08:07:44Z</dcterms:modified>
</cp:coreProperties>
</file>