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2" r:id="rId1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3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AF52A-CB1C-4C0F-8625-1C4F2E25EA2B}" type="datetimeFigureOut">
              <a:rPr lang="en-DE" smtClean="0"/>
              <a:t>12/05/2022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B6AEA-4CAA-4447-A19D-91F9BFA8ED2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5634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1FC14-F5B2-41FD-B451-DEC49F246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038CF-9AE5-48DC-9862-9C4B1F0A7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A2973-22E5-4F74-8904-6D3E0D3E4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6C75-2BE8-4DAF-BC00-4F2E99FB2C15}" type="datetime8">
              <a:rPr lang="en-DE" smtClean="0"/>
              <a:t>12/05/2022 17:34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DE720-E3DC-4EA2-B31C-EC0182CD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B5BBC-2C5D-414B-9983-ADA4FB6B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3893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0524-B558-4410-AE84-71BD23F3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2411E-13E8-4DA0-AFD6-FC10D30F0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1F85A-255E-4590-BF54-B6E58A175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098B-2026-468E-93D8-C5EC6CD9CA7A}" type="datetime8">
              <a:rPr lang="en-DE" smtClean="0"/>
              <a:t>12/05/2022 17:34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DB63F-D0C7-4CF9-A21C-4CD5A675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31A7F-FED6-4ABE-A6DD-A13B9C13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470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F57F68-697D-4BA3-A54E-79BB20C06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B3E55-2AD7-4A74-9EED-5DE066FE1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67A42-DC47-42BA-9ADE-8F389D00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5D82-ED78-4983-BD4E-DA4CAB2B6D42}" type="datetime8">
              <a:rPr lang="en-DE" smtClean="0"/>
              <a:t>12/05/2022 17:34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59BF-2828-4D67-8882-7E9008308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05A92-ACEB-485C-9ABA-83758000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6604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CAAA-2C9F-42EC-A155-A43E9090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7A57-7B5D-493B-8017-C36E8E44C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9BD1-0B38-433E-A741-D3BF87B6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95CE-1A9D-4D22-A128-D5AC9206C2AD}" type="datetime8">
              <a:rPr lang="en-DE" smtClean="0"/>
              <a:t>12/05/2022 17:34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A5574-5403-4E6E-990B-3D108D16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05154-8750-4CB8-A132-50A63799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5102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62D3-1409-42AC-BB60-CCFDFFCA7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B8B3B-8428-4010-9871-9909460CA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124A7-D91A-417D-BAE7-39120C0F1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993B-1278-4E07-9442-98219B73F33F}" type="datetime8">
              <a:rPr lang="en-DE" smtClean="0"/>
              <a:t>12/05/2022 17:34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86030-F86A-4456-A641-EBC2ED1C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6530A-E668-4C77-8465-A37C5C40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2955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CAB1-4BA8-4015-A645-E2A1383C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A321B-B829-42EB-9BB7-475612A7C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433AC-3F28-44FB-80F3-EBE424E14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0A50C-1D88-486A-BDB7-89310032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8F7E-3A00-4D8A-9708-35A9BC4CEE35}" type="datetime8">
              <a:rPr lang="en-DE" smtClean="0"/>
              <a:t>12/05/2022 17:34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BAA30-89BB-43F7-A479-739D0EC8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8D938-8E79-4BA1-AF23-FBE02118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998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151B-D059-4E40-9420-850547B7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D4F50-B639-4288-9F10-74325774B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BA9C9-B6D7-41BC-B753-C6B10CB70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5E017-8A93-41D6-9D25-692FF6EC3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E5F5-0B5F-4156-8809-88A7E27B5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B66E5-166D-4E59-9C18-9642D4E9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1D7D-29A9-4622-B3DF-29BD199C36EB}" type="datetime8">
              <a:rPr lang="en-DE" smtClean="0"/>
              <a:t>12/05/2022 17:34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3639D1-A3FB-48D2-B286-CEAC13BE4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1C6BE-26E8-4DBD-B094-FF245E8C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8262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28C8-BD4C-4FF6-9476-F35D8835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8F97B9-4112-4D0B-9777-A6A19DE80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E80-F942-45B4-95E3-94A349D132F9}" type="datetime8">
              <a:rPr lang="en-DE" smtClean="0"/>
              <a:t>12/05/2022 17:34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9CD8E-FDA1-4904-B1B5-DC4EE7EA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9032B-F319-47CA-BB92-4D88FC4D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2318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DAB97-EBE3-4B94-8EAE-99080F9E7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78A5-B105-4A20-AC80-48A63B24053D}" type="datetime8">
              <a:rPr lang="en-DE" smtClean="0"/>
              <a:t>12/05/2022 17:34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68163-3532-4ABD-9AF4-30E4F8A8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FC56A-FD02-4AF6-88AA-C01690E4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4105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93BA1-1D5E-4AC4-AD60-AB9396F2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99190-53A4-4C26-86E1-E88776AD2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0E2E4-98ED-4895-B5AE-DF4EE9807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65C16-0EE6-49C5-BF27-BA89E64E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7AA6-E5D0-4B96-9715-F3CAC8ADA69D}" type="datetime8">
              <a:rPr lang="en-DE" smtClean="0"/>
              <a:t>12/05/2022 17:34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B77C2-08BC-428D-B79A-1CF1385F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E2051-89C5-4B71-BA7C-E5730F6E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3428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60F45-C849-420C-982F-D969E9C8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4A0B0-6BB6-4B19-8D84-9D45A4936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151-4EE9-4CA3-9E53-F717952FB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5C007-0321-4A54-AACA-DAC2C64EA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6C95-941A-41EF-BC47-8FC69371B840}" type="datetime8">
              <a:rPr lang="en-DE" smtClean="0"/>
              <a:t>12/05/2022 17:34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3B9D5-58EC-4117-8B40-ECF34F20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6F429-C719-4A9B-BDDB-62771125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11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64F47-1A15-410B-A1F4-129A7F7F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B12F1-5D20-4778-8AF0-194BD24C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7D22D-5DB9-4C87-BC46-9BD177FD3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C3414-41F9-4AC3-84A4-CEDD2572A144}" type="datetime8">
              <a:rPr lang="en-DE" smtClean="0"/>
              <a:t>12/05/2022 17:34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86D52-B64B-4291-B1B8-6F1EB5364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B2BE6-7C14-4D43-8A96-8531B1A19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D602-3E45-4532-B624-E481050284F8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7676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4.06784.pdf" TargetMode="External"/><Relationship Id="rId2" Type="http://schemas.openxmlformats.org/officeDocument/2006/relationships/hyperlink" Target="https://github.com/microsoft/P.91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DBA3-D4F4-463E-B81B-FFEA52AD0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801" y="1122363"/>
            <a:ext cx="9510199" cy="2306637"/>
          </a:xfrm>
        </p:spPr>
        <p:txBody>
          <a:bodyPr>
            <a:normAutofit/>
          </a:bodyPr>
          <a:lstStyle/>
          <a:p>
            <a:r>
              <a:rPr lang="en-US" sz="4400" dirty="0"/>
              <a:t>On subjective evaluation of video quality with the crowdsourcing approach</a:t>
            </a:r>
            <a:endParaRPr lang="en-DE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A1F4D-C1F6-4827-B781-C2032F2EF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060" y="4292772"/>
            <a:ext cx="3896616" cy="1655762"/>
          </a:xfrm>
        </p:spPr>
        <p:txBody>
          <a:bodyPr/>
          <a:lstStyle/>
          <a:p>
            <a:r>
              <a:rPr lang="de-DE" dirty="0"/>
              <a:t>Babak Naderi</a:t>
            </a:r>
          </a:p>
          <a:p>
            <a:r>
              <a:rPr lang="de-DE" dirty="0"/>
              <a:t>TU-Berlin</a:t>
            </a:r>
            <a:endParaRPr lang="en-DE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3EFB700-43E3-4AD7-B921-036FD2ADBE3A}"/>
              </a:ext>
            </a:extLst>
          </p:cNvPr>
          <p:cNvSpPr txBox="1">
            <a:spLocks/>
          </p:cNvSpPr>
          <p:nvPr/>
        </p:nvSpPr>
        <p:spPr>
          <a:xfrm>
            <a:off x="5906323" y="4292772"/>
            <a:ext cx="389661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Ross Cutler</a:t>
            </a:r>
          </a:p>
          <a:p>
            <a:r>
              <a:rPr lang="de-DE" dirty="0"/>
              <a:t>Microsoft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3566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6F6C-7896-4BA4-9A29-3AD6EC12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941"/>
          </a:xfrm>
        </p:spPr>
        <p:txBody>
          <a:bodyPr/>
          <a:lstStyle/>
          <a:p>
            <a:r>
              <a:rPr lang="en-US" dirty="0"/>
              <a:t>Reproducibility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27CE-8FF7-48B1-857D-A5E906FE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791"/>
            <a:ext cx="2990440" cy="4894172"/>
          </a:xfrm>
        </p:spPr>
        <p:txBody>
          <a:bodyPr/>
          <a:lstStyle/>
          <a:p>
            <a:r>
              <a:rPr lang="en-US" dirty="0"/>
              <a:t>5 repetitions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53437-F827-4178-A156-C5002D73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A5793-88B7-440F-BB5B-777B4FEC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10</a:t>
            </a:fld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686F7D-6F59-4FE7-8CC4-C6127A8E8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619" y="1195582"/>
            <a:ext cx="5439962" cy="3595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3BC50-DACC-4F1A-B96A-5F914CBE5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996" y="2466906"/>
            <a:ext cx="3519419" cy="35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3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2A4F-B719-45E7-A503-2A3875CF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study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AAE27-4E95-4671-8B95-96B88B03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DEC29-D01C-4130-B662-0B747023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11</a:t>
            </a:fld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62278-B0B2-41F6-89FB-32A5F9BFD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07" y="1563052"/>
            <a:ext cx="62198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29780A-8A3E-436C-84B4-A4A325D32DBB}"/>
              </a:ext>
            </a:extLst>
          </p:cNvPr>
          <p:cNvSpPr txBox="1">
            <a:spLocks/>
          </p:cNvSpPr>
          <p:nvPr/>
        </p:nvSpPr>
        <p:spPr>
          <a:xfrm>
            <a:off x="838200" y="1282791"/>
            <a:ext cx="10515600" cy="4894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* CS-Lab:</a:t>
            </a:r>
            <a:r>
              <a:rPr lang="en-US" dirty="0"/>
              <a:t> statistic between subset of CS and Lab</a:t>
            </a:r>
          </a:p>
          <a:p>
            <a:pPr marL="0" indent="0">
              <a:buNone/>
            </a:pPr>
            <a:r>
              <a:rPr lang="en-US" b="1" dirty="0"/>
              <a:t>* CS-</a:t>
            </a:r>
            <a:r>
              <a:rPr lang="en-US" b="1" dirty="0" err="1"/>
              <a:t>Full_CS</a:t>
            </a:r>
            <a:r>
              <a:rPr lang="en-US" b="1" dirty="0"/>
              <a:t>:</a:t>
            </a:r>
            <a:r>
              <a:rPr lang="en-US" dirty="0"/>
              <a:t> statistic between subset of CS and Full 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86F6C-7896-4BA4-9A29-3AD6EC12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941"/>
          </a:xfrm>
        </p:spPr>
        <p:txBody>
          <a:bodyPr/>
          <a:lstStyle/>
          <a:p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votes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53437-F827-4178-A156-C5002D73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A5793-88B7-440F-BB5B-777B4FEC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12</a:t>
            </a:fld>
            <a:endParaRPr lang="en-D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54CBB14-D839-432F-AC3D-982C979A6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2" y="1103404"/>
            <a:ext cx="5205984" cy="3773424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E6583B-9DAB-46B2-8398-0FEE10421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" y="1103404"/>
            <a:ext cx="5205984" cy="37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2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6F6C-7896-4BA4-9A29-3AD6EC12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941"/>
          </a:xfrm>
        </p:spPr>
        <p:txBody>
          <a:bodyPr/>
          <a:lstStyle/>
          <a:p>
            <a:r>
              <a:rPr lang="en-US" dirty="0"/>
              <a:t>Next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27CE-8FF7-48B1-857D-A5E906FE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791"/>
            <a:ext cx="10515600" cy="4894172"/>
          </a:xfrm>
        </p:spPr>
        <p:txBody>
          <a:bodyPr/>
          <a:lstStyle/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Annex E: advanced data Cleansing</a:t>
            </a:r>
          </a:p>
          <a:p>
            <a:pPr lvl="1"/>
            <a:r>
              <a:rPr lang="en-US" dirty="0"/>
              <a:t>Simultaneous presentation of sequence pairs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Other datasets (?)</a:t>
            </a:r>
          </a:p>
          <a:p>
            <a:pPr lvl="1"/>
            <a:r>
              <a:rPr lang="en-US" dirty="0"/>
              <a:t>Crowdsourcing vs expert viewing</a:t>
            </a:r>
          </a:p>
          <a:p>
            <a:pPr lvl="1"/>
            <a:r>
              <a:rPr lang="en-US" dirty="0"/>
              <a:t>Perceptually lossless CRF for H.264 (and other codecs supported by modern browsers)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Drafting the recommendation text</a:t>
            </a:r>
          </a:p>
          <a:p>
            <a:pPr lvl="1"/>
            <a:r>
              <a:rPr lang="en-US" dirty="0"/>
              <a:t>Evaluating the draft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53437-F827-4178-A156-C5002D73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A5793-88B7-440F-BB5B-777B4FEC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5507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B35B-B443-400F-81EF-BC36C940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447041"/>
            <a:ext cx="10515600" cy="2142808"/>
          </a:xfrm>
        </p:spPr>
        <p:txBody>
          <a:bodyPr/>
          <a:lstStyle/>
          <a:p>
            <a:pPr algn="ctr"/>
            <a:r>
              <a:rPr lang="de-DE" b="1" dirty="0" err="1"/>
              <a:t>Thank</a:t>
            </a:r>
            <a:r>
              <a:rPr lang="de-DE" b="1" dirty="0"/>
              <a:t> </a:t>
            </a:r>
            <a:r>
              <a:rPr lang="de-DE" b="1" dirty="0" err="1"/>
              <a:t>you</a:t>
            </a:r>
            <a:br>
              <a:rPr lang="de-DE" b="1" dirty="0"/>
            </a:b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6B7FF-F06D-4A08-9832-9DFF2D25D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6060"/>
            <a:ext cx="10515600" cy="3410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Q &amp; A?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2400" b="1" dirty="0"/>
              <a:t>Open-sourced platform: </a:t>
            </a:r>
            <a:br>
              <a:rPr lang="en-US" sz="2400" b="1" dirty="0"/>
            </a:br>
            <a:r>
              <a:rPr lang="en-US" sz="2400" b="1" dirty="0">
                <a:hlinkClick r:id="rId2"/>
              </a:rPr>
              <a:t>https://github.com/microsoft/P.910</a:t>
            </a: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Details:</a:t>
            </a:r>
            <a:br>
              <a:rPr lang="en-US" sz="2400" b="1" dirty="0"/>
            </a:br>
            <a:r>
              <a:rPr lang="en-US" sz="2400" b="1" dirty="0">
                <a:hlinkClick r:id="rId3"/>
              </a:rPr>
              <a:t>https://arxiv.org/pdf/2204.06784.pdf</a:t>
            </a: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63DC0-2EBB-441F-A075-9AF579B3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EAEA5-14F6-4ED8-8D44-9398C570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14</a:t>
            </a:fld>
            <a:endParaRPr lang="en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E15C0-7CF7-4B01-8D1D-C04F02AE7C60}"/>
              </a:ext>
            </a:extLst>
          </p:cNvPr>
          <p:cNvSpPr txBox="1"/>
          <p:nvPr/>
        </p:nvSpPr>
        <p:spPr>
          <a:xfrm>
            <a:off x="3815080" y="1891536"/>
            <a:ext cx="479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>
                <a:solidFill>
                  <a:srgbClr val="C00000"/>
                </a:solidFill>
              </a:rPr>
              <a:t>How</a:t>
            </a:r>
            <a:r>
              <a:rPr lang="de-DE" sz="2800" b="1" dirty="0">
                <a:solidFill>
                  <a:srgbClr val="C00000"/>
                </a:solidFill>
              </a:rPr>
              <a:t> </a:t>
            </a:r>
            <a:r>
              <a:rPr lang="de-DE" sz="2800" b="1" dirty="0" err="1">
                <a:solidFill>
                  <a:srgbClr val="C00000"/>
                </a:solidFill>
              </a:rPr>
              <a:t>can</a:t>
            </a:r>
            <a:r>
              <a:rPr lang="de-DE" sz="2800" b="1" dirty="0">
                <a:solidFill>
                  <a:srgbClr val="C00000"/>
                </a:solidFill>
              </a:rPr>
              <a:t> </a:t>
            </a:r>
            <a:r>
              <a:rPr lang="de-DE" sz="2800" b="1" dirty="0" err="1">
                <a:solidFill>
                  <a:srgbClr val="C00000"/>
                </a:solidFill>
              </a:rPr>
              <a:t>we</a:t>
            </a:r>
            <a:r>
              <a:rPr lang="de-DE" sz="2800" b="1" dirty="0">
                <a:solidFill>
                  <a:srgbClr val="C00000"/>
                </a:solidFill>
              </a:rPr>
              <a:t> </a:t>
            </a:r>
            <a:r>
              <a:rPr lang="de-DE" sz="2800" b="1" dirty="0" err="1">
                <a:solidFill>
                  <a:srgbClr val="C00000"/>
                </a:solidFill>
              </a:rPr>
              <a:t>improve</a:t>
            </a:r>
            <a:r>
              <a:rPr lang="de-DE" sz="2800" b="1" dirty="0">
                <a:solidFill>
                  <a:srgbClr val="C00000"/>
                </a:solidFill>
              </a:rPr>
              <a:t> </a:t>
            </a:r>
            <a:r>
              <a:rPr lang="de-DE" sz="2800" b="1" dirty="0" err="1">
                <a:solidFill>
                  <a:srgbClr val="C00000"/>
                </a:solidFill>
              </a:rPr>
              <a:t>it</a:t>
            </a:r>
            <a:r>
              <a:rPr lang="de-DE" sz="2800" b="1" dirty="0">
                <a:solidFill>
                  <a:srgbClr val="C00000"/>
                </a:solidFill>
              </a:rPr>
              <a:t>?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1E7B-627E-4622-960C-D7D3D08D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9BC2D-EC26-4C5F-B0EC-03E90392E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 the hardware and network test</a:t>
            </a:r>
          </a:p>
          <a:p>
            <a:r>
              <a:rPr lang="en-US" dirty="0"/>
              <a:t>Qualification/Setup are checked online but also partly in data cleansing</a:t>
            </a:r>
          </a:p>
          <a:p>
            <a:r>
              <a:rPr lang="en-US" dirty="0"/>
              <a:t>Ratings will be </a:t>
            </a:r>
            <a:r>
              <a:rPr lang="en-US" b="1" i="1" dirty="0">
                <a:solidFill>
                  <a:srgbClr val="FF0000"/>
                </a:solidFill>
              </a:rPr>
              <a:t>Accepted</a:t>
            </a:r>
            <a:r>
              <a:rPr lang="en-US" dirty="0"/>
              <a:t> if:</a:t>
            </a:r>
          </a:p>
          <a:p>
            <a:pPr lvl="1"/>
            <a:r>
              <a:rPr lang="en-US" dirty="0"/>
              <a:t>Played all videos, brightness test (at least one), trap question, </a:t>
            </a:r>
          </a:p>
          <a:p>
            <a:pPr lvl="1"/>
            <a:r>
              <a:rPr lang="en-US" dirty="0"/>
              <a:t>(optional): gold question, minimum acceptance rate</a:t>
            </a:r>
          </a:p>
          <a:p>
            <a:r>
              <a:rPr lang="en-US" dirty="0"/>
              <a:t>Ratings will be </a:t>
            </a:r>
            <a:r>
              <a:rPr lang="en-US" b="1" i="1" dirty="0">
                <a:solidFill>
                  <a:srgbClr val="FF0000"/>
                </a:solidFill>
              </a:rPr>
              <a:t>Used</a:t>
            </a:r>
            <a:r>
              <a:rPr lang="en-US" dirty="0"/>
              <a:t> if:</a:t>
            </a:r>
          </a:p>
          <a:p>
            <a:pPr lvl="1"/>
            <a:r>
              <a:rPr lang="en-US" dirty="0"/>
              <a:t>Be accepted</a:t>
            </a:r>
          </a:p>
          <a:p>
            <a:pPr lvl="1"/>
            <a:r>
              <a:rPr lang="en-US" dirty="0"/>
              <a:t>Variance in ratings, gold question, viewing duration, brightness test (both), minimum acceptance rate, outliers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257D5-6565-44FA-9EF8-507AE5ED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FD0BC-6733-4833-8FFF-4648B600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9713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6F6C-7896-4BA4-9A29-3AD6EC12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941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27CE-8FF7-48B1-857D-A5E906FE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791"/>
            <a:ext cx="10515600" cy="4894172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P.CrowdV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is a work item in ITU-T SG12 Q7 aiming to draft counterpart of P.910/11 for crowdsourcing</a:t>
            </a:r>
          </a:p>
          <a:p>
            <a:endParaRPr lang="en-US" dirty="0"/>
          </a:p>
          <a:p>
            <a:r>
              <a:rPr lang="en-US" dirty="0"/>
              <a:t>Crowdsourcing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Unknow</a:t>
            </a:r>
            <a:r>
              <a:rPr lang="en-US" dirty="0"/>
              <a:t> participants</a:t>
            </a:r>
          </a:p>
          <a:p>
            <a:pPr lvl="1"/>
            <a:r>
              <a:rPr lang="en-US" dirty="0"/>
              <a:t>Working at own </a:t>
            </a:r>
            <a:r>
              <a:rPr lang="en-US" dirty="0">
                <a:solidFill>
                  <a:srgbClr val="C00000"/>
                </a:solidFill>
              </a:rPr>
              <a:t>environment</a:t>
            </a:r>
          </a:p>
          <a:p>
            <a:pPr lvl="1"/>
            <a:r>
              <a:rPr lang="en-US" dirty="0"/>
              <a:t>Using own </a:t>
            </a:r>
            <a:r>
              <a:rPr lang="en-US" dirty="0">
                <a:solidFill>
                  <a:srgbClr val="C00000"/>
                </a:solidFill>
              </a:rPr>
              <a:t>devices</a:t>
            </a:r>
          </a:p>
          <a:p>
            <a:pPr lvl="1"/>
            <a:r>
              <a:rPr lang="en-US" dirty="0"/>
              <a:t>No moderator</a:t>
            </a:r>
          </a:p>
          <a:p>
            <a:endParaRPr lang="en-US" dirty="0"/>
          </a:p>
          <a:p>
            <a:r>
              <a:rPr lang="en-US" dirty="0"/>
              <a:t>We introduce an open-source framework with participant eligibility tests, environment and setup tests and reliability checks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53437-F827-4178-A156-C5002D73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 subjective evaluation of video quality with the crowdsourcing approach</a:t>
            </a:r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A5793-88B7-440F-BB5B-777B4FEC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2</a:t>
            </a:fld>
            <a:endParaRPr lang="en-DE"/>
          </a:p>
        </p:txBody>
      </p:sp>
      <p:pic>
        <p:nvPicPr>
          <p:cNvPr id="6" name="Picture 4" descr="DSCF0017s">
            <a:extLst>
              <a:ext uri="{FF2B5EF4-FFF2-40B4-BE49-F238E27FC236}">
                <a16:creationId xmlns:a16="http://schemas.microsoft.com/office/drawing/2014/main" id="{3DF18783-1D8F-4172-A871-752A579D075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38" y="1945925"/>
            <a:ext cx="3954866" cy="29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94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09896 -0.25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6F6C-7896-4BA4-9A29-3AD6EC12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941"/>
          </a:xfrm>
        </p:spPr>
        <p:txBody>
          <a:bodyPr/>
          <a:lstStyle/>
          <a:p>
            <a:r>
              <a:rPr lang="de-DE" dirty="0"/>
              <a:t>Framework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27CE-8FF7-48B1-857D-A5E906FE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2791"/>
            <a:ext cx="6395977" cy="4894172"/>
          </a:xfrm>
        </p:spPr>
        <p:txBody>
          <a:bodyPr/>
          <a:lstStyle/>
          <a:p>
            <a:r>
              <a:rPr lang="en-US" dirty="0"/>
              <a:t>Multiple scripts to automate the process</a:t>
            </a:r>
          </a:p>
          <a:p>
            <a:r>
              <a:rPr lang="en-US" dirty="0"/>
              <a:t>Test methods</a:t>
            </a:r>
          </a:p>
          <a:p>
            <a:pPr lvl="1"/>
            <a:r>
              <a:rPr lang="en-US" dirty="0"/>
              <a:t>ACR</a:t>
            </a:r>
          </a:p>
          <a:p>
            <a:pPr lvl="1"/>
            <a:r>
              <a:rPr lang="en-US" dirty="0"/>
              <a:t>ACR – Hidden reference</a:t>
            </a:r>
          </a:p>
          <a:p>
            <a:pPr lvl="1"/>
            <a:r>
              <a:rPr lang="en-US" dirty="0"/>
              <a:t>DCR</a:t>
            </a:r>
          </a:p>
          <a:p>
            <a:r>
              <a:rPr lang="en-US" dirty="0"/>
              <a:t>Scales</a:t>
            </a:r>
          </a:p>
          <a:p>
            <a:pPr lvl="1"/>
            <a:r>
              <a:rPr lang="en-US" dirty="0"/>
              <a:t>5 and 9 points Likert scale</a:t>
            </a:r>
          </a:p>
          <a:p>
            <a:r>
              <a:rPr lang="en-US" dirty="0"/>
              <a:t>It can be used with any crowdsourcing platform or dedicated panel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53437-F827-4178-A156-C5002D73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 subjective evaluation of video quality with the crowdsourcing approach</a:t>
            </a:r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A5793-88B7-440F-BB5B-777B4FEC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3</a:t>
            </a:fld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17DEA-FA5C-4344-94E1-758CFD61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114" y="1552506"/>
            <a:ext cx="5191026" cy="35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8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6F6C-7896-4BA4-9A29-3AD6EC12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941"/>
          </a:xfrm>
        </p:spPr>
        <p:txBody>
          <a:bodyPr/>
          <a:lstStyle/>
          <a:p>
            <a:r>
              <a:rPr lang="de-DE" dirty="0"/>
              <a:t>Test </a:t>
            </a:r>
            <a:r>
              <a:rPr lang="en-US" dirty="0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27CE-8FF7-48B1-857D-A5E906FE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4523"/>
            <a:ext cx="10672482" cy="3532439"/>
          </a:xfrm>
        </p:spPr>
        <p:txBody>
          <a:bodyPr>
            <a:normAutofit/>
          </a:bodyPr>
          <a:lstStyle/>
          <a:p>
            <a:r>
              <a:rPr lang="en-US" dirty="0"/>
              <a:t>The test is designed in different sections from participants perspective</a:t>
            </a:r>
          </a:p>
          <a:p>
            <a:r>
              <a:rPr lang="en-US" dirty="0">
                <a:solidFill>
                  <a:srgbClr val="C00000"/>
                </a:solidFill>
              </a:rPr>
              <a:t>Rating</a:t>
            </a:r>
            <a:r>
              <a:rPr lang="en-US" dirty="0"/>
              <a:t> sections: 10-12 clips to be rated</a:t>
            </a:r>
          </a:p>
          <a:p>
            <a:r>
              <a:rPr lang="en-US" dirty="0"/>
              <a:t>Background hardware/network checks: </a:t>
            </a:r>
          </a:p>
          <a:p>
            <a:pPr lvl="1"/>
            <a:r>
              <a:rPr lang="en-US" dirty="0"/>
              <a:t>Resolution</a:t>
            </a:r>
          </a:p>
          <a:p>
            <a:pPr lvl="1"/>
            <a:r>
              <a:rPr lang="en-US" dirty="0"/>
              <a:t>Screen refresh rate</a:t>
            </a:r>
          </a:p>
          <a:p>
            <a:pPr lvl="1"/>
            <a:r>
              <a:rPr lang="en-US" dirty="0"/>
              <a:t>PC or Mobile</a:t>
            </a:r>
          </a:p>
          <a:p>
            <a:pPr lvl="1"/>
            <a:r>
              <a:rPr lang="en-US" dirty="0"/>
              <a:t>Network test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53437-F827-4178-A156-C5002D73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A5793-88B7-440F-BB5B-777B4FEC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4</a:t>
            </a:fld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1AA7C6-7CE3-4B97-A66D-96CC4D7E7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203" y="1043113"/>
            <a:ext cx="8900599" cy="14775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E5F183-0D28-4DB9-BB90-BF5DE27503D5}"/>
              </a:ext>
            </a:extLst>
          </p:cNvPr>
          <p:cNvSpPr txBox="1"/>
          <p:nvPr/>
        </p:nvSpPr>
        <p:spPr>
          <a:xfrm>
            <a:off x="6909464" y="3618197"/>
            <a:ext cx="52825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Video playback component: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Full-screen (with/-out scaling)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Record playback duration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Force to watch until the 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B6603-15D3-40DA-AF4A-C56A565C31FB}"/>
              </a:ext>
            </a:extLst>
          </p:cNvPr>
          <p:cNvSpPr/>
          <p:nvPr/>
        </p:nvSpPr>
        <p:spPr>
          <a:xfrm>
            <a:off x="8900599" y="1053413"/>
            <a:ext cx="1486722" cy="14220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BC9BB-A9A3-4C03-BDA4-EF12D66CAA27}"/>
              </a:ext>
            </a:extLst>
          </p:cNvPr>
          <p:cNvSpPr/>
          <p:nvPr/>
        </p:nvSpPr>
        <p:spPr>
          <a:xfrm>
            <a:off x="3066638" y="1053413"/>
            <a:ext cx="5748441" cy="14220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6F6C-7896-4BA4-9A29-3AD6EC12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941"/>
          </a:xfrm>
        </p:spPr>
        <p:txBody>
          <a:bodyPr/>
          <a:lstStyle/>
          <a:p>
            <a:r>
              <a:rPr lang="en-US" dirty="0"/>
              <a:t>Qualification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27CE-8FF7-48B1-857D-A5E906FE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791"/>
            <a:ext cx="4984376" cy="4894172"/>
          </a:xfrm>
        </p:spPr>
        <p:txBody>
          <a:bodyPr/>
          <a:lstStyle/>
          <a:p>
            <a:r>
              <a:rPr lang="en-US" dirty="0"/>
              <a:t>Normal color vision Test</a:t>
            </a:r>
          </a:p>
          <a:p>
            <a:pPr lvl="1"/>
            <a:r>
              <a:rPr lang="en-US" dirty="0"/>
              <a:t>2 plates from Ishihara test</a:t>
            </a:r>
          </a:p>
          <a:p>
            <a:pPr marL="0" indent="0">
              <a:buNone/>
            </a:pPr>
            <a:r>
              <a:rPr lang="en-US" dirty="0"/>
              <a:t>Pretest:</a:t>
            </a:r>
          </a:p>
          <a:p>
            <a:r>
              <a:rPr lang="en-US" sz="1800" dirty="0"/>
              <a:t>300 AMT and 191 from online color-blind communities</a:t>
            </a:r>
          </a:p>
          <a:p>
            <a:r>
              <a:rPr lang="en-US" sz="1800" dirty="0"/>
              <a:t>Decision tree: 98% accuracy (sensitivity 0.996, specificity 0.95)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lvl="1"/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53437-F827-4178-A156-C5002D73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A5793-88B7-440F-BB5B-777B4FEC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5</a:t>
            </a:fld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889B4-D412-4065-BE72-3A0A81B07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3867465"/>
            <a:ext cx="4428004" cy="226187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E63876-1B43-412E-AFAB-BC15AD9337AA}"/>
              </a:ext>
            </a:extLst>
          </p:cNvPr>
          <p:cNvSpPr txBox="1">
            <a:spLocks/>
          </p:cNvSpPr>
          <p:nvPr/>
        </p:nvSpPr>
        <p:spPr>
          <a:xfrm>
            <a:off x="6397999" y="1282791"/>
            <a:ext cx="4984376" cy="4894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Normal or corrected-to-normal Visual Acuity</a:t>
            </a:r>
          </a:p>
          <a:p>
            <a:r>
              <a:rPr lang="en-US" sz="2000" dirty="0"/>
              <a:t>No error on the 20/30 line of a standard chart:</a:t>
            </a:r>
          </a:p>
          <a:p>
            <a:r>
              <a:rPr lang="en-US" sz="2000" dirty="0"/>
              <a:t> 5 </a:t>
            </a:r>
            <a:r>
              <a:rPr lang="en-US" sz="2000" dirty="0" err="1"/>
              <a:t>Landolt</a:t>
            </a:r>
            <a:r>
              <a:rPr lang="en-US" sz="2000" dirty="0"/>
              <a:t> ring optotypes</a:t>
            </a:r>
            <a:r>
              <a:rPr lang="en-US" dirty="0"/>
              <a:t>	</a:t>
            </a:r>
          </a:p>
          <a:p>
            <a:pPr lvl="1"/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542E61-96C9-470E-9E09-42290893F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34" y="3429000"/>
            <a:ext cx="4208401" cy="2580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959657-B7F9-451A-B2CA-D6CAC5DD6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273" y="2939745"/>
            <a:ext cx="1717862" cy="2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5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6F6C-7896-4BA4-9A29-3AD6EC12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941"/>
          </a:xfrm>
        </p:spPr>
        <p:txBody>
          <a:bodyPr/>
          <a:lstStyle/>
          <a:p>
            <a:r>
              <a:rPr lang="de-DE" dirty="0"/>
              <a:t>Setup I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27CE-8FF7-48B1-857D-A5E906FE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791"/>
            <a:ext cx="10515600" cy="4894172"/>
          </a:xfrm>
        </p:spPr>
        <p:txBody>
          <a:bodyPr/>
          <a:lstStyle/>
          <a:p>
            <a:r>
              <a:rPr lang="en-US" dirty="0"/>
              <a:t>Ask to perform </a:t>
            </a:r>
            <a:r>
              <a:rPr lang="en-US" dirty="0">
                <a:solidFill>
                  <a:srgbClr val="C00000"/>
                </a:solidFill>
              </a:rPr>
              <a:t>Resolution, Color and Brightness Calibration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53437-F827-4178-A156-C5002D73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A5793-88B7-440F-BB5B-777B4FEC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6</a:t>
            </a:fld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45A27-A44D-42F5-A47A-9CE8F0099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8" y="1981750"/>
            <a:ext cx="4273934" cy="3092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FFD0AC-F1AD-4154-BFE2-52B0D9612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13"/>
          <a:stretch/>
        </p:blipFill>
        <p:spPr>
          <a:xfrm>
            <a:off x="5811012" y="1981750"/>
            <a:ext cx="4684776" cy="29454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AD4D76-8F97-42E8-98FB-86976976B9A2}"/>
              </a:ext>
            </a:extLst>
          </p:cNvPr>
          <p:cNvSpPr txBox="1"/>
          <p:nvPr/>
        </p:nvSpPr>
        <p:spPr>
          <a:xfrm>
            <a:off x="7628562" y="5071961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4 circles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10 triangles</a:t>
            </a:r>
          </a:p>
        </p:txBody>
      </p:sp>
    </p:spTree>
    <p:extLst>
      <p:ext uri="{BB962C8B-B14F-4D97-AF65-F5344CB8AC3E}">
        <p14:creationId xmlns:p14="http://schemas.microsoft.com/office/powerpoint/2010/main" val="184453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6F6C-7896-4BA4-9A29-3AD6EC12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941"/>
          </a:xfrm>
        </p:spPr>
        <p:txBody>
          <a:bodyPr/>
          <a:lstStyle/>
          <a:p>
            <a:r>
              <a:rPr lang="de-DE" dirty="0"/>
              <a:t>Setup II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27CE-8FF7-48B1-857D-A5E906FE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791"/>
            <a:ext cx="3973676" cy="4894172"/>
          </a:xfrm>
        </p:spPr>
        <p:txBody>
          <a:bodyPr/>
          <a:lstStyle/>
          <a:p>
            <a:r>
              <a:rPr lang="en-US" dirty="0"/>
              <a:t>Viewing distance test</a:t>
            </a:r>
          </a:p>
          <a:p>
            <a:r>
              <a:rPr lang="en-US" dirty="0"/>
              <a:t>3x image pairs</a:t>
            </a:r>
          </a:p>
          <a:p>
            <a:r>
              <a:rPr lang="en-US" dirty="0"/>
              <a:t>Blur effect, detected if</a:t>
            </a:r>
          </a:p>
          <a:p>
            <a:pPr lvl="1"/>
            <a:r>
              <a:rPr lang="en-US" dirty="0"/>
              <a:t>Too close</a:t>
            </a:r>
          </a:p>
          <a:p>
            <a:pPr lvl="1"/>
            <a:r>
              <a:rPr lang="en-US" dirty="0"/>
              <a:t>In proper distance</a:t>
            </a:r>
          </a:p>
          <a:p>
            <a:pPr lvl="1"/>
            <a:r>
              <a:rPr lang="en-US" dirty="0"/>
              <a:t>Even if too far</a:t>
            </a:r>
          </a:p>
          <a:p>
            <a:pPr lvl="1"/>
            <a:endParaRPr lang="en-US" dirty="0"/>
          </a:p>
          <a:p>
            <a:r>
              <a:rPr lang="en-US" dirty="0"/>
              <a:t>Custom feedback asking to adjust their distance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53437-F827-4178-A156-C5002D73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A5793-88B7-440F-BB5B-777B4FEC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7</a:t>
            </a:fld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5551B-9B9E-43E1-9F57-089079B5C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76" y="1828009"/>
            <a:ext cx="7010875" cy="34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6F6C-7896-4BA4-9A29-3AD6EC12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941"/>
          </a:xfrm>
        </p:spPr>
        <p:txBody>
          <a:bodyPr/>
          <a:lstStyle/>
          <a:p>
            <a:r>
              <a:rPr lang="de-DE" dirty="0"/>
              <a:t>Training + Rating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27CE-8FF7-48B1-857D-A5E906FE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791"/>
            <a:ext cx="10515600" cy="48941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Training</a:t>
            </a:r>
          </a:p>
          <a:p>
            <a:r>
              <a:rPr lang="en-US" dirty="0"/>
              <a:t>Every 60 minutes</a:t>
            </a:r>
          </a:p>
          <a:p>
            <a:r>
              <a:rPr lang="en-US" dirty="0"/>
              <a:t>Anchoring</a:t>
            </a:r>
          </a:p>
          <a:p>
            <a:r>
              <a:rPr lang="en-US" dirty="0"/>
              <a:t>One trapping question with feedback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Ratings</a:t>
            </a:r>
          </a:p>
          <a:p>
            <a:r>
              <a:rPr lang="en-US" dirty="0"/>
              <a:t>10 clips + 1 gold question + 1 trapping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53437-F827-4178-A156-C5002D73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A5793-88B7-440F-BB5B-777B4FEC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8</a:t>
            </a:fld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DE0ED-A179-45B1-B672-F7865D9C1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5" y="1485900"/>
            <a:ext cx="3990975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999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6F6C-7896-4BA4-9A29-3AD6EC12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941"/>
          </a:xfrm>
        </p:spPr>
        <p:txBody>
          <a:bodyPr/>
          <a:lstStyle/>
          <a:p>
            <a:r>
              <a:rPr lang="de-DE" dirty="0"/>
              <a:t>Validation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27CE-8FF7-48B1-857D-A5E906FE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2791"/>
            <a:ext cx="4444269" cy="4894172"/>
          </a:xfrm>
        </p:spPr>
        <p:txBody>
          <a:bodyPr/>
          <a:lstStyle/>
          <a:p>
            <a:r>
              <a:rPr lang="en-US" dirty="0"/>
              <a:t>VQEG HD3 and VQEG HD5</a:t>
            </a:r>
          </a:p>
          <a:p>
            <a:pPr lvl="1"/>
            <a:r>
              <a:rPr lang="en-US" dirty="0"/>
              <a:t>168 sequences</a:t>
            </a:r>
          </a:p>
          <a:p>
            <a:r>
              <a:rPr lang="en-US" dirty="0"/>
              <a:t>Videos re-encoded using x264, CRF 17</a:t>
            </a:r>
          </a:p>
          <a:p>
            <a:endParaRPr lang="en-US" dirty="0"/>
          </a:p>
          <a:p>
            <a:r>
              <a:rPr lang="en-US" dirty="0"/>
              <a:t>On average PCC 0.952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53437-F827-4178-A156-C5002D73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 subjective evaluation of video quality with the crowdsourcing approach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A5793-88B7-440F-BB5B-777B4FEC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D602-3E45-4532-B624-E481050284F8}" type="slidenum">
              <a:rPr lang="en-DE" smtClean="0"/>
              <a:t>9</a:t>
            </a:fld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B78A9-F165-470A-9EEB-22366073B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797" y="365125"/>
            <a:ext cx="5701480" cy="2923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E5BBEA-5984-4BBF-9D35-C397A3D9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010" y="3432980"/>
            <a:ext cx="5213790" cy="2923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A40800-7FF8-4F1A-B1B5-4496DC631552}"/>
              </a:ext>
            </a:extLst>
          </p:cNvPr>
          <p:cNvSpPr txBox="1"/>
          <p:nvPr/>
        </p:nvSpPr>
        <p:spPr>
          <a:xfrm>
            <a:off x="7582594" y="6027199"/>
            <a:ext cx="119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VQEG-HD3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C6D45-9477-49C2-B04A-AF20F80259C0}"/>
              </a:ext>
            </a:extLst>
          </p:cNvPr>
          <p:cNvSpPr txBox="1"/>
          <p:nvPr/>
        </p:nvSpPr>
        <p:spPr>
          <a:xfrm>
            <a:off x="10160785" y="6033607"/>
            <a:ext cx="119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VQEG-HD5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293057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S0855a1k.15tejAg9IN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586</Words>
  <Application>Microsoft Office PowerPoint</Application>
  <PresentationFormat>Widescreen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On subjective evaluation of video quality with the crowdsourcing approach</vt:lpstr>
      <vt:lpstr>Introduction</vt:lpstr>
      <vt:lpstr>Framework</vt:lpstr>
      <vt:lpstr>Test components</vt:lpstr>
      <vt:lpstr>Qualification</vt:lpstr>
      <vt:lpstr>Setup I</vt:lpstr>
      <vt:lpstr>Setup II</vt:lpstr>
      <vt:lpstr>Training + Rating</vt:lpstr>
      <vt:lpstr>Validation</vt:lpstr>
      <vt:lpstr>Reproducibility</vt:lpstr>
      <vt:lpstr>Ablation study</vt:lpstr>
      <vt:lpstr>Number of votes</vt:lpstr>
      <vt:lpstr>Next steps…</vt:lpstr>
      <vt:lpstr>Thank you </vt:lpstr>
      <vt:lpstr>Filtering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subjective evaluation of video quality with the crowdsourcing approach</dc:title>
  <dc:creator>Babak N</dc:creator>
  <cp:lastModifiedBy>Babak N</cp:lastModifiedBy>
  <cp:revision>51</cp:revision>
  <dcterms:created xsi:type="dcterms:W3CDTF">2022-05-05T21:00:29Z</dcterms:created>
  <dcterms:modified xsi:type="dcterms:W3CDTF">2022-05-12T16:02:42Z</dcterms:modified>
</cp:coreProperties>
</file>