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17_DB5DC9C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62" r:id="rId6"/>
    <p:sldId id="263" r:id="rId7"/>
    <p:sldId id="264" r:id="rId8"/>
    <p:sldId id="265" r:id="rId9"/>
    <p:sldId id="274" r:id="rId10"/>
    <p:sldId id="277" r:id="rId11"/>
    <p:sldId id="279" r:id="rId12"/>
    <p:sldId id="280" r:id="rId13"/>
    <p:sldId id="281" r:id="rId14"/>
    <p:sldId id="282" r:id="rId15"/>
    <p:sldId id="275" r:id="rId16"/>
  </p:sldIdLst>
  <p:sldSz cx="24380825" cy="13714413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EB07B5-CCE5-00D6-E9DE-C2CFF9D55BE9}" name="Jakub Nawała" initials="JN" userId="S::jnawala@agh.edu.pl::d72b0640-9b4f-47a0-ad4f-0ae26e983b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/>
    <p:restoredTop sz="94718"/>
  </p:normalViewPr>
  <p:slideViewPr>
    <p:cSldViewPr snapToGrid="0" snapToObjects="1">
      <p:cViewPr varScale="1">
        <p:scale>
          <a:sx n="45" d="100"/>
          <a:sy n="45" d="100"/>
        </p:scale>
        <p:origin x="26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omments/modernComment_117_DB5DC9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B4F2D4-0C3C-2641-A40B-17F8EE839313}" authorId="{03EB07B5-CCE5-00D6-E9DE-C2CFF9D55BE9}" created="2022-05-09T16:11:50.63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80356813" sldId="279"/>
      <ac:spMk id="5" creationId="{3592EE02-CCB8-FF86-4885-C4F60A6177B4}"/>
      <ac:txMk cp="35" len="99">
        <ac:context len="135" hash="3870520790"/>
      </ac:txMk>
    </ac:txMkLst>
    <p188:pos x="23755396" y="2287824"/>
    <p188:txBody>
      <a:bodyPr/>
      <a:lstStyle/>
      <a:p>
        <a:r>
          <a:rPr lang="en-US"/>
          <a:t>I added the reference to the original repository created by the team at TU Ilmenau.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31F73A9-4522-451C-839F-EB9CE30DD68C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If the color of lightening in your room is important this is difficult to measure (with reasonable precision) </a:t>
            </a:r>
          </a:p>
        </p:txBody>
      </p:sp>
      <p:sp>
        <p:nvSpPr>
          <p:cNvPr id="4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68749DB-33F5-4FFF-B928-094239F9CFDF}" type="slidenum">
              <a:rPr lang="en-US"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745848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365660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126036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745848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1365660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260000" y="3013560"/>
            <a:ext cx="18332280" cy="1061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745848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365660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26036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745848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1365660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1260000" y="3013560"/>
            <a:ext cx="18332280" cy="1061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745848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13656600" y="5161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126036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745848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13656600" y="6286680"/>
            <a:ext cx="590256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260000" y="3013560"/>
            <a:ext cx="18332280" cy="1061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215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0653840" y="6286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6036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653840" y="5161680"/>
            <a:ext cx="894564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60360" y="6286680"/>
            <a:ext cx="18331920" cy="1027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1906560" y="12903840"/>
            <a:ext cx="155160" cy="16164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 hidden="1"/>
          <p:cNvSpPr/>
          <p:nvPr/>
        </p:nvSpPr>
        <p:spPr>
          <a:xfrm>
            <a:off x="1433520" y="12903840"/>
            <a:ext cx="158400" cy="161640"/>
          </a:xfrm>
          <a:custGeom>
            <a:avLst/>
            <a:gdLst/>
            <a:ahLst/>
            <a:cxnLst/>
            <a:rect l="l" t="t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1278000" y="12903840"/>
            <a:ext cx="155160" cy="31860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1592280" y="12746880"/>
            <a:ext cx="155160" cy="475920"/>
          </a:xfrm>
          <a:custGeom>
            <a:avLst/>
            <a:gdLst/>
            <a:ahLst/>
            <a:cxnLst/>
            <a:rect l="l" t="t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1747800" y="12589560"/>
            <a:ext cx="158400" cy="47592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2062080" y="13065840"/>
            <a:ext cx="2231856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6120" y="13065840"/>
            <a:ext cx="127152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260000" y="585288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8000" b="1" strike="noStrike" spc="-1">
                <a:solidFill>
                  <a:srgbClr val="0F3C74"/>
                </a:solidFill>
                <a:latin typeface="Arial"/>
              </a:rPr>
              <a:t>Click to add title</a:t>
            </a:r>
            <a:endParaRPr lang="en-US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19136520" y="5121360"/>
            <a:ext cx="3985200" cy="8045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C6E8EAB5-62E7-4C01-8D80-FCC0BDCF692A}" type="datetime1">
              <a:rPr lang="en-US" sz="3000" b="0" strike="noStrike" spc="-1">
                <a:solidFill>
                  <a:srgbClr val="1E1E1C"/>
                </a:solidFill>
                <a:latin typeface="Arial"/>
              </a:rPr>
              <a:t>5/9/22</a:t>
            </a:fld>
            <a:endParaRPr lang="en-US" sz="30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1260000" y="4660200"/>
            <a:ext cx="4219560" cy="79542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1" strike="noStrike" spc="-1">
                <a:solidFill>
                  <a:srgbClr val="1E1E1C"/>
                </a:solidFill>
                <a:latin typeface="Arial"/>
              </a:rPr>
              <a:t>Name</a:t>
            </a:r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1260000" y="5214600"/>
            <a:ext cx="4219560" cy="79542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1" strike="noStrike" spc="-1">
                <a:solidFill>
                  <a:srgbClr val="1E1E1C"/>
                </a:solidFill>
                <a:latin typeface="Arial"/>
              </a:rPr>
              <a:t>Title</a:t>
            </a:r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10200240" y="4653360"/>
            <a:ext cx="6766920" cy="79542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Office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10200240" y="5212800"/>
            <a:ext cx="6766920" cy="795420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Company</a:t>
            </a:r>
          </a:p>
        </p:txBody>
      </p:sp>
      <p:pic>
        <p:nvPicPr>
          <p:cNvPr id="13" name="Bilde 19"/>
          <p:cNvPicPr/>
          <p:nvPr/>
        </p:nvPicPr>
        <p:blipFill>
          <a:blip r:embed="rId14"/>
          <a:stretch/>
        </p:blipFill>
        <p:spPr>
          <a:xfrm>
            <a:off x="1260000" y="685080"/>
            <a:ext cx="1494360" cy="1673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906560" y="12903840"/>
            <a:ext cx="155160" cy="16164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1433520" y="12903840"/>
            <a:ext cx="158400" cy="161640"/>
          </a:xfrm>
          <a:custGeom>
            <a:avLst/>
            <a:gdLst/>
            <a:ahLst/>
            <a:cxnLst/>
            <a:rect l="l" t="t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1278000" y="12903840"/>
            <a:ext cx="155160" cy="31860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1592280" y="12746880"/>
            <a:ext cx="155160" cy="475920"/>
          </a:xfrm>
          <a:custGeom>
            <a:avLst/>
            <a:gdLst/>
            <a:ahLst/>
            <a:cxnLst/>
            <a:rect l="l" t="t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1747800" y="12589560"/>
            <a:ext cx="158400" cy="47592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6"/>
          <p:cNvSpPr/>
          <p:nvPr/>
        </p:nvSpPr>
        <p:spPr>
          <a:xfrm>
            <a:off x="2062080" y="13065840"/>
            <a:ext cx="2231856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7"/>
          <p:cNvSpPr/>
          <p:nvPr/>
        </p:nvSpPr>
        <p:spPr>
          <a:xfrm>
            <a:off x="6120" y="13065840"/>
            <a:ext cx="127152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PlaceHolder 8"/>
          <p:cNvSpPr>
            <a:spLocks noGrp="1"/>
          </p:cNvSpPr>
          <p:nvPr>
            <p:ph type="title"/>
          </p:nvPr>
        </p:nvSpPr>
        <p:spPr>
          <a:xfrm>
            <a:off x="1260360" y="1097280"/>
            <a:ext cx="21861360" cy="107676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Click to add title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body"/>
          </p:nvPr>
        </p:nvSpPr>
        <p:spPr>
          <a:xfrm>
            <a:off x="1260360" y="3091680"/>
            <a:ext cx="21861360" cy="9187560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Click to add text</a:t>
            </a:r>
          </a:p>
          <a:p>
            <a:pPr marL="1371240" lvl="1" indent="-45684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Andre nivå</a:t>
            </a:r>
          </a:p>
          <a:p>
            <a:pPr marL="2285640" lvl="2" indent="-45684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Tredje nivå</a:t>
            </a:r>
          </a:p>
          <a:p>
            <a:pPr marL="3200040" lvl="3" indent="-45684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Fjerde nivå</a:t>
            </a:r>
          </a:p>
          <a:p>
            <a:pPr marL="4114080" lvl="4" indent="-45684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3000" b="0" strike="noStrike" spc="-1">
                <a:solidFill>
                  <a:srgbClr val="1E1E1C"/>
                </a:solidFill>
                <a:latin typeface="Arial"/>
              </a:rPr>
              <a:t>Femte nivå</a:t>
            </a:r>
          </a:p>
        </p:txBody>
      </p:sp>
      <p:sp>
        <p:nvSpPr>
          <p:cNvPr id="59" name="PlaceHolder 10"/>
          <p:cNvSpPr>
            <a:spLocks noGrp="1"/>
          </p:cNvSpPr>
          <p:nvPr>
            <p:ph type="body"/>
          </p:nvPr>
        </p:nvSpPr>
        <p:spPr>
          <a:xfrm>
            <a:off x="1259640" y="2630880"/>
            <a:ext cx="21861360" cy="79542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1" strike="noStrike" spc="-1">
                <a:solidFill>
                  <a:srgbClr val="0F3C74"/>
                </a:solidFill>
                <a:latin typeface="Arial"/>
              </a:rPr>
              <a:t>Click to add subtitle</a:t>
            </a:r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 hidden="1"/>
          <p:cNvSpPr/>
          <p:nvPr/>
        </p:nvSpPr>
        <p:spPr>
          <a:xfrm>
            <a:off x="1906560" y="12903840"/>
            <a:ext cx="155160" cy="16164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 hidden="1"/>
          <p:cNvSpPr/>
          <p:nvPr/>
        </p:nvSpPr>
        <p:spPr>
          <a:xfrm>
            <a:off x="1433520" y="12903840"/>
            <a:ext cx="158400" cy="161640"/>
          </a:xfrm>
          <a:custGeom>
            <a:avLst/>
            <a:gdLst/>
            <a:ahLst/>
            <a:cxnLst/>
            <a:rect l="l" t="t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 hidden="1"/>
          <p:cNvSpPr/>
          <p:nvPr/>
        </p:nvSpPr>
        <p:spPr>
          <a:xfrm>
            <a:off x="1278000" y="12903840"/>
            <a:ext cx="155160" cy="31860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 hidden="1"/>
          <p:cNvSpPr/>
          <p:nvPr/>
        </p:nvSpPr>
        <p:spPr>
          <a:xfrm>
            <a:off x="1592280" y="12746880"/>
            <a:ext cx="155160" cy="475920"/>
          </a:xfrm>
          <a:custGeom>
            <a:avLst/>
            <a:gdLst/>
            <a:ahLst/>
            <a:cxnLst/>
            <a:rect l="l" t="t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 hidden="1"/>
          <p:cNvSpPr/>
          <p:nvPr/>
        </p:nvSpPr>
        <p:spPr>
          <a:xfrm>
            <a:off x="1747800" y="12589560"/>
            <a:ext cx="158400" cy="47592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6"/>
          <p:cNvSpPr/>
          <p:nvPr/>
        </p:nvSpPr>
        <p:spPr>
          <a:xfrm>
            <a:off x="2062080" y="13065840"/>
            <a:ext cx="2231856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Line 7"/>
          <p:cNvSpPr/>
          <p:nvPr/>
        </p:nvSpPr>
        <p:spPr>
          <a:xfrm>
            <a:off x="6120" y="13065840"/>
            <a:ext cx="1271520" cy="360"/>
          </a:xfrm>
          <a:prstGeom prst="line">
            <a:avLst/>
          </a:prstGeom>
          <a:ln w="19080">
            <a:solidFill>
              <a:srgbClr val="1D1E1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PlaceHolder 8"/>
          <p:cNvSpPr>
            <a:spLocks noGrp="1"/>
          </p:cNvSpPr>
          <p:nvPr>
            <p:ph type="title"/>
          </p:nvPr>
        </p:nvSpPr>
        <p:spPr>
          <a:xfrm>
            <a:off x="1260000" y="3013560"/>
            <a:ext cx="18332280" cy="22903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8000" b="1" strike="noStrike" spc="-1">
                <a:solidFill>
                  <a:srgbClr val="FFFFFF"/>
                </a:solidFill>
                <a:latin typeface="Arial"/>
              </a:rPr>
              <a:t>Click to add title</a:t>
            </a:r>
            <a:endParaRPr lang="en-US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9"/>
          <p:cNvSpPr>
            <a:spLocks noGrp="1"/>
          </p:cNvSpPr>
          <p:nvPr>
            <p:ph type="body"/>
          </p:nvPr>
        </p:nvSpPr>
        <p:spPr>
          <a:xfrm>
            <a:off x="1260360" y="5161680"/>
            <a:ext cx="18331920" cy="2153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1" strike="noStrike" spc="-1">
                <a:solidFill>
                  <a:srgbClr val="FFFFFF"/>
                </a:solidFill>
                <a:latin typeface="Arial"/>
              </a:rPr>
              <a:t>Click to add text</a:t>
            </a:r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pic>
        <p:nvPicPr>
          <p:cNvPr id="105" name="Bilde 4"/>
          <p:cNvPicPr/>
          <p:nvPr/>
        </p:nvPicPr>
        <p:blipFill>
          <a:blip r:embed="rId15"/>
          <a:stretch/>
        </p:blipFill>
        <p:spPr>
          <a:xfrm>
            <a:off x="1260000" y="698760"/>
            <a:ext cx="1495440" cy="1674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17_DB5DC9CD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ithub.com/Telecommunication-Telemedia-Assessment/avrateNG" TargetMode="External"/><Relationship Id="rId4" Type="http://schemas.openxmlformats.org/officeDocument/2006/relationships/hyperlink" Target="https://github.com/Qub3k/avrate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260000" y="5520600"/>
            <a:ext cx="18332280" cy="295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F3C74"/>
                </a:solidFill>
                <a:latin typeface="Arial"/>
                <a:ea typeface="Arial"/>
              </a:rPr>
              <a:t>More Ecologically Valid Subjective Experiments</a:t>
            </a:r>
            <a:br>
              <a:rPr dirty="0"/>
            </a:br>
            <a:br>
              <a:rPr dirty="0"/>
            </a:br>
            <a:r>
              <a:rPr lang="en-US" sz="4800" b="0" strike="noStrike" spc="-1" dirty="0" err="1">
                <a:solidFill>
                  <a:srgbClr val="0F3C74"/>
                </a:solidFill>
                <a:latin typeface="Arial"/>
                <a:ea typeface="Arial"/>
              </a:rPr>
              <a:t>Lucjan</a:t>
            </a:r>
            <a:r>
              <a:rPr lang="en-US" sz="4800" b="0" strike="noStrike" spc="-1" dirty="0">
                <a:solidFill>
                  <a:srgbClr val="0F3C74"/>
                </a:solidFill>
                <a:latin typeface="Arial"/>
                <a:ea typeface="Arial"/>
              </a:rPr>
              <a:t> </a:t>
            </a:r>
            <a:r>
              <a:rPr lang="en-US" sz="4800" b="0" strike="noStrike" spc="-1" dirty="0" err="1">
                <a:solidFill>
                  <a:srgbClr val="0F3C74"/>
                </a:solidFill>
                <a:latin typeface="Arial"/>
                <a:ea typeface="Arial"/>
              </a:rPr>
              <a:t>Janowski</a:t>
            </a:r>
            <a:r>
              <a:rPr lang="en-US" sz="4800" b="0" strike="noStrike" spc="-1" dirty="0">
                <a:solidFill>
                  <a:srgbClr val="0F3C74"/>
                </a:solidFill>
                <a:latin typeface="Arial"/>
                <a:ea typeface="Arial"/>
              </a:rPr>
              <a:t>, Jakub </a:t>
            </a:r>
            <a:r>
              <a:rPr lang="en-US" sz="4800" b="0" strike="noStrike" spc="-1" dirty="0" err="1">
                <a:solidFill>
                  <a:srgbClr val="0F3C74"/>
                </a:solidFill>
                <a:latin typeface="Arial"/>
                <a:ea typeface="Arial"/>
              </a:rPr>
              <a:t>Nawała</a:t>
            </a:r>
            <a:r>
              <a:rPr lang="en-US" sz="4800" b="0" strike="noStrike" spc="-1" dirty="0">
                <a:solidFill>
                  <a:srgbClr val="0F3C74"/>
                </a:solidFill>
                <a:latin typeface="Arial"/>
                <a:ea typeface="Arial"/>
              </a:rPr>
              <a:t>, </a:t>
            </a:r>
            <a:r>
              <a:rPr lang="en-US" sz="4800" b="0" strike="noStrike" spc="-1" dirty="0" err="1">
                <a:solidFill>
                  <a:srgbClr val="0F3C74"/>
                </a:solidFill>
                <a:latin typeface="Arial"/>
                <a:ea typeface="Arial"/>
              </a:rPr>
              <a:t>Rafał</a:t>
            </a:r>
            <a:r>
              <a:rPr lang="en-US" sz="4800" b="0" strike="noStrike" spc="-1" dirty="0">
                <a:solidFill>
                  <a:srgbClr val="0F3C74"/>
                </a:solidFill>
                <a:latin typeface="Arial"/>
                <a:ea typeface="Arial"/>
              </a:rPr>
              <a:t> </a:t>
            </a:r>
            <a:r>
              <a:rPr lang="en-US" sz="4800" b="0" strike="noStrike" spc="-1" dirty="0" err="1">
                <a:solidFill>
                  <a:srgbClr val="0F3C74"/>
                </a:solidFill>
                <a:latin typeface="Arial"/>
                <a:ea typeface="Arial"/>
              </a:rPr>
              <a:t>Figlus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260000" y="12153240"/>
            <a:ext cx="4219560" cy="46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1260000" y="12707640"/>
            <a:ext cx="4219560" cy="46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51" name="TextShape 4"/>
          <p:cNvSpPr txBox="1"/>
          <p:nvPr/>
        </p:nvSpPr>
        <p:spPr>
          <a:xfrm>
            <a:off x="10200240" y="12146400"/>
            <a:ext cx="6766920" cy="46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52" name="TextShape 5"/>
          <p:cNvSpPr txBox="1"/>
          <p:nvPr/>
        </p:nvSpPr>
        <p:spPr>
          <a:xfrm>
            <a:off x="10200240" y="12705840"/>
            <a:ext cx="6766920" cy="46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  <p:sp>
        <p:nvSpPr>
          <p:cNvPr id="153" name="TextShape 6"/>
          <p:cNvSpPr txBox="1"/>
          <p:nvPr/>
        </p:nvSpPr>
        <p:spPr>
          <a:xfrm>
            <a:off x="19136520" y="12705840"/>
            <a:ext cx="3985200" cy="461160"/>
          </a:xfrm>
          <a:prstGeom prst="rect">
            <a:avLst/>
          </a:prstGeom>
          <a:noFill/>
          <a:ln w="19080">
            <a:solidFill>
              <a:srgbClr val="1D1E1C"/>
            </a:solidFill>
            <a:round/>
          </a:ln>
        </p:spPr>
        <p:txBody>
          <a:bodyPr anchor="b"/>
          <a:lstStyle/>
          <a:p>
            <a:pPr>
              <a:lnSpc>
                <a:spcPct val="100000"/>
              </a:lnSpc>
            </a:pPr>
            <a:fld id="{037E97EF-0ED5-4854-B7D1-77C37E29F6E9}" type="datetime1">
              <a:rPr lang="en-US" sz="3000" b="0" strike="noStrike" spc="-1">
                <a:solidFill>
                  <a:srgbClr val="1E1E1C"/>
                </a:solidFill>
                <a:latin typeface="Arial"/>
              </a:rPr>
              <a:t>5/9/22</a:t>
            </a:fld>
            <a:endParaRPr lang="en-US" sz="3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pc="-1" dirty="0">
                <a:solidFill>
                  <a:srgbClr val="0F3C74"/>
                </a:solidFill>
              </a:rPr>
              <a:t>Your YouTube Our Lab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1260360" y="3091680"/>
            <a:ext cx="21132712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Problem to solve: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10 second videos without the audio are not what a user watches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Normally we select the content based on our preferences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We are not forced to see the whole content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Solution: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A rare popup with a quality question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A user selects the content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Watching makes the</a:t>
            </a:r>
            <a:r>
              <a:rPr lang="en-US" sz="4400" spc="-1" dirty="0">
                <a:solidFill>
                  <a:srgbClr val="1E1E1C"/>
                </a:solidFill>
                <a:latin typeface="Arial"/>
              </a:rPr>
              <a:t>m forget about the task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Real experience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We use a standard quality scale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Problems: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People do not just watch YouTube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People are so much into the experience that quality is forgotten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It is difficult to follow what is the objective quality </a:t>
            </a: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79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pc="-1" dirty="0">
                <a:solidFill>
                  <a:srgbClr val="0F3C74"/>
                </a:solidFill>
              </a:rPr>
              <a:t>Your YouTube Our Lab The Interface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84B46-4C39-75A9-D251-1F2300AC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2602057"/>
            <a:ext cx="182753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3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pc="-1" dirty="0">
                <a:solidFill>
                  <a:srgbClr val="0F3C74"/>
                </a:solidFill>
              </a:rPr>
              <a:t>Your YouTube Our Lab The Interface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4C787-53F1-9C88-D7BA-3DAB45955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2472464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61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1260000" y="3543120"/>
            <a:ext cx="18332280" cy="1230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8000" b="1" strike="noStrike" spc="-1">
                <a:solidFill>
                  <a:srgbClr val="FFFFFF"/>
                </a:solidFill>
                <a:latin typeface="Arial"/>
              </a:rPr>
              <a:t>Thank you!</a:t>
            </a:r>
            <a:endParaRPr lang="en-US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1260360" y="5161680"/>
            <a:ext cx="18331920" cy="215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en-US" sz="3000" b="1" strike="noStrike" spc="-1">
                <a:solidFill>
                  <a:srgbClr val="FFFFFF"/>
                </a:solidFill>
                <a:latin typeface="Arial"/>
              </a:rPr>
              <a:t>www.eeagrants.org</a:t>
            </a:r>
            <a:br/>
            <a:r>
              <a:rPr lang="en-US" sz="3000" b="1" strike="noStrike" spc="-1">
                <a:solidFill>
                  <a:srgbClr val="FFFFFF"/>
                </a:solidFill>
                <a:latin typeface="Arial"/>
              </a:rPr>
              <a:t>Facebook, Twitter, LinkedIn, Instagram</a:t>
            </a:r>
            <a:br/>
            <a:r>
              <a:rPr lang="en-US" sz="3000" b="1" strike="noStrike" spc="-1">
                <a:solidFill>
                  <a:srgbClr val="FFFFFF"/>
                </a:solidFill>
                <a:latin typeface="Arial"/>
              </a:rPr>
              <a:t>YouTube: EEANorwayGrants</a:t>
            </a:r>
            <a:br/>
            <a:r>
              <a:rPr lang="en-US" sz="3000" b="1" strike="noStrike" spc="-1">
                <a:solidFill>
                  <a:srgbClr val="FFFFFF"/>
                </a:solidFill>
                <a:latin typeface="Arial"/>
              </a:rPr>
              <a:t>Mail: info-fmo@efta.int</a:t>
            </a:r>
            <a:endParaRPr lang="en-US" sz="3000" b="0" strike="noStrike" spc="-1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Different Measurement Points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5"/>
          <p:cNvPicPr/>
          <p:nvPr/>
        </p:nvPicPr>
        <p:blipFill>
          <a:blip r:embed="rId2"/>
          <a:stretch/>
        </p:blipFill>
        <p:spPr>
          <a:xfrm>
            <a:off x="806760" y="3532680"/>
            <a:ext cx="11815560" cy="6659640"/>
          </a:xfrm>
          <a:prstGeom prst="rect">
            <a:avLst/>
          </a:prstGeom>
          <a:ln>
            <a:noFill/>
          </a:ln>
        </p:spPr>
      </p:pic>
      <p:pic>
        <p:nvPicPr>
          <p:cNvPr id="156" name="Picture 6"/>
          <p:cNvPicPr/>
          <p:nvPr/>
        </p:nvPicPr>
        <p:blipFill>
          <a:blip r:embed="rId3"/>
          <a:stretch/>
        </p:blipFill>
        <p:spPr>
          <a:xfrm>
            <a:off x="13715280" y="3527280"/>
            <a:ext cx="10125360" cy="6649920"/>
          </a:xfrm>
          <a:prstGeom prst="rect">
            <a:avLst/>
          </a:prstGeom>
          <a:ln>
            <a:noFill/>
          </a:ln>
        </p:spPr>
      </p:pic>
      <p:grpSp>
        <p:nvGrpSpPr>
          <p:cNvPr id="157" name="Group 2"/>
          <p:cNvGrpSpPr/>
          <p:nvPr/>
        </p:nvGrpSpPr>
        <p:grpSpPr>
          <a:xfrm>
            <a:off x="16070400" y="5348160"/>
            <a:ext cx="5671800" cy="5834880"/>
            <a:chOff x="16070400" y="5348160"/>
            <a:chExt cx="5671800" cy="5834880"/>
          </a:xfrm>
        </p:grpSpPr>
        <p:sp>
          <p:nvSpPr>
            <p:cNvPr id="158" name="CustomShape 3"/>
            <p:cNvSpPr/>
            <p:nvPr/>
          </p:nvSpPr>
          <p:spPr>
            <a:xfrm>
              <a:off x="18601920" y="5348160"/>
              <a:ext cx="605160" cy="605160"/>
            </a:xfrm>
            <a:prstGeom prst="ellipse">
              <a:avLst/>
            </a:prstGeom>
            <a:noFill/>
            <a:ln w="5724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CustomShape 4"/>
            <p:cNvSpPr/>
            <p:nvPr/>
          </p:nvSpPr>
          <p:spPr>
            <a:xfrm>
              <a:off x="18871200" y="5965920"/>
              <a:ext cx="48960" cy="4631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5"/>
            <p:cNvSpPr/>
            <p:nvPr/>
          </p:nvSpPr>
          <p:spPr>
            <a:xfrm>
              <a:off x="16070400" y="10550520"/>
              <a:ext cx="5671800" cy="632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sz="3550" b="0" strike="noStrike" spc="-1">
                  <a:solidFill>
                    <a:srgbClr val="0573BA"/>
                  </a:solidFill>
                  <a:latin typeface="Arial"/>
                </a:rPr>
                <a:t>HVS Human Visual System</a:t>
              </a:r>
              <a:endParaRPr lang="en-US" sz="3550" b="0" strike="noStrike" spc="-1">
                <a:latin typeface="Arial"/>
              </a:endParaRPr>
            </a:p>
          </p:txBody>
        </p:sp>
      </p:grpSp>
      <p:grpSp>
        <p:nvGrpSpPr>
          <p:cNvPr id="161" name="Group 6"/>
          <p:cNvGrpSpPr/>
          <p:nvPr/>
        </p:nvGrpSpPr>
        <p:grpSpPr>
          <a:xfrm>
            <a:off x="4947480" y="4992120"/>
            <a:ext cx="15576120" cy="6827400"/>
            <a:chOff x="4947480" y="4992120"/>
            <a:chExt cx="15576120" cy="6827400"/>
          </a:xfrm>
        </p:grpSpPr>
        <p:sp>
          <p:nvSpPr>
            <p:cNvPr id="162" name="CustomShape 7"/>
            <p:cNvSpPr/>
            <p:nvPr/>
          </p:nvSpPr>
          <p:spPr>
            <a:xfrm>
              <a:off x="4947480" y="4992120"/>
              <a:ext cx="15576120" cy="1081080"/>
            </a:xfrm>
            <a:prstGeom prst="ellipse">
              <a:avLst/>
            </a:prstGeom>
            <a:noFill/>
            <a:ln w="5724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" name="CustomShape 8"/>
            <p:cNvSpPr/>
            <p:nvPr/>
          </p:nvSpPr>
          <p:spPr>
            <a:xfrm>
              <a:off x="12697200" y="6082560"/>
              <a:ext cx="32040" cy="455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chemeClr val="accent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9"/>
            <p:cNvSpPr/>
            <p:nvPr/>
          </p:nvSpPr>
          <p:spPr>
            <a:xfrm>
              <a:off x="11060640" y="10646280"/>
              <a:ext cx="4051440" cy="1173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sz="3550" b="0" strike="noStrike" spc="-1">
                  <a:solidFill>
                    <a:srgbClr val="E94E2E"/>
                  </a:solidFill>
                  <a:latin typeface="Arial"/>
                </a:rPr>
                <a:t>Quality of Pixels</a:t>
              </a:r>
              <a:endParaRPr lang="en-US" sz="355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3550" b="0" strike="noStrike" spc="-1">
                  <a:solidFill>
                    <a:srgbClr val="E94E2E"/>
                  </a:solidFill>
                  <a:latin typeface="Arial"/>
                </a:rPr>
                <a:t>Quality of Display?</a:t>
              </a:r>
              <a:endParaRPr lang="en-US" sz="3550" b="0" strike="noStrike" spc="-1">
                <a:latin typeface="Arial"/>
              </a:endParaRPr>
            </a:p>
          </p:txBody>
        </p:sp>
      </p:grpSp>
      <p:grpSp>
        <p:nvGrpSpPr>
          <p:cNvPr id="165" name="Group 10"/>
          <p:cNvGrpSpPr/>
          <p:nvPr/>
        </p:nvGrpSpPr>
        <p:grpSpPr>
          <a:xfrm>
            <a:off x="3535200" y="3241080"/>
            <a:ext cx="18921240" cy="8782560"/>
            <a:chOff x="3535200" y="3241080"/>
            <a:chExt cx="18921240" cy="8782560"/>
          </a:xfrm>
        </p:grpSpPr>
        <p:sp>
          <p:nvSpPr>
            <p:cNvPr id="166" name="CustomShape 11"/>
            <p:cNvSpPr/>
            <p:nvPr/>
          </p:nvSpPr>
          <p:spPr>
            <a:xfrm>
              <a:off x="3535200" y="3241080"/>
              <a:ext cx="18921240" cy="5308560"/>
            </a:xfrm>
            <a:prstGeom prst="ellipse">
              <a:avLst/>
            </a:prstGeom>
            <a:noFill/>
            <a:ln w="572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CustomShape 12"/>
            <p:cNvSpPr/>
            <p:nvPr/>
          </p:nvSpPr>
          <p:spPr>
            <a:xfrm flipH="1">
              <a:off x="8431920" y="8258760"/>
              <a:ext cx="720" cy="3011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chemeClr val="accent6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CustomShape 13"/>
            <p:cNvSpPr/>
            <p:nvPr/>
          </p:nvSpPr>
          <p:spPr>
            <a:xfrm>
              <a:off x="6266520" y="11391120"/>
              <a:ext cx="4523400" cy="632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sz="3550" b="0" strike="noStrike" spc="-1">
                  <a:solidFill>
                    <a:srgbClr val="70AD47"/>
                  </a:solidFill>
                  <a:latin typeface="Arial"/>
                </a:rPr>
                <a:t>Quality of Experience</a:t>
              </a:r>
              <a:endParaRPr lang="en-US" sz="3550" b="0" strike="noStrike" spc="-1">
                <a:latin typeface="Arial"/>
              </a:endParaRPr>
            </a:p>
          </p:txBody>
        </p:sp>
      </p:grpSp>
      <p:grpSp>
        <p:nvGrpSpPr>
          <p:cNvPr id="169" name="Group 14"/>
          <p:cNvGrpSpPr/>
          <p:nvPr/>
        </p:nvGrpSpPr>
        <p:grpSpPr>
          <a:xfrm>
            <a:off x="520560" y="2322000"/>
            <a:ext cx="23431320" cy="10196640"/>
            <a:chOff x="520560" y="2322000"/>
            <a:chExt cx="23431320" cy="10196640"/>
          </a:xfrm>
        </p:grpSpPr>
        <p:sp>
          <p:nvSpPr>
            <p:cNvPr id="170" name="CustomShape 15"/>
            <p:cNvSpPr/>
            <p:nvPr/>
          </p:nvSpPr>
          <p:spPr>
            <a:xfrm>
              <a:off x="520560" y="2322000"/>
              <a:ext cx="23431320" cy="8004600"/>
            </a:xfrm>
            <a:prstGeom prst="ellipse">
              <a:avLst/>
            </a:prstGeom>
            <a:noFill/>
            <a:ln w="5724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" name="CustomShape 16"/>
            <p:cNvSpPr/>
            <p:nvPr/>
          </p:nvSpPr>
          <p:spPr>
            <a:xfrm flipH="1">
              <a:off x="3851280" y="9053640"/>
              <a:ext cx="720" cy="27115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7240">
              <a:solidFill>
                <a:schemeClr val="accent4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" name="CustomShape 17"/>
            <p:cNvSpPr/>
            <p:nvPr/>
          </p:nvSpPr>
          <p:spPr>
            <a:xfrm>
              <a:off x="2104560" y="11886120"/>
              <a:ext cx="3674880" cy="632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sz="3550" b="0" strike="noStrike" spc="-1">
                  <a:solidFill>
                    <a:srgbClr val="FFC000"/>
                  </a:solidFill>
                  <a:latin typeface="Arial"/>
                </a:rPr>
                <a:t>User Experience</a:t>
              </a:r>
              <a:endParaRPr lang="en-US" sz="355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Examples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260360" y="3091680"/>
            <a:ext cx="12050640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HVS: How much gaussian blur must be added that you are not able to recognized a face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Specific lab environment</a:t>
            </a:r>
          </a:p>
          <a:p>
            <a:endParaRPr lang="en-US" sz="4400" b="0" strike="noStrike" spc="-1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>
              <a:solidFill>
                <a:srgbClr val="1E1E1C"/>
              </a:solidFill>
              <a:latin typeface="Arial"/>
            </a:endParaRPr>
          </a:p>
        </p:txBody>
      </p:sp>
      <p:pic>
        <p:nvPicPr>
          <p:cNvPr id="183" name="Picture 4"/>
          <p:cNvPicPr/>
          <p:nvPr/>
        </p:nvPicPr>
        <p:blipFill>
          <a:blip r:embed="rId2"/>
          <a:stretch/>
        </p:blipFill>
        <p:spPr>
          <a:xfrm>
            <a:off x="16526520" y="823320"/>
            <a:ext cx="7194240" cy="537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Examples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260360" y="3091680"/>
            <a:ext cx="12050640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HVS: How much gaussian blur must be added that you are not able to recognized a face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Specific lab environment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QoP: Which compression setting is the best? 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Lab or similar environment, comparing the same sources</a:t>
            </a:r>
          </a:p>
          <a:p>
            <a:endParaRPr lang="en-US" sz="4400" b="0" strike="noStrike" spc="-1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>
              <a:solidFill>
                <a:srgbClr val="1E1E1C"/>
              </a:solidFill>
              <a:latin typeface="Arial"/>
            </a:endParaRPr>
          </a:p>
        </p:txBody>
      </p:sp>
      <p:pic>
        <p:nvPicPr>
          <p:cNvPr id="186" name="Picture 4"/>
          <p:cNvPicPr/>
          <p:nvPr/>
        </p:nvPicPr>
        <p:blipFill>
          <a:blip r:embed="rId2"/>
          <a:stretch/>
        </p:blipFill>
        <p:spPr>
          <a:xfrm>
            <a:off x="16526520" y="823320"/>
            <a:ext cx="7194240" cy="5376240"/>
          </a:xfrm>
          <a:prstGeom prst="rect">
            <a:avLst/>
          </a:prstGeom>
          <a:ln>
            <a:noFill/>
          </a:ln>
        </p:spPr>
      </p:pic>
      <p:pic>
        <p:nvPicPr>
          <p:cNvPr id="187" name="Picture 5"/>
          <p:cNvPicPr/>
          <p:nvPr/>
        </p:nvPicPr>
        <p:blipFill>
          <a:blip r:embed="rId3"/>
          <a:stretch/>
        </p:blipFill>
        <p:spPr>
          <a:xfrm>
            <a:off x="13354560" y="366480"/>
            <a:ext cx="10367640" cy="5837400"/>
          </a:xfrm>
          <a:prstGeom prst="rect">
            <a:avLst/>
          </a:prstGeom>
          <a:ln>
            <a:noFill/>
          </a:ln>
        </p:spPr>
      </p:pic>
      <p:pic>
        <p:nvPicPr>
          <p:cNvPr id="188" name="Picture 7"/>
          <p:cNvPicPr/>
          <p:nvPr/>
        </p:nvPicPr>
        <p:blipFill>
          <a:blip r:embed="rId4"/>
          <a:stretch/>
        </p:blipFill>
        <p:spPr>
          <a:xfrm>
            <a:off x="13354560" y="7101360"/>
            <a:ext cx="10367640" cy="580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Examples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260360" y="3091680"/>
            <a:ext cx="12050640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HVS: How much gaussian blur must be added that you are not able to recognized a face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Specific lab environment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QoP: Which compression setting is the best? 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Lab or similar environment, comparing the same sources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QoE: Which compression is best considering the current context of the user?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Watching what a user is doing</a:t>
            </a:r>
          </a:p>
          <a:p>
            <a:endParaRPr lang="en-US" sz="4400" b="0" strike="noStrike" spc="-1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>
              <a:solidFill>
                <a:srgbClr val="1E1E1C"/>
              </a:solidFill>
              <a:latin typeface="Arial"/>
            </a:endParaRPr>
          </a:p>
        </p:txBody>
      </p:sp>
      <p:pic>
        <p:nvPicPr>
          <p:cNvPr id="191" name="Picture 4"/>
          <p:cNvPicPr/>
          <p:nvPr/>
        </p:nvPicPr>
        <p:blipFill>
          <a:blip r:embed="rId2"/>
          <a:stretch/>
        </p:blipFill>
        <p:spPr>
          <a:xfrm>
            <a:off x="16526520" y="823320"/>
            <a:ext cx="7194240" cy="5376240"/>
          </a:xfrm>
          <a:prstGeom prst="rect">
            <a:avLst/>
          </a:prstGeom>
          <a:ln>
            <a:noFill/>
          </a:ln>
        </p:spPr>
      </p:pic>
      <p:pic>
        <p:nvPicPr>
          <p:cNvPr id="192" name="Picture 5"/>
          <p:cNvPicPr/>
          <p:nvPr/>
        </p:nvPicPr>
        <p:blipFill>
          <a:blip r:embed="rId3"/>
          <a:stretch/>
        </p:blipFill>
        <p:spPr>
          <a:xfrm>
            <a:off x="13354560" y="366480"/>
            <a:ext cx="10367640" cy="5837400"/>
          </a:xfrm>
          <a:prstGeom prst="rect">
            <a:avLst/>
          </a:prstGeom>
          <a:ln>
            <a:noFill/>
          </a:ln>
        </p:spPr>
      </p:pic>
      <p:pic>
        <p:nvPicPr>
          <p:cNvPr id="193" name="Picture 7"/>
          <p:cNvPicPr/>
          <p:nvPr/>
        </p:nvPicPr>
        <p:blipFill>
          <a:blip r:embed="rId4"/>
          <a:stretch/>
        </p:blipFill>
        <p:spPr>
          <a:xfrm>
            <a:off x="13354560" y="7101360"/>
            <a:ext cx="10367640" cy="5801040"/>
          </a:xfrm>
          <a:prstGeom prst="rect">
            <a:avLst/>
          </a:prstGeom>
          <a:ln>
            <a:noFill/>
          </a:ln>
        </p:spPr>
      </p:pic>
      <p:pic>
        <p:nvPicPr>
          <p:cNvPr id="194" name="Picture 8"/>
          <p:cNvPicPr/>
          <p:nvPr/>
        </p:nvPicPr>
        <p:blipFill>
          <a:blip r:embed="rId5"/>
          <a:stretch/>
        </p:blipFill>
        <p:spPr>
          <a:xfrm>
            <a:off x="13354560" y="4495680"/>
            <a:ext cx="10367640" cy="580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>
                <a:solidFill>
                  <a:srgbClr val="0F3C74"/>
                </a:solidFill>
                <a:latin typeface="Arial"/>
              </a:rPr>
              <a:t>Examples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260360" y="3091680"/>
            <a:ext cx="12050640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HVS: How much gaussian blur must be added that you are not able to recognized a face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Specific lab environment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QoP: Which compression setting is the best? 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Lab or similar environment, comparing the same sources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QoE: Which compression is best considering the current context of the user?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Watching what a user is doing</a:t>
            </a: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</a:rPr>
              <a:t>UX: How to make a better product?</a:t>
            </a:r>
          </a:p>
          <a:p>
            <a:pPr marL="1370880" lvl="1" indent="-456120">
              <a:lnSpc>
                <a:spcPct val="100000"/>
              </a:lnSpc>
              <a:spcBef>
                <a:spcPts val="1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>
                <a:solidFill>
                  <a:srgbClr val="1E1E1C"/>
                </a:solidFill>
                <a:latin typeface="Arial"/>
                <a:ea typeface="Arial"/>
              </a:rPr>
              <a:t>Watching what a user is doing</a:t>
            </a:r>
            <a:endParaRPr lang="en-US" sz="4400" b="0" strike="noStrike" spc="-1">
              <a:solidFill>
                <a:srgbClr val="1E1E1C"/>
              </a:solidFill>
              <a:latin typeface="Arial"/>
            </a:endParaRPr>
          </a:p>
          <a:p>
            <a:endParaRPr lang="en-US" sz="4400" b="0" strike="noStrike" spc="-1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>
              <a:solidFill>
                <a:srgbClr val="1E1E1C"/>
              </a:solidFill>
              <a:latin typeface="Arial"/>
            </a:endParaRPr>
          </a:p>
        </p:txBody>
      </p:sp>
      <p:pic>
        <p:nvPicPr>
          <p:cNvPr id="197" name="Picture 4"/>
          <p:cNvPicPr/>
          <p:nvPr/>
        </p:nvPicPr>
        <p:blipFill>
          <a:blip r:embed="rId2"/>
          <a:stretch/>
        </p:blipFill>
        <p:spPr>
          <a:xfrm>
            <a:off x="16526520" y="823320"/>
            <a:ext cx="7194240" cy="5376240"/>
          </a:xfrm>
          <a:prstGeom prst="rect">
            <a:avLst/>
          </a:prstGeom>
          <a:ln>
            <a:noFill/>
          </a:ln>
        </p:spPr>
      </p:pic>
      <p:pic>
        <p:nvPicPr>
          <p:cNvPr id="198" name="Picture 5"/>
          <p:cNvPicPr/>
          <p:nvPr/>
        </p:nvPicPr>
        <p:blipFill>
          <a:blip r:embed="rId3"/>
          <a:stretch/>
        </p:blipFill>
        <p:spPr>
          <a:xfrm>
            <a:off x="13354560" y="366480"/>
            <a:ext cx="10367640" cy="5837400"/>
          </a:xfrm>
          <a:prstGeom prst="rect">
            <a:avLst/>
          </a:prstGeom>
          <a:ln>
            <a:noFill/>
          </a:ln>
        </p:spPr>
      </p:pic>
      <p:pic>
        <p:nvPicPr>
          <p:cNvPr id="199" name="Picture 7"/>
          <p:cNvPicPr/>
          <p:nvPr/>
        </p:nvPicPr>
        <p:blipFill>
          <a:blip r:embed="rId4"/>
          <a:stretch/>
        </p:blipFill>
        <p:spPr>
          <a:xfrm>
            <a:off x="13354560" y="7101360"/>
            <a:ext cx="10367640" cy="5801040"/>
          </a:xfrm>
          <a:prstGeom prst="rect">
            <a:avLst/>
          </a:prstGeom>
          <a:ln>
            <a:noFill/>
          </a:ln>
        </p:spPr>
      </p:pic>
      <p:pic>
        <p:nvPicPr>
          <p:cNvPr id="200" name="Picture 8"/>
          <p:cNvPicPr/>
          <p:nvPr/>
        </p:nvPicPr>
        <p:blipFill>
          <a:blip r:embed="rId5"/>
          <a:stretch/>
        </p:blipFill>
        <p:spPr>
          <a:xfrm>
            <a:off x="13354560" y="4495680"/>
            <a:ext cx="10367640" cy="5801040"/>
          </a:xfrm>
          <a:prstGeom prst="rect">
            <a:avLst/>
          </a:prstGeom>
          <a:ln>
            <a:noFill/>
          </a:ln>
        </p:spPr>
      </p:pic>
      <p:pic>
        <p:nvPicPr>
          <p:cNvPr id="201" name="Picture 9"/>
          <p:cNvPicPr/>
          <p:nvPr/>
        </p:nvPicPr>
        <p:blipFill>
          <a:blip r:embed="rId6"/>
          <a:stretch/>
        </p:blipFill>
        <p:spPr>
          <a:xfrm>
            <a:off x="14762520" y="1278000"/>
            <a:ext cx="9412200" cy="629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trike="noStrike" spc="-1" dirty="0">
                <a:solidFill>
                  <a:srgbClr val="0F3C74"/>
                </a:solidFill>
                <a:latin typeface="Arial"/>
              </a:rPr>
              <a:t>Experiments You Could Repeat</a:t>
            </a:r>
            <a:endParaRPr lang="en-US" sz="7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TextShape 2"/>
          <p:cNvSpPr txBox="1"/>
          <p:nvPr/>
        </p:nvSpPr>
        <p:spPr>
          <a:xfrm>
            <a:off x="1260360" y="3091680"/>
            <a:ext cx="21861360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6480" indent="-456120"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spc="-1" dirty="0">
                <a:solidFill>
                  <a:srgbClr val="1E1E1C"/>
                </a:solidFill>
              </a:rPr>
              <a:t>ACR Without the Scale </a:t>
            </a: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pPr marL="456480" indent="-456120">
              <a:lnSpc>
                <a:spcPct val="100000"/>
              </a:lnSpc>
              <a:spcBef>
                <a:spcPts val="2001"/>
              </a:spcBef>
              <a:buClr>
                <a:srgbClr val="1E1E1C"/>
              </a:buClr>
              <a:buFont typeface="Arial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Your YouTube Our Lab</a:t>
            </a: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pc="-1" dirty="0">
                <a:solidFill>
                  <a:srgbClr val="0F3C74"/>
                </a:solidFill>
              </a:rPr>
              <a:t>ACR Without the Scale 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1260360" y="3091680"/>
            <a:ext cx="21132712" cy="918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Problem to solve: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We get very limited information from a tester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The process of selecting an answer is unknown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Solution: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Thinking aloud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A preselected world is changed to a </a:t>
            </a:r>
            <a:r>
              <a:rPr lang="en-US" sz="4400" spc="-1" dirty="0">
                <a:solidFill>
                  <a:srgbClr val="1E1E1C"/>
                </a:solidFill>
                <a:latin typeface="Arial"/>
              </a:rPr>
              <a:t>speech </a:t>
            </a: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description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It is ok to start description seeing the video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We see the evolution of the scoring system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b="0" strike="noStrike" spc="-1" dirty="0">
                <a:solidFill>
                  <a:srgbClr val="1E1E1C"/>
                </a:solidFill>
                <a:latin typeface="Arial"/>
              </a:rPr>
              <a:t>We see all quality dimensions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The rest of the experiment is the same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Problems: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Data analysis is more challenging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spc="-1" dirty="0">
                <a:solidFill>
                  <a:srgbClr val="1E1E1C"/>
                </a:solidFill>
                <a:latin typeface="Arial"/>
              </a:rPr>
              <a:t>We do not know if testers really say something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400" b="0" strike="noStrike" spc="-1" dirty="0">
              <a:solidFill>
                <a:srgbClr val="1E1E1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729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60360" y="1097280"/>
            <a:ext cx="21861360" cy="10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7000" b="1" spc="-1" dirty="0">
                <a:solidFill>
                  <a:srgbClr val="0F3C74"/>
                </a:solidFill>
              </a:rPr>
              <a:t>ACR Without the Scale The Interface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D1569-8C11-6920-5896-20B2EDD33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17" y="2293207"/>
            <a:ext cx="18021590" cy="10323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2EE02-CCB8-FF86-4885-C4F60A6177B4}"/>
              </a:ext>
            </a:extLst>
          </p:cNvPr>
          <p:cNvSpPr txBox="1"/>
          <p:nvPr/>
        </p:nvSpPr>
        <p:spPr>
          <a:xfrm>
            <a:off x="304754" y="9770826"/>
            <a:ext cx="23771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hlinkClick r:id="rId4"/>
              </a:rPr>
              <a:t>https://github.com/Qub3k/avrateNG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(which is a modified version of </a:t>
            </a:r>
            <a:r>
              <a:rPr lang="en-GB" sz="4000" dirty="0">
                <a:hlinkClick r:id="rId5"/>
              </a:rPr>
              <a:t>https://github.com/Telecommunication-Telemedia-Assessment/avrateNG</a:t>
            </a:r>
            <a:r>
              <a:rPr lang="en-GB" sz="4000" dirty="0"/>
              <a:t>)</a:t>
            </a:r>
            <a:endParaRPr lang="en-PL" sz="4000" dirty="0"/>
          </a:p>
        </p:txBody>
      </p:sp>
    </p:spTree>
    <p:extLst>
      <p:ext uri="{BB962C8B-B14F-4D97-AF65-F5344CB8AC3E}">
        <p14:creationId xmlns:p14="http://schemas.microsoft.com/office/powerpoint/2010/main" val="3680356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1411</TotalTime>
  <Words>516</Words>
  <Application>Microsoft Macintosh PowerPoint</Application>
  <PresentationFormat>Custom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WEGGERSEN Lillann</dc:creator>
  <dc:description/>
  <cp:lastModifiedBy>Jakub Nawała</cp:lastModifiedBy>
  <cp:revision>451</cp:revision>
  <dcterms:created xsi:type="dcterms:W3CDTF">2017-06-12T12:11:38Z</dcterms:created>
  <dcterms:modified xsi:type="dcterms:W3CDTF">2022-05-09T16:12:51Z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EFTA</vt:lpwstr>
  </property>
  <property fmtid="{D5CDD505-2E9C-101B-9397-08002B2CF9AE}" pid="4" name="ContentTypeId">
    <vt:lpwstr>0x010100A8B0185352E8C84AA37F8E0D7017BAEE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Notes">
    <vt:i4>5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