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9" r:id="rId2"/>
    <p:sldId id="261" r:id="rId3"/>
    <p:sldId id="262" r:id="rId4"/>
    <p:sldId id="263" r:id="rId5"/>
  </p:sldIdLst>
  <p:sldSz cx="12192000" cy="6858000"/>
  <p:notesSz cx="6858000" cy="9144000"/>
  <p:defaultTextStyle>
    <a:defPPr>
      <a:defRPr lang="en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6327"/>
  </p:normalViewPr>
  <p:slideViewPr>
    <p:cSldViewPr snapToGrid="0" snapToObjects="1">
      <p:cViewPr varScale="1">
        <p:scale>
          <a:sx n="128" d="100"/>
          <a:sy n="128" d="100"/>
        </p:scale>
        <p:origin x="48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50B87C-1C45-1332-AC58-93DB443A8E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PL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232FD17-3334-CF5D-78C5-F2AA8B13E5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P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46C70B-B743-42C8-A310-90CFA34C22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F1D0E-96FE-FB4E-BE7C-49CF18944BBE}" type="datetimeFigureOut">
              <a:rPr lang="en-PL" smtClean="0"/>
              <a:t>08/05/2022</a:t>
            </a:fld>
            <a:endParaRPr lang="en-P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834060-8B7E-B0D8-E333-BDD8D8630B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06A072-C378-3446-7F31-ECBF99991F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E5698-367D-3448-AD99-13BCC8AC809E}" type="slidenum">
              <a:rPr lang="en-PL" smtClean="0"/>
              <a:t>‹#›</a:t>
            </a:fld>
            <a:endParaRPr lang="en-PL"/>
          </a:p>
        </p:txBody>
      </p:sp>
    </p:spTree>
    <p:extLst>
      <p:ext uri="{BB962C8B-B14F-4D97-AF65-F5344CB8AC3E}">
        <p14:creationId xmlns:p14="http://schemas.microsoft.com/office/powerpoint/2010/main" val="8435097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4C35D-EADF-05E7-E070-0005009B44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P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F956485-E777-872C-8304-89B5B6262B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P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F385D2-CF1A-C046-DF77-F9FDEFE4DA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F1D0E-96FE-FB4E-BE7C-49CF18944BBE}" type="datetimeFigureOut">
              <a:rPr lang="en-PL" smtClean="0"/>
              <a:t>08/05/2022</a:t>
            </a:fld>
            <a:endParaRPr lang="en-P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5D4F7A-ADC3-3112-1D24-3BDFABFCE1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655739-8BE2-AA70-D13A-AE01BEE7C0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E5698-367D-3448-AD99-13BCC8AC809E}" type="slidenum">
              <a:rPr lang="en-PL" smtClean="0"/>
              <a:t>‹#›</a:t>
            </a:fld>
            <a:endParaRPr lang="en-PL"/>
          </a:p>
        </p:txBody>
      </p:sp>
    </p:spTree>
    <p:extLst>
      <p:ext uri="{BB962C8B-B14F-4D97-AF65-F5344CB8AC3E}">
        <p14:creationId xmlns:p14="http://schemas.microsoft.com/office/powerpoint/2010/main" val="5053912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BDAD892-A592-844B-6FA6-DEB3D166433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P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9D77534-8132-963B-8D07-C62600BF97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P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5AF077-F1B5-5441-3C8F-0826102A31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F1D0E-96FE-FB4E-BE7C-49CF18944BBE}" type="datetimeFigureOut">
              <a:rPr lang="en-PL" smtClean="0"/>
              <a:t>08/05/2022</a:t>
            </a:fld>
            <a:endParaRPr lang="en-P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42D77D-71C1-6967-AE8E-AAFC42D4A0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A8C21B-F652-46DC-323E-3BE9B9AEEB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E5698-367D-3448-AD99-13BCC8AC809E}" type="slidenum">
              <a:rPr lang="en-PL" smtClean="0"/>
              <a:t>‹#›</a:t>
            </a:fld>
            <a:endParaRPr lang="en-PL"/>
          </a:p>
        </p:txBody>
      </p:sp>
    </p:spTree>
    <p:extLst>
      <p:ext uri="{BB962C8B-B14F-4D97-AF65-F5344CB8AC3E}">
        <p14:creationId xmlns:p14="http://schemas.microsoft.com/office/powerpoint/2010/main" val="41207039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D4CC4D-0706-092C-F23C-336D61FD52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P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1499C7-F264-4019-8A79-68CF9010DF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P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D004F6-A2F3-7103-2803-6E5BDFD7C6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F1D0E-96FE-FB4E-BE7C-49CF18944BBE}" type="datetimeFigureOut">
              <a:rPr lang="en-PL" smtClean="0"/>
              <a:t>08/05/2022</a:t>
            </a:fld>
            <a:endParaRPr lang="en-P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3B3434-08F6-F0EF-6DAB-2B5638CF81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EC2E92-A0E1-B852-8442-1900770A43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E5698-367D-3448-AD99-13BCC8AC809E}" type="slidenum">
              <a:rPr lang="en-PL" smtClean="0"/>
              <a:t>‹#›</a:t>
            </a:fld>
            <a:endParaRPr lang="en-PL"/>
          </a:p>
        </p:txBody>
      </p:sp>
    </p:spTree>
    <p:extLst>
      <p:ext uri="{BB962C8B-B14F-4D97-AF65-F5344CB8AC3E}">
        <p14:creationId xmlns:p14="http://schemas.microsoft.com/office/powerpoint/2010/main" val="13517503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DB3509-E51A-D905-83A4-0796D85E09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P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8AC332-1904-0724-60F1-E821BA3613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A7B11E-D07E-B2DC-72AA-7234B07CA0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F1D0E-96FE-FB4E-BE7C-49CF18944BBE}" type="datetimeFigureOut">
              <a:rPr lang="en-PL" smtClean="0"/>
              <a:t>08/05/2022</a:t>
            </a:fld>
            <a:endParaRPr lang="en-P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BC2A3E-7D4E-B78E-FBAD-845A13FEB0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C88745-AA5D-7301-69C2-A597598BA6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E5698-367D-3448-AD99-13BCC8AC809E}" type="slidenum">
              <a:rPr lang="en-PL" smtClean="0"/>
              <a:t>‹#›</a:t>
            </a:fld>
            <a:endParaRPr lang="en-PL"/>
          </a:p>
        </p:txBody>
      </p:sp>
    </p:spTree>
    <p:extLst>
      <p:ext uri="{BB962C8B-B14F-4D97-AF65-F5344CB8AC3E}">
        <p14:creationId xmlns:p14="http://schemas.microsoft.com/office/powerpoint/2010/main" val="24114388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419291-7F7A-5860-0684-E77664E96D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P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03DEDC-6610-D44C-F9E2-48A2099817C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PL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DCA899E-5310-2859-2920-DA4F245DA5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PL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B74069-4985-44FD-9116-9DBCFF81FB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F1D0E-96FE-FB4E-BE7C-49CF18944BBE}" type="datetimeFigureOut">
              <a:rPr lang="en-PL" smtClean="0"/>
              <a:t>08/05/2022</a:t>
            </a:fld>
            <a:endParaRPr lang="en-P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849461E-F475-CD04-5689-D3D4EDCBFE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6635357-5932-3E9B-4993-1D22D219B8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E5698-367D-3448-AD99-13BCC8AC809E}" type="slidenum">
              <a:rPr lang="en-PL" smtClean="0"/>
              <a:t>‹#›</a:t>
            </a:fld>
            <a:endParaRPr lang="en-PL"/>
          </a:p>
        </p:txBody>
      </p:sp>
    </p:spTree>
    <p:extLst>
      <p:ext uri="{BB962C8B-B14F-4D97-AF65-F5344CB8AC3E}">
        <p14:creationId xmlns:p14="http://schemas.microsoft.com/office/powerpoint/2010/main" val="24703498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831B49-ABC2-BAEB-BC82-935F5E4625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P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56D8BA9-5FD1-24D3-4205-45EB80B228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6167B50-7F58-D7A5-8875-AC7862EE9F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PL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1781760-1C5F-19CA-DB5A-1B3D0579758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E0B4B71-A349-219F-3E20-6C2560B3C6E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PL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4825DC7-E06F-0671-D310-B3243C606B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F1D0E-96FE-FB4E-BE7C-49CF18944BBE}" type="datetimeFigureOut">
              <a:rPr lang="en-PL" smtClean="0"/>
              <a:t>08/05/2022</a:t>
            </a:fld>
            <a:endParaRPr lang="en-PL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4D0C527-ABB7-6F3C-B92C-1FF83E9E8E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L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91CC362-31ED-4CE9-7059-9E9D01C629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E5698-367D-3448-AD99-13BCC8AC809E}" type="slidenum">
              <a:rPr lang="en-PL" smtClean="0"/>
              <a:t>‹#›</a:t>
            </a:fld>
            <a:endParaRPr lang="en-PL"/>
          </a:p>
        </p:txBody>
      </p:sp>
    </p:spTree>
    <p:extLst>
      <p:ext uri="{BB962C8B-B14F-4D97-AF65-F5344CB8AC3E}">
        <p14:creationId xmlns:p14="http://schemas.microsoft.com/office/powerpoint/2010/main" val="26713729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5E8016-6E8F-9C9C-7134-34CD2E6D1E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PL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4262CAE-2D91-C5A6-1CCA-B436608B81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F1D0E-96FE-FB4E-BE7C-49CF18944BBE}" type="datetimeFigureOut">
              <a:rPr lang="en-PL" smtClean="0"/>
              <a:t>08/05/2022</a:t>
            </a:fld>
            <a:endParaRPr lang="en-PL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D3DD710-BA58-671C-9ED6-2D046000EB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L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6EA49A7-F087-F6B1-E5C7-113DDB1288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E5698-367D-3448-AD99-13BCC8AC809E}" type="slidenum">
              <a:rPr lang="en-PL" smtClean="0"/>
              <a:t>‹#›</a:t>
            </a:fld>
            <a:endParaRPr lang="en-PL"/>
          </a:p>
        </p:txBody>
      </p:sp>
    </p:spTree>
    <p:extLst>
      <p:ext uri="{BB962C8B-B14F-4D97-AF65-F5344CB8AC3E}">
        <p14:creationId xmlns:p14="http://schemas.microsoft.com/office/powerpoint/2010/main" val="36144724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4B8076C-F637-91ED-6F39-4D0B71ABD0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F1D0E-96FE-FB4E-BE7C-49CF18944BBE}" type="datetimeFigureOut">
              <a:rPr lang="en-PL" smtClean="0"/>
              <a:t>08/05/2022</a:t>
            </a:fld>
            <a:endParaRPr lang="en-PL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C1BA8A0-8D66-EDB1-D8C7-407673CFC0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L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78E4BB-660F-EF10-0F64-AB5342B998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E5698-367D-3448-AD99-13BCC8AC809E}" type="slidenum">
              <a:rPr lang="en-PL" smtClean="0"/>
              <a:t>‹#›</a:t>
            </a:fld>
            <a:endParaRPr lang="en-PL"/>
          </a:p>
        </p:txBody>
      </p:sp>
    </p:spTree>
    <p:extLst>
      <p:ext uri="{BB962C8B-B14F-4D97-AF65-F5344CB8AC3E}">
        <p14:creationId xmlns:p14="http://schemas.microsoft.com/office/powerpoint/2010/main" val="6891609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3C55DB-BF67-FE0A-9AB3-DD6C685679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P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3F468B-F825-85AF-A3CC-EB2F45AF4B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P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957C503-C7CF-C95E-963D-E3CB9DB661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683E5BC-C93D-2FC8-BA76-906309D4A1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F1D0E-96FE-FB4E-BE7C-49CF18944BBE}" type="datetimeFigureOut">
              <a:rPr lang="en-PL" smtClean="0"/>
              <a:t>08/05/2022</a:t>
            </a:fld>
            <a:endParaRPr lang="en-P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D86B092-6D78-8CB6-A269-116346D667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E7147A2-7AA5-4517-B56D-50A86565A9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E5698-367D-3448-AD99-13BCC8AC809E}" type="slidenum">
              <a:rPr lang="en-PL" smtClean="0"/>
              <a:t>‹#›</a:t>
            </a:fld>
            <a:endParaRPr lang="en-PL"/>
          </a:p>
        </p:txBody>
      </p:sp>
    </p:spTree>
    <p:extLst>
      <p:ext uri="{BB962C8B-B14F-4D97-AF65-F5344CB8AC3E}">
        <p14:creationId xmlns:p14="http://schemas.microsoft.com/office/powerpoint/2010/main" val="2923147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C10F7D-7DF1-C3F7-E388-2CBCDECB8B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PL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1F26449-F932-F23E-4DF5-BC7A01ABAEF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P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8CCF580-30F3-A247-4534-4E8508CACB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13B0B83-B75D-58A5-B40E-1934F5A4DA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F1D0E-96FE-FB4E-BE7C-49CF18944BBE}" type="datetimeFigureOut">
              <a:rPr lang="en-PL" smtClean="0"/>
              <a:t>08/05/2022</a:t>
            </a:fld>
            <a:endParaRPr lang="en-P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13BC3F0-6FE2-2DFD-39E5-C22C040F57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937D14C-B87A-858F-AF40-8E849BC49E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E5698-367D-3448-AD99-13BCC8AC809E}" type="slidenum">
              <a:rPr lang="en-PL" smtClean="0"/>
              <a:t>‹#›</a:t>
            </a:fld>
            <a:endParaRPr lang="en-PL"/>
          </a:p>
        </p:txBody>
      </p:sp>
    </p:spTree>
    <p:extLst>
      <p:ext uri="{BB962C8B-B14F-4D97-AF65-F5344CB8AC3E}">
        <p14:creationId xmlns:p14="http://schemas.microsoft.com/office/powerpoint/2010/main" val="19684766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CB186D4-69A5-1652-118B-96A0374506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P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A60E4C-A3D7-4657-8B52-DA61D7BA7D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P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93395C-BBF4-B186-AC70-A223C6BF332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3F1D0E-96FE-FB4E-BE7C-49CF18944BBE}" type="datetimeFigureOut">
              <a:rPr lang="en-PL" smtClean="0"/>
              <a:t>08/05/2022</a:t>
            </a:fld>
            <a:endParaRPr lang="en-P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60C050-DC95-19AB-3DE2-020813C9864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P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2C5914-3D39-B565-A350-1C8FA6E4E48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E5698-367D-3448-AD99-13BCC8AC809E}" type="slidenum">
              <a:rPr lang="en-PL" smtClean="0"/>
              <a:t>‹#›</a:t>
            </a:fld>
            <a:endParaRPr lang="en-PL"/>
          </a:p>
        </p:txBody>
      </p:sp>
    </p:spTree>
    <p:extLst>
      <p:ext uri="{BB962C8B-B14F-4D97-AF65-F5344CB8AC3E}">
        <p14:creationId xmlns:p14="http://schemas.microsoft.com/office/powerpoint/2010/main" val="4009140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lucjan.janowski@agh.edu.pl" TargetMode="External"/><Relationship Id="rId2" Type="http://schemas.openxmlformats.org/officeDocument/2006/relationships/hyperlink" Target="mailto:vqeg-sam@googlegroups.com" TargetMode="External"/><Relationship Id="rId1" Type="http://schemas.openxmlformats.org/officeDocument/2006/relationships/slideLayout" Target="../slideLayouts/slideLayout6.xml"/><Relationship Id="rId5" Type="http://schemas.openxmlformats.org/officeDocument/2006/relationships/hyperlink" Target="https://github.com/Netflix/sureal" TargetMode="External"/><Relationship Id="rId4" Type="http://schemas.openxmlformats.org/officeDocument/2006/relationships/hyperlink" Target="https://docs.google.com/document/d/1_7b3EzCC2viI7va6WtWb1CRBC2t4vBDxrSVaFHDgszc/edit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presentation/d/1R8tEIB1eNezWetT-3tfzsNK6O8GSoj8dk1eDxJUQFOA/edit?usp=sharing" TargetMode="External"/><Relationship Id="rId2" Type="http://schemas.openxmlformats.org/officeDocument/2006/relationships/hyperlink" Target="https://docs.google.com/document/d/1of8ZsB2nZpi8fn5AOD5r9BfgjuGI4X7L/edit?usp=sharing&amp;ouid=109290185426011511928&amp;rtpof=true&amp;sd=true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rive.google.com/file/d/1M-cD3j3kBLSxZhFt413RCip8m8dfmMYU/view?usp=sharing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patrick.lecallet@polytech.univ-nantes.fr" TargetMode="External"/><Relationship Id="rId2" Type="http://schemas.openxmlformats.org/officeDocument/2006/relationships/hyperlink" Target="mailto:%20mikolaj.leszczuk@gmail.com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C51C41-5D9C-9F15-227F-03CBDF218D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Statistical Analysis Methods (SAM)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EA16D42-9659-2E68-5518-76F0A118F9A4}"/>
              </a:ext>
            </a:extLst>
          </p:cNvPr>
          <p:cNvSpPr/>
          <p:nvPr/>
        </p:nvSpPr>
        <p:spPr>
          <a:xfrm>
            <a:off x="838199" y="5596766"/>
            <a:ext cx="861391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To join the SAM mailing list (</a:t>
            </a:r>
            <a:r>
              <a:rPr lang="en-GB" b="0" i="0" u="none" strike="noStrike" dirty="0">
                <a:solidFill>
                  <a:srgbClr val="006699"/>
                </a:solidFill>
                <a:effectLst/>
                <a:latin typeface="Arial" panose="020B0604020202020204" pitchFamily="34" charset="0"/>
                <a:hlinkClick r:id="rId2"/>
              </a:rPr>
              <a:t>vqeg-sam@googlegroups.com</a:t>
            </a:r>
            <a:r>
              <a:rPr lang="en-GB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) please send an e-mail to the chair at </a:t>
            </a:r>
            <a:r>
              <a:rPr lang="en-GB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hlinkClick r:id="rId3"/>
              </a:rPr>
              <a:t>lucjan.janowski@agh.edu.pl</a:t>
            </a:r>
            <a:r>
              <a:rPr lang="en-GB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 </a:t>
            </a:r>
            <a:endParaRPr lang="en-PL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14105DF-24D8-1996-D658-E495C640B68F}"/>
              </a:ext>
            </a:extLst>
          </p:cNvPr>
          <p:cNvSpPr/>
          <p:nvPr/>
        </p:nvSpPr>
        <p:spPr>
          <a:xfrm>
            <a:off x="838199" y="1767007"/>
            <a:ext cx="6284843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i="0" dirty="0">
                <a:solidFill>
                  <a:srgbClr val="006699"/>
                </a:solidFill>
                <a:effectLst/>
                <a:latin typeface="Arial" panose="020B0604020202020204" pitchFamily="34" charset="0"/>
              </a:rPr>
              <a:t>Goal</a:t>
            </a:r>
          </a:p>
          <a:p>
            <a:r>
              <a:rPr lang="en-GB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The SAM group addresses problems related to how to better </a:t>
            </a:r>
            <a:r>
              <a:rPr lang="en-GB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analyze</a:t>
            </a:r>
            <a:r>
              <a:rPr lang="en-GB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 and improve data quality coming from subjective experiments and how to consider uncertainty in objective media quality predictors/models development.</a:t>
            </a:r>
          </a:p>
          <a:p>
            <a:br>
              <a:rPr lang="en-GB" dirty="0"/>
            </a:br>
            <a:endParaRPr lang="en-PL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284B233-3B37-2043-11AB-FAFA08B40674}"/>
              </a:ext>
            </a:extLst>
          </p:cNvPr>
          <p:cNvSpPr/>
          <p:nvPr/>
        </p:nvSpPr>
        <p:spPr>
          <a:xfrm>
            <a:off x="838199" y="3583513"/>
            <a:ext cx="6096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We have biweekly conference calls on Monday at 17:00 CET. The actions and minutes from those meetings can be found in </a:t>
            </a:r>
            <a:r>
              <a:rPr lang="en-GB" b="1" i="0" u="none" strike="noStrike" dirty="0">
                <a:solidFill>
                  <a:srgbClr val="006699"/>
                </a:solidFill>
                <a:effectLst/>
                <a:latin typeface="Arial" panose="020B0604020202020204" pitchFamily="34" charset="0"/>
                <a:hlinkClick r:id="rId4"/>
              </a:rPr>
              <a:t>this document</a:t>
            </a:r>
            <a:r>
              <a:rPr lang="en-GB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. Please check the document to validate when is the next call and what software is used to call in.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6C342E9-41E1-A18B-8EDE-7ED0FDA2EE6F}"/>
              </a:ext>
            </a:extLst>
          </p:cNvPr>
          <p:cNvSpPr/>
          <p:nvPr/>
        </p:nvSpPr>
        <p:spPr>
          <a:xfrm>
            <a:off x="7583557" y="2383184"/>
            <a:ext cx="427382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Zhi</a:t>
            </a:r>
            <a:r>
              <a:rPr lang="en-GB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 took the time to prepare a </a:t>
            </a:r>
            <a:r>
              <a:rPr lang="en-GB" b="1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github</a:t>
            </a:r>
            <a:r>
              <a:rPr lang="en-GB" b="1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 repo</a:t>
            </a:r>
            <a:r>
              <a:rPr lang="en-GB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 where he deposited his code (in Python) - here is the link: </a:t>
            </a:r>
            <a:r>
              <a:rPr lang="en-GB" b="0" i="0" u="none" strike="noStrike" dirty="0">
                <a:solidFill>
                  <a:srgbClr val="006699"/>
                </a:solidFill>
                <a:effectLst/>
                <a:latin typeface="Arial" panose="020B0604020202020204" pitchFamily="34" charset="0"/>
                <a:hlinkClick r:id="rId5"/>
              </a:rPr>
              <a:t>https://github.com/Netflix/sureal</a:t>
            </a:r>
            <a:endParaRPr lang="en-GB" b="0" i="0" dirty="0">
              <a:solidFill>
                <a:srgbClr val="333333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1293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EDA827-A7CC-7868-CFFC-8540BE8F9D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Statistical Analysis Methods (SAM) – Since The Last Meeting </a:t>
            </a:r>
            <a:endParaRPr lang="en-P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25FF59-7A66-6183-3199-F0C26C344B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u="sng" dirty="0">
                <a:hlinkClick r:id="rId2"/>
              </a:rPr>
              <a:t>Proposed updates to ITU-T Rec. P.913</a:t>
            </a:r>
            <a:endParaRPr lang="en-GB" u="sng" dirty="0"/>
          </a:p>
          <a:p>
            <a:pPr fontAlgn="base"/>
            <a:r>
              <a:rPr lang="en-GB" dirty="0">
                <a:hlinkClick r:id="rId3"/>
              </a:rPr>
              <a:t>Generalized Score Distribution</a:t>
            </a:r>
            <a:endParaRPr lang="en-GB" dirty="0"/>
          </a:p>
          <a:p>
            <a:pPr fontAlgn="base"/>
            <a:r>
              <a:rPr lang="en-GB" dirty="0"/>
              <a:t>Cross-lab analysis</a:t>
            </a:r>
          </a:p>
          <a:p>
            <a:pPr fontAlgn="base"/>
            <a:r>
              <a:rPr lang="en-GB" dirty="0"/>
              <a:t>FOWR</a:t>
            </a:r>
          </a:p>
          <a:p>
            <a:pPr fontAlgn="base"/>
            <a:r>
              <a:rPr lang="en-GB" dirty="0"/>
              <a:t>Pair Comparison versus Absolute Category Rating in the Lab and in the Crowd (</a:t>
            </a:r>
            <a:r>
              <a:rPr lang="en-GB" u="sng" dirty="0">
                <a:hlinkClick r:id="rId4"/>
              </a:rPr>
              <a:t>slides</a:t>
            </a:r>
            <a:r>
              <a:rPr lang="en-GB" dirty="0"/>
              <a:t>)</a:t>
            </a:r>
          </a:p>
          <a:p>
            <a:pPr fontAlgn="base"/>
            <a:r>
              <a:rPr lang="en-GB" dirty="0"/>
              <a:t>Study of the conditions under which ACR (or its continuous version) and pairwise comparison (specifically, 2AFC) are equivalent</a:t>
            </a:r>
          </a:p>
          <a:p>
            <a:pPr fontAlgn="base"/>
            <a:r>
              <a:rPr lang="en-GB" dirty="0"/>
              <a:t>Advocating for adding a CI to any subjective / objective reporting of results</a:t>
            </a:r>
          </a:p>
          <a:p>
            <a:endParaRPr lang="en-GB" u="sng" dirty="0"/>
          </a:p>
          <a:p>
            <a:endParaRPr lang="en-PL" dirty="0"/>
          </a:p>
        </p:txBody>
      </p:sp>
    </p:spTree>
    <p:extLst>
      <p:ext uri="{BB962C8B-B14F-4D97-AF65-F5344CB8AC3E}">
        <p14:creationId xmlns:p14="http://schemas.microsoft.com/office/powerpoint/2010/main" val="15355785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9E2128-A779-DFE7-0947-B87141DB76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/>
              <a:t>Quality Assessment for Computer Vision Applications (QACOVIA)</a:t>
            </a:r>
            <a:endParaRPr lang="en-P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50A034-5900-D821-6929-B6A5A883A6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b="1" dirty="0"/>
              <a:t>Mission:</a:t>
            </a:r>
          </a:p>
          <a:p>
            <a:pPr lvl="1"/>
            <a:r>
              <a:rPr lang="en-GB" dirty="0"/>
              <a:t>To study the visual quality requirements for computer vision methods</a:t>
            </a:r>
          </a:p>
          <a:p>
            <a:r>
              <a:rPr lang="en-GB" b="1" dirty="0"/>
              <a:t>The goal of the group is to study</a:t>
            </a:r>
            <a:r>
              <a:rPr lang="en-GB" dirty="0"/>
              <a:t>:</a:t>
            </a:r>
          </a:p>
          <a:p>
            <a:pPr lvl="1"/>
            <a:r>
              <a:rPr lang="en-GB" dirty="0"/>
              <a:t>Testing methodologies and frameworks to identify the limit of CV methods with respect to the visual quality of the ingest</a:t>
            </a:r>
          </a:p>
          <a:p>
            <a:pPr lvl="1"/>
            <a:r>
              <a:rPr lang="en-GB" dirty="0"/>
              <a:t>Minimum quality requirements and objective visual quality measure to estimate if a visual content is the operating region of CV</a:t>
            </a:r>
          </a:p>
          <a:p>
            <a:pPr lvl="1"/>
            <a:r>
              <a:rPr lang="en-GB" dirty="0"/>
              <a:t>to deliver implementable algorithms being a proof/demonstrate of the new proposal concept of an objective video quality assessment methods for recognition tasks</a:t>
            </a:r>
          </a:p>
          <a:p>
            <a:r>
              <a:rPr lang="en-GB" b="1" dirty="0"/>
              <a:t>Questions</a:t>
            </a:r>
            <a:r>
              <a:rPr lang="en-GB" dirty="0"/>
              <a:t> should be addressed to </a:t>
            </a:r>
            <a:r>
              <a:rPr lang="en-GB" dirty="0">
                <a:hlinkClick r:id="rId2"/>
              </a:rPr>
              <a:t>Mikolaj Leszczuk</a:t>
            </a:r>
            <a:r>
              <a:rPr lang="en-GB" dirty="0"/>
              <a:t> and </a:t>
            </a:r>
            <a:r>
              <a:rPr lang="en-GB" dirty="0">
                <a:hlinkClick r:id="rId3"/>
              </a:rPr>
              <a:t>Patrick Le Callet</a:t>
            </a:r>
            <a:r>
              <a:rPr lang="en-GB" dirty="0"/>
              <a:t> and Chair Lu Zhang (</a:t>
            </a:r>
            <a:r>
              <a:rPr lang="en-GB" dirty="0" err="1"/>
              <a:t>lu.ge@insa-rennes.fr</a:t>
            </a:r>
            <a:r>
              <a:rPr lang="en-GB" dirty="0"/>
              <a:t>).</a:t>
            </a:r>
            <a:br>
              <a:rPr lang="en-GB" dirty="0"/>
            </a:br>
            <a:endParaRPr lang="en-PL" dirty="0"/>
          </a:p>
        </p:txBody>
      </p:sp>
    </p:spTree>
    <p:extLst>
      <p:ext uri="{BB962C8B-B14F-4D97-AF65-F5344CB8AC3E}">
        <p14:creationId xmlns:p14="http://schemas.microsoft.com/office/powerpoint/2010/main" val="19048404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36B329-DDD5-96DA-AFB7-698E49DD62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/>
              <a:t>Quality Assessment for Computer Vision Applications (QACOVIA) – Since The Last Meeting</a:t>
            </a:r>
            <a:endParaRPr lang="en-P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C8BD09-84EF-CE18-2132-ED03814A9B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PL" dirty="0"/>
              <a:t>A publication: </a:t>
            </a:r>
          </a:p>
          <a:p>
            <a:pPr lvl="1"/>
            <a:r>
              <a:rPr lang="en-GB" dirty="0"/>
              <a:t>Objective Video Quality Assessment Method for Face Recognition Tasks, M </a:t>
            </a:r>
            <a:r>
              <a:rPr lang="en-GB" dirty="0" err="1"/>
              <a:t>Leszczuk</a:t>
            </a:r>
            <a:r>
              <a:rPr lang="en-GB" dirty="0"/>
              <a:t>, L </a:t>
            </a:r>
            <a:r>
              <a:rPr lang="en-GB" dirty="0" err="1"/>
              <a:t>Janowski</a:t>
            </a:r>
            <a:r>
              <a:rPr lang="en-GB" dirty="0"/>
              <a:t>, J </a:t>
            </a:r>
            <a:r>
              <a:rPr lang="en-GB" dirty="0" err="1"/>
              <a:t>Nawała</a:t>
            </a:r>
            <a:r>
              <a:rPr lang="en-GB" dirty="0"/>
              <a:t>, A </a:t>
            </a:r>
            <a:r>
              <a:rPr lang="en-GB" dirty="0" err="1"/>
              <a:t>Boev</a:t>
            </a:r>
            <a:r>
              <a:rPr lang="en-GB" dirty="0"/>
              <a:t> - Electronics, 2022</a:t>
            </a:r>
          </a:p>
          <a:p>
            <a:r>
              <a:rPr lang="en-GB" dirty="0"/>
              <a:t>F</a:t>
            </a:r>
            <a:r>
              <a:rPr lang="en-GB"/>
              <a:t>or </a:t>
            </a:r>
            <a:r>
              <a:rPr lang="en-GB" dirty="0"/>
              <a:t>Lu's side, the PhD student Alban MARIE is still studying the resistance of deep-learning based models to compression artifacts. He has conducted many experiments using different compression standards (from JPEG to VVC) and different configurations, to evaluate the resistance of deep-learning based models on both classification and segmentation task.</a:t>
            </a:r>
            <a:endParaRPr lang="en-PL" dirty="0"/>
          </a:p>
        </p:txBody>
      </p:sp>
    </p:spTree>
    <p:extLst>
      <p:ext uri="{BB962C8B-B14F-4D97-AF65-F5344CB8AC3E}">
        <p14:creationId xmlns:p14="http://schemas.microsoft.com/office/powerpoint/2010/main" val="6188016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444</Words>
  <Application>Microsoft Macintosh PowerPoint</Application>
  <PresentationFormat>Widescreen</PresentationFormat>
  <Paragraphs>27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Statistical Analysis Methods (SAM)</vt:lpstr>
      <vt:lpstr>Statistical Analysis Methods (SAM) – Since The Last Meeting </vt:lpstr>
      <vt:lpstr>Quality Assessment for Computer Vision Applications (QACOVIA)</vt:lpstr>
      <vt:lpstr>Quality Assessment for Computer Vision Applications (QACOVIA) – Since The Last Meeting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Statistical Analysis Methods (SAM)</dc:title>
  <dc:creator>Lucjan Janowski</dc:creator>
  <cp:lastModifiedBy>Lucjan Janowski</cp:lastModifiedBy>
  <cp:revision>2</cp:revision>
  <dcterms:created xsi:type="dcterms:W3CDTF">2022-05-08T07:50:29Z</dcterms:created>
  <dcterms:modified xsi:type="dcterms:W3CDTF">2022-05-08T08:15:18Z</dcterms:modified>
</cp:coreProperties>
</file>