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Libre Franklin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LibreFranklin-italic.fntdata"/><Relationship Id="rId10" Type="http://schemas.openxmlformats.org/officeDocument/2006/relationships/font" Target="fonts/LibreFranklin-bold.fntdata"/><Relationship Id="rId12" Type="http://schemas.openxmlformats.org/officeDocument/2006/relationships/font" Target="fonts/LibreFranklin-boldItalic.fntdata"/><Relationship Id="rId9" Type="http://schemas.openxmlformats.org/officeDocument/2006/relationships/font" Target="fonts/LibreFranklin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07d8bb622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g107d8bb6227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07d8bb6227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g107d8bb6227_0_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07d8bb6227_0_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07d8bb6227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drive.google.com/file/d/1YiWONAJoo_ptE2UKkRHU5h_jbUKl2njR/view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qah@vqeg.org" TargetMode="External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55889" y="857922"/>
            <a:ext cx="8788200" cy="7311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3050"/>
              </a:buClr>
              <a:buSzPts val="3800"/>
              <a:buFont typeface="Libre Franklin"/>
              <a:buNone/>
            </a:pPr>
            <a:r>
              <a:rPr b="1" lang="pt-PT" sz="3600">
                <a:solidFill>
                  <a:srgbClr val="1D305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Model Observers for the Objective Quality Assessment of Medical Images</a:t>
            </a:r>
            <a:endParaRPr b="1" sz="3700">
              <a:solidFill>
                <a:srgbClr val="1D305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grpSp>
        <p:nvGrpSpPr>
          <p:cNvPr id="55" name="Google Shape;55;p13"/>
          <p:cNvGrpSpPr/>
          <p:nvPr/>
        </p:nvGrpSpPr>
        <p:grpSpPr>
          <a:xfrm>
            <a:off x="6908570" y="3879618"/>
            <a:ext cx="2093627" cy="1071807"/>
            <a:chOff x="8964117" y="4878802"/>
            <a:chExt cx="2791503" cy="1429076"/>
          </a:xfrm>
        </p:grpSpPr>
        <p:pic>
          <p:nvPicPr>
            <p:cNvPr id="56" name="Google Shape;56;p1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8964117" y="4878802"/>
              <a:ext cx="2728827" cy="97458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7" name="Google Shape;57;p13"/>
            <p:cNvSpPr txBox="1"/>
            <p:nvPr/>
          </p:nvSpPr>
          <p:spPr>
            <a:xfrm>
              <a:off x="9026820" y="5929578"/>
              <a:ext cx="2728800" cy="378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D3050"/>
                </a:buClr>
                <a:buSzPts val="1500"/>
                <a:buFont typeface="Arial"/>
                <a:buNone/>
              </a:pPr>
              <a:r>
                <a:rPr b="0" lang="pt-PT" sz="1500" u="none">
                  <a:solidFill>
                    <a:srgbClr val="1D3050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QAH Working Group</a:t>
              </a:r>
              <a:endParaRPr b="0" sz="1500" u="none">
                <a:solidFill>
                  <a:srgbClr val="1D3050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58" name="Google Shape;58;p13"/>
          <p:cNvSpPr txBox="1"/>
          <p:nvPr/>
        </p:nvSpPr>
        <p:spPr>
          <a:xfrm>
            <a:off x="355894" y="2375888"/>
            <a:ext cx="5129100" cy="14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1800">
                <a:solidFill>
                  <a:srgbClr val="1D305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Lu Zhang</a:t>
            </a:r>
            <a:endParaRPr sz="11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pt-PT" sz="1400">
                <a:solidFill>
                  <a:srgbClr val="1D305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Department of Industrial Computer Science and Electronics,</a:t>
            </a:r>
            <a:endParaRPr sz="1400">
              <a:solidFill>
                <a:srgbClr val="1D305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lang="pt-PT" sz="1400">
                <a:solidFill>
                  <a:srgbClr val="1D305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INSA Rennes, FRANCE</a:t>
            </a:r>
            <a:endParaRPr sz="11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400">
                <a:solidFill>
                  <a:srgbClr val="D21044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lu.ge@insa-rennes.fr</a:t>
            </a:r>
            <a:endParaRPr sz="1400">
              <a:solidFill>
                <a:srgbClr val="D21044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pt-PT" sz="14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sz="140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 title="2021talk.mov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42991" y="-2"/>
            <a:ext cx="6858023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ctrTitle"/>
          </p:nvPr>
        </p:nvSpPr>
        <p:spPr>
          <a:xfrm>
            <a:off x="472200" y="623363"/>
            <a:ext cx="8049300" cy="179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4600"/>
              <a:t>Thank you for your attention!</a:t>
            </a:r>
            <a:endParaRPr sz="3500"/>
          </a:p>
        </p:txBody>
      </p:sp>
      <p:sp>
        <p:nvSpPr>
          <p:cNvPr id="69" name="Google Shape;69;p15"/>
          <p:cNvSpPr txBox="1"/>
          <p:nvPr>
            <p:ph idx="1" type="subTitle"/>
          </p:nvPr>
        </p:nvSpPr>
        <p:spPr>
          <a:xfrm>
            <a:off x="1143000" y="2415778"/>
            <a:ext cx="6858000" cy="124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i="1" lang="pt-PT" sz="2000"/>
            </a:br>
            <a:r>
              <a:rPr i="1" lang="pt-PT" sz="2000"/>
              <a:t>QAH working group</a:t>
            </a:r>
            <a:br>
              <a:rPr i="1" lang="pt-PT" sz="2000"/>
            </a:br>
            <a:r>
              <a:rPr i="1" lang="pt-PT" sz="2000"/>
              <a:t>Quality Assessment for Health Applications</a:t>
            </a:r>
            <a:br>
              <a:rPr i="1" lang="pt-PT" sz="2000"/>
            </a:br>
            <a:br>
              <a:rPr i="1" lang="pt-PT" sz="800"/>
            </a:br>
            <a:r>
              <a:rPr lang="pt-PT" sz="1400" u="sng">
                <a:solidFill>
                  <a:schemeClr val="hlink"/>
                </a:solidFill>
                <a:hlinkClick r:id="rId3"/>
              </a:rPr>
              <a:t>qah@vqeg.org</a:t>
            </a:r>
            <a:r>
              <a:rPr lang="pt-PT" sz="1400">
                <a:solidFill>
                  <a:srgbClr val="006699"/>
                </a:solidFill>
              </a:rPr>
              <a:t> </a:t>
            </a:r>
            <a:endParaRPr b="1" i="1" sz="2500"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49813" y="309028"/>
            <a:ext cx="200025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 rotWithShape="1">
          <a:blip r:embed="rId5">
            <a:alphaModFix/>
          </a:blip>
          <a:srcRect b="65234" l="0" r="0" t="0"/>
          <a:stretch/>
        </p:blipFill>
        <p:spPr>
          <a:xfrm>
            <a:off x="978094" y="3654431"/>
            <a:ext cx="3571875" cy="124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 rotWithShape="1">
          <a:blip r:embed="rId6">
            <a:alphaModFix/>
          </a:blip>
          <a:srcRect b="0" l="0" r="0" t="65234"/>
          <a:stretch/>
        </p:blipFill>
        <p:spPr>
          <a:xfrm>
            <a:off x="4470038" y="3683494"/>
            <a:ext cx="3571875" cy="124177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5"/>
          <p:cNvSpPr txBox="1"/>
          <p:nvPr/>
        </p:nvSpPr>
        <p:spPr>
          <a:xfrm>
            <a:off x="7039838" y="1016006"/>
            <a:ext cx="1534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pt-PT" sz="1200">
                <a:latin typeface="Calibri"/>
                <a:ea typeface="Calibri"/>
                <a:cs typeface="Calibri"/>
                <a:sym typeface="Calibri"/>
              </a:rPr>
              <a:t>16</a:t>
            </a:r>
            <a:r>
              <a:rPr baseline="30000" i="1" lang="pt-PT" sz="1200">
                <a:latin typeface="Calibri"/>
                <a:ea typeface="Calibri"/>
                <a:cs typeface="Calibri"/>
                <a:sym typeface="Calibri"/>
              </a:rPr>
              <a:t>th </a:t>
            </a:r>
            <a:r>
              <a:rPr i="1" lang="pt-PT" sz="1200">
                <a:latin typeface="Calibri"/>
                <a:ea typeface="Calibri"/>
                <a:cs typeface="Calibri"/>
                <a:sym typeface="Calibri"/>
              </a:rPr>
              <a:t>December 2021</a:t>
            </a:r>
            <a:endParaRPr i="1"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