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1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ibre Franklin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6441fb69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6441fb69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850ed65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0850ed65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540b6d7d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0540b6d7d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68485eb7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1068485eb7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916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455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815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286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441fb69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06441fb69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013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98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328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8485eb7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068485eb7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74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441fb696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06441fb696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leveque@univ-nante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29600" y="1212150"/>
            <a:ext cx="107325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188"/>
              <a:t>QAH working group</a:t>
            </a:r>
            <a:br>
              <a:rPr lang="pt-PT" sz="6300"/>
            </a:br>
            <a:r>
              <a:rPr lang="pt-PT" sz="4633"/>
              <a:t>Quality Assessment for Health Applications</a:t>
            </a:r>
            <a:endParaRPr sz="4633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2972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600" i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600" i="1"/>
              <a:t>Chairs: Lu Zhang, Meriem Outtas, and </a:t>
            </a:r>
            <a:r>
              <a:rPr lang="pt-PT" sz="2600" b="1" i="1"/>
              <a:t>Lucie Lévêque</a:t>
            </a:r>
            <a:br>
              <a:rPr lang="pt-PT" sz="2600" b="1" i="1"/>
            </a:br>
            <a:br>
              <a:rPr lang="pt-PT" sz="1100" b="1" i="1"/>
            </a:br>
            <a:r>
              <a:rPr lang="pt-PT" sz="2300" u="sng">
                <a:solidFill>
                  <a:schemeClr val="hlink"/>
                </a:solidFill>
                <a:hlinkClick r:id="rId3"/>
              </a:rPr>
              <a:t>lucie.leveque@univ-nantes.fr</a:t>
            </a:r>
            <a:r>
              <a:rPr lang="pt-PT" sz="2300"/>
              <a:t> </a:t>
            </a:r>
            <a:endParaRPr sz="2300"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9750" y="412038"/>
            <a:ext cx="2667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65234"/>
          <a:stretch/>
        </p:blipFill>
        <p:spPr>
          <a:xfrm>
            <a:off x="1304125" y="4872575"/>
            <a:ext cx="4762500" cy="16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t="65234"/>
          <a:stretch/>
        </p:blipFill>
        <p:spPr>
          <a:xfrm>
            <a:off x="5960050" y="4911325"/>
            <a:ext cx="4762500" cy="16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9386450" y="1354675"/>
            <a:ext cx="2046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i="1"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pt-PT" sz="1600" i="1" baseline="30000"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pt-PT" sz="1600" i="1">
                <a:latin typeface="Calibri"/>
                <a:ea typeface="Calibri"/>
                <a:cs typeface="Calibri"/>
                <a:sym typeface="Calibri"/>
              </a:rPr>
              <a:t>December 2021</a:t>
            </a:r>
            <a:endParaRPr sz="16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/>
          <p:nvPr/>
        </p:nvSpPr>
        <p:spPr>
          <a:xfrm>
            <a:off x="0" y="-70338"/>
            <a:ext cx="12192000" cy="946231"/>
          </a:xfrm>
          <a:prstGeom prst="rect">
            <a:avLst/>
          </a:prstGeom>
          <a:solidFill>
            <a:srgbClr val="D7D7D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136" cy="97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TASK-BASED METHODS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554977" y="1190324"/>
            <a:ext cx="11082000" cy="4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u="sng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r>
              <a:rPr lang="pt-PT" sz="2400" b="1" i="0" u="sng" strike="noStrik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400" b="1" u="sng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by </a:t>
            </a:r>
            <a:r>
              <a:rPr lang="pt-PT" sz="2400" b="1" i="0" u="sng" strike="noStrik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imaging modality</a:t>
            </a:r>
            <a:r>
              <a:rPr lang="pt-PT" sz="2400" b="1" u="sng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2400" b="1" i="0" u="sng" strike="noStrike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u="sng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Computed Tomography (CT) – 4 (phantom studies)</a:t>
            </a: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Computer-simulated  images – 4</a:t>
            </a: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Retinal fundus photography – 2 </a:t>
            </a:r>
            <a:endParaRPr sz="2000" b="0" i="0" u="none" strike="noStrike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 b="0" i="0" u="none" strike="noStrik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Magnetic Resonance Imaging (MRI) – 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Mammography - 1</a:t>
            </a: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Ultrasound – 1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10</a:t>
            </a:fld>
            <a:endParaRPr sz="1800"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652" y="4390225"/>
            <a:ext cx="2534050" cy="19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1150" y="1377226"/>
            <a:ext cx="3959100" cy="2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/>
          <p:nvPr/>
        </p:nvSpPr>
        <p:spPr>
          <a:xfrm>
            <a:off x="0" y="-70338"/>
            <a:ext cx="12192000" cy="946231"/>
          </a:xfrm>
          <a:prstGeom prst="rect">
            <a:avLst/>
          </a:prstGeom>
          <a:solidFill>
            <a:srgbClr val="D7D7D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3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136" cy="97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DISCUSSION AND FUTURE WORK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700300" y="1353875"/>
            <a:ext cx="104439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Regarding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FR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RR visual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quality-based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reviewed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papers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reported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use of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originally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developed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for natural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PSNR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SSIM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were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most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commonly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(10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studies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).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VIF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NQM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were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also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frequently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Only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paper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reported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 FR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specifically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for medical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Razaak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Martini, 2016).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 for NR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most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papers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proposed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tailored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for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considered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Deep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learning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are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becoming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staple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NR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assessment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medical image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video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most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recent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studies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CNN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instead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handcrafted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features.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5" name="Google Shape;215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11</a:t>
            </a:fld>
            <a:endParaRPr sz="1800"/>
          </a:p>
        </p:txBody>
      </p:sp>
      <p:sp>
        <p:nvSpPr>
          <p:cNvPr id="216" name="Google Shape;216;p23"/>
          <p:cNvSpPr txBox="1"/>
          <p:nvPr/>
        </p:nvSpPr>
        <p:spPr>
          <a:xfrm>
            <a:off x="1162950" y="3632600"/>
            <a:ext cx="1031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M. Razaak and M. G. Martini, “CUQI: cardiac ultrasound video quality index,”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Journal of Medical Imaging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3, no. 1, p. 011011, 2016.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DISCUSSION AND FUTURE WORK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3" name="Google Shape;2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/>
          <p:nvPr/>
        </p:nvSpPr>
        <p:spPr>
          <a:xfrm>
            <a:off x="700300" y="1353875"/>
            <a:ext cx="10523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Lack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subjective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annotated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databases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Lévêque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i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</a:t>
            </a:r>
            <a:r>
              <a:rPr lang="pt-PT" sz="19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al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(2021)):</a:t>
            </a:r>
            <a:b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only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3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databases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by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Suad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i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</a:t>
            </a:r>
            <a:r>
              <a:rPr lang="pt-PT" sz="19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al. 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(2013), 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Outtas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i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</a:t>
            </a:r>
            <a:r>
              <a:rPr lang="pt-PT" sz="19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al. 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(2018),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Khan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i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</a:t>
            </a:r>
            <a:r>
              <a:rPr lang="pt-PT" sz="19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al. 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(2020).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Regarding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task-based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QA,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annotated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datasets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should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incorporate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models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how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clinicians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perform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diagnosis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from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images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videos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for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example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order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to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address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these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issues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Willemink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i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</a:t>
            </a:r>
            <a:r>
              <a:rPr lang="pt-PT" sz="1900" i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al. 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(2020)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suggested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using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human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-in-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loop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machine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learning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b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AI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techniques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promise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strong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breakthrough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medical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imaging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objective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QA.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671700" y="4419100"/>
            <a:ext cx="103152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L. Lévêque, M. Outtas, H. Liu, and L. Zhang, “Comparative study of the methodologies used for subjective medical image quality assessment,”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Physics in Medicine &amp; Biology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66, no. 15, 2021.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J. Suad and W. Jbara, “Subjective quality assessment of new medical image database,”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 Journal of Computer Engineering and Technology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vol. 4, pp. 155–164, 2013.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Outtas, L. Zhang, O. Deforges, A. Serir, and W. Hamidouche, “Subjective and objective evaluations of feature selected multi output filter for speckle reduction on ultrasound images,”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Physics in Medicine &amp; Biology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63, no. 18, 2018.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Z. A. Khan, A. Beghdadi, F. A. Cheikh, M. Kaaniche, E. Pelanis, R. Palomar,  ̊A. A. Fretland, B. Edwin, and O. J. Elle, “Towards a video quality assessment based framework for enhancement of laparoscopic videos,” in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Imaging 2020: Image Perception, Observer Performance, and Technology Assessment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11316. International Society for Optics and Photonics, 2020, p. 113160P.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Willemink, W. Koszek, C. Hardell, J. Wu, D. Fleischmann, H. Harvey, L. Folio, R. Summers, D. Rubin, and M. Lungren, “Preparing medical imaging data for machine learning,”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Radiology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295, no. 1, 2020.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12</a:t>
            </a:fld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700300" y="1430075"/>
            <a:ext cx="105237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Another challenge for objective medical QA is </a:t>
            </a: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artifact simulation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Collecting data with real artifacts may be impractical or not always possible.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However, </a:t>
            </a: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simulated artifacts are normally limited in their range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which may hinder the application of developed QA methods to real clinical data (Oh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2021).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Some efforts are reported, concerning the simulation of content-specific and realistic artifacts (Yang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2019; Oktaviana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2019; Hu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2021; Oh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2021). 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Deep learning methods, e.g., Generative Adversarial Networks (GANs) may provide interesting solutions.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629925" y="4921450"/>
            <a:ext cx="10876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G. Oh, J. E. Lee, and J. C. Ye, “Unpaired MR motion artifact deep learning using outlier-rejecting bootstrap aggregation,”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Transactions on Medical Imaging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40, no. 11, pp. 3125–3139, 2021.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J. Yang, M. Faraji, and A. Basu, “Robust segmentation of arterial walls in intravascular ultrasound images using dual path U-Net,”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Ultrasonics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96, pp. 24–33, 2019.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Oktaviana, S. Pawiro, T. Siswatining, and D. Soejoko, “Preliminary study of ring artifact detection in SPECT imaging using Jaszczak phantom,” in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Journal of Physics: Conference Series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1248, no. 1. IOP Publishing, 2019, p. 012030.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R. Hu, R. Yang, Y. Liu, and X. Li, “Simulation and mitigation of the wrap-around artifact in the MRI image,”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Frontiers in Computational Neuroscience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vol.15, p. 89, 2021.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13</a:t>
            </a:fld>
            <a:endParaRPr sz="1800"/>
          </a:p>
        </p:txBody>
      </p:sp>
      <p:sp>
        <p:nvSpPr>
          <p:cNvPr id="236" name="Google Shape;236;p25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DISCUSSION AND FUTURE WORK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 txBox="1"/>
          <p:nvPr/>
        </p:nvSpPr>
        <p:spPr>
          <a:xfrm>
            <a:off x="700300" y="1430075"/>
            <a:ext cx="105237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task-based QA, traditional model observers are based on statistical characteristics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 the images. Hence, </a:t>
            </a: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many studies rely on phantom or simulated images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Currently, </a:t>
            </a: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there is no evidence that studies conducted on simulated images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ensure sufficient confidence to draw relevant conclusions on real clinical data.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DL methods could address these limitations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as task performance provides a direct quality measure. The challenge is to define which tasks may be reliably delegated.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our knowledge, </a:t>
            </a: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existing models are limited in terms of task range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Characterisation tasks are highly complex and involve a linguistic response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(e.g., benign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vs.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malign). Other tasks include estimation tasks, which aim at determining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scalar or range of values for an object parameter (e.g., tumour diameter).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4" name="Google Shape;244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14</a:t>
            </a:fld>
            <a:endParaRPr sz="1800"/>
          </a:p>
        </p:txBody>
      </p:sp>
      <p:sp>
        <p:nvSpPr>
          <p:cNvPr id="245" name="Google Shape;245;p26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DISCUSSION AND FUTURE WORK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3D visualisation of medical content (e.g., using stereoscopic or light field) opens new opportunities, e.g., surgery training (Martini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2013). But QA research is still behind.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Compression and transmission of 3D stereoscopic, as well of light field, medical content,  </a:t>
            </a: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require suitable metrics for the assessment of their performance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Studies on QA for light field medical images have started (Kara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2017).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●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Future research might focus on </a:t>
            </a: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evaluating the performance of existing metrics for generic 3D images and videos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(e.g., Han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2016; Battisti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2015) </a:t>
            </a:r>
            <a:r>
              <a:rPr lang="pt-PT" sz="1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light field data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(e.g., Ak and Le Callet, 2019; Tamboli </a:t>
            </a:r>
            <a:r>
              <a:rPr lang="pt-PT" sz="19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al.</a:t>
            </a: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2018) on medical data.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availability of medical datasets in stereoscopic and light field formats is in demand.</a:t>
            </a: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15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629925" y="4388050"/>
            <a:ext cx="108768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G. Martini, C. T. Hewage, M. M. Nasralla, R. Smith, I. Jourdan, and T. Rockall, “3D robotic tele-surgery and training over next generation wireless networks,” in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2013 35th Annual International Conference of the IEEE Engineering in Medicine and Biology Society (EMBC)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. IEEE, 2013, pp. 6244–6247.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P. A. Kara, P. T. Kovacs, S. Vagharshakyan, M. G. Martini, S. Imre, A. Barsi, K. Lackner, and T. Balogh, “Perceptual quality of reconstructed medical images on projection-based light field displays,” in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eHealth 360°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. Springer, 2017, pp. 476–483.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Y. Han, Z. Yuan, and G.-M. Muntean, “An innovative no-reference metric for real-time 3D stereoscopic video quality assessment,”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Transactions on Broadcasting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vol. 62, no. 3, pp. 654–663, 2016.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F. Battisti, E. Bosc, M. Carli, P. Le Callet, and S. Perugia, “Objective image quality assessment of 3D synthesized views,”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 Processing: Image Communication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vol. 30, pp. 78–88, 2015.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Ak and P. Le Callet, “Investigating epipolar plane image representations for objective quality evaluation of light field images,” in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European Workshop on Visual Information Processing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Oct. 2019, pp. 135–139.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R. R. Tamboli, P. A. Kara, A. Cserkaszky, A. Barsi, M. G. Martini, B. Appina, S. S. Channappayya, and S. Jana, “3D objective quality assessment of light field 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 frames,” in </a:t>
            </a:r>
            <a:r>
              <a:rPr lang="pt-PT" sz="1200" i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3DTV-Conference: The True Vision-Capture, Transmission and Display of 3D Video</a:t>
            </a:r>
            <a:r>
              <a:rPr lang="pt-PT" sz="120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Jun. 2018.</a:t>
            </a: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DISCUSSION AND FUTURE WORK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quality-based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Full-reference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16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1157348" y="2137030"/>
            <a:ext cx="10066652" cy="4062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Y. Zhou, D.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Chen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C.-f. Li, X.-o. Li,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H.-q.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Feng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medical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Conference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Neural Networks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1, 2003, pp. 204–207.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I.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Kowalik-Urbaniak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Castelli, N.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Hemmati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D.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Koff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N.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Smolarski-Koff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E.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Vrscay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Wang,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Z. Wang,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subjective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radiological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measures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brain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body CT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Conference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. Springer, 2015, pp. 3–13.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Panayides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Pattichis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Pattichis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Loizou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Pantziaris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Pitsillides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Atherosclerotic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plaque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ultrasound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encoding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wireless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transmission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H.264,”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Biomedicine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15, no. 3, pp. 387–397, 2011.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Razaak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G. Martini,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K. Savino, “A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medical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ultrasound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compressed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via HEVC,”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Journal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Biomedical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Informatics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18, no. 5, pp. 1552–1559, 2014.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Razaak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M. G. Martini, “CUQI: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cardiac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ultrasound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Journal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3, no. 1, p. 011011, 2016.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E.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Kumcu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Bombeke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H.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Chen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L.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Jovanov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L.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Platisa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H. Q.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Luong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Van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Looy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Y. Van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Nieuwenhove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Schelkens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W. Philips, “Visual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H.264/AVC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compressed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laparoscopic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2014: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Performance,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9037.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Photonics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2014, p. 90370A.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Usman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Usman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S. Y.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Shin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wireless capsule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endoscopy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compressed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via HEVC: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diagnostic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to visual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Computers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Medicine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91, pp. 112–134, 2017.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endParaRPr sz="3600" b="1" dirty="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66935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quality-based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Full-reference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17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1157348" y="2196022"/>
            <a:ext cx="10066652" cy="3323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B. Kumar, S. P. Singh,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Mohan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H. V. Singh, “MOS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prediction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SPIHT medical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Conference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2009, pp. 219–223.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B. Kumar, S. B. Kumar,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C. Kumar,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SSIM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compressed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Conference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2013, pp. 251–255.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G.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Renieblas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T.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Nogués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González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N. G. León,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E. G.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Castillo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Structural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similarity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radiological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Journal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4, no. 3, p. 035501, 2017.</a:t>
            </a:r>
          </a:p>
          <a:p>
            <a:pPr lvl="0"/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Chaabouni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Y.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Gaudeau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Lambert, J.-M.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Moureaux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Gallet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“H.264 medical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compression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telemedicine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: a performance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Research in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Biomedical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Engineering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37, no. 1, pp. 40–48, 2016.</a:t>
            </a:r>
          </a:p>
          <a:p>
            <a:pPr lvl="0"/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Mason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Rioux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S. E. Clarke, A. Costa, M. Schmidt, V.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Keough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T.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Huynh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Beyea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Comparison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to expert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radiologists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scoring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diagnostic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MR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Trans.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39, no. 4, pp. 1064–1072, 2019.</a:t>
            </a:r>
          </a:p>
          <a:p>
            <a:pPr marL="171450" lvl="0" indent="-171450">
              <a:buFontTx/>
              <a:buChar char="-"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L.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Chow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H.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Rajagopal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Paramesran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Alzheimer’s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Neuroimaging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Initiative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al.,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Correlation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subjective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resonance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(MR)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Resonance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34, no. 6, pp. 820–831, 2016.</a:t>
            </a:r>
            <a:endParaRPr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endParaRPr sz="3600" b="1" dirty="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2532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quality-based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Reduced-reference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18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1157348" y="2196022"/>
            <a:ext cx="10066652" cy="2215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S. C. Lee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Y. Wang,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Automatic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retinal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enhancement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1999: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3661.      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Photonics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1999, pp. 1581–1590.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Lalonde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L.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Gagnon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M.-C. Boucher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al.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Automatic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visual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optical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fundus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Proceedings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Interface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32.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Ottawa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2001, pp. 259–264.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B.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Planitz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A.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Maeder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block-based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watermarking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perceptual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similarity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metric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Digital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Computing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Techniques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Dec. 2005.</a:t>
            </a:r>
          </a:p>
          <a:p>
            <a:pPr marL="171450" indent="-171450">
              <a:buFontTx/>
              <a:buChar char="-"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K. M. Nasr and M. G. Martini, “A visual quality evaluation method for telemedicine applications,” </a:t>
            </a:r>
            <a:r>
              <a:rPr lang="en-US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 Processing: Image Communication</a:t>
            </a:r>
            <a:r>
              <a:rPr lang="en-US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                              vol. 57, pp. 211–218, 2017.</a:t>
            </a: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endParaRPr sz="3600" b="1" dirty="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28019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quality-based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No-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19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1157348" y="2196022"/>
            <a:ext cx="10066652" cy="4062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Liebgott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T.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Küstner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Gatidis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F.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Schick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B. Yang, “Active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resonance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2016 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Conference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Acoustics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Speech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(ICASSP)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2016, pp. 922–926.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L.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Chow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H.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Rajagopal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Modified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-BRISQUE as no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structural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Resonance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43, pp. 74–87, 2017.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Osadebey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Pedersen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D. Arnold, K. Wendel-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Mitoraj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al.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Bayesian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inspired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no-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region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-of-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interest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measure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brain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MRI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Journal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4, no. 2, p. 025504, 2017.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S. J. Esses, X.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Lu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T.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Zhao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Shanbhogue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B. Dane, M. Bruno,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H.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Chandarana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Automated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T2-weighted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MRI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utilizing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architecture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Journal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Resonance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47, no. 3, pp. 723–728, 2018.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Obuchowicz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Oszust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Bielecka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Bielecki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Piórkowski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Magnetic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resonance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non-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maximum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suppression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entropy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Entropy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22, no. 2, p. 220, 2020.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J. J. Ma, U.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Nakarmi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Y.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Kin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Sandino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Y. Cheng, A. B.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Syed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Wei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Pauly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S.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Vasanawala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Diagnostic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classification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medical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2020 IEEE 17th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Symposium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Biomedical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(ISBI)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.                                 IEEE, 2020, pp. 337–340.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Chabert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S. Castro, L.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Muñoz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P. Cox,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Riveros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Vielma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G.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Huerta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Querales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Saavedra, A. Veloz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al.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emulate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experts’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lumbar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MRI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machine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Applied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Sciences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11, no. 14, p. 6616, 2021.</a:t>
            </a: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endParaRPr sz="3600" b="1" dirty="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20061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we did in 2021</a:t>
            </a:r>
            <a:endParaRPr sz="36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400" y="1854886"/>
            <a:ext cx="6638925" cy="2914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2</a:t>
            </a:fld>
            <a:endParaRPr sz="1800"/>
          </a:p>
        </p:txBody>
      </p:sp>
      <p:sp>
        <p:nvSpPr>
          <p:cNvPr id="99" name="Google Shape;99;p14"/>
          <p:cNvSpPr txBox="1"/>
          <p:nvPr/>
        </p:nvSpPr>
        <p:spPr>
          <a:xfrm>
            <a:off x="322125" y="1270975"/>
            <a:ext cx="111105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100"/>
              <a:buFont typeface="Libre Franklin"/>
              <a:buAutoNum type="arabicParenR"/>
            </a:pPr>
            <a:r>
              <a:rPr lang="pt-PT" sz="21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Topical review</a:t>
            </a: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published in July:</a:t>
            </a:r>
            <a:endParaRPr sz="21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9250" algn="l" rtl="0"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-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State-of-the-art of recent works on subjective QA + task-based approaches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7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800"/>
              <a:buFont typeface="Libre Franklin"/>
              <a:buChar char="-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Discussion on merits and drawbacks of the methodologies + recommendations</a:t>
            </a:r>
            <a:b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7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Libre Franklin"/>
              <a:buChar char="-"/>
            </a:pPr>
            <a:r>
              <a:rPr lang="pt-PT" sz="19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List + lack of available annotated medical databases</a:t>
            </a:r>
            <a:endParaRPr sz="2200">
              <a:solidFill>
                <a:schemeClr val="dk2"/>
              </a:solidFill>
              <a:highlight>
                <a:srgbClr val="F8F8F8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quality-based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No-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20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1157348" y="2196022"/>
            <a:ext cx="10066652" cy="3877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T.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Köhler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Budai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F.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Kraus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Odstrcilik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G.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Michelson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Hornegger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Automatic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no-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retinal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fundus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vessel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segmentation,”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Proceedings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26th 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Symposium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Computer-based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. IEEE, 2013, pp. 95–100.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S. Wang,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Jin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H.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Lu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Cheng,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Ye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D.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Qian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Human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visual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system-based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fundus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portable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fundus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photographs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35, no. 4, pp. 1046–1055, 2015.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Coyner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Swan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Campbell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Ostmo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M. Brown,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Kalpathy-Cramer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S. J. Kim, K. E. Jonas, R.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F. Chiang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al.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Automated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fundus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retinopathy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prematurity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convolutional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neural networks,”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Ophthalmology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Retina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3, no. 5, pp. 444–450, 2019.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Raj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N.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Shah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Tiwari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M. G. Martini,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Multivariate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regression-based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convolutional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neural network model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fundus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Access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8, pp. 57 810–57 821, 2020.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Y.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Shen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B.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Sheng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Fang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H. Li, L. Dai,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Stolte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Qin, W. Jia,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D.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Shen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Domain-invariant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interpretable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fundus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              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61, p. 101654, 2020.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S. I.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Niwas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Jakhetiya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W.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Lin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Kwoh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C.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C. Aquino, K. Victor,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P. T.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Chew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wavelet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AS-OCT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Angle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Closure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Glaucoma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diagnosis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Programs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Biomedicine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130, pp. 13–21, 2016</a:t>
            </a:r>
          </a:p>
          <a:p>
            <a:pPr marL="171450" indent="-171450">
              <a:buFontTx/>
              <a:buChar char="-"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Z.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Khan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Beghdadi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Kaaniche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Cheikh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“Residual networks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distortion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classification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ranking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laparoscopic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2020 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Conference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(ICIP)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. IEEE, 2020, pp. 176–180.</a:t>
            </a: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endParaRPr sz="3600" b="1" dirty="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74181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quality-based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No-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21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1157348" y="2196022"/>
            <a:ext cx="10066652" cy="295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S. Ali, F. Zhou,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Bailey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B.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Braden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E.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East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X.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Lu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Rittscher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restoration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endoscopy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68, p. 101900, 2021.</a:t>
            </a:r>
          </a:p>
          <a:p>
            <a:pPr marL="171450" indent="-171450">
              <a:buFontTx/>
              <a:buChar char="-"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A. H.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Abdi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Luong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T.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Tsang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G.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Allan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Nouranian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Jue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D.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Hawley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S. Fleming, K. Gin,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al.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Automatic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echocardiograms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convolutional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neural networks: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feasibility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apical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four-chamber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36, no. 6, pp. 1221–1230, 2017.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L. Tang, C.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Tian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Qian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L. Li, “No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medical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fusion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Journal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        vol. 28, no. 4, pp. 267–273, 2018.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L. Tang, C.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Tian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L. Li, B. Hu, W.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Yu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Xu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Perceptual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multimodal medical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fusion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: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85, p. 115852, 2020.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Outtas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L.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Zhang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O.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Deforges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W.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Hammidouche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Serir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Cavaro-Menard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usability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opinion-unaware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no-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natural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medical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2016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Symposium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Image,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(ISIVC)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                                  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Nov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2016, pp. 308–313.</a:t>
            </a: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endParaRPr sz="3600" b="1" dirty="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82642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Task-based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Detection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/</a:t>
            </a: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Classification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22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1177012" y="2176358"/>
            <a:ext cx="10066652" cy="4062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B. L.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Eck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Fahmi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K. M. Brown, S.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Zabic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N.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Raihani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Miao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D. L. Wilson,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Computational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human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dose,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knowledge-based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CT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iterative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reconstruction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42, no. 10, pp. 6098–6111, 2015.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D. Racine, A. H.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G.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Ott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F. O.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Bochud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F. R. Verdun,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contrast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detectability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computed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tomography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Channelized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Hotelling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Physica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32, no. 1, pp. 76–83, 2016.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Greffier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Frandon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Larbi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Beregi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F. Pereira, “CT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iterative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reconstruction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task-based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European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Radiology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30, no. 1, pp. 487–500, 2020.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F.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Kopp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Catalano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D. Pfeiffer, A.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Fingerle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E. J.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Rummeny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P. B. No ̈el, “CNN as model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lesion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detection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X-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ray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computed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tomography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phantom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45, no. 10, pp. 4439–4447, 2018.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W. Zhou, H. Li,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Anastasio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Approximating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Ideal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Hotelling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detection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use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supervised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38, no. 10, pp. 2456–2468, 2019.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Alnowami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G.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Mills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Awis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Elangovanr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Patel,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Halling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-Brown,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Young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D. R. Dance,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Wells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model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use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alterative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forced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choice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virtual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trials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2018: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Performance,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10577.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Photonics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2018, p. 105770Q.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K. Li, W. Zhou, H. Li,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Anastasio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neural network-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denoising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detection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IEEE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40, no. 9, pp. 2295– 2305, 2021</a:t>
            </a: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endParaRPr sz="3600" b="1" dirty="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605755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700300" y="1125275"/>
            <a:ext cx="105237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Task-based</a:t>
            </a:r>
            <a:r>
              <a:rPr lang="pt-PT" sz="19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9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metrics</a:t>
            </a: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07950" lvl="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</a:pPr>
            <a:endParaRPr lang="pt-PT" sz="1900" b="1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Localisation</a:t>
            </a: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23</a:t>
            </a:fld>
            <a:endParaRPr sz="1800"/>
          </a:p>
        </p:txBody>
      </p:sp>
      <p:sp>
        <p:nvSpPr>
          <p:cNvPr id="254" name="Google Shape;254;p27"/>
          <p:cNvSpPr txBox="1"/>
          <p:nvPr/>
        </p:nvSpPr>
        <p:spPr>
          <a:xfrm>
            <a:off x="1167180" y="2078037"/>
            <a:ext cx="10066652" cy="1661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L. Wu, J.-Z. Cheng, S. Li, B. Lei, T. Wang,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D. Ni, “FUIQA: Fetal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ultrasound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convolutional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networks,”                             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Cybernetics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47, no. 5, pp. 1336–1349, 2017.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W. Zhou, H. Li,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M.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Anastasio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Approximating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Ideal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joint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detection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localization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use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supervised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IEEE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Transactions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39, no. 12, pp. 3992–4000, 2020.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-I.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Lorente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K.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Abbey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J. G.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Brankov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model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U-Net,”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Medical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Imaging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2020: Image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Observer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Performance,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11316.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Optics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Photonics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2020, p. 113160F.</a:t>
            </a:r>
          </a:p>
        </p:txBody>
      </p:sp>
      <p:sp>
        <p:nvSpPr>
          <p:cNvPr id="255" name="Google Shape;255;p27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 dirty="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endParaRPr sz="3600" b="1" dirty="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252;p27">
            <a:extLst>
              <a:ext uri="{FF2B5EF4-FFF2-40B4-BE49-F238E27FC236}">
                <a16:creationId xmlns:a16="http://schemas.microsoft.com/office/drawing/2014/main" id="{7DFC409C-9B4C-4132-A34B-23EDAC132198}"/>
              </a:ext>
            </a:extLst>
          </p:cNvPr>
          <p:cNvSpPr txBox="1"/>
          <p:nvPr/>
        </p:nvSpPr>
        <p:spPr>
          <a:xfrm>
            <a:off x="710132" y="3988323"/>
            <a:ext cx="105237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850" lvl="0" indent="-3429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1900"/>
              <a:buFont typeface="Arial" panose="020B0604020202020204" pitchFamily="34" charset="0"/>
              <a:buChar char="•"/>
            </a:pPr>
            <a:r>
              <a:rPr lang="pt-PT" sz="19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Segmentation:</a:t>
            </a:r>
            <a:endParaRPr sz="1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" name="Google Shape;254;p27">
            <a:extLst>
              <a:ext uri="{FF2B5EF4-FFF2-40B4-BE49-F238E27FC236}">
                <a16:creationId xmlns:a16="http://schemas.microsoft.com/office/drawing/2014/main" id="{AF34CA2D-6047-470E-9E61-E06D11B9B36D}"/>
              </a:ext>
            </a:extLst>
          </p:cNvPr>
          <p:cNvSpPr txBox="1"/>
          <p:nvPr/>
        </p:nvSpPr>
        <p:spPr>
          <a:xfrm>
            <a:off x="1167180" y="4360975"/>
            <a:ext cx="10066652" cy="1846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Welikala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M.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Fraz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Foster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Whincup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R.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Rudnicka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C. G. Owen, D.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Strachan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S. A. Barman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al., “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Automated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retinal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UK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Biobank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epidemiological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studies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Computers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medicine, vol. 71, pp. 67–76, 2016.</a:t>
            </a:r>
          </a:p>
          <a:p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R. Rodrigues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A. M. G. Pinheiro, “A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case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: texture-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segmentation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MRI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in 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2019 27th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European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Conference (EUSIPCO)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Nov. 2019.</a:t>
            </a:r>
          </a:p>
          <a:p>
            <a:pPr marL="171450" indent="-171450">
              <a:buFontTx/>
              <a:buChar char="-"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- R. Alais, P.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Dokladal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A.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Erginay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B.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Figliuzzi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E.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Decencière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“Fast macula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detection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retinal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,”              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Biomedical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i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i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r>
              <a:rPr lang="pt-PT" sz="1200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, vol. 55, p. 101567, 2020. </a:t>
            </a:r>
            <a:r>
              <a:rPr lang="pt-PT" sz="1200" b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PT" sz="1200" b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Localisation</a:t>
            </a:r>
            <a:r>
              <a:rPr lang="pt-PT" sz="1200" b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200" b="1" dirty="0" err="1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200" b="1" dirty="0">
                <a:solidFill>
                  <a:srgbClr val="D21044"/>
                </a:solidFill>
                <a:latin typeface="Calibri"/>
                <a:ea typeface="Calibri"/>
                <a:cs typeface="Calibri"/>
                <a:sym typeface="Calibri"/>
              </a:rPr>
              <a:t> segmentation)</a:t>
            </a:r>
          </a:p>
          <a:p>
            <a:pPr marL="171450" indent="-171450">
              <a:buFontTx/>
              <a:buChar char="-"/>
            </a:pPr>
            <a:endParaRPr lang="pt-PT" sz="1200" dirty="0">
              <a:solidFill>
                <a:srgbClr val="D21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09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/>
          <p:nvPr/>
        </p:nvSpPr>
        <p:spPr>
          <a:xfrm>
            <a:off x="474521" y="3167838"/>
            <a:ext cx="490070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Rafael Rodrigues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Multimedia Signal Processing Group,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Instituto de Telecomunicações – UBI, Covilhã, PT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rafael.rodrigues@ubi.pt</a:t>
            </a:r>
            <a:endParaRPr sz="180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PT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61" name="Google Shape;261;p28"/>
          <p:cNvGrpSpPr/>
          <p:nvPr/>
        </p:nvGrpSpPr>
        <p:grpSpPr>
          <a:xfrm>
            <a:off x="9211427" y="5172824"/>
            <a:ext cx="2791503" cy="1429076"/>
            <a:chOff x="8964117" y="4878802"/>
            <a:chExt cx="2791503" cy="1429076"/>
          </a:xfrm>
        </p:grpSpPr>
        <p:pic>
          <p:nvPicPr>
            <p:cNvPr id="262" name="Google Shape;26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64117" y="4878802"/>
              <a:ext cx="2728827" cy="974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28"/>
            <p:cNvSpPr txBox="1"/>
            <p:nvPr/>
          </p:nvSpPr>
          <p:spPr>
            <a:xfrm>
              <a:off x="9026820" y="5929578"/>
              <a:ext cx="27288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050"/>
                </a:buClr>
                <a:buSzPts val="2000"/>
                <a:buFont typeface="Arial"/>
                <a:buNone/>
              </a:pPr>
              <a:r>
                <a:rPr lang="pt-PT" sz="2000" b="0" u="none">
                  <a:solidFill>
                    <a:srgbClr val="1D3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QAH Working Group</a:t>
              </a:r>
              <a:endParaRPr sz="2000" b="0" u="non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0" y="-70338"/>
            <a:ext cx="12192000" cy="946200"/>
          </a:xfrm>
          <a:prstGeom prst="rect">
            <a:avLst/>
          </a:prstGeom>
          <a:solidFill>
            <a:srgbClr val="D7D7D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74521" y="-147267"/>
            <a:ext cx="97500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we did in 2021</a:t>
            </a:r>
            <a:endParaRPr sz="36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322125" y="1270975"/>
            <a:ext cx="115596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2)</a:t>
            </a:r>
            <a:r>
              <a:rPr lang="pt-PT" sz="21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Special session</a:t>
            </a: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submitted to </a:t>
            </a:r>
            <a:r>
              <a:rPr lang="pt-PT" sz="21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ICIP 2022</a:t>
            </a: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b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				</a:t>
            </a:r>
            <a:br>
              <a:rPr lang="pt-PT" sz="15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				Quality Assessment for Medical Imaging Applications</a:t>
            </a:r>
            <a:endParaRPr sz="21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9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3)     </a:t>
            </a:r>
            <a:r>
              <a:rPr lang="pt-PT" sz="21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Topical review</a:t>
            </a: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submitted to </a:t>
            </a:r>
            <a:r>
              <a:rPr lang="pt-PT" sz="21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Medical Image Analysis</a:t>
            </a:r>
            <a:r>
              <a:rPr lang="pt-PT" sz="21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to be presented now!</a:t>
            </a:r>
            <a:endParaRPr sz="21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3</a:t>
            </a:fld>
            <a:endParaRPr sz="1800"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450" y="2477729"/>
            <a:ext cx="8293750" cy="32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ctrTitle"/>
          </p:nvPr>
        </p:nvSpPr>
        <p:spPr>
          <a:xfrm>
            <a:off x="474518" y="1143896"/>
            <a:ext cx="117174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5000"/>
              <a:buFont typeface="Libre Franklin"/>
              <a:buNone/>
            </a:pPr>
            <a:r>
              <a:rPr lang="pt-PT" sz="48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r>
              <a:rPr lang="pt-PT" sz="4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bjective Quality Assessment</a:t>
            </a:r>
            <a:br>
              <a:rPr lang="pt-PT" sz="4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49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 Medical Images and Videos:</a:t>
            </a:r>
            <a:endParaRPr sz="4900" b="1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474519" y="2194667"/>
            <a:ext cx="729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None/>
            </a:pPr>
            <a:r>
              <a:rPr lang="pt-PT" sz="38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Review and Challenges</a:t>
            </a:r>
            <a:endParaRPr sz="38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74525" y="3457400"/>
            <a:ext cx="82434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Rafael Rodrigues</a:t>
            </a:r>
            <a:r>
              <a:rPr lang="pt-PT" sz="2000" i="0" u="none" strike="noStrike" cap="none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pt-PT" sz="2000" i="0" u="none" strike="noStrike" cap="non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Lucie Lévêque</a:t>
            </a:r>
            <a:r>
              <a:rPr lang="pt-PT" sz="2000" i="0" u="none" strike="noStrike" cap="none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r>
              <a:rPr lang="pt-PT" sz="2000" i="0" u="none" strike="noStrike" cap="non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Jesús Gutiérrez</a:t>
            </a:r>
            <a:r>
              <a:rPr lang="pt-PT" sz="2000" i="0" u="none" strike="noStrike" cap="none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r>
              <a:rPr lang="pt-PT" sz="2000" i="0" u="none" strike="noStrike" cap="non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Houda Jebbari</a:t>
            </a:r>
            <a:r>
              <a:rPr lang="pt-PT" sz="2000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Meriem Outtas</a:t>
            </a:r>
            <a:r>
              <a:rPr lang="pt-PT" sz="2000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Lu Zhang</a:t>
            </a:r>
            <a:r>
              <a:rPr lang="pt-PT" sz="2000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Aladine Chetouani</a:t>
            </a:r>
            <a:r>
              <a:rPr lang="pt-PT" sz="2000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Shaymaa Al-Juboori</a:t>
            </a:r>
            <a:r>
              <a:rPr lang="pt-PT" sz="2000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Maria G. Martini</a:t>
            </a:r>
            <a:r>
              <a:rPr lang="pt-PT" sz="2000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and Antonio M.G. Pinheiro</a:t>
            </a:r>
            <a:r>
              <a:rPr lang="pt-PT" sz="2000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pt-PT" sz="1500" b="1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3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Instituto de Telecomunicações &amp; Universidade da Beira Interior, PORTUGAL</a:t>
            </a:r>
            <a:endParaRPr sz="15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r>
              <a:rPr lang="pt-PT" sz="1500" b="1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3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Nantes Laboratory of Digital Sciences – Nantes Université, FRANCE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 </a:t>
            </a:r>
            <a:r>
              <a:rPr lang="pt-PT" sz="13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Information Processing and Telecommunications Center &amp; Universidad Politécnica de Madrid, SPAIN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 </a:t>
            </a:r>
            <a:r>
              <a:rPr lang="pt-PT" sz="13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Department of Industrial Computer Science and Electronics – INSA Rennes, FRANCE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 </a:t>
            </a:r>
            <a:r>
              <a:rPr lang="pt-PT" sz="13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PRISME Laboratory – Université d’Orléans, FRANCE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b="1" baseline="30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 </a:t>
            </a:r>
            <a:r>
              <a:rPr lang="pt-PT" sz="13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School of Computer Science and Mathematics– Kingston University, UK</a:t>
            </a:r>
            <a:endParaRPr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7" name="Google Shape;117;p16"/>
          <p:cNvGrpSpPr/>
          <p:nvPr/>
        </p:nvGrpSpPr>
        <p:grpSpPr>
          <a:xfrm>
            <a:off x="9211427" y="5172824"/>
            <a:ext cx="2791503" cy="1429076"/>
            <a:chOff x="8964117" y="4878802"/>
            <a:chExt cx="2791503" cy="1429076"/>
          </a:xfrm>
        </p:grpSpPr>
        <p:pic>
          <p:nvPicPr>
            <p:cNvPr id="118" name="Google Shape;11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64117" y="4878802"/>
              <a:ext cx="2728827" cy="974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6"/>
            <p:cNvSpPr txBox="1"/>
            <p:nvPr/>
          </p:nvSpPr>
          <p:spPr>
            <a:xfrm>
              <a:off x="9026820" y="5929578"/>
              <a:ext cx="27288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3050"/>
                </a:buClr>
                <a:buSzPts val="2000"/>
                <a:buFont typeface="Arial"/>
                <a:buNone/>
              </a:pPr>
              <a:r>
                <a:rPr lang="pt-PT" sz="2000" b="0" u="none">
                  <a:solidFill>
                    <a:srgbClr val="1D3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QAH Working Group</a:t>
              </a:r>
              <a:endParaRPr sz="2000" b="0" u="non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0" y="-70338"/>
            <a:ext cx="12192000" cy="946231"/>
          </a:xfrm>
          <a:prstGeom prst="rect">
            <a:avLst/>
          </a:prstGeom>
          <a:solidFill>
            <a:srgbClr val="D7D7D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74521" y="-147267"/>
            <a:ext cx="9750136" cy="97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INTRODUCTION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8098" y="1060954"/>
            <a:ext cx="2698254" cy="192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Uma imagem com animal, invertebrado, artrópode, branchiopod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t="14686" b="11993"/>
          <a:stretch/>
        </p:blipFill>
        <p:spPr>
          <a:xfrm>
            <a:off x="8160306" y="2635211"/>
            <a:ext cx="2832023" cy="2076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81117" y="4254619"/>
            <a:ext cx="2000482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474525" y="1194900"/>
            <a:ext cx="7498200" cy="51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u="sng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Impairments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medical image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video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depend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acquisition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reconstruction-related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factors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b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to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each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imaging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modality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(e.g., </a:t>
            </a:r>
            <a:r>
              <a:rPr lang="pt-PT" sz="2000" b="0" i="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radiation</a:t>
            </a:r>
            <a:r>
              <a:rPr lang="pt-PT" sz="2000" b="0" i="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dose</a:t>
            </a:r>
            <a:b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</a:t>
            </a:r>
            <a:r>
              <a:rPr lang="pt-PT" sz="2000" b="0" i="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CT scans, </a:t>
            </a:r>
            <a:r>
              <a:rPr lang="pt-PT" sz="2000" b="0" i="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</a:t>
            </a:r>
            <a:r>
              <a:rPr lang="pt-PT" sz="2000" b="0" i="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0" i="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magnetic</a:t>
            </a:r>
            <a:r>
              <a:rPr lang="pt-PT" sz="2000" b="0" i="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0" i="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field</a:t>
            </a:r>
            <a:r>
              <a:rPr lang="pt-PT" sz="2000" b="0" i="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0" i="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homogeneity</a:t>
            </a:r>
            <a:r>
              <a:rPr lang="pt-PT" sz="2000" b="0" i="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</a:t>
            </a:r>
            <a:r>
              <a:rPr lang="pt-PT" sz="2000" b="0" i="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MRI).</a:t>
            </a:r>
            <a:endParaRPr sz="20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55600" algn="l" rtl="0">
              <a:spcBef>
                <a:spcPts val="12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Images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videos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may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also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subject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to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processing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compression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/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encoding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transmission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b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visualisation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600" dirty="0"/>
          </a:p>
          <a:p>
            <a:pPr marL="3429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9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55600" algn="l" rtl="0">
              <a:spcBef>
                <a:spcPts val="12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Image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video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QA in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health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applications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necessity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towards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improving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methodologies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throughout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clinical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workflow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;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but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also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very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challenging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field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given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diversity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impairments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r>
              <a:rPr lang="pt-PT" sz="2000" b="1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000" b="1" dirty="0" err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applications</a:t>
            </a:r>
            <a:r>
              <a:rPr lang="pt-PT" sz="2000" dirty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21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100" dirty="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5</a:t>
            </a:fld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0" y="-70338"/>
            <a:ext cx="12192000" cy="946231"/>
          </a:xfrm>
          <a:prstGeom prst="rect">
            <a:avLst/>
          </a:prstGeom>
          <a:solidFill>
            <a:srgbClr val="D7D7D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74521" y="-147267"/>
            <a:ext cx="9750136" cy="97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OVERVIEW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425331" y="2217186"/>
            <a:ext cx="3302400" cy="1390200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SUBJECTIVE </a:t>
            </a:r>
            <a:r>
              <a:rPr lang="pt-PT" sz="24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 ASSESSMENT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6403880" y="1226586"/>
            <a:ext cx="3302400" cy="1390200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OBJECTIVE </a:t>
            </a:r>
            <a:r>
              <a:rPr lang="pt-PT" sz="24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 ASSESSMENT</a:t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8"/>
          <p:cNvGrpSpPr/>
          <p:nvPr/>
        </p:nvGrpSpPr>
        <p:grpSpPr>
          <a:xfrm>
            <a:off x="4165600" y="3821264"/>
            <a:ext cx="3697500" cy="2457386"/>
            <a:chOff x="4484869" y="3821264"/>
            <a:chExt cx="3697500" cy="2457386"/>
          </a:xfrm>
        </p:grpSpPr>
        <p:sp>
          <p:nvSpPr>
            <p:cNvPr id="142" name="Google Shape;142;p18"/>
            <p:cNvSpPr/>
            <p:nvPr/>
          </p:nvSpPr>
          <p:spPr>
            <a:xfrm>
              <a:off x="5349589" y="3821264"/>
              <a:ext cx="2399390" cy="1009097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60000"/>
              </a:srgbClr>
            </a:solidFill>
            <a:ln w="12700" cap="flat" cmpd="sng">
              <a:solidFill>
                <a:srgbClr val="D210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>
                  <a:solidFill>
                    <a:srgbClr val="D2104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Visual quality-based approaches</a:t>
              </a:r>
              <a:endParaRPr sz="200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4484869" y="4955050"/>
              <a:ext cx="3697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>
                  <a:solidFill>
                    <a:srgbClr val="1D3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Compute quality index directly from </a:t>
              </a:r>
              <a:r>
                <a:rPr lang="pt-PT" sz="2000" b="1">
                  <a:solidFill>
                    <a:srgbClr val="1D3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visual and/or structural information</a:t>
              </a:r>
              <a:r>
                <a:rPr lang="pt-PT" sz="2000">
                  <a:solidFill>
                    <a:srgbClr val="1D3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of the images and videos</a:t>
              </a:r>
              <a:endParaRPr sz="2000">
                <a:solidFill>
                  <a:srgbClr val="1D3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8"/>
          <p:cNvGrpSpPr/>
          <p:nvPr/>
        </p:nvGrpSpPr>
        <p:grpSpPr>
          <a:xfrm>
            <a:off x="8271253" y="3821265"/>
            <a:ext cx="3553800" cy="2149585"/>
            <a:chOff x="8607878" y="3821265"/>
            <a:chExt cx="3553800" cy="2149585"/>
          </a:xfrm>
        </p:grpSpPr>
        <p:sp>
          <p:nvSpPr>
            <p:cNvPr id="145" name="Google Shape;145;p18"/>
            <p:cNvSpPr/>
            <p:nvPr/>
          </p:nvSpPr>
          <p:spPr>
            <a:xfrm>
              <a:off x="9024962" y="3821265"/>
              <a:ext cx="2399390" cy="1009096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60000"/>
              </a:srgbClr>
            </a:solidFill>
            <a:ln w="12700" cap="flat" cmpd="sng">
              <a:solidFill>
                <a:srgbClr val="D210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>
                  <a:solidFill>
                    <a:srgbClr val="D2104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Task-based approaches</a:t>
              </a:r>
              <a:endParaRPr sz="200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8607878" y="4955050"/>
              <a:ext cx="3553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>
                  <a:solidFill>
                    <a:srgbClr val="1D3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Designed to approximate the </a:t>
              </a:r>
              <a:r>
                <a:rPr lang="pt-PT" sz="2000" b="1">
                  <a:solidFill>
                    <a:srgbClr val="1D3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performance of human observers on a given task</a:t>
              </a:r>
              <a:endParaRPr sz="2000" b="1">
                <a:solidFill>
                  <a:srgbClr val="1D3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7" name="Google Shape;147;p18"/>
          <p:cNvCxnSpPr>
            <a:stCxn id="145" idx="0"/>
            <a:endCxn id="139" idx="2"/>
          </p:cNvCxnSpPr>
          <p:nvPr/>
        </p:nvCxnSpPr>
        <p:spPr>
          <a:xfrm rot="5400000" flipH="1">
            <a:off x="8369282" y="2302515"/>
            <a:ext cx="1204500" cy="18330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18"/>
          <p:cNvSpPr txBox="1"/>
          <p:nvPr/>
        </p:nvSpPr>
        <p:spPr>
          <a:xfrm>
            <a:off x="-193414" y="3681680"/>
            <a:ext cx="453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0" i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Lévêqu</a:t>
            </a:r>
            <a:r>
              <a:rPr lang="pt-PT" sz="16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</a:t>
            </a:r>
            <a:r>
              <a:rPr lang="pt-PT" sz="1600" b="0" i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1600" b="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al</a:t>
            </a:r>
            <a:r>
              <a:rPr lang="pt-PT" sz="1600" b="0" i="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r>
              <a:rPr lang="pt-PT" sz="16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br>
              <a:rPr lang="pt-PT" sz="16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t-PT" sz="1600" i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Physics in Medicine &amp; Biology</a:t>
            </a:r>
            <a:r>
              <a:rPr lang="pt-PT" sz="16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2021.</a:t>
            </a: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49" name="Google Shape;149;p18"/>
          <p:cNvCxnSpPr>
            <a:stCxn id="142" idx="0"/>
            <a:endCxn id="139" idx="2"/>
          </p:cNvCxnSpPr>
          <p:nvPr/>
        </p:nvCxnSpPr>
        <p:spPr>
          <a:xfrm rot="-5400000">
            <a:off x="6540365" y="2306414"/>
            <a:ext cx="1204500" cy="18252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6</a:t>
            </a:fld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0" y="-70338"/>
            <a:ext cx="12192000" cy="946231"/>
          </a:xfrm>
          <a:prstGeom prst="rect">
            <a:avLst/>
          </a:prstGeom>
          <a:solidFill>
            <a:srgbClr val="D7D7D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136" cy="97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QUALITY-BASED METHODS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/>
          <p:nvPr/>
        </p:nvSpPr>
        <p:spPr>
          <a:xfrm>
            <a:off x="4492800" y="1716251"/>
            <a:ext cx="3302493" cy="1390093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quality-based</a:t>
            </a:r>
            <a:endParaRPr sz="2400" b="1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</a:t>
            </a:r>
            <a:endParaRPr sz="2400" b="1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915409" y="4315248"/>
            <a:ext cx="2399390" cy="1009097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Full-reference metrics (FR)</a:t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4852575" y="4315200"/>
            <a:ext cx="2609400" cy="1009200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Reduced-reference metrics (RR)</a:t>
            </a:r>
            <a:endParaRPr/>
          </a:p>
        </p:txBody>
      </p:sp>
      <p:cxnSp>
        <p:nvCxnSpPr>
          <p:cNvPr id="161" name="Google Shape;161;p19"/>
          <p:cNvCxnSpPr>
            <a:stCxn id="159" idx="0"/>
          </p:cNvCxnSpPr>
          <p:nvPr/>
        </p:nvCxnSpPr>
        <p:spPr>
          <a:xfrm rot="-5400000">
            <a:off x="3827354" y="1998498"/>
            <a:ext cx="604500" cy="40290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19"/>
          <p:cNvSpPr/>
          <p:nvPr/>
        </p:nvSpPr>
        <p:spPr>
          <a:xfrm>
            <a:off x="8897295" y="4315248"/>
            <a:ext cx="2399390" cy="1009097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No-reference metrics (NR)</a:t>
            </a:r>
            <a:endParaRPr/>
          </a:p>
        </p:txBody>
      </p:sp>
      <p:cxnSp>
        <p:nvCxnSpPr>
          <p:cNvPr id="163" name="Google Shape;163;p19"/>
          <p:cNvCxnSpPr>
            <a:stCxn id="162" idx="0"/>
          </p:cNvCxnSpPr>
          <p:nvPr/>
        </p:nvCxnSpPr>
        <p:spPr>
          <a:xfrm rot="5400000" flipH="1">
            <a:off x="7818340" y="2036598"/>
            <a:ext cx="604500" cy="39528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19"/>
          <p:cNvCxnSpPr>
            <a:stCxn id="160" idx="0"/>
            <a:endCxn id="158" idx="2"/>
          </p:cNvCxnSpPr>
          <p:nvPr/>
        </p:nvCxnSpPr>
        <p:spPr>
          <a:xfrm rot="10800000">
            <a:off x="6144075" y="3106200"/>
            <a:ext cx="13200" cy="1209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7</a:t>
            </a:fld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/>
          <p:nvPr/>
        </p:nvSpPr>
        <p:spPr>
          <a:xfrm>
            <a:off x="0" y="-70338"/>
            <a:ext cx="12192000" cy="946231"/>
          </a:xfrm>
          <a:prstGeom prst="rect">
            <a:avLst/>
          </a:prstGeom>
          <a:solidFill>
            <a:srgbClr val="D7D7D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136" cy="97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QUALITY-BASED METHODS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54977" y="1190324"/>
            <a:ext cx="11082000" cy="57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u="sng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</a:t>
            </a:r>
            <a:r>
              <a:rPr lang="pt-PT" sz="2400" b="1" i="0" u="sng" strike="noStrik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PT" sz="2400" b="1" u="sng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by </a:t>
            </a:r>
            <a:r>
              <a:rPr lang="pt-PT" sz="2400" b="1" i="0" u="sng" strike="noStrik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imaging modality</a:t>
            </a:r>
            <a:r>
              <a:rPr lang="pt-PT" sz="2400" b="1" u="sng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 b="0" i="0" u="none" strike="noStrik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Magnetic Resonance Imaging (MRI) – 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Retinal fundus photography – 7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Ultrasonography – 7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 b="0" i="0" u="none" strike="noStrik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Computed Tomography (CT) – </a:t>
            </a: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r>
              <a:rPr lang="pt-PT" sz="2000" b="0" i="0" u="none" strike="noStrike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Endoscopic/laparoscopic video – 5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Fused images (MRI, CT, PET, SPECT, US) – 2</a:t>
            </a:r>
            <a:endParaRPr sz="2000" b="0" i="0" u="none" strike="noStrike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X-ray (planar) – 1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D3050"/>
              </a:buClr>
              <a:buSzPts val="2000"/>
              <a:buFont typeface="Arial"/>
              <a:buChar char="•"/>
            </a:pPr>
            <a:r>
              <a:rPr lang="pt-PT" sz="2000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Ocular Coherence Tomography – 1</a:t>
            </a:r>
            <a:endParaRPr/>
          </a:p>
          <a:p>
            <a:pPr marL="342900" marR="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8</a:t>
            </a:fld>
            <a:endParaRPr sz="1800"/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t="5687"/>
          <a:stretch/>
        </p:blipFill>
        <p:spPr>
          <a:xfrm>
            <a:off x="7951500" y="1578425"/>
            <a:ext cx="2273150" cy="23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9749" y="4185960"/>
            <a:ext cx="2273150" cy="2052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0" y="-70338"/>
            <a:ext cx="12192000" cy="946231"/>
          </a:xfrm>
          <a:prstGeom prst="rect">
            <a:avLst/>
          </a:prstGeom>
          <a:solidFill>
            <a:srgbClr val="D7D7D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ctrTitle"/>
          </p:nvPr>
        </p:nvSpPr>
        <p:spPr>
          <a:xfrm>
            <a:off x="474521" y="-147267"/>
            <a:ext cx="9750136" cy="97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044"/>
              </a:buClr>
              <a:buSzPts val="3600"/>
              <a:buFont typeface="Libre Franklin"/>
              <a:buNone/>
            </a:pPr>
            <a:r>
              <a:rPr lang="pt-PT" sz="3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TASK-BASED METHODS</a:t>
            </a:r>
            <a:endParaRPr sz="3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9" y="107734"/>
            <a:ext cx="1651639" cy="5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>
            <a:off x="4492800" y="1716251"/>
            <a:ext cx="3302493" cy="1390093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Task-based</a:t>
            </a:r>
            <a:endParaRPr sz="2400" b="1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1D3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methods</a:t>
            </a:r>
            <a:endParaRPr sz="2400" b="1">
              <a:solidFill>
                <a:srgbClr val="1D3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823350" y="4315250"/>
            <a:ext cx="1786500" cy="1009200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Detection and classification</a:t>
            </a:r>
            <a:endParaRPr sz="15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5296849" y="4311380"/>
            <a:ext cx="1694392" cy="1009096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Localisation</a:t>
            </a:r>
            <a:endParaRPr sz="1600" b="1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87" name="Google Shape;187;p21"/>
          <p:cNvCxnSpPr>
            <a:stCxn id="186" idx="0"/>
            <a:endCxn id="184" idx="2"/>
          </p:cNvCxnSpPr>
          <p:nvPr/>
        </p:nvCxnSpPr>
        <p:spPr>
          <a:xfrm rot="-5400000">
            <a:off x="5541795" y="3708530"/>
            <a:ext cx="1205100" cy="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21"/>
          <p:cNvCxnSpPr>
            <a:stCxn id="185" idx="0"/>
          </p:cNvCxnSpPr>
          <p:nvPr/>
        </p:nvCxnSpPr>
        <p:spPr>
          <a:xfrm rot="-5400000">
            <a:off x="3636450" y="1790300"/>
            <a:ext cx="605100" cy="44448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21"/>
          <p:cNvSpPr/>
          <p:nvPr/>
        </p:nvSpPr>
        <p:spPr>
          <a:xfrm>
            <a:off x="9678286" y="4315883"/>
            <a:ext cx="1694394" cy="1009097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Characterisation</a:t>
            </a:r>
            <a:endParaRPr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90" name="Google Shape;190;p21"/>
          <p:cNvCxnSpPr/>
          <p:nvPr/>
        </p:nvCxnSpPr>
        <p:spPr>
          <a:xfrm rot="10800000">
            <a:off x="6161384" y="3710305"/>
            <a:ext cx="4364100" cy="596700"/>
          </a:xfrm>
          <a:prstGeom prst="bentConnector3">
            <a:avLst>
              <a:gd name="adj1" fmla="val -6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21"/>
          <p:cNvSpPr/>
          <p:nvPr/>
        </p:nvSpPr>
        <p:spPr>
          <a:xfrm>
            <a:off x="3106129" y="4311380"/>
            <a:ext cx="1694393" cy="1009097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Estimation</a:t>
            </a:r>
            <a:endParaRPr sz="1700">
              <a:solidFill>
                <a:srgbClr val="D2104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7487550" y="4311375"/>
            <a:ext cx="1694400" cy="1009200"/>
          </a:xfrm>
          <a:prstGeom prst="roundRect">
            <a:avLst>
              <a:gd name="adj" fmla="val 16667"/>
            </a:avLst>
          </a:prstGeom>
          <a:solidFill>
            <a:srgbClr val="D8D8D8">
              <a:alpha val="60000"/>
            </a:srgbClr>
          </a:solidFill>
          <a:ln w="12700" cap="flat" cmpd="sng">
            <a:solidFill>
              <a:srgbClr val="D210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>
                <a:solidFill>
                  <a:srgbClr val="D2104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Segmentation</a:t>
            </a:r>
            <a:endParaRPr sz="1200"/>
          </a:p>
        </p:txBody>
      </p:sp>
      <p:cxnSp>
        <p:nvCxnSpPr>
          <p:cNvPr id="193" name="Google Shape;193;p21"/>
          <p:cNvCxnSpPr>
            <a:stCxn id="191" idx="0"/>
          </p:cNvCxnSpPr>
          <p:nvPr/>
        </p:nvCxnSpPr>
        <p:spPr>
          <a:xfrm rot="10800000">
            <a:off x="3953325" y="3706880"/>
            <a:ext cx="0" cy="604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21"/>
          <p:cNvCxnSpPr>
            <a:stCxn id="192" idx="0"/>
          </p:cNvCxnSpPr>
          <p:nvPr/>
        </p:nvCxnSpPr>
        <p:spPr>
          <a:xfrm rot="10800000">
            <a:off x="8334750" y="3706275"/>
            <a:ext cx="0" cy="605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800"/>
              <a:t>9</a:t>
            </a:fld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5100</Words>
  <Application>Microsoft Office PowerPoint</Application>
  <PresentationFormat>Ecrã Panorâmico</PresentationFormat>
  <Paragraphs>305</Paragraphs>
  <Slides>24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8" baseType="lpstr">
      <vt:lpstr>Arial</vt:lpstr>
      <vt:lpstr>Calibri</vt:lpstr>
      <vt:lpstr>Libre Franklin</vt:lpstr>
      <vt:lpstr>Tema do Office</vt:lpstr>
      <vt:lpstr>QAH working group Quality Assessment for Health Applications</vt:lpstr>
      <vt:lpstr>Apresentação do PowerPoint</vt:lpstr>
      <vt:lpstr>Apresentação do PowerPoint</vt:lpstr>
      <vt:lpstr>Objective Quality Assessment of Medical Images and Videos:</vt:lpstr>
      <vt:lpstr>Apresentação do PowerPoint</vt:lpstr>
      <vt:lpstr>Apresentação do PowerPoint</vt:lpstr>
      <vt:lpstr>VISUAL QUALITY-BASED METHODS</vt:lpstr>
      <vt:lpstr>VISUAL QUALITY-BASED METHODS</vt:lpstr>
      <vt:lpstr>TASK-BASED METHODS</vt:lpstr>
      <vt:lpstr>TASK-BASED METHODS</vt:lpstr>
      <vt:lpstr>DISCUSSION AND FUTURE WORK</vt:lpstr>
      <vt:lpstr>DISCUSSION AND FUTURE WORK</vt:lpstr>
      <vt:lpstr>DISCUSSION AND FUTURE WORK</vt:lpstr>
      <vt:lpstr>DISCUSSION AND FUTURE WORK</vt:lpstr>
      <vt:lpstr>DISCUSSION AND FUTURE WORK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QAH working group Quality Assessment for Health Applications</dc:title>
  <cp:lastModifiedBy>Rafael Rodrigues</cp:lastModifiedBy>
  <cp:revision>3</cp:revision>
  <dcterms:modified xsi:type="dcterms:W3CDTF">2021-12-16T21:28:35Z</dcterms:modified>
</cp:coreProperties>
</file>