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0" r:id="rId3"/>
    <p:sldId id="261" r:id="rId4"/>
    <p:sldId id="280" r:id="rId5"/>
    <p:sldId id="292" r:id="rId6"/>
    <p:sldId id="293" r:id="rId7"/>
    <p:sldId id="301" r:id="rId8"/>
    <p:sldId id="299" r:id="rId9"/>
    <p:sldId id="305" r:id="rId10"/>
    <p:sldId id="270" r:id="rId11"/>
    <p:sldId id="306" r:id="rId12"/>
    <p:sldId id="275" r:id="rId13"/>
    <p:sldId id="278" r:id="rId14"/>
    <p:sldId id="302" r:id="rId15"/>
    <p:sldId id="303" r:id="rId16"/>
    <p:sldId id="304" r:id="rId17"/>
    <p:sldId id="297" r:id="rId18"/>
    <p:sldId id="298" r:id="rId19"/>
    <p:sldId id="276" r:id="rId20"/>
    <p:sldId id="277" r:id="rId21"/>
    <p:sldId id="279" r:id="rId22"/>
    <p:sldId id="28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34D2B965-2011-4F56-8637-53059E002F25}">
          <p14:sldIdLst>
            <p14:sldId id="256"/>
            <p14:sldId id="260"/>
            <p14:sldId id="261"/>
            <p14:sldId id="280"/>
            <p14:sldId id="292"/>
            <p14:sldId id="293"/>
            <p14:sldId id="301"/>
            <p14:sldId id="299"/>
            <p14:sldId id="305"/>
            <p14:sldId id="270"/>
            <p14:sldId id="306"/>
            <p14:sldId id="275"/>
            <p14:sldId id="278"/>
            <p14:sldId id="302"/>
            <p14:sldId id="303"/>
            <p14:sldId id="304"/>
            <p14:sldId id="297"/>
            <p14:sldId id="298"/>
            <p14:sldId id="276"/>
            <p14:sldId id="277"/>
            <p14:sldId id="279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BE00"/>
    <a:srgbClr val="007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14" autoAdjust="0"/>
    <p:restoredTop sz="84694" autoAdjust="0"/>
  </p:normalViewPr>
  <p:slideViewPr>
    <p:cSldViewPr snapToGrid="0" showGuides="1">
      <p:cViewPr>
        <p:scale>
          <a:sx n="150" d="100"/>
          <a:sy n="150" d="100"/>
        </p:scale>
        <p:origin x="-324" y="-5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53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Diss\VQE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Diss\VQE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Tabelle1!$B$17</c:f>
              <c:strCache>
                <c:ptCount val="1"/>
                <c:pt idx="0">
                  <c:v>LIVE-Qualcomm (2017)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Tabelle1!$A$18:$A$21</c:f>
              <c:strCache>
                <c:ptCount val="4"/>
                <c:pt idx="0">
                  <c:v>Total Items</c:v>
                </c:pt>
                <c:pt idx="1">
                  <c:v>Ratings per Item</c:v>
                </c:pt>
                <c:pt idx="2">
                  <c:v>Total Ratings (Thousands)</c:v>
                </c:pt>
                <c:pt idx="3">
                  <c:v>Normalized Cost ($ US)</c:v>
                </c:pt>
              </c:strCache>
            </c:strRef>
          </c:cat>
          <c:val>
            <c:numRef>
              <c:f>Tabelle1!$B$18:$B$21</c:f>
              <c:numCache>
                <c:formatCode>General</c:formatCode>
                <c:ptCount val="4"/>
                <c:pt idx="0">
                  <c:v>208</c:v>
                </c:pt>
                <c:pt idx="1">
                  <c:v>39</c:v>
                </c:pt>
                <c:pt idx="2">
                  <c:v>8.1120000000000001</c:v>
                </c:pt>
                <c:pt idx="3">
                  <c:v>294.06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91-410C-850C-7763D0C50BF5}"/>
            </c:ext>
          </c:extLst>
        </c:ser>
        <c:ser>
          <c:idx val="1"/>
          <c:order val="1"/>
          <c:tx>
            <c:strRef>
              <c:f>Tabelle1!$C$17</c:f>
              <c:strCache>
                <c:ptCount val="1"/>
                <c:pt idx="0">
                  <c:v>KonVid-1k (2017)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Tabelle1!$A$18:$A$21</c:f>
              <c:strCache>
                <c:ptCount val="4"/>
                <c:pt idx="0">
                  <c:v>Total Items</c:v>
                </c:pt>
                <c:pt idx="1">
                  <c:v>Ratings per Item</c:v>
                </c:pt>
                <c:pt idx="2">
                  <c:v>Total Ratings (Thousands)</c:v>
                </c:pt>
                <c:pt idx="3">
                  <c:v>Normalized Cost ($ US)</c:v>
                </c:pt>
              </c:strCache>
            </c:strRef>
          </c:cat>
          <c:val>
            <c:numRef>
              <c:f>Tabelle1!$C$18:$C$21</c:f>
              <c:numCache>
                <c:formatCode>General</c:formatCode>
                <c:ptCount val="4"/>
                <c:pt idx="0">
                  <c:v>1200</c:v>
                </c:pt>
                <c:pt idx="1">
                  <c:v>50</c:v>
                </c:pt>
                <c:pt idx="2">
                  <c:v>60</c:v>
                </c:pt>
                <c:pt idx="3">
                  <c:v>1329.1666666666667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91-410C-850C-7763D0C50BF5}"/>
            </c:ext>
          </c:extLst>
        </c:ser>
        <c:ser>
          <c:idx val="2"/>
          <c:order val="2"/>
          <c:tx>
            <c:strRef>
              <c:f>Tabelle1!$D$17</c:f>
              <c:strCache>
                <c:ptCount val="1"/>
                <c:pt idx="0">
                  <c:v>LIVE-VQC (2018)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Tabelle1!$A$18:$A$21</c:f>
              <c:strCache>
                <c:ptCount val="4"/>
                <c:pt idx="0">
                  <c:v>Total Items</c:v>
                </c:pt>
                <c:pt idx="1">
                  <c:v>Ratings per Item</c:v>
                </c:pt>
                <c:pt idx="2">
                  <c:v>Total Ratings (Thousands)</c:v>
                </c:pt>
                <c:pt idx="3">
                  <c:v>Normalized Cost ($ US)</c:v>
                </c:pt>
              </c:strCache>
            </c:strRef>
          </c:cat>
          <c:val>
            <c:numRef>
              <c:f>Tabelle1!$D$18:$D$21</c:f>
              <c:numCache>
                <c:formatCode>General</c:formatCode>
                <c:ptCount val="4"/>
                <c:pt idx="0">
                  <c:v>585</c:v>
                </c:pt>
                <c:pt idx="1">
                  <c:v>200</c:v>
                </c:pt>
                <c:pt idx="2">
                  <c:v>117</c:v>
                </c:pt>
                <c:pt idx="3">
                  <c:v>3675.75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91-410C-850C-7763D0C50BF5}"/>
            </c:ext>
          </c:extLst>
        </c:ser>
        <c:ser>
          <c:idx val="3"/>
          <c:order val="3"/>
          <c:tx>
            <c:strRef>
              <c:f>Tabelle1!$E$17</c:f>
              <c:strCache>
                <c:ptCount val="1"/>
                <c:pt idx="0">
                  <c:v>KonVid-150k-A (2021)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Tabelle1!$A$18:$A$21</c:f>
              <c:strCache>
                <c:ptCount val="4"/>
                <c:pt idx="0">
                  <c:v>Total Items</c:v>
                </c:pt>
                <c:pt idx="1">
                  <c:v>Ratings per Item</c:v>
                </c:pt>
                <c:pt idx="2">
                  <c:v>Total Ratings (Thousands)</c:v>
                </c:pt>
                <c:pt idx="3">
                  <c:v>Normalized Cost ($ US)</c:v>
                </c:pt>
              </c:strCache>
            </c:strRef>
          </c:cat>
          <c:val>
            <c:numRef>
              <c:f>Tabelle1!$E$18:$E$21</c:f>
              <c:numCache>
                <c:formatCode>General</c:formatCode>
                <c:ptCount val="4"/>
                <c:pt idx="0">
                  <c:v>153000</c:v>
                </c:pt>
                <c:pt idx="1">
                  <c:v>5</c:v>
                </c:pt>
                <c:pt idx="2">
                  <c:v>765</c:v>
                </c:pt>
                <c:pt idx="3">
                  <c:v>12325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291-410C-850C-7763D0C50BF5}"/>
            </c:ext>
          </c:extLst>
        </c:ser>
        <c:ser>
          <c:idx val="4"/>
          <c:order val="4"/>
          <c:tx>
            <c:strRef>
              <c:f>Tabelle1!$F$17</c:f>
              <c:strCache>
                <c:ptCount val="1"/>
                <c:pt idx="0">
                  <c:v>KonVid-150k-B (2021)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Tabelle1!$A$18:$A$21</c:f>
              <c:strCache>
                <c:ptCount val="4"/>
                <c:pt idx="0">
                  <c:v>Total Items</c:v>
                </c:pt>
                <c:pt idx="1">
                  <c:v>Ratings per Item</c:v>
                </c:pt>
                <c:pt idx="2">
                  <c:v>Total Ratings (Thousands)</c:v>
                </c:pt>
                <c:pt idx="3">
                  <c:v>Normalized Cost ($ US)</c:v>
                </c:pt>
              </c:strCache>
            </c:strRef>
          </c:cat>
          <c:val>
            <c:numRef>
              <c:f>Tabelle1!$F$18:$F$21</c:f>
              <c:numCache>
                <c:formatCode>General</c:formatCode>
                <c:ptCount val="4"/>
                <c:pt idx="0">
                  <c:v>1600</c:v>
                </c:pt>
                <c:pt idx="1">
                  <c:v>125</c:v>
                </c:pt>
                <c:pt idx="2">
                  <c:v>200</c:v>
                </c:pt>
                <c:pt idx="3">
                  <c:v>3222.2222000000002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91-410C-850C-7763D0C50BF5}"/>
            </c:ext>
          </c:extLst>
        </c:ser>
        <c:ser>
          <c:idx val="5"/>
          <c:order val="5"/>
          <c:tx>
            <c:strRef>
              <c:f>Tabelle1!$G$17</c:f>
              <c:strCache>
                <c:ptCount val="1"/>
                <c:pt idx="0">
                  <c:v>KADID-10k (2019)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Tabelle1!$A$18:$A$21</c:f>
              <c:strCache>
                <c:ptCount val="4"/>
                <c:pt idx="0">
                  <c:v>Total Items</c:v>
                </c:pt>
                <c:pt idx="1">
                  <c:v>Ratings per Item</c:v>
                </c:pt>
                <c:pt idx="2">
                  <c:v>Total Ratings (Thousands)</c:v>
                </c:pt>
                <c:pt idx="3">
                  <c:v>Normalized Cost ($ US)</c:v>
                </c:pt>
              </c:strCache>
            </c:strRef>
          </c:cat>
          <c:val>
            <c:numRef>
              <c:f>Tabelle1!$G$18:$G$21</c:f>
              <c:numCache>
                <c:formatCode>General</c:formatCode>
                <c:ptCount val="4"/>
                <c:pt idx="0">
                  <c:v>10125</c:v>
                </c:pt>
                <c:pt idx="1">
                  <c:v>30</c:v>
                </c:pt>
                <c:pt idx="2">
                  <c:v>303.75</c:v>
                </c:pt>
                <c:pt idx="3">
                  <c:v>1835.15625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291-410C-850C-7763D0C50BF5}"/>
            </c:ext>
          </c:extLst>
        </c:ser>
        <c:ser>
          <c:idx val="6"/>
          <c:order val="6"/>
          <c:tx>
            <c:strRef>
              <c:f>Tabelle1!$H$17</c:f>
              <c:strCache>
                <c:ptCount val="1"/>
                <c:pt idx="0">
                  <c:v>KonIQ-10k (2020)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Tabelle1!$A$18:$A$21</c:f>
              <c:strCache>
                <c:ptCount val="4"/>
                <c:pt idx="0">
                  <c:v>Total Items</c:v>
                </c:pt>
                <c:pt idx="1">
                  <c:v>Ratings per Item</c:v>
                </c:pt>
                <c:pt idx="2">
                  <c:v>Total Ratings (Thousands)</c:v>
                </c:pt>
                <c:pt idx="3">
                  <c:v>Normalized Cost ($ US)</c:v>
                </c:pt>
              </c:strCache>
            </c:strRef>
          </c:cat>
          <c:val>
            <c:numRef>
              <c:f>Tabelle1!$H$18:$H$21</c:f>
              <c:numCache>
                <c:formatCode>General</c:formatCode>
                <c:ptCount val="4"/>
                <c:pt idx="0">
                  <c:v>10073</c:v>
                </c:pt>
                <c:pt idx="1">
                  <c:v>119</c:v>
                </c:pt>
                <c:pt idx="2">
                  <c:v>1198.6869999999999</c:v>
                </c:pt>
                <c:pt idx="3">
                  <c:v>7242.0672916666663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291-410C-850C-7763D0C50BF5}"/>
            </c:ext>
          </c:extLst>
        </c:ser>
        <c:ser>
          <c:idx val="7"/>
          <c:order val="7"/>
          <c:tx>
            <c:strRef>
              <c:f>Tabelle1!$I$17</c:f>
              <c:strCache>
                <c:ptCount val="1"/>
                <c:pt idx="0">
                  <c:v>AVA (2012)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Tabelle1!$A$18:$A$21</c:f>
              <c:strCache>
                <c:ptCount val="4"/>
                <c:pt idx="0">
                  <c:v>Total Items</c:v>
                </c:pt>
                <c:pt idx="1">
                  <c:v>Ratings per Item</c:v>
                </c:pt>
                <c:pt idx="2">
                  <c:v>Total Ratings (Thousands)</c:v>
                </c:pt>
                <c:pt idx="3">
                  <c:v>Normalized Cost ($ US)</c:v>
                </c:pt>
              </c:strCache>
            </c:strRef>
          </c:cat>
          <c:val>
            <c:numRef>
              <c:f>Tabelle1!$I$18:$I$21</c:f>
              <c:numCache>
                <c:formatCode>General</c:formatCode>
                <c:ptCount val="4"/>
                <c:pt idx="0">
                  <c:v>250000</c:v>
                </c:pt>
                <c:pt idx="1">
                  <c:v>210</c:v>
                </c:pt>
                <c:pt idx="2">
                  <c:v>52500</c:v>
                </c:pt>
                <c:pt idx="3">
                  <c:v>317187.5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291-410C-850C-7763D0C50BF5}"/>
            </c:ext>
          </c:extLst>
        </c:ser>
        <c:ser>
          <c:idx val="8"/>
          <c:order val="8"/>
          <c:tx>
            <c:strRef>
              <c:f>Tabelle1!$J$17</c:f>
              <c:strCache>
                <c:ptCount val="1"/>
                <c:pt idx="0">
                  <c:v>IAD (2015)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Tabelle1!$A$18:$A$21</c:f>
              <c:strCache>
                <c:ptCount val="4"/>
                <c:pt idx="0">
                  <c:v>Total Items</c:v>
                </c:pt>
                <c:pt idx="1">
                  <c:v>Ratings per Item</c:v>
                </c:pt>
                <c:pt idx="2">
                  <c:v>Total Ratings (Thousands)</c:v>
                </c:pt>
                <c:pt idx="3">
                  <c:v>Normalized Cost ($ US)</c:v>
                </c:pt>
              </c:strCache>
            </c:strRef>
          </c:cat>
          <c:val>
            <c:numRef>
              <c:f>Tabelle1!$J$18:$J$21</c:f>
              <c:numCache>
                <c:formatCode>General</c:formatCode>
                <c:ptCount val="4"/>
                <c:pt idx="0">
                  <c:v>1500000</c:v>
                </c:pt>
                <c:pt idx="1">
                  <c:v>40</c:v>
                </c:pt>
                <c:pt idx="2">
                  <c:v>60000</c:v>
                </c:pt>
                <c:pt idx="3">
                  <c:v>362500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291-410C-850C-7763D0C50B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82574192"/>
        <c:axId val="1482583760"/>
      </c:barChart>
      <c:catAx>
        <c:axId val="148257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82583760"/>
        <c:crosses val="autoZero"/>
        <c:auto val="1"/>
        <c:lblAlgn val="ctr"/>
        <c:lblOffset val="100"/>
        <c:noMultiLvlLbl val="0"/>
      </c:catAx>
      <c:valAx>
        <c:axId val="148258376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8257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Tabelle1!$B$17</c:f>
              <c:strCache>
                <c:ptCount val="1"/>
                <c:pt idx="0">
                  <c:v>LIVE-Qualcomm (2017)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Tabelle1!$A$18:$A$21</c:f>
              <c:strCache>
                <c:ptCount val="4"/>
                <c:pt idx="0">
                  <c:v>Total Items</c:v>
                </c:pt>
                <c:pt idx="1">
                  <c:v>Ratings per Item</c:v>
                </c:pt>
                <c:pt idx="2">
                  <c:v>Total Ratings (Thousands)</c:v>
                </c:pt>
                <c:pt idx="3">
                  <c:v>Normalized Cost ($ US)</c:v>
                </c:pt>
              </c:strCache>
            </c:strRef>
          </c:cat>
          <c:val>
            <c:numRef>
              <c:f>Tabelle1!$B$18:$B$21</c:f>
              <c:numCache>
                <c:formatCode>General</c:formatCode>
                <c:ptCount val="4"/>
                <c:pt idx="0">
                  <c:v>208</c:v>
                </c:pt>
                <c:pt idx="1">
                  <c:v>39</c:v>
                </c:pt>
                <c:pt idx="2">
                  <c:v>8.1120000000000001</c:v>
                </c:pt>
                <c:pt idx="3">
                  <c:v>294.06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91-410C-850C-7763D0C50BF5}"/>
            </c:ext>
          </c:extLst>
        </c:ser>
        <c:ser>
          <c:idx val="1"/>
          <c:order val="1"/>
          <c:tx>
            <c:strRef>
              <c:f>Tabelle1!$C$17</c:f>
              <c:strCache>
                <c:ptCount val="1"/>
                <c:pt idx="0">
                  <c:v>KonVid-1k (2017)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Tabelle1!$A$18:$A$21</c:f>
              <c:strCache>
                <c:ptCount val="4"/>
                <c:pt idx="0">
                  <c:v>Total Items</c:v>
                </c:pt>
                <c:pt idx="1">
                  <c:v>Ratings per Item</c:v>
                </c:pt>
                <c:pt idx="2">
                  <c:v>Total Ratings (Thousands)</c:v>
                </c:pt>
                <c:pt idx="3">
                  <c:v>Normalized Cost ($ US)</c:v>
                </c:pt>
              </c:strCache>
            </c:strRef>
          </c:cat>
          <c:val>
            <c:numRef>
              <c:f>Tabelle1!$C$18:$C$21</c:f>
              <c:numCache>
                <c:formatCode>General</c:formatCode>
                <c:ptCount val="4"/>
                <c:pt idx="0">
                  <c:v>1200</c:v>
                </c:pt>
                <c:pt idx="1">
                  <c:v>50</c:v>
                </c:pt>
                <c:pt idx="2">
                  <c:v>60</c:v>
                </c:pt>
                <c:pt idx="3">
                  <c:v>1329.1666666666667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91-410C-850C-7763D0C50BF5}"/>
            </c:ext>
          </c:extLst>
        </c:ser>
        <c:ser>
          <c:idx val="2"/>
          <c:order val="2"/>
          <c:tx>
            <c:strRef>
              <c:f>Tabelle1!$D$17</c:f>
              <c:strCache>
                <c:ptCount val="1"/>
                <c:pt idx="0">
                  <c:v>LIVE-VQC (2018)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Tabelle1!$A$18:$A$21</c:f>
              <c:strCache>
                <c:ptCount val="4"/>
                <c:pt idx="0">
                  <c:v>Total Items</c:v>
                </c:pt>
                <c:pt idx="1">
                  <c:v>Ratings per Item</c:v>
                </c:pt>
                <c:pt idx="2">
                  <c:v>Total Ratings (Thousands)</c:v>
                </c:pt>
                <c:pt idx="3">
                  <c:v>Normalized Cost ($ US)</c:v>
                </c:pt>
              </c:strCache>
            </c:strRef>
          </c:cat>
          <c:val>
            <c:numRef>
              <c:f>Tabelle1!$D$18:$D$21</c:f>
              <c:numCache>
                <c:formatCode>General</c:formatCode>
                <c:ptCount val="4"/>
                <c:pt idx="0">
                  <c:v>585</c:v>
                </c:pt>
                <c:pt idx="1">
                  <c:v>200</c:v>
                </c:pt>
                <c:pt idx="2">
                  <c:v>117</c:v>
                </c:pt>
                <c:pt idx="3">
                  <c:v>3675.75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91-410C-850C-7763D0C50BF5}"/>
            </c:ext>
          </c:extLst>
        </c:ser>
        <c:ser>
          <c:idx val="3"/>
          <c:order val="3"/>
          <c:tx>
            <c:strRef>
              <c:f>Tabelle1!$E$17</c:f>
              <c:strCache>
                <c:ptCount val="1"/>
                <c:pt idx="0">
                  <c:v>KonVid-150k-A (2021)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Tabelle1!$A$18:$A$21</c:f>
              <c:strCache>
                <c:ptCount val="4"/>
                <c:pt idx="0">
                  <c:v>Total Items</c:v>
                </c:pt>
                <c:pt idx="1">
                  <c:v>Ratings per Item</c:v>
                </c:pt>
                <c:pt idx="2">
                  <c:v>Total Ratings (Thousands)</c:v>
                </c:pt>
                <c:pt idx="3">
                  <c:v>Normalized Cost ($ US)</c:v>
                </c:pt>
              </c:strCache>
            </c:strRef>
          </c:cat>
          <c:val>
            <c:numRef>
              <c:f>Tabelle1!$E$18:$E$21</c:f>
              <c:numCache>
                <c:formatCode>General</c:formatCode>
                <c:ptCount val="4"/>
                <c:pt idx="0">
                  <c:v>153000</c:v>
                </c:pt>
                <c:pt idx="1">
                  <c:v>5</c:v>
                </c:pt>
                <c:pt idx="2">
                  <c:v>765</c:v>
                </c:pt>
                <c:pt idx="3">
                  <c:v>12325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291-410C-850C-7763D0C50BF5}"/>
            </c:ext>
          </c:extLst>
        </c:ser>
        <c:ser>
          <c:idx val="4"/>
          <c:order val="4"/>
          <c:tx>
            <c:strRef>
              <c:f>Tabelle1!$F$17</c:f>
              <c:strCache>
                <c:ptCount val="1"/>
                <c:pt idx="0">
                  <c:v>KonVid-150k-B (2021)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Tabelle1!$A$18:$A$21</c:f>
              <c:strCache>
                <c:ptCount val="4"/>
                <c:pt idx="0">
                  <c:v>Total Items</c:v>
                </c:pt>
                <c:pt idx="1">
                  <c:v>Ratings per Item</c:v>
                </c:pt>
                <c:pt idx="2">
                  <c:v>Total Ratings (Thousands)</c:v>
                </c:pt>
                <c:pt idx="3">
                  <c:v>Normalized Cost ($ US)</c:v>
                </c:pt>
              </c:strCache>
            </c:strRef>
          </c:cat>
          <c:val>
            <c:numRef>
              <c:f>Tabelle1!$F$18:$F$21</c:f>
              <c:numCache>
                <c:formatCode>General</c:formatCode>
                <c:ptCount val="4"/>
                <c:pt idx="0">
                  <c:v>1600</c:v>
                </c:pt>
                <c:pt idx="1">
                  <c:v>125</c:v>
                </c:pt>
                <c:pt idx="2">
                  <c:v>200</c:v>
                </c:pt>
                <c:pt idx="3">
                  <c:v>3222.2222000000002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91-410C-850C-7763D0C50BF5}"/>
            </c:ext>
          </c:extLst>
        </c:ser>
        <c:ser>
          <c:idx val="5"/>
          <c:order val="5"/>
          <c:tx>
            <c:strRef>
              <c:f>Tabelle1!$G$17</c:f>
              <c:strCache>
                <c:ptCount val="1"/>
                <c:pt idx="0">
                  <c:v>KADID-10k (2019)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Tabelle1!$A$18:$A$21</c:f>
              <c:strCache>
                <c:ptCount val="4"/>
                <c:pt idx="0">
                  <c:v>Total Items</c:v>
                </c:pt>
                <c:pt idx="1">
                  <c:v>Ratings per Item</c:v>
                </c:pt>
                <c:pt idx="2">
                  <c:v>Total Ratings (Thousands)</c:v>
                </c:pt>
                <c:pt idx="3">
                  <c:v>Normalized Cost ($ US)</c:v>
                </c:pt>
              </c:strCache>
            </c:strRef>
          </c:cat>
          <c:val>
            <c:numRef>
              <c:f>Tabelle1!$G$18:$G$21</c:f>
              <c:numCache>
                <c:formatCode>General</c:formatCode>
                <c:ptCount val="4"/>
                <c:pt idx="0">
                  <c:v>10125</c:v>
                </c:pt>
                <c:pt idx="1">
                  <c:v>30</c:v>
                </c:pt>
                <c:pt idx="2">
                  <c:v>303.75</c:v>
                </c:pt>
                <c:pt idx="3">
                  <c:v>1835.15625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291-410C-850C-7763D0C50BF5}"/>
            </c:ext>
          </c:extLst>
        </c:ser>
        <c:ser>
          <c:idx val="6"/>
          <c:order val="6"/>
          <c:tx>
            <c:strRef>
              <c:f>Tabelle1!$H$17</c:f>
              <c:strCache>
                <c:ptCount val="1"/>
                <c:pt idx="0">
                  <c:v>KonIQ-10k (2020)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Tabelle1!$A$18:$A$21</c:f>
              <c:strCache>
                <c:ptCount val="4"/>
                <c:pt idx="0">
                  <c:v>Total Items</c:v>
                </c:pt>
                <c:pt idx="1">
                  <c:v>Ratings per Item</c:v>
                </c:pt>
                <c:pt idx="2">
                  <c:v>Total Ratings (Thousands)</c:v>
                </c:pt>
                <c:pt idx="3">
                  <c:v>Normalized Cost ($ US)</c:v>
                </c:pt>
              </c:strCache>
            </c:strRef>
          </c:cat>
          <c:val>
            <c:numRef>
              <c:f>Tabelle1!$H$18:$H$21</c:f>
              <c:numCache>
                <c:formatCode>General</c:formatCode>
                <c:ptCount val="4"/>
                <c:pt idx="0">
                  <c:v>10073</c:v>
                </c:pt>
                <c:pt idx="1">
                  <c:v>119</c:v>
                </c:pt>
                <c:pt idx="2">
                  <c:v>1198.6869999999999</c:v>
                </c:pt>
                <c:pt idx="3">
                  <c:v>7242.0672916666663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291-410C-850C-7763D0C50BF5}"/>
            </c:ext>
          </c:extLst>
        </c:ser>
        <c:ser>
          <c:idx val="7"/>
          <c:order val="7"/>
          <c:tx>
            <c:strRef>
              <c:f>Tabelle1!$I$17</c:f>
              <c:strCache>
                <c:ptCount val="1"/>
                <c:pt idx="0">
                  <c:v>AVA (2012)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Tabelle1!$A$18:$A$21</c:f>
              <c:strCache>
                <c:ptCount val="4"/>
                <c:pt idx="0">
                  <c:v>Total Items</c:v>
                </c:pt>
                <c:pt idx="1">
                  <c:v>Ratings per Item</c:v>
                </c:pt>
                <c:pt idx="2">
                  <c:v>Total Ratings (Thousands)</c:v>
                </c:pt>
                <c:pt idx="3">
                  <c:v>Normalized Cost ($ US)</c:v>
                </c:pt>
              </c:strCache>
            </c:strRef>
          </c:cat>
          <c:val>
            <c:numRef>
              <c:f>Tabelle1!$I$18:$I$21</c:f>
              <c:numCache>
                <c:formatCode>General</c:formatCode>
                <c:ptCount val="4"/>
                <c:pt idx="0">
                  <c:v>250000</c:v>
                </c:pt>
                <c:pt idx="1">
                  <c:v>210</c:v>
                </c:pt>
                <c:pt idx="2">
                  <c:v>52500</c:v>
                </c:pt>
                <c:pt idx="3">
                  <c:v>317187.5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291-410C-850C-7763D0C50BF5}"/>
            </c:ext>
          </c:extLst>
        </c:ser>
        <c:ser>
          <c:idx val="8"/>
          <c:order val="8"/>
          <c:tx>
            <c:strRef>
              <c:f>Tabelle1!$J$17</c:f>
              <c:strCache>
                <c:ptCount val="1"/>
                <c:pt idx="0">
                  <c:v>IAD (2015)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Tabelle1!$A$18:$A$21</c:f>
              <c:strCache>
                <c:ptCount val="4"/>
                <c:pt idx="0">
                  <c:v>Total Items</c:v>
                </c:pt>
                <c:pt idx="1">
                  <c:v>Ratings per Item</c:v>
                </c:pt>
                <c:pt idx="2">
                  <c:v>Total Ratings (Thousands)</c:v>
                </c:pt>
                <c:pt idx="3">
                  <c:v>Normalized Cost ($ US)</c:v>
                </c:pt>
              </c:strCache>
            </c:strRef>
          </c:cat>
          <c:val>
            <c:numRef>
              <c:f>Tabelle1!$J$18:$J$21</c:f>
              <c:numCache>
                <c:formatCode>General</c:formatCode>
                <c:ptCount val="4"/>
                <c:pt idx="0">
                  <c:v>1500000</c:v>
                </c:pt>
                <c:pt idx="1">
                  <c:v>40</c:v>
                </c:pt>
                <c:pt idx="2">
                  <c:v>60000</c:v>
                </c:pt>
                <c:pt idx="3">
                  <c:v>362500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291-410C-850C-7763D0C50B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82574192"/>
        <c:axId val="1482583760"/>
      </c:barChart>
      <c:catAx>
        <c:axId val="148257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82583760"/>
        <c:crosses val="autoZero"/>
        <c:auto val="1"/>
        <c:lblAlgn val="ctr"/>
        <c:lblOffset val="100"/>
        <c:noMultiLvlLbl val="0"/>
      </c:catAx>
      <c:valAx>
        <c:axId val="148258376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8257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515101373197914E-2"/>
          <c:y val="3.240180443594997E-2"/>
          <c:w val="0.82497769028871393"/>
          <c:h val="0.82638717774665482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100000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2857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Tabelle1!$B$7:$B$9</c:f>
                <c:numCache>
                  <c:formatCode>General</c:formatCode>
                  <c:ptCount val="3"/>
                  <c:pt idx="0">
                    <c:v>7.0000000000000001E-3</c:v>
                  </c:pt>
                  <c:pt idx="1">
                    <c:v>8.9999999999999993E-3</c:v>
                  </c:pt>
                  <c:pt idx="2">
                    <c:v>9.4999999999999998E-3</c:v>
                  </c:pt>
                </c:numCache>
              </c:numRef>
            </c:plus>
            <c:minus>
              <c:numRef>
                <c:f>Tabelle1!$B$7:$B$9</c:f>
                <c:numCache>
                  <c:formatCode>General</c:formatCode>
                  <c:ptCount val="3"/>
                  <c:pt idx="0">
                    <c:v>7.0000000000000001E-3</c:v>
                  </c:pt>
                  <c:pt idx="1">
                    <c:v>8.9999999999999993E-3</c:v>
                  </c:pt>
                  <c:pt idx="2">
                    <c:v>9.4999999999999998E-3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accent1"/>
                </a:solidFill>
                <a:round/>
                <a:headEnd w="lg" len="lg"/>
              </a:ln>
              <a:effectLst/>
            </c:spPr>
          </c:errBars>
          <c:cat>
            <c:numRef>
              <c:f>Tabelle1!$A$2:$A$4</c:f>
              <c:numCache>
                <c:formatCode>General</c:formatCode>
                <c:ptCount val="3"/>
                <c:pt idx="0">
                  <c:v>1</c:v>
                </c:pt>
                <c:pt idx="1">
                  <c:v>5</c:v>
                </c:pt>
                <c:pt idx="2">
                  <c:v>100</c:v>
                </c:pt>
              </c:numCache>
            </c:num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0.76</c:v>
                </c:pt>
                <c:pt idx="1">
                  <c:v>0.76300000000000001</c:v>
                </c:pt>
                <c:pt idx="2">
                  <c:v>0.73299999999999998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30A-48C7-80E2-9E5FEE04F80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25000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2857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Tabelle1!$C$7:$C$9</c:f>
                <c:numCache>
                  <c:formatCode>General</c:formatCode>
                  <c:ptCount val="3"/>
                  <c:pt idx="0">
                    <c:v>1.0500000000000001E-2</c:v>
                  </c:pt>
                  <c:pt idx="1">
                    <c:v>7.4999999999999997E-3</c:v>
                  </c:pt>
                  <c:pt idx="2">
                    <c:v>5.4999999999999997E-3</c:v>
                  </c:pt>
                </c:numCache>
              </c:numRef>
            </c:plus>
            <c:minus>
              <c:numRef>
                <c:f>Tabelle1!$C$7:$C$9</c:f>
                <c:numCache>
                  <c:formatCode>General</c:formatCode>
                  <c:ptCount val="3"/>
                  <c:pt idx="0">
                    <c:v>1.0500000000000001E-2</c:v>
                  </c:pt>
                  <c:pt idx="1">
                    <c:v>7.4999999999999997E-3</c:v>
                  </c:pt>
                  <c:pt idx="2">
                    <c:v>5.4999999999999997E-3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accent2"/>
                </a:solidFill>
                <a:round/>
              </a:ln>
              <a:effectLst/>
            </c:spPr>
          </c:errBars>
          <c:cat>
            <c:numRef>
              <c:f>Tabelle1!$A$2:$A$4</c:f>
              <c:numCache>
                <c:formatCode>General</c:formatCode>
                <c:ptCount val="3"/>
                <c:pt idx="0">
                  <c:v>1</c:v>
                </c:pt>
                <c:pt idx="1">
                  <c:v>5</c:v>
                </c:pt>
                <c:pt idx="2">
                  <c:v>100</c:v>
                </c:pt>
              </c:numCache>
            </c:num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0.71899999999999997</c:v>
                </c:pt>
                <c:pt idx="1">
                  <c:v>0.72199999999999998</c:v>
                </c:pt>
                <c:pt idx="2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30A-48C7-80E2-9E5FEE04F80A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10000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2857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Tabelle1!$D$7:$D$9</c:f>
                <c:numCache>
                  <c:formatCode>General</c:formatCode>
                  <c:ptCount val="3"/>
                  <c:pt idx="0">
                    <c:v>2.3E-2</c:v>
                  </c:pt>
                  <c:pt idx="1">
                    <c:v>1.35E-2</c:v>
                  </c:pt>
                  <c:pt idx="2">
                    <c:v>2.6499999999999999E-2</c:v>
                  </c:pt>
                </c:numCache>
              </c:numRef>
            </c:plus>
            <c:minus>
              <c:numRef>
                <c:f>Tabelle1!$D$7:$D$9</c:f>
                <c:numCache>
                  <c:formatCode>General</c:formatCode>
                  <c:ptCount val="3"/>
                  <c:pt idx="0">
                    <c:v>2.3E-2</c:v>
                  </c:pt>
                  <c:pt idx="1">
                    <c:v>1.35E-2</c:v>
                  </c:pt>
                  <c:pt idx="2">
                    <c:v>2.6499999999999999E-2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accent3"/>
                </a:solidFill>
                <a:round/>
              </a:ln>
              <a:effectLst/>
            </c:spPr>
          </c:errBars>
          <c:cat>
            <c:numRef>
              <c:f>Tabelle1!$A$2:$A$4</c:f>
              <c:numCache>
                <c:formatCode>General</c:formatCode>
                <c:ptCount val="3"/>
                <c:pt idx="0">
                  <c:v>1</c:v>
                </c:pt>
                <c:pt idx="1">
                  <c:v>5</c:v>
                </c:pt>
                <c:pt idx="2">
                  <c:v>100</c:v>
                </c:pt>
              </c:numCache>
            </c:numRef>
          </c:cat>
          <c:val>
            <c:numRef>
              <c:f>Tabelle1!$D$2:$D$4</c:f>
              <c:numCache>
                <c:formatCode>General</c:formatCode>
                <c:ptCount val="3"/>
                <c:pt idx="0">
                  <c:v>0.65900000000000003</c:v>
                </c:pt>
                <c:pt idx="1">
                  <c:v>0.64100000000000001</c:v>
                </c:pt>
                <c:pt idx="2">
                  <c:v>0.61699999999999999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30A-48C7-80E2-9E5FEE04F80A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2500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28575">
                <a:solidFill>
                  <a:schemeClr val="accent6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Tabelle1!$E$7:$E$9</c:f>
                <c:numCache>
                  <c:formatCode>General</c:formatCode>
                  <c:ptCount val="3"/>
                  <c:pt idx="0">
                    <c:v>2.7E-2</c:v>
                  </c:pt>
                  <c:pt idx="1">
                    <c:v>3.2500000000000001E-2</c:v>
                  </c:pt>
                  <c:pt idx="2">
                    <c:v>3.6499999999999998E-2</c:v>
                  </c:pt>
                </c:numCache>
              </c:numRef>
            </c:plus>
            <c:minus>
              <c:numRef>
                <c:f>Tabelle1!$E$7:$E$9</c:f>
                <c:numCache>
                  <c:formatCode>General</c:formatCode>
                  <c:ptCount val="3"/>
                  <c:pt idx="0">
                    <c:v>2.7E-2</c:v>
                  </c:pt>
                  <c:pt idx="1">
                    <c:v>3.2500000000000001E-2</c:v>
                  </c:pt>
                  <c:pt idx="2">
                    <c:v>3.6499999999999998E-2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accent6"/>
                </a:solidFill>
                <a:round/>
              </a:ln>
              <a:effectLst/>
            </c:spPr>
          </c:errBars>
          <c:cat>
            <c:numRef>
              <c:f>Tabelle1!$A$2:$A$4</c:f>
              <c:numCache>
                <c:formatCode>General</c:formatCode>
                <c:ptCount val="3"/>
                <c:pt idx="0">
                  <c:v>1</c:v>
                </c:pt>
                <c:pt idx="1">
                  <c:v>5</c:v>
                </c:pt>
                <c:pt idx="2">
                  <c:v>100</c:v>
                </c:pt>
              </c:numCache>
            </c:numRef>
          </c:cat>
          <c:val>
            <c:numRef>
              <c:f>Tabelle1!$E$2:$E$4</c:f>
              <c:numCache>
                <c:formatCode>General</c:formatCode>
                <c:ptCount val="3"/>
                <c:pt idx="0">
                  <c:v>0.52200000000000002</c:v>
                </c:pt>
                <c:pt idx="1">
                  <c:v>0.54200000000000004</c:v>
                </c:pt>
                <c:pt idx="2">
                  <c:v>0.51300000000000001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30A-48C7-80E2-9E5FEE04F80A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1000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28575">
                <a:solidFill>
                  <a:schemeClr val="accent4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Tabelle1!$F$7:$F$9</c:f>
                <c:numCache>
                  <c:formatCode>General</c:formatCode>
                  <c:ptCount val="3"/>
                  <c:pt idx="0">
                    <c:v>0.05</c:v>
                  </c:pt>
                  <c:pt idx="1">
                    <c:v>3.5499999999999997E-2</c:v>
                  </c:pt>
                  <c:pt idx="2">
                    <c:v>4.3499999999999997E-2</c:v>
                  </c:pt>
                </c:numCache>
              </c:numRef>
            </c:plus>
            <c:minus>
              <c:numRef>
                <c:f>Tabelle1!$F$7:$F$9</c:f>
                <c:numCache>
                  <c:formatCode>General</c:formatCode>
                  <c:ptCount val="3"/>
                  <c:pt idx="0">
                    <c:v>0.05</c:v>
                  </c:pt>
                  <c:pt idx="1">
                    <c:v>3.5499999999999997E-2</c:v>
                  </c:pt>
                  <c:pt idx="2">
                    <c:v>4.3499999999999997E-2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accent4"/>
                </a:solidFill>
                <a:round/>
              </a:ln>
              <a:effectLst/>
            </c:spPr>
          </c:errBars>
          <c:cat>
            <c:numRef>
              <c:f>Tabelle1!$A$2:$A$4</c:f>
              <c:numCache>
                <c:formatCode>General</c:formatCode>
                <c:ptCount val="3"/>
                <c:pt idx="0">
                  <c:v>1</c:v>
                </c:pt>
                <c:pt idx="1">
                  <c:v>5</c:v>
                </c:pt>
                <c:pt idx="2">
                  <c:v>100</c:v>
                </c:pt>
              </c:numCache>
            </c:numRef>
          </c:cat>
          <c:val>
            <c:numRef>
              <c:f>Tabelle1!$F$2:$F$4</c:f>
              <c:numCache>
                <c:formatCode>General</c:formatCode>
                <c:ptCount val="3"/>
                <c:pt idx="0">
                  <c:v>0.44</c:v>
                </c:pt>
                <c:pt idx="1">
                  <c:v>0.503</c:v>
                </c:pt>
                <c:pt idx="2">
                  <c:v>0.40899999999999997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30A-48C7-80E2-9E5FEE04F8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1219583"/>
        <c:axId val="2021215839"/>
      </c:lineChart>
      <c:catAx>
        <c:axId val="2021219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21215839"/>
        <c:crosses val="autoZero"/>
        <c:auto val="1"/>
        <c:lblAlgn val="ctr"/>
        <c:lblOffset val="100"/>
        <c:noMultiLvlLbl val="0"/>
      </c:catAx>
      <c:valAx>
        <c:axId val="2021215839"/>
        <c:scaling>
          <c:orientation val="minMax"/>
          <c:min val="0.3500000000000000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212195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7576999125109345"/>
          <c:y val="0.25570426375135719"/>
          <c:w val="0.12311889763779528"/>
          <c:h val="0.319663713522201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05944-5C19-4BDE-9C95-3F23A472F184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8BA4B-9411-4EA6-9BB0-76DD5FC87A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21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8BA4B-9411-4EA6-9BB0-76DD5FC87A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46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8BA4B-9411-4EA6-9BB0-76DD5FC87A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10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8BA4B-9411-4EA6-9BB0-76DD5FC87A1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87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At ~5 </a:t>
            </a:r>
            <a:r>
              <a:rPr lang="de-DE" dirty="0" err="1" smtClean="0"/>
              <a:t>votes</a:t>
            </a:r>
            <a:r>
              <a:rPr lang="de-DE" dirty="0" smtClean="0"/>
              <a:t> (1/10th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budget</a:t>
            </a:r>
            <a:r>
              <a:rPr lang="de-DE" baseline="0" dirty="0" smtClean="0"/>
              <a:t>) </a:t>
            </a:r>
            <a:r>
              <a:rPr lang="de-DE" baseline="0" dirty="0" err="1" smtClean="0"/>
              <a:t>bridging</a:t>
            </a:r>
            <a:r>
              <a:rPr lang="de-DE" baseline="0" dirty="0" smtClean="0"/>
              <a:t> 66%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performance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gap</a:t>
            </a:r>
            <a:r>
              <a:rPr lang="de-DE" baseline="0" dirty="0" smtClean="0"/>
              <a:t> ~.12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.18 </a:t>
            </a:r>
            <a:r>
              <a:rPr lang="de-DE" baseline="0" dirty="0" err="1" smtClean="0"/>
              <a:t>difference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.55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.73 SRCC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8BA4B-9411-4EA6-9BB0-76DD5FC87A1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28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0BD7E-2FE3-40CF-8BD2-9BA1BC121723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9D98B-6C32-47FF-892F-46D807F423D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58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0BD7E-2FE3-40CF-8BD2-9BA1BC121723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9D98B-6C32-47FF-892F-46D807F423D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82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0BD7E-2FE3-40CF-8BD2-9BA1BC121723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9D98B-6C32-47FF-892F-46D807F423D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957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0BD7E-2FE3-40CF-8BD2-9BA1BC121723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9D98B-6C32-47FF-892F-46D807F423D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40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0BD7E-2FE3-40CF-8BD2-9BA1BC121723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9D98B-6C32-47FF-892F-46D807F423D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2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0BD7E-2FE3-40CF-8BD2-9BA1BC121723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9D98B-6C32-47FF-892F-46D807F423D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9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0BD7E-2FE3-40CF-8BD2-9BA1BC121723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9D98B-6C32-47FF-892F-46D807F423D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4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0BD7E-2FE3-40CF-8BD2-9BA1BC121723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9D98B-6C32-47FF-892F-46D807F423D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6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0BD7E-2FE3-40CF-8BD2-9BA1BC121723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9D98B-6C32-47FF-892F-46D807F423D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82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0BD7E-2FE3-40CF-8BD2-9BA1BC121723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9D98B-6C32-47FF-892F-46D807F423D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84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0BD7E-2FE3-40CF-8BD2-9BA1BC121723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9D98B-6C32-47FF-892F-46D807F423D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0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0BD7E-2FE3-40CF-8BD2-9BA1BC121723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9D98B-6C32-47FF-892F-46D807F423D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06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microsoft.com/office/2007/relationships/hdphoto" Target="../media/hdphoto4.wdp"/><Relationship Id="rId4" Type="http://schemas.openxmlformats.org/officeDocument/2006/relationships/image" Target="../media/image30.png"/><Relationship Id="rId9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image" Target="../media/image24.png"/><Relationship Id="rId18" Type="http://schemas.openxmlformats.org/officeDocument/2006/relationships/image" Target="../media/image46.png"/><Relationship Id="rId3" Type="http://schemas.openxmlformats.org/officeDocument/2006/relationships/image" Target="../media/image14.png"/><Relationship Id="rId21" Type="http://schemas.openxmlformats.org/officeDocument/2006/relationships/image" Target="../media/image49.png"/><Relationship Id="rId7" Type="http://schemas.openxmlformats.org/officeDocument/2006/relationships/image" Target="../media/image18.emf"/><Relationship Id="rId12" Type="http://schemas.openxmlformats.org/officeDocument/2006/relationships/image" Target="../media/image23.emf"/><Relationship Id="rId17" Type="http://schemas.openxmlformats.org/officeDocument/2006/relationships/image" Target="../media/image45.png"/><Relationship Id="rId2" Type="http://schemas.openxmlformats.org/officeDocument/2006/relationships/image" Target="../media/image13.png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emf"/><Relationship Id="rId5" Type="http://schemas.openxmlformats.org/officeDocument/2006/relationships/image" Target="../media/image16.emf"/><Relationship Id="rId15" Type="http://schemas.openxmlformats.org/officeDocument/2006/relationships/image" Target="../media/image43.png"/><Relationship Id="rId10" Type="http://schemas.openxmlformats.org/officeDocument/2006/relationships/image" Target="../media/image21.emf"/><Relationship Id="rId19" Type="http://schemas.openxmlformats.org/officeDocument/2006/relationships/image" Target="../media/image47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5" Type="http://schemas.openxmlformats.org/officeDocument/2006/relationships/image" Target="../media/image25.png"/><Relationship Id="rId4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606904"/>
            <a:ext cx="9144000" cy="2903060"/>
          </a:xfrm>
        </p:spPr>
        <p:txBody>
          <a:bodyPr>
            <a:normAutofit/>
          </a:bodyPr>
          <a:lstStyle/>
          <a:p>
            <a:r>
              <a:rPr lang="en-US" dirty="0"/>
              <a:t>The KonVid-150k Video Quality Assessment Dataset &amp; Objective Metrics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3255963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Understanding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Improving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Creation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Annotation </a:t>
            </a:r>
            <a:r>
              <a:rPr lang="de-DE" dirty="0" err="1" smtClean="0"/>
              <a:t>of</a:t>
            </a:r>
            <a:r>
              <a:rPr lang="de-DE" dirty="0" smtClean="0"/>
              <a:t> Multimedia Databases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  <a:p>
            <a:r>
              <a:rPr lang="de-DE" dirty="0" smtClean="0"/>
              <a:t>Franz Götz-Hahn</a:t>
            </a:r>
          </a:p>
          <a:p>
            <a:r>
              <a:rPr lang="de-DE" dirty="0" smtClean="0"/>
              <a:t>VQEG Meeting 13th-17th </a:t>
            </a:r>
            <a:r>
              <a:rPr lang="de-DE" dirty="0" err="1" smtClean="0"/>
              <a:t>Dec</a:t>
            </a:r>
            <a:r>
              <a:rPr lang="de-DE" dirty="0" smtClean="0"/>
              <a:t>, 14.12.2021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05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Visual </a:t>
            </a:r>
            <a:r>
              <a:rPr lang="de-DE" dirty="0" smtClean="0"/>
              <a:t>Quality Database </a:t>
            </a:r>
            <a:r>
              <a:rPr lang="de-DE" dirty="0" err="1"/>
              <a:t>Challenges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10000"/>
          </a:bodyPr>
          <a:lstStyle/>
          <a:p>
            <a:pPr>
              <a:lnSpc>
                <a:spcPct val="250000"/>
              </a:lnSpc>
            </a:pPr>
            <a:r>
              <a:rPr lang="en-US" dirty="0"/>
              <a:t>L</a:t>
            </a:r>
            <a:r>
              <a:rPr lang="en-US" dirty="0" smtClean="0"/>
              <a:t>ack </a:t>
            </a:r>
            <a:r>
              <a:rPr lang="en-US" dirty="0"/>
              <a:t>of </a:t>
            </a:r>
            <a:r>
              <a:rPr lang="en-US" dirty="0" smtClean="0"/>
              <a:t>data</a:t>
            </a:r>
            <a:endParaRPr lang="en-US" dirty="0"/>
          </a:p>
          <a:p>
            <a:pPr>
              <a:lnSpc>
                <a:spcPct val="250000"/>
              </a:lnSpc>
            </a:pPr>
            <a:r>
              <a:rPr lang="en-US" dirty="0"/>
              <a:t>L</a:t>
            </a:r>
            <a:r>
              <a:rPr lang="en-US" dirty="0" smtClean="0"/>
              <a:t>ack </a:t>
            </a:r>
            <a:r>
              <a:rPr lang="en-US" dirty="0"/>
              <a:t>of </a:t>
            </a:r>
            <a:r>
              <a:rPr lang="en-US" dirty="0" smtClean="0"/>
              <a:t>annotations    budget</a:t>
            </a:r>
            <a:endParaRPr lang="en-US" dirty="0"/>
          </a:p>
          <a:p>
            <a:pPr marL="0" indent="0">
              <a:lnSpc>
                <a:spcPct val="250000"/>
              </a:lnSpc>
              <a:buNone/>
            </a:pPr>
            <a:r>
              <a:rPr lang="de-DE" dirty="0" smtClean="0">
                <a:solidFill>
                  <a:schemeClr val="bg1"/>
                </a:solidFill>
              </a:rPr>
              <a:t>l</a:t>
            </a:r>
            <a:endParaRPr lang="en-US" dirty="0" smtClean="0"/>
          </a:p>
          <a:p>
            <a:pPr marL="0" indent="0">
              <a:lnSpc>
                <a:spcPct val="250000"/>
              </a:lnSpc>
              <a:buNone/>
            </a:pPr>
            <a:r>
              <a:rPr lang="de-DE" dirty="0" smtClean="0">
                <a:solidFill>
                  <a:schemeClr val="bg1"/>
                </a:solidFill>
              </a:rPr>
              <a:t>l</a:t>
            </a:r>
            <a:endParaRPr lang="de-DE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96" b="86957" l="2826" r="98261"/>
                    </a14:imgEffect>
                    <a14:imgEffect>
                      <a14:colorTemperature colorTemp="11500"/>
                    </a14:imgEffect>
                    <a14:imgEffect>
                      <a14:saturation sat="101000"/>
                    </a14:imgEffect>
                    <a14:imgEffect>
                      <a14:brightnessContrast bright="88000" contrast="-1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02246" flipH="1">
            <a:off x="1062472" y="2389748"/>
            <a:ext cx="1930917" cy="256440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3941600" y="3382169"/>
            <a:ext cx="1222855" cy="453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9D98B-6C32-47FF-892F-46D807F423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5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33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3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1612901" y="6190688"/>
            <a:ext cx="1650251" cy="3492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 12"/>
          <p:cNvSpPr/>
          <p:nvPr/>
        </p:nvSpPr>
        <p:spPr>
          <a:xfrm>
            <a:off x="3860425" y="6107500"/>
            <a:ext cx="1749799" cy="57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>
            <a:off x="6096000" y="6094198"/>
            <a:ext cx="1619250" cy="5715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Datasets</a:t>
            </a:r>
            <a:endParaRPr lang="en-US" dirty="0"/>
          </a:p>
        </p:txBody>
      </p:sp>
      <p:sp>
        <p:nvSpPr>
          <p:cNvPr id="10" name="Rechteck 9"/>
          <p:cNvSpPr/>
          <p:nvPr/>
        </p:nvSpPr>
        <p:spPr>
          <a:xfrm>
            <a:off x="8201026" y="6190687"/>
            <a:ext cx="2090456" cy="5715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hteck 10"/>
          <p:cNvSpPr/>
          <p:nvPr/>
        </p:nvSpPr>
        <p:spPr>
          <a:xfrm>
            <a:off x="4038600" y="645900"/>
            <a:ext cx="3676650" cy="57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Diagramm 13"/>
          <p:cNvGraphicFramePr>
            <a:graphicFrameLocks/>
          </p:cNvGraphicFramePr>
          <p:nvPr/>
        </p:nvGraphicFramePr>
        <p:xfrm>
          <a:off x="1180466" y="1498175"/>
          <a:ext cx="10173334" cy="5080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hteck 3"/>
          <p:cNvSpPr/>
          <p:nvPr/>
        </p:nvSpPr>
        <p:spPr>
          <a:xfrm>
            <a:off x="1720850" y="6303257"/>
            <a:ext cx="3306482" cy="196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5020982" y="6303257"/>
            <a:ext cx="2370418" cy="196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7404100" y="6303257"/>
            <a:ext cx="2025650" cy="196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9433557" y="6303257"/>
            <a:ext cx="2025650" cy="196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1904999" y="6245225"/>
            <a:ext cx="5363251" cy="547688"/>
          </a:xfrm>
          <a:prstGeom prst="rect">
            <a:avLst/>
          </a:prstGeom>
          <a:noFill/>
          <a:ln w="254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VQA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7373658" y="6245225"/>
            <a:ext cx="1732242" cy="547688"/>
          </a:xfrm>
          <a:prstGeom prst="rect">
            <a:avLst/>
          </a:prstGeom>
          <a:noFill/>
          <a:ln w="254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  <a:t>IQA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9194800" y="6245225"/>
            <a:ext cx="1924050" cy="547688"/>
          </a:xfrm>
          <a:prstGeom prst="rect">
            <a:avLst/>
          </a:prstGeom>
          <a:noFill/>
          <a:ln w="254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DE" b="1" dirty="0" smtClean="0">
                <a:solidFill>
                  <a:schemeClr val="accent4">
                    <a:lumMod val="75000"/>
                  </a:schemeClr>
                </a:solidFill>
              </a:rPr>
              <a:t>AQA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8793141" y="1548375"/>
            <a:ext cx="3306482" cy="4676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1816099" y="1593850"/>
            <a:ext cx="6977042" cy="46101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uppieren 24"/>
          <p:cNvGrpSpPr/>
          <p:nvPr/>
        </p:nvGrpSpPr>
        <p:grpSpPr>
          <a:xfrm rot="20453353">
            <a:off x="9462681" y="3721831"/>
            <a:ext cx="3055613" cy="2383552"/>
            <a:chOff x="7395970" y="3926865"/>
            <a:chExt cx="3055613" cy="2383552"/>
          </a:xfrm>
        </p:grpSpPr>
        <p:pic>
          <p:nvPicPr>
            <p:cNvPr id="26" name="Picture 4" descr="https://vitaderm.co.za/NewWebsite/wp-content/uploads/2020/04/1563377-200-2-e1587903934607.pn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4718" flipH="1">
              <a:off x="7395970" y="4405417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feld 26"/>
            <p:cNvSpPr txBox="1"/>
            <p:nvPr/>
          </p:nvSpPr>
          <p:spPr>
            <a:xfrm rot="489121">
              <a:off x="7414533" y="3926865"/>
              <a:ext cx="303705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$7.25 US/</a:t>
              </a:r>
              <a:r>
                <a:rPr lang="de-DE" sz="2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hour</a:t>
              </a:r>
              <a:endPara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r>
                <a:rPr lang="de-DE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 </a:t>
              </a:r>
              <a:r>
                <a:rPr lang="de-DE" sz="2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</a:t>
              </a:r>
              <a:r>
                <a:rPr lang="de-DE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de-DE" sz="2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decision</a:t>
              </a:r>
              <a:r>
                <a:rPr lang="de-DE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time</a:t>
              </a:r>
              <a:endPara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8" name="Gruppieren 27"/>
          <p:cNvGrpSpPr/>
          <p:nvPr/>
        </p:nvGrpSpPr>
        <p:grpSpPr>
          <a:xfrm rot="20984181">
            <a:off x="8673531" y="1354626"/>
            <a:ext cx="2050934" cy="1751870"/>
            <a:chOff x="1701091" y="4301563"/>
            <a:chExt cx="2050934" cy="1751870"/>
          </a:xfrm>
        </p:grpSpPr>
        <p:pic>
          <p:nvPicPr>
            <p:cNvPr id="29" name="Picture 2" descr="https://img.pngio.com/up-hand-drawn-arrow-icons-download-free-vector-icons-noun-project-hand-drawn-arrows-png-200_200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302755">
              <a:off x="2152344" y="4453752"/>
              <a:ext cx="1599681" cy="1599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feld 29"/>
            <p:cNvSpPr txBox="1"/>
            <p:nvPr/>
          </p:nvSpPr>
          <p:spPr>
            <a:xfrm rot="1375">
              <a:off x="1701091" y="4301563"/>
              <a:ext cx="19111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400" dirty="0" smtClean="0">
                  <a:solidFill>
                    <a:srgbClr val="D7A21F"/>
                  </a:solidFill>
                </a:rPr>
                <a:t>&gt;$300,000 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926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2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3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4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5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6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7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8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 uiExpand="1">
        <p:bldSub>
          <a:bldChart bld="seriesEl"/>
        </p:bldSub>
      </p:bldGraphic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Visual </a:t>
            </a:r>
            <a:r>
              <a:rPr lang="de-DE" dirty="0" smtClean="0"/>
              <a:t>Quality Database </a:t>
            </a:r>
            <a:r>
              <a:rPr lang="de-DE" dirty="0" err="1"/>
              <a:t>Challenges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10000"/>
          </a:bodyPr>
          <a:lstStyle/>
          <a:p>
            <a:pPr>
              <a:lnSpc>
                <a:spcPct val="250000"/>
              </a:lnSpc>
            </a:pPr>
            <a:r>
              <a:rPr lang="en-US" dirty="0" smtClean="0"/>
              <a:t>Lack </a:t>
            </a:r>
            <a:r>
              <a:rPr lang="en-US" dirty="0"/>
              <a:t>of </a:t>
            </a:r>
            <a:r>
              <a:rPr lang="en-US" dirty="0" smtClean="0"/>
              <a:t>data</a:t>
            </a:r>
            <a:endParaRPr lang="en-US" dirty="0"/>
          </a:p>
          <a:p>
            <a:pPr>
              <a:lnSpc>
                <a:spcPct val="250000"/>
              </a:lnSpc>
            </a:pPr>
            <a:r>
              <a:rPr lang="en-US" dirty="0" smtClean="0"/>
              <a:t>Lack </a:t>
            </a:r>
            <a:r>
              <a:rPr lang="en-US" dirty="0"/>
              <a:t>of annotations    budget</a:t>
            </a:r>
          </a:p>
          <a:p>
            <a:pPr>
              <a:lnSpc>
                <a:spcPct val="250000"/>
              </a:lnSpc>
            </a:pPr>
            <a:r>
              <a:rPr lang="en-US" dirty="0" smtClean="0"/>
              <a:t>Lack</a:t>
            </a:r>
            <a:r>
              <a:rPr lang="de-DE" dirty="0" smtClean="0"/>
              <a:t> </a:t>
            </a:r>
            <a:r>
              <a:rPr lang="de-DE" dirty="0" err="1"/>
              <a:t>of</a:t>
            </a:r>
            <a:r>
              <a:rPr lang="de-DE" dirty="0"/>
              <a:t> powerful </a:t>
            </a:r>
            <a:r>
              <a:rPr lang="de-DE" dirty="0" err="1" smtClean="0"/>
              <a:t>models</a:t>
            </a:r>
            <a:endParaRPr lang="de-DE" dirty="0" smtClean="0"/>
          </a:p>
          <a:p>
            <a:pPr marL="0" indent="0">
              <a:lnSpc>
                <a:spcPct val="250000"/>
              </a:lnSpc>
              <a:buNone/>
            </a:pPr>
            <a:r>
              <a:rPr lang="de-DE" dirty="0" smtClean="0">
                <a:solidFill>
                  <a:schemeClr val="bg1"/>
                </a:solidFill>
              </a:rPr>
              <a:t>transient </a:t>
            </a:r>
            <a:r>
              <a:rPr lang="de-DE" dirty="0" err="1" smtClean="0">
                <a:solidFill>
                  <a:schemeClr val="bg1"/>
                </a:solidFill>
              </a:rPr>
              <a:t>meaning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of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quality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scale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96" b="86957" l="2826" r="98261"/>
                    </a14:imgEffect>
                    <a14:imgEffect>
                      <a14:colorTemperature colorTemp="11500"/>
                    </a14:imgEffect>
                    <a14:imgEffect>
                      <a14:saturation sat="101000"/>
                    </a14:imgEffect>
                    <a14:imgEffect>
                      <a14:brightnessContrast bright="88000" contrast="-1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02246" flipH="1">
            <a:off x="1033899" y="2370698"/>
            <a:ext cx="1930917" cy="25644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28" b="89744" l="1310" r="97598"/>
                    </a14:imgEffect>
                    <a14:imgEffect>
                      <a14:brightnessContrast bright="5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242768">
            <a:off x="1985067" y="3526079"/>
            <a:ext cx="1881040" cy="177928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3941600" y="3382169"/>
            <a:ext cx="1222855" cy="453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9D98B-6C32-47FF-892F-46D807F423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9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ctangle 17"/>
          <p:cNvSpPr/>
          <p:nvPr/>
        </p:nvSpPr>
        <p:spPr>
          <a:xfrm>
            <a:off x="2771185" y="3546831"/>
            <a:ext cx="8734059" cy="3596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concatenated </a:t>
            </a:r>
            <a:r>
              <a:rPr lang="en-US" sz="1400" dirty="0" smtClean="0"/>
              <a:t>multi-level spatially pooled features </a:t>
            </a:r>
            <a:r>
              <a:rPr lang="en-US" sz="1400" dirty="0"/>
              <a:t>(16928-dimensional)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Deep</a:t>
            </a:r>
            <a:r>
              <a:rPr lang="de-DE" dirty="0" smtClean="0"/>
              <a:t> Feature-</a:t>
            </a:r>
            <a:r>
              <a:rPr lang="de-DE" dirty="0" err="1" smtClean="0"/>
              <a:t>based</a:t>
            </a:r>
            <a:r>
              <a:rPr lang="de-DE" dirty="0" smtClean="0"/>
              <a:t> </a:t>
            </a:r>
            <a:r>
              <a:rPr lang="de-DE" dirty="0" err="1" smtClean="0"/>
              <a:t>Prediction</a:t>
            </a:r>
            <a:endParaRPr lang="en-US" dirty="0"/>
          </a:p>
        </p:txBody>
      </p:sp>
      <p:sp>
        <p:nvSpPr>
          <p:cNvPr id="76" name="Rounded Rectangle 44"/>
          <p:cNvSpPr/>
          <p:nvPr/>
        </p:nvSpPr>
        <p:spPr>
          <a:xfrm>
            <a:off x="1488025" y="2314948"/>
            <a:ext cx="9852501" cy="548955"/>
          </a:xfrm>
          <a:prstGeom prst="roundRect">
            <a:avLst>
              <a:gd name="adj" fmla="val 30726"/>
            </a:avLst>
          </a:prstGeom>
          <a:ln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17"/>
          <p:cNvSpPr/>
          <p:nvPr/>
        </p:nvSpPr>
        <p:spPr>
          <a:xfrm>
            <a:off x="2942251" y="3709254"/>
            <a:ext cx="8734059" cy="3596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concatenated </a:t>
            </a:r>
            <a:r>
              <a:rPr lang="en-US" sz="1400" dirty="0" smtClean="0"/>
              <a:t>multi-level spatially pooled features </a:t>
            </a:r>
            <a:r>
              <a:rPr lang="en-US" sz="1400" dirty="0"/>
              <a:t>(16928-dimensional)</a:t>
            </a:r>
          </a:p>
        </p:txBody>
      </p:sp>
      <p:grpSp>
        <p:nvGrpSpPr>
          <p:cNvPr id="78" name="Gruppieren 77"/>
          <p:cNvGrpSpPr/>
          <p:nvPr/>
        </p:nvGrpSpPr>
        <p:grpSpPr>
          <a:xfrm>
            <a:off x="1489502" y="1901186"/>
            <a:ext cx="2595706" cy="963642"/>
            <a:chOff x="3268509" y="1062223"/>
            <a:chExt cx="2776426" cy="1030080"/>
          </a:xfrm>
        </p:grpSpPr>
        <p:sp>
          <p:nvSpPr>
            <p:cNvPr id="79" name="Rounded Rectangle 44"/>
            <p:cNvSpPr/>
            <p:nvPr/>
          </p:nvSpPr>
          <p:spPr>
            <a:xfrm>
              <a:off x="3268509" y="1062223"/>
              <a:ext cx="2776426" cy="1030080"/>
            </a:xfrm>
            <a:prstGeom prst="roundRect">
              <a:avLst/>
            </a:prstGeom>
            <a:ln>
              <a:prstDash val="sysDot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55"/>
            <p:cNvSpPr txBox="1"/>
            <p:nvPr/>
          </p:nvSpPr>
          <p:spPr>
            <a:xfrm>
              <a:off x="3542946" y="1082515"/>
              <a:ext cx="2227550" cy="328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Inception-ResNet-v2 body</a:t>
              </a:r>
            </a:p>
          </p:txBody>
        </p:sp>
      </p:grpSp>
      <p:sp>
        <p:nvSpPr>
          <p:cNvPr id="81" name="Rechteck 80"/>
          <p:cNvSpPr/>
          <p:nvPr/>
        </p:nvSpPr>
        <p:spPr>
          <a:xfrm>
            <a:off x="3783580" y="2324320"/>
            <a:ext cx="455330" cy="535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82" name="Straight Arrow Connector 45"/>
          <p:cNvCxnSpPr/>
          <p:nvPr/>
        </p:nvCxnSpPr>
        <p:spPr>
          <a:xfrm>
            <a:off x="4729638" y="3338835"/>
            <a:ext cx="0" cy="1678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10"/>
          <p:cNvSpPr/>
          <p:nvPr/>
        </p:nvSpPr>
        <p:spPr>
          <a:xfrm>
            <a:off x="4311769" y="2963566"/>
            <a:ext cx="835740" cy="352513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GAP</a:t>
            </a:r>
          </a:p>
        </p:txBody>
      </p:sp>
      <p:cxnSp>
        <p:nvCxnSpPr>
          <p:cNvPr id="84" name="Straight Arrow Connector 47"/>
          <p:cNvCxnSpPr/>
          <p:nvPr/>
        </p:nvCxnSpPr>
        <p:spPr>
          <a:xfrm>
            <a:off x="6359506" y="3338835"/>
            <a:ext cx="0" cy="1678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49"/>
          <p:cNvSpPr/>
          <p:nvPr/>
        </p:nvSpPr>
        <p:spPr>
          <a:xfrm>
            <a:off x="5941637" y="2963566"/>
            <a:ext cx="835740" cy="352513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GAP</a:t>
            </a:r>
          </a:p>
        </p:txBody>
      </p:sp>
      <p:cxnSp>
        <p:nvCxnSpPr>
          <p:cNvPr id="86" name="Straight Arrow Connector 45"/>
          <p:cNvCxnSpPr/>
          <p:nvPr/>
        </p:nvCxnSpPr>
        <p:spPr>
          <a:xfrm>
            <a:off x="3099770" y="3338835"/>
            <a:ext cx="0" cy="1678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10"/>
          <p:cNvSpPr/>
          <p:nvPr/>
        </p:nvSpPr>
        <p:spPr>
          <a:xfrm>
            <a:off x="2681901" y="2963566"/>
            <a:ext cx="835740" cy="352513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GAP</a:t>
            </a:r>
          </a:p>
        </p:txBody>
      </p:sp>
      <p:cxnSp>
        <p:nvCxnSpPr>
          <p:cNvPr id="88" name="Straight Arrow Connector 47"/>
          <p:cNvCxnSpPr/>
          <p:nvPr/>
        </p:nvCxnSpPr>
        <p:spPr>
          <a:xfrm>
            <a:off x="7989373" y="3338835"/>
            <a:ext cx="0" cy="1678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49"/>
          <p:cNvSpPr/>
          <p:nvPr/>
        </p:nvSpPr>
        <p:spPr>
          <a:xfrm>
            <a:off x="7571505" y="2963566"/>
            <a:ext cx="835740" cy="352513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GAP</a:t>
            </a:r>
          </a:p>
        </p:txBody>
      </p:sp>
      <p:cxnSp>
        <p:nvCxnSpPr>
          <p:cNvPr id="90" name="Straight Arrow Connector 47"/>
          <p:cNvCxnSpPr/>
          <p:nvPr/>
        </p:nvCxnSpPr>
        <p:spPr>
          <a:xfrm>
            <a:off x="9619241" y="3338835"/>
            <a:ext cx="0" cy="1678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49"/>
          <p:cNvSpPr/>
          <p:nvPr/>
        </p:nvSpPr>
        <p:spPr>
          <a:xfrm>
            <a:off x="9201373" y="2963566"/>
            <a:ext cx="835740" cy="352513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GAP</a:t>
            </a:r>
          </a:p>
        </p:txBody>
      </p:sp>
      <p:cxnSp>
        <p:nvCxnSpPr>
          <p:cNvPr id="92" name="Straight Arrow Connector 47"/>
          <p:cNvCxnSpPr/>
          <p:nvPr/>
        </p:nvCxnSpPr>
        <p:spPr>
          <a:xfrm>
            <a:off x="11249108" y="3338835"/>
            <a:ext cx="0" cy="1678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49"/>
          <p:cNvSpPr/>
          <p:nvPr/>
        </p:nvSpPr>
        <p:spPr>
          <a:xfrm>
            <a:off x="10831240" y="2963566"/>
            <a:ext cx="835740" cy="352513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GAP</a:t>
            </a:r>
          </a:p>
        </p:txBody>
      </p:sp>
      <p:sp>
        <p:nvSpPr>
          <p:cNvPr id="94" name="Rectangle 4"/>
          <p:cNvSpPr/>
          <p:nvPr/>
        </p:nvSpPr>
        <p:spPr>
          <a:xfrm>
            <a:off x="3277516" y="2386477"/>
            <a:ext cx="1310870" cy="385739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10 Inception-A</a:t>
            </a:r>
          </a:p>
        </p:txBody>
      </p:sp>
      <p:cxnSp>
        <p:nvCxnSpPr>
          <p:cNvPr id="95" name="Straight Arrow Connector 13"/>
          <p:cNvCxnSpPr>
            <a:stCxn id="94" idx="3"/>
            <a:endCxn id="97" idx="1"/>
          </p:cNvCxnSpPr>
          <p:nvPr/>
        </p:nvCxnSpPr>
        <p:spPr>
          <a:xfrm>
            <a:off x="4588387" y="2579346"/>
            <a:ext cx="31971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31"/>
          <p:cNvCxnSpPr/>
          <p:nvPr/>
        </p:nvCxnSpPr>
        <p:spPr>
          <a:xfrm>
            <a:off x="4729639" y="2572221"/>
            <a:ext cx="3383" cy="3864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26"/>
          <p:cNvSpPr/>
          <p:nvPr/>
        </p:nvSpPr>
        <p:spPr>
          <a:xfrm>
            <a:off x="4908098" y="2386477"/>
            <a:ext cx="1310870" cy="385739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Reduction-A</a:t>
            </a:r>
          </a:p>
        </p:txBody>
      </p:sp>
      <p:cxnSp>
        <p:nvCxnSpPr>
          <p:cNvPr id="98" name="Straight Arrow Connector 29"/>
          <p:cNvCxnSpPr>
            <a:stCxn id="97" idx="3"/>
            <a:endCxn id="103" idx="1"/>
          </p:cNvCxnSpPr>
          <p:nvPr/>
        </p:nvCxnSpPr>
        <p:spPr>
          <a:xfrm>
            <a:off x="6218968" y="2579346"/>
            <a:ext cx="31971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35"/>
          <p:cNvCxnSpPr/>
          <p:nvPr/>
        </p:nvCxnSpPr>
        <p:spPr>
          <a:xfrm>
            <a:off x="6359506" y="2572221"/>
            <a:ext cx="3383" cy="3864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51"/>
          <p:cNvSpPr/>
          <p:nvPr/>
        </p:nvSpPr>
        <p:spPr>
          <a:xfrm>
            <a:off x="1662995" y="2391223"/>
            <a:ext cx="1294811" cy="376248"/>
          </a:xfrm>
          <a:prstGeom prst="rect">
            <a:avLst/>
          </a:prstGeom>
          <a:solidFill>
            <a:schemeClr val="accent1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Stem</a:t>
            </a:r>
          </a:p>
        </p:txBody>
      </p:sp>
      <p:cxnSp>
        <p:nvCxnSpPr>
          <p:cNvPr id="101" name="Straight Arrow Connector 13"/>
          <p:cNvCxnSpPr>
            <a:stCxn id="100" idx="3"/>
            <a:endCxn id="94" idx="1"/>
          </p:cNvCxnSpPr>
          <p:nvPr/>
        </p:nvCxnSpPr>
        <p:spPr>
          <a:xfrm>
            <a:off x="2957806" y="2579346"/>
            <a:ext cx="31971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31"/>
          <p:cNvCxnSpPr/>
          <p:nvPr/>
        </p:nvCxnSpPr>
        <p:spPr>
          <a:xfrm>
            <a:off x="3099771" y="2572221"/>
            <a:ext cx="3383" cy="3864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26"/>
          <p:cNvSpPr/>
          <p:nvPr/>
        </p:nvSpPr>
        <p:spPr>
          <a:xfrm>
            <a:off x="6538679" y="2386477"/>
            <a:ext cx="1310870" cy="385739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20 Inception-B</a:t>
            </a:r>
          </a:p>
        </p:txBody>
      </p:sp>
      <p:cxnSp>
        <p:nvCxnSpPr>
          <p:cNvPr id="104" name="Straight Arrow Connector 29"/>
          <p:cNvCxnSpPr>
            <a:stCxn id="103" idx="3"/>
            <a:endCxn id="106" idx="1"/>
          </p:cNvCxnSpPr>
          <p:nvPr/>
        </p:nvCxnSpPr>
        <p:spPr>
          <a:xfrm>
            <a:off x="7849549" y="2579346"/>
            <a:ext cx="31971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35"/>
          <p:cNvCxnSpPr/>
          <p:nvPr/>
        </p:nvCxnSpPr>
        <p:spPr>
          <a:xfrm>
            <a:off x="7989374" y="2572221"/>
            <a:ext cx="3383" cy="3864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26"/>
          <p:cNvSpPr/>
          <p:nvPr/>
        </p:nvSpPr>
        <p:spPr>
          <a:xfrm>
            <a:off x="8169260" y="2386477"/>
            <a:ext cx="1310870" cy="385739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Reduction-B</a:t>
            </a:r>
          </a:p>
        </p:txBody>
      </p:sp>
      <p:cxnSp>
        <p:nvCxnSpPr>
          <p:cNvPr id="107" name="Straight Arrow Connector 29"/>
          <p:cNvCxnSpPr>
            <a:stCxn id="106" idx="3"/>
            <a:endCxn id="109" idx="1"/>
          </p:cNvCxnSpPr>
          <p:nvPr/>
        </p:nvCxnSpPr>
        <p:spPr>
          <a:xfrm>
            <a:off x="9480131" y="2579346"/>
            <a:ext cx="31971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35"/>
          <p:cNvCxnSpPr/>
          <p:nvPr/>
        </p:nvCxnSpPr>
        <p:spPr>
          <a:xfrm>
            <a:off x="9619242" y="2572221"/>
            <a:ext cx="3383" cy="3864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26"/>
          <p:cNvSpPr/>
          <p:nvPr/>
        </p:nvSpPr>
        <p:spPr>
          <a:xfrm>
            <a:off x="9799842" y="2386477"/>
            <a:ext cx="1310870" cy="385739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10 Inception-C</a:t>
            </a:r>
          </a:p>
        </p:txBody>
      </p:sp>
      <p:cxnSp>
        <p:nvCxnSpPr>
          <p:cNvPr id="110" name="Straight Arrow Connector 29"/>
          <p:cNvCxnSpPr>
            <a:stCxn id="109" idx="3"/>
          </p:cNvCxnSpPr>
          <p:nvPr/>
        </p:nvCxnSpPr>
        <p:spPr>
          <a:xfrm>
            <a:off x="11110711" y="2579346"/>
            <a:ext cx="138398" cy="0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35"/>
          <p:cNvCxnSpPr/>
          <p:nvPr/>
        </p:nvCxnSpPr>
        <p:spPr>
          <a:xfrm>
            <a:off x="11249109" y="2572221"/>
            <a:ext cx="3383" cy="3864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Gruppieren 111"/>
          <p:cNvGrpSpPr/>
          <p:nvPr/>
        </p:nvGrpSpPr>
        <p:grpSpPr>
          <a:xfrm>
            <a:off x="193623" y="1632775"/>
            <a:ext cx="947493" cy="1893140"/>
            <a:chOff x="1699260" y="2642082"/>
            <a:chExt cx="1013460" cy="2024945"/>
          </a:xfrm>
        </p:grpSpPr>
        <p:sp>
          <p:nvSpPr>
            <p:cNvPr id="113" name="Rechteck 112"/>
            <p:cNvSpPr/>
            <p:nvPr/>
          </p:nvSpPr>
          <p:spPr>
            <a:xfrm>
              <a:off x="1699260" y="3149877"/>
              <a:ext cx="1013460" cy="100935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14" name="Gruppieren 113"/>
            <p:cNvGrpSpPr/>
            <p:nvPr/>
          </p:nvGrpSpPr>
          <p:grpSpPr>
            <a:xfrm>
              <a:off x="1731328" y="3135980"/>
              <a:ext cx="949325" cy="1037149"/>
              <a:chOff x="1731328" y="3133982"/>
              <a:chExt cx="949325" cy="1037149"/>
            </a:xfrm>
          </p:grpSpPr>
          <p:grpSp>
            <p:nvGrpSpPr>
              <p:cNvPr id="119" name="Gruppieren 118"/>
              <p:cNvGrpSpPr/>
              <p:nvPr/>
            </p:nvGrpSpPr>
            <p:grpSpPr>
              <a:xfrm>
                <a:off x="1731328" y="3133982"/>
                <a:ext cx="73025" cy="1037149"/>
                <a:chOff x="1727200" y="3130991"/>
                <a:chExt cx="73025" cy="1037149"/>
              </a:xfrm>
            </p:grpSpPr>
            <p:sp>
              <p:nvSpPr>
                <p:cNvPr id="134" name="Abgerundetes Rechteck 133"/>
                <p:cNvSpPr/>
                <p:nvPr/>
              </p:nvSpPr>
              <p:spPr>
                <a:xfrm>
                  <a:off x="1727200" y="4114165"/>
                  <a:ext cx="73025" cy="5397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Abgerundetes Rechteck 134"/>
                <p:cNvSpPr/>
                <p:nvPr/>
              </p:nvSpPr>
              <p:spPr>
                <a:xfrm>
                  <a:off x="1727200" y="3376784"/>
                  <a:ext cx="73025" cy="5397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Abgerundetes Rechteck 135"/>
                <p:cNvSpPr/>
                <p:nvPr/>
              </p:nvSpPr>
              <p:spPr>
                <a:xfrm>
                  <a:off x="1727200" y="3704508"/>
                  <a:ext cx="73025" cy="5397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Abgerundetes Rechteck 136"/>
                <p:cNvSpPr/>
                <p:nvPr/>
              </p:nvSpPr>
              <p:spPr>
                <a:xfrm>
                  <a:off x="1727200" y="3868370"/>
                  <a:ext cx="73025" cy="5397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Abgerundetes Rechteck 137"/>
                <p:cNvSpPr/>
                <p:nvPr/>
              </p:nvSpPr>
              <p:spPr>
                <a:xfrm>
                  <a:off x="1727200" y="3950301"/>
                  <a:ext cx="73025" cy="5397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Abgerundetes Rechteck 138"/>
                <p:cNvSpPr/>
                <p:nvPr/>
              </p:nvSpPr>
              <p:spPr>
                <a:xfrm>
                  <a:off x="1727200" y="3130991"/>
                  <a:ext cx="73025" cy="5397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Abgerundetes Rechteck 139"/>
                <p:cNvSpPr/>
                <p:nvPr/>
              </p:nvSpPr>
              <p:spPr>
                <a:xfrm>
                  <a:off x="1727200" y="3294853"/>
                  <a:ext cx="73025" cy="5397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Abgerundetes Rechteck 140"/>
                <p:cNvSpPr/>
                <p:nvPr/>
              </p:nvSpPr>
              <p:spPr>
                <a:xfrm>
                  <a:off x="1727200" y="3540646"/>
                  <a:ext cx="73025" cy="5397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Abgerundetes Rechteck 141"/>
                <p:cNvSpPr/>
                <p:nvPr/>
              </p:nvSpPr>
              <p:spPr>
                <a:xfrm>
                  <a:off x="1727200" y="3622577"/>
                  <a:ext cx="73025" cy="5397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Abgerundetes Rechteck 142"/>
                <p:cNvSpPr/>
                <p:nvPr/>
              </p:nvSpPr>
              <p:spPr>
                <a:xfrm>
                  <a:off x="1727200" y="4032232"/>
                  <a:ext cx="73025" cy="5397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Abgerundetes Rechteck 143"/>
                <p:cNvSpPr/>
                <p:nvPr/>
              </p:nvSpPr>
              <p:spPr>
                <a:xfrm>
                  <a:off x="1727200" y="3212922"/>
                  <a:ext cx="73025" cy="5397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Abgerundetes Rechteck 144"/>
                <p:cNvSpPr/>
                <p:nvPr/>
              </p:nvSpPr>
              <p:spPr>
                <a:xfrm>
                  <a:off x="1727200" y="3458715"/>
                  <a:ext cx="73025" cy="5397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Abgerundetes Rechteck 145"/>
                <p:cNvSpPr/>
                <p:nvPr/>
              </p:nvSpPr>
              <p:spPr>
                <a:xfrm>
                  <a:off x="1727200" y="3786439"/>
                  <a:ext cx="73025" cy="5397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0" name="Gruppieren 119"/>
              <p:cNvGrpSpPr/>
              <p:nvPr/>
            </p:nvGrpSpPr>
            <p:grpSpPr>
              <a:xfrm>
                <a:off x="2607628" y="3133982"/>
                <a:ext cx="73025" cy="1037149"/>
                <a:chOff x="1727200" y="3130991"/>
                <a:chExt cx="73025" cy="1037149"/>
              </a:xfrm>
            </p:grpSpPr>
            <p:sp>
              <p:nvSpPr>
                <p:cNvPr id="121" name="Abgerundetes Rechteck 120"/>
                <p:cNvSpPr/>
                <p:nvPr/>
              </p:nvSpPr>
              <p:spPr>
                <a:xfrm>
                  <a:off x="1727200" y="4114165"/>
                  <a:ext cx="73025" cy="5397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Abgerundetes Rechteck 121"/>
                <p:cNvSpPr/>
                <p:nvPr/>
              </p:nvSpPr>
              <p:spPr>
                <a:xfrm>
                  <a:off x="1727200" y="3376784"/>
                  <a:ext cx="73025" cy="5397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Abgerundetes Rechteck 122"/>
                <p:cNvSpPr/>
                <p:nvPr/>
              </p:nvSpPr>
              <p:spPr>
                <a:xfrm>
                  <a:off x="1727200" y="3704508"/>
                  <a:ext cx="73025" cy="5397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Abgerundetes Rechteck 123"/>
                <p:cNvSpPr/>
                <p:nvPr/>
              </p:nvSpPr>
              <p:spPr>
                <a:xfrm>
                  <a:off x="1727200" y="3868370"/>
                  <a:ext cx="73025" cy="5397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Abgerundetes Rechteck 124"/>
                <p:cNvSpPr/>
                <p:nvPr/>
              </p:nvSpPr>
              <p:spPr>
                <a:xfrm>
                  <a:off x="1727200" y="3950301"/>
                  <a:ext cx="73025" cy="5397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Abgerundetes Rechteck 125"/>
                <p:cNvSpPr/>
                <p:nvPr/>
              </p:nvSpPr>
              <p:spPr>
                <a:xfrm>
                  <a:off x="1727200" y="3130991"/>
                  <a:ext cx="73025" cy="5397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Abgerundetes Rechteck 126"/>
                <p:cNvSpPr/>
                <p:nvPr/>
              </p:nvSpPr>
              <p:spPr>
                <a:xfrm>
                  <a:off x="1727200" y="3294853"/>
                  <a:ext cx="73025" cy="5397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Abgerundetes Rechteck 127"/>
                <p:cNvSpPr/>
                <p:nvPr/>
              </p:nvSpPr>
              <p:spPr>
                <a:xfrm>
                  <a:off x="1727200" y="3540646"/>
                  <a:ext cx="73025" cy="5397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Abgerundetes Rechteck 128"/>
                <p:cNvSpPr/>
                <p:nvPr/>
              </p:nvSpPr>
              <p:spPr>
                <a:xfrm>
                  <a:off x="1727200" y="3622577"/>
                  <a:ext cx="73025" cy="5397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Abgerundetes Rechteck 129"/>
                <p:cNvSpPr/>
                <p:nvPr/>
              </p:nvSpPr>
              <p:spPr>
                <a:xfrm>
                  <a:off x="1727200" y="4032232"/>
                  <a:ext cx="73025" cy="5397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Abgerundetes Rechteck 130"/>
                <p:cNvSpPr/>
                <p:nvPr/>
              </p:nvSpPr>
              <p:spPr>
                <a:xfrm>
                  <a:off x="1727200" y="3212922"/>
                  <a:ext cx="73025" cy="5397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Abgerundetes Rechteck 131"/>
                <p:cNvSpPr/>
                <p:nvPr/>
              </p:nvSpPr>
              <p:spPr>
                <a:xfrm>
                  <a:off x="1727200" y="3458715"/>
                  <a:ext cx="73025" cy="5397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Abgerundetes Rechteck 132"/>
                <p:cNvSpPr/>
                <p:nvPr/>
              </p:nvSpPr>
              <p:spPr>
                <a:xfrm>
                  <a:off x="1727200" y="3786439"/>
                  <a:ext cx="73025" cy="5397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5" name="Gruppieren 114"/>
            <p:cNvGrpSpPr/>
            <p:nvPr/>
          </p:nvGrpSpPr>
          <p:grpSpPr>
            <a:xfrm>
              <a:off x="1836419" y="2642082"/>
              <a:ext cx="739142" cy="2024945"/>
              <a:chOff x="1833937" y="2642082"/>
              <a:chExt cx="739142" cy="2024945"/>
            </a:xfrm>
          </p:grpSpPr>
          <p:sp>
            <p:nvSpPr>
              <p:cNvPr id="116" name="Abgerundetes Rechteck 115"/>
              <p:cNvSpPr/>
              <p:nvPr/>
            </p:nvSpPr>
            <p:spPr>
              <a:xfrm>
                <a:off x="1833937" y="3341737"/>
                <a:ext cx="739142" cy="62563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DE" sz="1400" dirty="0" err="1">
                    <a:solidFill>
                      <a:schemeClr val="tx1"/>
                    </a:solidFill>
                  </a:rPr>
                  <a:t>video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frame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Abgerundetes Rechteck 116"/>
              <p:cNvSpPr/>
              <p:nvPr/>
            </p:nvSpPr>
            <p:spPr>
              <a:xfrm>
                <a:off x="1833937" y="2642082"/>
                <a:ext cx="739142" cy="62563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8" name="Abgerundetes Rechteck 117"/>
              <p:cNvSpPr/>
              <p:nvPr/>
            </p:nvSpPr>
            <p:spPr>
              <a:xfrm>
                <a:off x="1833937" y="4041393"/>
                <a:ext cx="739142" cy="62563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47" name="Straight Arrow Connector 13"/>
          <p:cNvCxnSpPr/>
          <p:nvPr/>
        </p:nvCxnSpPr>
        <p:spPr>
          <a:xfrm>
            <a:off x="1175264" y="2579346"/>
            <a:ext cx="42027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Rectangle 17"/>
          <p:cNvSpPr/>
          <p:nvPr/>
        </p:nvSpPr>
        <p:spPr>
          <a:xfrm>
            <a:off x="3103369" y="3871677"/>
            <a:ext cx="8734059" cy="3596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concatenated </a:t>
            </a:r>
            <a:r>
              <a:rPr lang="en-US" sz="1400" dirty="0" smtClean="0"/>
              <a:t>multi-level spatially pooled features </a:t>
            </a:r>
            <a:r>
              <a:rPr lang="en-US" sz="1400" dirty="0"/>
              <a:t>(16928-dimensional)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9D98B-6C32-47FF-892F-46D807F423D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1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P spid="76" grpId="0" animBg="1"/>
      <p:bldP spid="77" grpId="0" animBg="1"/>
      <p:bldP spid="83" grpId="0" animBg="1"/>
      <p:bldP spid="85" grpId="0" animBg="1"/>
      <p:bldP spid="87" grpId="0" animBg="1"/>
      <p:bldP spid="89" grpId="0" animBg="1"/>
      <p:bldP spid="91" grpId="0" animBg="1"/>
      <p:bldP spid="93" grpId="0" animBg="1"/>
      <p:bldP spid="94" grpId="0" animBg="1"/>
      <p:bldP spid="97" grpId="0" animBg="1"/>
      <p:bldP spid="100" grpId="0" animBg="1"/>
      <p:bldP spid="103" grpId="0" animBg="1"/>
      <p:bldP spid="106" grpId="0" animBg="1"/>
      <p:bldP spid="109" grpId="0" animBg="1"/>
      <p:bldP spid="1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Deep</a:t>
            </a:r>
            <a:r>
              <a:rPr lang="de-DE" dirty="0" smtClean="0"/>
              <a:t> Feature-</a:t>
            </a:r>
            <a:r>
              <a:rPr lang="de-DE" dirty="0" err="1" smtClean="0"/>
              <a:t>based</a:t>
            </a:r>
            <a:r>
              <a:rPr lang="de-DE" dirty="0" smtClean="0"/>
              <a:t> </a:t>
            </a:r>
            <a:r>
              <a:rPr lang="de-DE" dirty="0" err="1" smtClean="0"/>
              <a:t>Prediction</a:t>
            </a:r>
            <a:endParaRPr lang="de-DE" dirty="0"/>
          </a:p>
        </p:txBody>
      </p:sp>
      <p:cxnSp>
        <p:nvCxnSpPr>
          <p:cNvPr id="5" name="Gerader Verbinder 4"/>
          <p:cNvCxnSpPr/>
          <p:nvPr/>
        </p:nvCxnSpPr>
        <p:spPr>
          <a:xfrm flipV="1">
            <a:off x="9718190" y="5716345"/>
            <a:ext cx="0" cy="7063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Rectangle 30"/>
          <p:cNvSpPr/>
          <p:nvPr/>
        </p:nvSpPr>
        <p:spPr>
          <a:xfrm>
            <a:off x="9430091" y="2753288"/>
            <a:ext cx="604156" cy="2818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FC 32</a:t>
            </a:r>
            <a:endParaRPr lang="en-US" sz="1400" dirty="0"/>
          </a:p>
        </p:txBody>
      </p:sp>
      <p:sp>
        <p:nvSpPr>
          <p:cNvPr id="7" name="Rounded Rectangle 34"/>
          <p:cNvSpPr/>
          <p:nvPr/>
        </p:nvSpPr>
        <p:spPr>
          <a:xfrm>
            <a:off x="9489380" y="2234107"/>
            <a:ext cx="485577" cy="280372"/>
          </a:xfrm>
          <a:prstGeom prst="roundRect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sz="1100" dirty="0"/>
              <a:t>MOS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47"/>
              <p:cNvSpPr txBox="1"/>
              <p:nvPr/>
            </p:nvSpPr>
            <p:spPr>
              <a:xfrm>
                <a:off x="9017454" y="5786983"/>
                <a:ext cx="1429430" cy="307777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400" dirty="0"/>
                  <a:t> feature vectors</a:t>
                </a:r>
              </a:p>
            </p:txBody>
          </p:sp>
        </mc:Choice>
        <mc:Fallback>
          <p:sp>
            <p:nvSpPr>
              <p:cNvPr id="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454" y="5786983"/>
                <a:ext cx="1429430" cy="307777"/>
              </a:xfrm>
              <a:prstGeom prst="rect">
                <a:avLst/>
              </a:prstGeom>
              <a:blipFill>
                <a:blip r:embed="rId2"/>
                <a:stretch>
                  <a:fillRect b="-12500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16"/>
          <p:cNvCxnSpPr/>
          <p:nvPr/>
        </p:nvCxnSpPr>
        <p:spPr>
          <a:xfrm rot="16200000">
            <a:off x="9675800" y="3133664"/>
            <a:ext cx="112737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16"/>
          <p:cNvCxnSpPr/>
          <p:nvPr/>
        </p:nvCxnSpPr>
        <p:spPr>
          <a:xfrm rot="16200000">
            <a:off x="9675800" y="2633242"/>
            <a:ext cx="112737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5"/>
          <p:cNvSpPr/>
          <p:nvPr/>
        </p:nvSpPr>
        <p:spPr>
          <a:xfrm>
            <a:off x="9157161" y="3253312"/>
            <a:ext cx="1150016" cy="281843"/>
          </a:xfrm>
          <a:prstGeom prst="rect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Concatenate</a:t>
            </a:r>
            <a:endParaRPr lang="en-US" sz="1400" dirty="0"/>
          </a:p>
        </p:txBody>
      </p:sp>
      <p:cxnSp>
        <p:nvCxnSpPr>
          <p:cNvPr id="12" name="Gerader Verbinder 11"/>
          <p:cNvCxnSpPr/>
          <p:nvPr/>
        </p:nvCxnSpPr>
        <p:spPr>
          <a:xfrm>
            <a:off x="9718190" y="5716345"/>
            <a:ext cx="660730" cy="109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 flipV="1">
            <a:off x="9085416" y="5716345"/>
            <a:ext cx="632774" cy="109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6"/>
          <p:cNvCxnSpPr/>
          <p:nvPr/>
        </p:nvCxnSpPr>
        <p:spPr>
          <a:xfrm rot="16200000">
            <a:off x="9675800" y="3642233"/>
            <a:ext cx="112737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/>
          <p:cNvCxnSpPr/>
          <p:nvPr/>
        </p:nvCxnSpPr>
        <p:spPr>
          <a:xfrm>
            <a:off x="9085416" y="3788385"/>
            <a:ext cx="67851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Gerader Verbinder 15"/>
          <p:cNvCxnSpPr/>
          <p:nvPr/>
        </p:nvCxnSpPr>
        <p:spPr>
          <a:xfrm flipV="1">
            <a:off x="9732168" y="3676872"/>
            <a:ext cx="0" cy="11151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Gerader Verbinder 18"/>
          <p:cNvCxnSpPr/>
          <p:nvPr/>
        </p:nvCxnSpPr>
        <p:spPr>
          <a:xfrm flipV="1">
            <a:off x="10378919" y="5605932"/>
            <a:ext cx="0" cy="11151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Arrow Connector 16"/>
          <p:cNvCxnSpPr/>
          <p:nvPr/>
        </p:nvCxnSpPr>
        <p:spPr>
          <a:xfrm rot="16200000">
            <a:off x="10322551" y="5586605"/>
            <a:ext cx="112737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/>
          <p:cNvCxnSpPr/>
          <p:nvPr/>
        </p:nvCxnSpPr>
        <p:spPr>
          <a:xfrm flipV="1">
            <a:off x="9085416" y="5604833"/>
            <a:ext cx="0" cy="11151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16"/>
          <p:cNvCxnSpPr/>
          <p:nvPr/>
        </p:nvCxnSpPr>
        <p:spPr>
          <a:xfrm rot="16200000">
            <a:off x="9029048" y="5586605"/>
            <a:ext cx="112737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5"/>
          <p:cNvSpPr/>
          <p:nvPr/>
        </p:nvSpPr>
        <p:spPr>
          <a:xfrm>
            <a:off x="9895089" y="5216116"/>
            <a:ext cx="967661" cy="2818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LSTM 256</a:t>
            </a:r>
          </a:p>
        </p:txBody>
      </p:sp>
      <p:sp>
        <p:nvSpPr>
          <p:cNvPr id="24" name="Rectangle 5"/>
          <p:cNvSpPr/>
          <p:nvPr/>
        </p:nvSpPr>
        <p:spPr>
          <a:xfrm>
            <a:off x="9895089" y="4627054"/>
            <a:ext cx="967661" cy="2818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LSTM 256</a:t>
            </a:r>
          </a:p>
        </p:txBody>
      </p:sp>
      <p:sp>
        <p:nvSpPr>
          <p:cNvPr id="25" name="Rectangle 5"/>
          <p:cNvSpPr/>
          <p:nvPr/>
        </p:nvSpPr>
        <p:spPr>
          <a:xfrm>
            <a:off x="9895089" y="4037204"/>
            <a:ext cx="967661" cy="2818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LSTM 128</a:t>
            </a:r>
            <a:endParaRPr lang="en-US" sz="1400" dirty="0"/>
          </a:p>
        </p:txBody>
      </p:sp>
      <p:cxnSp>
        <p:nvCxnSpPr>
          <p:cNvPr id="26" name="Straight Arrow Connector 16"/>
          <p:cNvCxnSpPr/>
          <p:nvPr/>
        </p:nvCxnSpPr>
        <p:spPr>
          <a:xfrm rot="16200000">
            <a:off x="10322551" y="4407569"/>
            <a:ext cx="112737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16"/>
          <p:cNvCxnSpPr/>
          <p:nvPr/>
        </p:nvCxnSpPr>
        <p:spPr>
          <a:xfrm rot="16200000">
            <a:off x="10322551" y="5006693"/>
            <a:ext cx="112737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16"/>
          <p:cNvCxnSpPr/>
          <p:nvPr/>
        </p:nvCxnSpPr>
        <p:spPr>
          <a:xfrm rot="16200000">
            <a:off x="9029048" y="5322746"/>
            <a:ext cx="112737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5"/>
          <p:cNvSpPr/>
          <p:nvPr/>
        </p:nvSpPr>
        <p:spPr>
          <a:xfrm>
            <a:off x="8601586" y="5216116"/>
            <a:ext cx="967661" cy="2818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FC 1024</a:t>
            </a:r>
          </a:p>
        </p:txBody>
      </p:sp>
      <p:sp>
        <p:nvSpPr>
          <p:cNvPr id="30" name="Rectangle 5"/>
          <p:cNvSpPr/>
          <p:nvPr/>
        </p:nvSpPr>
        <p:spPr>
          <a:xfrm>
            <a:off x="8601586" y="4627054"/>
            <a:ext cx="967661" cy="2818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FC 512</a:t>
            </a:r>
          </a:p>
        </p:txBody>
      </p:sp>
      <p:sp>
        <p:nvSpPr>
          <p:cNvPr id="31" name="Rectangle 5"/>
          <p:cNvSpPr/>
          <p:nvPr/>
        </p:nvSpPr>
        <p:spPr>
          <a:xfrm>
            <a:off x="8601586" y="4037204"/>
            <a:ext cx="967661" cy="2818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FC 128</a:t>
            </a:r>
          </a:p>
        </p:txBody>
      </p:sp>
      <p:cxnSp>
        <p:nvCxnSpPr>
          <p:cNvPr id="32" name="Straight Arrow Connector 16"/>
          <p:cNvCxnSpPr/>
          <p:nvPr/>
        </p:nvCxnSpPr>
        <p:spPr>
          <a:xfrm rot="16200000">
            <a:off x="9029048" y="4413720"/>
            <a:ext cx="112737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16"/>
          <p:cNvCxnSpPr/>
          <p:nvPr/>
        </p:nvCxnSpPr>
        <p:spPr>
          <a:xfrm rot="16200000">
            <a:off x="9029048" y="5001108"/>
            <a:ext cx="112737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7"/>
          <p:cNvSpPr/>
          <p:nvPr/>
        </p:nvSpPr>
        <p:spPr>
          <a:xfrm>
            <a:off x="8601586" y="5171747"/>
            <a:ext cx="967661" cy="44369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5" name="Rectangle 37"/>
          <p:cNvSpPr/>
          <p:nvPr/>
        </p:nvSpPr>
        <p:spPr>
          <a:xfrm>
            <a:off x="8601586" y="5126342"/>
            <a:ext cx="967661" cy="44369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6" name="Rectangle 37"/>
          <p:cNvSpPr/>
          <p:nvPr/>
        </p:nvSpPr>
        <p:spPr>
          <a:xfrm>
            <a:off x="8601586" y="5080937"/>
            <a:ext cx="967661" cy="44369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7" name="Rectangle 37"/>
          <p:cNvSpPr/>
          <p:nvPr/>
        </p:nvSpPr>
        <p:spPr>
          <a:xfrm>
            <a:off x="8601586" y="4585063"/>
            <a:ext cx="967661" cy="44369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8" name="Rectangle 37"/>
          <p:cNvSpPr/>
          <p:nvPr/>
        </p:nvSpPr>
        <p:spPr>
          <a:xfrm>
            <a:off x="8601586" y="4539657"/>
            <a:ext cx="967661" cy="44369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9" name="Rectangle 37"/>
          <p:cNvSpPr/>
          <p:nvPr/>
        </p:nvSpPr>
        <p:spPr>
          <a:xfrm>
            <a:off x="8601586" y="4494252"/>
            <a:ext cx="967661" cy="44369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40" name="Rectangle 37"/>
          <p:cNvSpPr/>
          <p:nvPr/>
        </p:nvSpPr>
        <p:spPr>
          <a:xfrm>
            <a:off x="8601586" y="3990925"/>
            <a:ext cx="967661" cy="44369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41" name="Rectangle 37"/>
          <p:cNvSpPr/>
          <p:nvPr/>
        </p:nvSpPr>
        <p:spPr>
          <a:xfrm>
            <a:off x="8601586" y="3945519"/>
            <a:ext cx="967661" cy="44369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42" name="Rectangle 37"/>
          <p:cNvSpPr/>
          <p:nvPr/>
        </p:nvSpPr>
        <p:spPr>
          <a:xfrm>
            <a:off x="8601586" y="3900114"/>
            <a:ext cx="967661" cy="44369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43" name="Gerader Verbinder 42"/>
          <p:cNvCxnSpPr/>
          <p:nvPr/>
        </p:nvCxnSpPr>
        <p:spPr>
          <a:xfrm flipV="1">
            <a:off x="10378919" y="5059199"/>
            <a:ext cx="0" cy="11151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4" name="Gerader Verbinder 43"/>
          <p:cNvCxnSpPr/>
          <p:nvPr/>
        </p:nvCxnSpPr>
        <p:spPr>
          <a:xfrm flipV="1">
            <a:off x="10378919" y="4463938"/>
            <a:ext cx="0" cy="11151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5" name="Gerader Verbinder 44"/>
          <p:cNvCxnSpPr/>
          <p:nvPr/>
        </p:nvCxnSpPr>
        <p:spPr>
          <a:xfrm flipV="1">
            <a:off x="9085416" y="3788285"/>
            <a:ext cx="0" cy="6963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6" name="Gerader Verbinder 45"/>
          <p:cNvCxnSpPr/>
          <p:nvPr/>
        </p:nvCxnSpPr>
        <p:spPr>
          <a:xfrm flipV="1">
            <a:off x="10378919" y="3788187"/>
            <a:ext cx="0" cy="20170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Gerader Verbinder 17"/>
          <p:cNvCxnSpPr/>
          <p:nvPr/>
        </p:nvCxnSpPr>
        <p:spPr>
          <a:xfrm>
            <a:off x="9760126" y="3788286"/>
            <a:ext cx="61879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16"/>
          <p:cNvCxnSpPr/>
          <p:nvPr/>
        </p:nvCxnSpPr>
        <p:spPr>
          <a:xfrm rot="16200000">
            <a:off x="5714420" y="5670886"/>
            <a:ext cx="112737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30"/>
          <p:cNvSpPr/>
          <p:nvPr/>
        </p:nvSpPr>
        <p:spPr>
          <a:xfrm>
            <a:off x="5516609" y="3288234"/>
            <a:ext cx="508359" cy="2818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FC 1</a:t>
            </a:r>
          </a:p>
        </p:txBody>
      </p:sp>
      <p:sp>
        <p:nvSpPr>
          <p:cNvPr id="50" name="Rounded Rectangle 34"/>
          <p:cNvSpPr/>
          <p:nvPr/>
        </p:nvSpPr>
        <p:spPr>
          <a:xfrm>
            <a:off x="5528000" y="2789955"/>
            <a:ext cx="485577" cy="280372"/>
          </a:xfrm>
          <a:prstGeom prst="roundRect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sz="1100" dirty="0"/>
              <a:t>MOS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47"/>
              <p:cNvSpPr txBox="1"/>
              <p:nvPr/>
            </p:nvSpPr>
            <p:spPr>
              <a:xfrm>
                <a:off x="5056074" y="5815559"/>
                <a:ext cx="1429430" cy="307777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400" dirty="0"/>
                  <a:t> feature vectors</a:t>
                </a:r>
              </a:p>
            </p:txBody>
          </p:sp>
        </mc:Choice>
        <mc:Fallback>
          <p:sp>
            <p:nvSpPr>
              <p:cNvPr id="51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6074" y="5815559"/>
                <a:ext cx="1429430" cy="307777"/>
              </a:xfrm>
              <a:prstGeom prst="rect">
                <a:avLst/>
              </a:prstGeom>
              <a:blipFill>
                <a:blip r:embed="rId3"/>
                <a:stretch>
                  <a:fillRect b="-12727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"/>
          <p:cNvSpPr/>
          <p:nvPr/>
        </p:nvSpPr>
        <p:spPr>
          <a:xfrm>
            <a:off x="5286958" y="5287233"/>
            <a:ext cx="967662" cy="2818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LSTM 256</a:t>
            </a:r>
          </a:p>
        </p:txBody>
      </p:sp>
      <p:sp>
        <p:nvSpPr>
          <p:cNvPr id="53" name="Rectangle 5"/>
          <p:cNvSpPr/>
          <p:nvPr/>
        </p:nvSpPr>
        <p:spPr>
          <a:xfrm>
            <a:off x="5286958" y="4787484"/>
            <a:ext cx="967662" cy="2818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LSTM 256</a:t>
            </a:r>
          </a:p>
        </p:txBody>
      </p:sp>
      <p:sp>
        <p:nvSpPr>
          <p:cNvPr id="54" name="Rectangle 5"/>
          <p:cNvSpPr/>
          <p:nvPr/>
        </p:nvSpPr>
        <p:spPr>
          <a:xfrm>
            <a:off x="5286958" y="4287734"/>
            <a:ext cx="967662" cy="2818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LSTM 128</a:t>
            </a:r>
            <a:endParaRPr lang="en-US" sz="1400" dirty="0"/>
          </a:p>
        </p:txBody>
      </p:sp>
      <p:cxnSp>
        <p:nvCxnSpPr>
          <p:cNvPr id="55" name="Straight Arrow Connector 16"/>
          <p:cNvCxnSpPr/>
          <p:nvPr/>
        </p:nvCxnSpPr>
        <p:spPr>
          <a:xfrm rot="16200000">
            <a:off x="5714420" y="3671886"/>
            <a:ext cx="112737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16"/>
          <p:cNvCxnSpPr/>
          <p:nvPr/>
        </p:nvCxnSpPr>
        <p:spPr>
          <a:xfrm rot="16200000">
            <a:off x="5714420" y="3172137"/>
            <a:ext cx="112737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"/>
          <p:cNvSpPr/>
          <p:nvPr/>
        </p:nvSpPr>
        <p:spPr>
          <a:xfrm>
            <a:off x="5286954" y="3787984"/>
            <a:ext cx="967668" cy="281843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Time </a:t>
            </a:r>
            <a:r>
              <a:rPr lang="de-DE" sz="1400" dirty="0" err="1"/>
              <a:t>Dist</a:t>
            </a:r>
            <a:endParaRPr lang="en-US" sz="1400" dirty="0"/>
          </a:p>
        </p:txBody>
      </p:sp>
      <p:cxnSp>
        <p:nvCxnSpPr>
          <p:cNvPr id="58" name="Straight Arrow Connector 16"/>
          <p:cNvCxnSpPr/>
          <p:nvPr/>
        </p:nvCxnSpPr>
        <p:spPr>
          <a:xfrm rot="16200000">
            <a:off x="5714420" y="4171636"/>
            <a:ext cx="112737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16"/>
          <p:cNvCxnSpPr/>
          <p:nvPr/>
        </p:nvCxnSpPr>
        <p:spPr>
          <a:xfrm rot="16200000">
            <a:off x="5714420" y="4671386"/>
            <a:ext cx="112737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16"/>
          <p:cNvCxnSpPr/>
          <p:nvPr/>
        </p:nvCxnSpPr>
        <p:spPr>
          <a:xfrm rot="16200000">
            <a:off x="5714420" y="5171136"/>
            <a:ext cx="112737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16"/>
          <p:cNvCxnSpPr/>
          <p:nvPr/>
        </p:nvCxnSpPr>
        <p:spPr>
          <a:xfrm rot="16200000">
            <a:off x="2131526" y="5677250"/>
            <a:ext cx="112737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30"/>
          <p:cNvSpPr/>
          <p:nvPr/>
        </p:nvSpPr>
        <p:spPr>
          <a:xfrm>
            <a:off x="1933715" y="2279323"/>
            <a:ext cx="508360" cy="2818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FC 1</a:t>
            </a:r>
          </a:p>
        </p:txBody>
      </p:sp>
      <p:sp>
        <p:nvSpPr>
          <p:cNvPr id="64" name="Rounded Rectangle 34"/>
          <p:cNvSpPr/>
          <p:nvPr/>
        </p:nvSpPr>
        <p:spPr>
          <a:xfrm>
            <a:off x="1945105" y="1779487"/>
            <a:ext cx="485578" cy="280372"/>
          </a:xfrm>
          <a:prstGeom prst="roundRect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sz="1100" dirty="0"/>
              <a:t>MOS</a:t>
            </a:r>
          </a:p>
        </p:txBody>
      </p:sp>
      <p:sp>
        <p:nvSpPr>
          <p:cNvPr id="65" name="TextBox 47"/>
          <p:cNvSpPr txBox="1"/>
          <p:nvPr/>
        </p:nvSpPr>
        <p:spPr>
          <a:xfrm>
            <a:off x="1435797" y="5822703"/>
            <a:ext cx="1504194" cy="30777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avg</a:t>
            </a:r>
            <a:r>
              <a:rPr lang="en-US" sz="1400" dirty="0"/>
              <a:t> feature vector</a:t>
            </a:r>
          </a:p>
        </p:txBody>
      </p:sp>
      <p:sp>
        <p:nvSpPr>
          <p:cNvPr id="81" name="Rectangle 5"/>
          <p:cNvSpPr/>
          <p:nvPr/>
        </p:nvSpPr>
        <p:spPr>
          <a:xfrm>
            <a:off x="1704066" y="5285674"/>
            <a:ext cx="967662" cy="2818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FC 512</a:t>
            </a:r>
          </a:p>
        </p:txBody>
      </p:sp>
      <p:sp>
        <p:nvSpPr>
          <p:cNvPr id="82" name="Rectangle 8"/>
          <p:cNvSpPr/>
          <p:nvPr/>
        </p:nvSpPr>
        <p:spPr>
          <a:xfrm>
            <a:off x="1704066" y="4954951"/>
            <a:ext cx="967662" cy="159171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Batch Norm</a:t>
            </a:r>
          </a:p>
        </p:txBody>
      </p:sp>
      <p:sp>
        <p:nvSpPr>
          <p:cNvPr id="83" name="Rectangle 37"/>
          <p:cNvSpPr/>
          <p:nvPr/>
        </p:nvSpPr>
        <p:spPr>
          <a:xfrm>
            <a:off x="1704064" y="4784864"/>
            <a:ext cx="967662" cy="163896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Dropout 0.25</a:t>
            </a:r>
          </a:p>
        </p:txBody>
      </p:sp>
      <p:sp>
        <p:nvSpPr>
          <p:cNvPr id="84" name="Rectangle 8"/>
          <p:cNvSpPr/>
          <p:nvPr/>
        </p:nvSpPr>
        <p:spPr>
          <a:xfrm>
            <a:off x="1704060" y="5120312"/>
            <a:ext cx="967662" cy="159171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/>
              <a:t>ReLU</a:t>
            </a:r>
            <a:endParaRPr lang="en-US" sz="1100" dirty="0"/>
          </a:p>
        </p:txBody>
      </p:sp>
      <p:sp>
        <p:nvSpPr>
          <p:cNvPr id="77" name="Rectangle 5"/>
          <p:cNvSpPr/>
          <p:nvPr/>
        </p:nvSpPr>
        <p:spPr>
          <a:xfrm>
            <a:off x="1704066" y="4283557"/>
            <a:ext cx="967662" cy="2818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FC 256</a:t>
            </a:r>
          </a:p>
        </p:txBody>
      </p:sp>
      <p:sp>
        <p:nvSpPr>
          <p:cNvPr id="78" name="Rectangle 8"/>
          <p:cNvSpPr/>
          <p:nvPr/>
        </p:nvSpPr>
        <p:spPr>
          <a:xfrm>
            <a:off x="1704066" y="3952834"/>
            <a:ext cx="967662" cy="159171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Batch Norm</a:t>
            </a:r>
          </a:p>
        </p:txBody>
      </p:sp>
      <p:sp>
        <p:nvSpPr>
          <p:cNvPr id="79" name="Rectangle 37"/>
          <p:cNvSpPr/>
          <p:nvPr/>
        </p:nvSpPr>
        <p:spPr>
          <a:xfrm>
            <a:off x="1704064" y="3782747"/>
            <a:ext cx="967662" cy="163896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Dropout 0.25</a:t>
            </a:r>
          </a:p>
        </p:txBody>
      </p:sp>
      <p:sp>
        <p:nvSpPr>
          <p:cNvPr id="80" name="Rectangle 8"/>
          <p:cNvSpPr/>
          <p:nvPr/>
        </p:nvSpPr>
        <p:spPr>
          <a:xfrm>
            <a:off x="1704060" y="4118195"/>
            <a:ext cx="967662" cy="159171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/>
              <a:t>ReLU</a:t>
            </a:r>
            <a:endParaRPr lang="en-US" sz="1100" dirty="0"/>
          </a:p>
        </p:txBody>
      </p:sp>
      <p:sp>
        <p:nvSpPr>
          <p:cNvPr id="73" name="Rectangle 5"/>
          <p:cNvSpPr/>
          <p:nvPr/>
        </p:nvSpPr>
        <p:spPr>
          <a:xfrm>
            <a:off x="1704066" y="3281440"/>
            <a:ext cx="967662" cy="2818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FC 64</a:t>
            </a:r>
          </a:p>
        </p:txBody>
      </p:sp>
      <p:sp>
        <p:nvSpPr>
          <p:cNvPr id="74" name="Rectangle 8"/>
          <p:cNvSpPr/>
          <p:nvPr/>
        </p:nvSpPr>
        <p:spPr>
          <a:xfrm>
            <a:off x="1704066" y="2950717"/>
            <a:ext cx="967662" cy="159171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Batch Norm</a:t>
            </a:r>
          </a:p>
        </p:txBody>
      </p:sp>
      <p:sp>
        <p:nvSpPr>
          <p:cNvPr id="75" name="Rectangle 37"/>
          <p:cNvSpPr/>
          <p:nvPr/>
        </p:nvSpPr>
        <p:spPr>
          <a:xfrm>
            <a:off x="1704064" y="2780630"/>
            <a:ext cx="967662" cy="163896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Dropout 0.25</a:t>
            </a:r>
          </a:p>
        </p:txBody>
      </p:sp>
      <p:sp>
        <p:nvSpPr>
          <p:cNvPr id="76" name="Rectangle 8"/>
          <p:cNvSpPr/>
          <p:nvPr/>
        </p:nvSpPr>
        <p:spPr>
          <a:xfrm>
            <a:off x="1704060" y="3116078"/>
            <a:ext cx="967662" cy="159171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/>
              <a:t>ReLU</a:t>
            </a:r>
            <a:endParaRPr lang="en-US" sz="1100" dirty="0"/>
          </a:p>
        </p:txBody>
      </p:sp>
      <p:cxnSp>
        <p:nvCxnSpPr>
          <p:cNvPr id="69" name="Straight Arrow Connector 16"/>
          <p:cNvCxnSpPr/>
          <p:nvPr/>
        </p:nvCxnSpPr>
        <p:spPr>
          <a:xfrm rot="16200000">
            <a:off x="2131526" y="4667988"/>
            <a:ext cx="112737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16"/>
          <p:cNvCxnSpPr/>
          <p:nvPr/>
        </p:nvCxnSpPr>
        <p:spPr>
          <a:xfrm rot="16200000">
            <a:off x="2131526" y="3665871"/>
            <a:ext cx="112737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16"/>
          <p:cNvCxnSpPr/>
          <p:nvPr/>
        </p:nvCxnSpPr>
        <p:spPr>
          <a:xfrm rot="16200000">
            <a:off x="2131526" y="2663754"/>
            <a:ext cx="112737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16"/>
          <p:cNvCxnSpPr/>
          <p:nvPr/>
        </p:nvCxnSpPr>
        <p:spPr>
          <a:xfrm rot="16200000">
            <a:off x="2131526" y="2162447"/>
            <a:ext cx="112737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96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23" grpId="0" animBg="1"/>
      <p:bldP spid="24" grpId="0" animBg="1"/>
      <p:bldP spid="25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7" grpId="0" animBg="1"/>
      <p:bldP spid="63" grpId="0" animBg="1"/>
      <p:bldP spid="64" grpId="0" animBg="1"/>
      <p:bldP spid="65" grpId="0" animBg="1"/>
      <p:bldP spid="81" grpId="0" animBg="1"/>
      <p:bldP spid="82" grpId="0" animBg="1"/>
      <p:bldP spid="83" grpId="0" animBg="1"/>
      <p:bldP spid="84" grpId="0" animBg="1"/>
      <p:bldP spid="77" grpId="0" animBg="1"/>
      <p:bldP spid="78" grpId="0" animBg="1"/>
      <p:bldP spid="79" grpId="0" animBg="1"/>
      <p:bldP spid="80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Deep</a:t>
            </a:r>
            <a:r>
              <a:rPr lang="de-DE" dirty="0"/>
              <a:t> Feature-</a:t>
            </a:r>
            <a:r>
              <a:rPr lang="de-DE" dirty="0" err="1"/>
              <a:t>based</a:t>
            </a:r>
            <a:r>
              <a:rPr lang="de-DE" dirty="0"/>
              <a:t> </a:t>
            </a:r>
            <a:r>
              <a:rPr lang="de-DE" dirty="0" err="1"/>
              <a:t>Prediction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2948" y="1825625"/>
            <a:ext cx="908610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5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Deep</a:t>
            </a:r>
            <a:r>
              <a:rPr lang="de-DE" dirty="0"/>
              <a:t> Feature-</a:t>
            </a:r>
            <a:r>
              <a:rPr lang="de-DE" dirty="0" err="1"/>
              <a:t>based</a:t>
            </a:r>
            <a:r>
              <a:rPr lang="de-DE" dirty="0"/>
              <a:t> </a:t>
            </a:r>
            <a:r>
              <a:rPr lang="de-DE" dirty="0" err="1"/>
              <a:t>Prediction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19907"/>
            <a:ext cx="10515600" cy="4162773"/>
          </a:xfrm>
          <a:prstGeom prst="rect">
            <a:avLst/>
          </a:prstGeom>
        </p:spPr>
      </p:pic>
      <p:cxnSp>
        <p:nvCxnSpPr>
          <p:cNvPr id="7" name="Gerader Verbinder 6"/>
          <p:cNvCxnSpPr/>
          <p:nvPr/>
        </p:nvCxnSpPr>
        <p:spPr>
          <a:xfrm>
            <a:off x="5270500" y="3962400"/>
            <a:ext cx="582295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98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Technical Quality Database Dilemma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10000"/>
          </a:bodyPr>
          <a:lstStyle/>
          <a:p>
            <a:pPr>
              <a:lnSpc>
                <a:spcPct val="250000"/>
              </a:lnSpc>
            </a:pPr>
            <a:r>
              <a:rPr lang="en-US" dirty="0"/>
              <a:t>L</a:t>
            </a:r>
            <a:r>
              <a:rPr lang="en-US" dirty="0" smtClean="0"/>
              <a:t>ack </a:t>
            </a:r>
            <a:r>
              <a:rPr lang="en-US" dirty="0"/>
              <a:t>of </a:t>
            </a:r>
            <a:r>
              <a:rPr lang="en-US" dirty="0" smtClean="0"/>
              <a:t>data</a:t>
            </a:r>
            <a:endParaRPr lang="en-US" dirty="0"/>
          </a:p>
          <a:p>
            <a:pPr>
              <a:lnSpc>
                <a:spcPct val="250000"/>
              </a:lnSpc>
            </a:pPr>
            <a:r>
              <a:rPr lang="en-US" dirty="0" smtClean="0"/>
              <a:t>Lack </a:t>
            </a:r>
            <a:r>
              <a:rPr lang="en-US" dirty="0"/>
              <a:t>of </a:t>
            </a:r>
            <a:r>
              <a:rPr lang="en-US" dirty="0" smtClean="0"/>
              <a:t>annotations   budget</a:t>
            </a:r>
          </a:p>
          <a:p>
            <a:pPr>
              <a:lnSpc>
                <a:spcPct val="250000"/>
              </a:lnSpc>
            </a:pPr>
            <a:r>
              <a:rPr lang="en-US" dirty="0" smtClean="0"/>
              <a:t>Lack</a:t>
            </a:r>
            <a:r>
              <a:rPr lang="de-DE" dirty="0" smtClean="0"/>
              <a:t> </a:t>
            </a:r>
            <a:r>
              <a:rPr lang="de-DE" dirty="0" err="1"/>
              <a:t>of</a:t>
            </a:r>
            <a:r>
              <a:rPr lang="de-DE" dirty="0"/>
              <a:t> powerful </a:t>
            </a:r>
            <a:r>
              <a:rPr lang="de-DE" dirty="0" err="1" smtClean="0"/>
              <a:t>models</a:t>
            </a:r>
            <a:endParaRPr lang="de-DE" dirty="0" smtClean="0"/>
          </a:p>
          <a:p>
            <a:pPr>
              <a:lnSpc>
                <a:spcPct val="250000"/>
              </a:lnSpc>
            </a:pPr>
            <a:r>
              <a:rPr lang="de-DE" dirty="0" smtClean="0">
                <a:solidFill>
                  <a:schemeClr val="bg1"/>
                </a:solidFill>
              </a:rPr>
              <a:t>Transient </a:t>
            </a:r>
            <a:r>
              <a:rPr lang="de-DE" dirty="0" err="1">
                <a:solidFill>
                  <a:schemeClr val="bg1"/>
                </a:solidFill>
              </a:rPr>
              <a:t>meaning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of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quality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scale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96" b="86957" l="2826" r="98261"/>
                    </a14:imgEffect>
                    <a14:imgEffect>
                      <a14:colorTemperature colorTemp="11500"/>
                    </a14:imgEffect>
                    <a14:imgEffect>
                      <a14:saturation sat="101000"/>
                    </a14:imgEffect>
                    <a14:imgEffect>
                      <a14:brightnessContrast bright="88000" contrast="-1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02246" flipH="1">
            <a:off x="1033899" y="2370698"/>
            <a:ext cx="1930917" cy="25644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28" b="89744" l="1310" r="97598"/>
                    </a14:imgEffect>
                    <a14:imgEffect>
                      <a14:brightnessContrast bright="5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242768">
            <a:off x="1985067" y="3526079"/>
            <a:ext cx="1881040" cy="177928"/>
          </a:xfrm>
          <a:prstGeom prst="rect">
            <a:avLst/>
          </a:prstGeom>
        </p:spPr>
      </p:pic>
      <p:pic>
        <p:nvPicPr>
          <p:cNvPr id="13" name="pasted-image.png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631629" y="2765098"/>
            <a:ext cx="1607297" cy="160729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56" b="88889" l="889" r="98667"/>
                    </a14:imgEffect>
                    <a14:imgEffect>
                      <a14:brightnessContrast bright="8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407401">
            <a:off x="1201135" y="4630804"/>
            <a:ext cx="3319292" cy="183137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9D98B-6C32-47FF-892F-46D807F423D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9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Budgeting</a:t>
            </a:r>
            <a:r>
              <a:rPr lang="de-DE" dirty="0" smtClean="0"/>
              <a:t> </a:t>
            </a:r>
            <a:r>
              <a:rPr lang="de-DE" dirty="0" err="1" smtClean="0"/>
              <a:t>Annotations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impact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label</a:t>
            </a:r>
            <a:r>
              <a:rPr lang="de-DE" dirty="0" smtClean="0"/>
              <a:t> </a:t>
            </a:r>
            <a:r>
              <a:rPr lang="de-DE" dirty="0" err="1" smtClean="0"/>
              <a:t>precision</a:t>
            </a:r>
            <a:r>
              <a:rPr lang="de-DE" dirty="0" smtClean="0"/>
              <a:t> on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35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Analyzing</a:t>
            </a:r>
            <a:r>
              <a:rPr lang="de-DE" dirty="0" smtClean="0"/>
              <a:t> Budget </a:t>
            </a:r>
            <a:r>
              <a:rPr lang="de-DE" dirty="0" err="1" smtClean="0"/>
              <a:t>Distributions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87045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endParaRPr lang="de-DE" dirty="0" smtClean="0"/>
          </a:p>
          <a:p>
            <a:pPr>
              <a:lnSpc>
                <a:spcPct val="100000"/>
              </a:lnSpc>
            </a:pPr>
            <a:endParaRPr lang="de-DE" dirty="0"/>
          </a:p>
          <a:p>
            <a:pPr>
              <a:lnSpc>
                <a:spcPct val="100000"/>
              </a:lnSpc>
            </a:pPr>
            <a:r>
              <a:rPr lang="de-DE" dirty="0" smtClean="0"/>
              <a:t>KonVid-150k-A</a:t>
            </a:r>
            <a:endParaRPr lang="de-DE" dirty="0"/>
          </a:p>
          <a:p>
            <a:pPr lvl="1">
              <a:lnSpc>
                <a:spcPct val="100000"/>
              </a:lnSpc>
            </a:pPr>
            <a:r>
              <a:rPr lang="de-DE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∼</a:t>
            </a:r>
            <a:r>
              <a:rPr lang="de-DE" dirty="0" smtClean="0"/>
              <a:t>153,000 </a:t>
            </a:r>
            <a:r>
              <a:rPr lang="de-DE" dirty="0" err="1"/>
              <a:t>videos</a:t>
            </a:r>
            <a:endParaRPr lang="de-DE" dirty="0"/>
          </a:p>
          <a:p>
            <a:pPr lvl="1">
              <a:lnSpc>
                <a:spcPct val="100000"/>
              </a:lnSpc>
            </a:pPr>
            <a:r>
              <a:rPr lang="de-DE" dirty="0"/>
              <a:t>5 ACR </a:t>
            </a:r>
            <a:r>
              <a:rPr lang="de-DE" dirty="0" err="1"/>
              <a:t>annotations</a:t>
            </a:r>
            <a:r>
              <a:rPr lang="de-DE" dirty="0"/>
              <a:t> per </a:t>
            </a:r>
            <a:r>
              <a:rPr lang="de-DE" dirty="0" err="1" smtClean="0"/>
              <a:t>video</a:t>
            </a:r>
            <a:endParaRPr lang="de-DE" dirty="0" smtClean="0"/>
          </a:p>
          <a:p>
            <a:pPr lvl="1">
              <a:lnSpc>
                <a:spcPct val="100000"/>
              </a:lnSpc>
            </a:pPr>
            <a:r>
              <a:rPr lang="de-DE" dirty="0" err="1" smtClean="0"/>
              <a:t>Serves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low</a:t>
            </a:r>
            <a:r>
              <a:rPr lang="de-DE" dirty="0" smtClean="0"/>
              <a:t> </a:t>
            </a:r>
            <a:r>
              <a:rPr lang="de-DE" dirty="0" err="1" smtClean="0"/>
              <a:t>precision</a:t>
            </a:r>
            <a:r>
              <a:rPr lang="de-DE" dirty="0" smtClean="0"/>
              <a:t> </a:t>
            </a:r>
            <a:r>
              <a:rPr lang="de-DE" dirty="0" err="1" smtClean="0"/>
              <a:t>training</a:t>
            </a:r>
            <a:r>
              <a:rPr lang="de-DE" dirty="0" smtClean="0"/>
              <a:t> </a:t>
            </a:r>
            <a:r>
              <a:rPr lang="de-DE" dirty="0" err="1" smtClean="0"/>
              <a:t>set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chemeClr val="bg1"/>
                </a:solidFill>
              </a:rPr>
              <a:t>lllll</a:t>
            </a:r>
            <a:endParaRPr lang="de-DE" dirty="0">
              <a:solidFill>
                <a:schemeClr val="bg1"/>
              </a:solidFill>
            </a:endParaRPr>
          </a:p>
          <a:p>
            <a:pPr lvl="1">
              <a:lnSpc>
                <a:spcPct val="100000"/>
              </a:lnSpc>
            </a:pPr>
            <a:endParaRPr lang="de-DE" dirty="0" smtClean="0"/>
          </a:p>
          <a:p>
            <a:pPr>
              <a:lnSpc>
                <a:spcPct val="100000"/>
              </a:lnSpc>
            </a:pPr>
            <a:r>
              <a:rPr lang="de-DE" dirty="0" smtClean="0"/>
              <a:t>Budget: </a:t>
            </a:r>
            <a:r>
              <a:rPr lang="de-DE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∼</a:t>
            </a:r>
            <a:r>
              <a:rPr lang="de-DE" dirty="0" smtClean="0"/>
              <a:t>965,000 </a:t>
            </a:r>
            <a:r>
              <a:rPr lang="de-DE" dirty="0" err="1" smtClean="0"/>
              <a:t>annotations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87045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endParaRPr lang="de-DE" dirty="0" smtClean="0"/>
          </a:p>
          <a:p>
            <a:pPr>
              <a:lnSpc>
                <a:spcPct val="100000"/>
              </a:lnSpc>
            </a:pPr>
            <a:endParaRPr lang="de-DE" dirty="0"/>
          </a:p>
          <a:p>
            <a:pPr>
              <a:lnSpc>
                <a:spcPct val="100000"/>
              </a:lnSpc>
            </a:pPr>
            <a:r>
              <a:rPr lang="de-DE" dirty="0" smtClean="0"/>
              <a:t>KonVid-150k-B</a:t>
            </a:r>
            <a:endParaRPr lang="de-DE" dirty="0"/>
          </a:p>
          <a:p>
            <a:pPr lvl="1">
              <a:lnSpc>
                <a:spcPct val="100000"/>
              </a:lnSpc>
            </a:pPr>
            <a:r>
              <a:rPr lang="de-DE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∼</a:t>
            </a:r>
            <a:r>
              <a:rPr lang="de-DE" dirty="0" smtClean="0"/>
              <a:t>1,550 </a:t>
            </a:r>
            <a:r>
              <a:rPr lang="de-DE" dirty="0" err="1"/>
              <a:t>videos</a:t>
            </a:r>
            <a:endParaRPr lang="de-DE" dirty="0"/>
          </a:p>
          <a:p>
            <a:pPr lvl="1">
              <a:lnSpc>
                <a:spcPct val="100000"/>
              </a:lnSpc>
            </a:pPr>
            <a:r>
              <a:rPr lang="de-DE" dirty="0">
                <a:latin typeface="Segoe UI Symbol" panose="020B0502040204020203" pitchFamily="34" charset="0"/>
                <a:ea typeface="Segoe UI Symbol" panose="020B0502040204020203" pitchFamily="34" charset="0"/>
              </a:rPr>
              <a:t>≥</a:t>
            </a:r>
            <a:r>
              <a:rPr lang="de-DE" dirty="0" smtClean="0"/>
              <a:t>89 </a:t>
            </a:r>
            <a:r>
              <a:rPr lang="de-DE" dirty="0"/>
              <a:t>ACR </a:t>
            </a:r>
            <a:r>
              <a:rPr lang="de-DE" dirty="0" err="1"/>
              <a:t>annotations</a:t>
            </a:r>
            <a:r>
              <a:rPr lang="de-DE" dirty="0"/>
              <a:t> per </a:t>
            </a:r>
            <a:r>
              <a:rPr lang="de-DE" dirty="0" err="1" smtClean="0"/>
              <a:t>video</a:t>
            </a:r>
            <a:endParaRPr lang="de-DE" dirty="0" smtClean="0"/>
          </a:p>
          <a:p>
            <a:pPr lvl="1">
              <a:lnSpc>
                <a:spcPct val="100000"/>
              </a:lnSpc>
            </a:pPr>
            <a:r>
              <a:rPr lang="de-DE" dirty="0" err="1" smtClean="0"/>
              <a:t>Serves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high </a:t>
            </a:r>
            <a:r>
              <a:rPr lang="de-DE" dirty="0" err="1" smtClean="0"/>
              <a:t>precision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 smtClean="0"/>
              <a:t>training</a:t>
            </a:r>
            <a:r>
              <a:rPr lang="de-DE" dirty="0" smtClean="0"/>
              <a:t>/</a:t>
            </a:r>
            <a:r>
              <a:rPr lang="de-DE" dirty="0" err="1" smtClean="0"/>
              <a:t>validation</a:t>
            </a:r>
            <a:r>
              <a:rPr lang="de-DE" dirty="0" smtClean="0"/>
              <a:t>/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set</a:t>
            </a:r>
            <a:endParaRPr lang="de-DE" dirty="0" smtClean="0"/>
          </a:p>
          <a:p>
            <a:pPr lvl="1">
              <a:lnSpc>
                <a:spcPct val="100000"/>
              </a:lnSpc>
            </a:pPr>
            <a:endParaRPr lang="de-DE" dirty="0" smtClean="0"/>
          </a:p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9D98B-6C32-47FF-892F-46D807F423D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8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Conventional</a:t>
            </a:r>
            <a:r>
              <a:rPr lang="de-DE" dirty="0" smtClean="0"/>
              <a:t> Video Databases</a:t>
            </a:r>
            <a:endParaRPr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r>
              <a:rPr lang="de-DE" dirty="0" err="1" smtClean="0"/>
              <a:t>Sources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Artificial</a:t>
            </a:r>
            <a:r>
              <a:rPr lang="de-DE" dirty="0" smtClean="0"/>
              <a:t> </a:t>
            </a:r>
            <a:r>
              <a:rPr lang="de-DE" dirty="0" err="1" smtClean="0"/>
              <a:t>degradations</a:t>
            </a:r>
            <a:r>
              <a:rPr lang="de-DE" dirty="0" smtClean="0"/>
              <a:t>:</a:t>
            </a:r>
          </a:p>
          <a:p>
            <a:endParaRPr lang="de-DE" dirty="0"/>
          </a:p>
          <a:p>
            <a:endParaRPr lang="en-US" dirty="0"/>
          </a:p>
          <a:p>
            <a:r>
              <a:rPr lang="en-US" dirty="0" smtClean="0"/>
              <a:t>Subjective annotation in lab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pPr>
              <a:buClr>
                <a:schemeClr val="accent6"/>
              </a:buClr>
            </a:pPr>
            <a:r>
              <a:rPr lang="de-DE" dirty="0" err="1" smtClean="0"/>
              <a:t>Controlled</a:t>
            </a:r>
            <a:r>
              <a:rPr lang="de-DE" dirty="0" smtClean="0"/>
              <a:t> </a:t>
            </a:r>
            <a:r>
              <a:rPr lang="de-DE" dirty="0" err="1" smtClean="0"/>
              <a:t>degradations</a:t>
            </a:r>
            <a:endParaRPr lang="en-US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>
              <a:buClr>
                <a:srgbClr val="C00000"/>
              </a:buClr>
            </a:pPr>
            <a:r>
              <a:rPr lang="de-DE" dirty="0" smtClean="0"/>
              <a:t>Little </a:t>
            </a:r>
            <a:r>
              <a:rPr lang="de-DE" dirty="0" err="1" smtClean="0"/>
              <a:t>content</a:t>
            </a:r>
            <a:r>
              <a:rPr lang="de-DE" dirty="0" smtClean="0"/>
              <a:t> </a:t>
            </a:r>
            <a:r>
              <a:rPr lang="de-DE" dirty="0" err="1" smtClean="0"/>
              <a:t>diversity</a:t>
            </a:r>
            <a:endParaRPr lang="de-DE" dirty="0" smtClean="0"/>
          </a:p>
          <a:p>
            <a:pPr>
              <a:buClr>
                <a:srgbClr val="C00000"/>
              </a:buClr>
            </a:pPr>
            <a:r>
              <a:rPr lang="de-DE" dirty="0" err="1" smtClean="0"/>
              <a:t>Ecologically</a:t>
            </a:r>
            <a:r>
              <a:rPr lang="de-DE" dirty="0" smtClean="0"/>
              <a:t> invalid</a:t>
            </a:r>
          </a:p>
          <a:p>
            <a:pPr>
              <a:buClr>
                <a:srgbClr val="C00000"/>
              </a:buClr>
            </a:pPr>
            <a:r>
              <a:rPr lang="de-DE" dirty="0" smtClean="0"/>
              <a:t>Slow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costly</a:t>
            </a:r>
            <a:r>
              <a:rPr lang="de-DE" dirty="0" smtClean="0"/>
              <a:t> </a:t>
            </a:r>
            <a:r>
              <a:rPr lang="de-DE" dirty="0" err="1" smtClean="0"/>
              <a:t>annotation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de-DE" smtClean="0"/>
              <a:t>2</a:t>
            </a:fld>
            <a:endParaRPr lang="de-DE" dirty="0"/>
          </a:p>
        </p:txBody>
      </p:sp>
      <p:pic>
        <p:nvPicPr>
          <p:cNvPr id="1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970" y="2899814"/>
            <a:ext cx="442191" cy="460976"/>
          </a:xfrm>
          <a:prstGeom prst="rect">
            <a:avLst/>
          </a:prstGeom>
        </p:spPr>
      </p:pic>
      <p:pic>
        <p:nvPicPr>
          <p:cNvPr id="12" name="Picture 10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 trans="44000" scaling="1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85009" y="4480716"/>
            <a:ext cx="442192" cy="460976"/>
          </a:xfrm>
          <a:prstGeom prst="rect">
            <a:avLst/>
          </a:prstGeom>
        </p:spPr>
      </p:pic>
      <p:pic>
        <p:nvPicPr>
          <p:cNvPr id="13" name="Picture 10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 scaling="1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5113" y="4480718"/>
            <a:ext cx="442190" cy="460973"/>
          </a:xfrm>
          <a:prstGeom prst="rect">
            <a:avLst/>
          </a:prstGeom>
        </p:spPr>
      </p:pic>
      <p:pic>
        <p:nvPicPr>
          <p:cNvPr id="14" name="Picture 10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 scaling="3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1235" y="4485937"/>
            <a:ext cx="442191" cy="460974"/>
          </a:xfrm>
          <a:prstGeom prst="rect">
            <a:avLst/>
          </a:prstGeom>
        </p:spPr>
      </p:pic>
      <p:cxnSp>
        <p:nvCxnSpPr>
          <p:cNvPr id="15" name="Straight Connector 41"/>
          <p:cNvCxnSpPr/>
          <p:nvPr/>
        </p:nvCxnSpPr>
        <p:spPr>
          <a:xfrm flipH="1" flipV="1">
            <a:off x="5591946" y="2305673"/>
            <a:ext cx="21333" cy="3342652"/>
          </a:xfrm>
          <a:prstGeom prst="line">
            <a:avLst/>
          </a:prstGeom>
          <a:noFill/>
          <a:ln w="25400" cap="flat">
            <a:solidFill>
              <a:srgbClr val="5A5F5E">
                <a:alpha val="50000"/>
              </a:srgbClr>
            </a:solidFill>
            <a:custDash>
              <a:ds d="200000" sp="200000"/>
            </a:custDash>
            <a:miter lim="400000"/>
          </a:ln>
          <a:effectLst/>
        </p:spPr>
      </p:cxnSp>
    </p:spTree>
    <p:extLst>
      <p:ext uri="{BB962C8B-B14F-4D97-AF65-F5344CB8AC3E}">
        <p14:creationId xmlns:p14="http://schemas.microsoft.com/office/powerpoint/2010/main" val="14375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Fixed Budget Experiment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de-DE" dirty="0"/>
              <a:t>Validation </a:t>
            </a:r>
            <a:r>
              <a:rPr lang="de-DE" dirty="0" err="1"/>
              <a:t>set</a:t>
            </a:r>
            <a:r>
              <a:rPr lang="de-DE" dirty="0"/>
              <a:t>: </a:t>
            </a:r>
            <a:r>
              <a:rPr lang="de-DE" dirty="0" smtClean="0"/>
              <a:t>	250 </a:t>
            </a:r>
            <a:r>
              <a:rPr lang="de-DE" dirty="0" err="1"/>
              <a:t>videos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100 ACR </a:t>
            </a:r>
            <a:r>
              <a:rPr lang="de-DE" dirty="0" err="1"/>
              <a:t>votes</a:t>
            </a:r>
            <a:r>
              <a:rPr lang="de-DE" dirty="0"/>
              <a:t> MOS</a:t>
            </a:r>
          </a:p>
          <a:p>
            <a:pPr>
              <a:lnSpc>
                <a:spcPct val="150000"/>
              </a:lnSpc>
            </a:pPr>
            <a:r>
              <a:rPr lang="de-DE" dirty="0"/>
              <a:t>Test </a:t>
            </a:r>
            <a:r>
              <a:rPr lang="de-DE" dirty="0" err="1"/>
              <a:t>set</a:t>
            </a:r>
            <a:r>
              <a:rPr lang="de-DE" dirty="0"/>
              <a:t>: </a:t>
            </a:r>
            <a:r>
              <a:rPr lang="de-DE" dirty="0" smtClean="0"/>
              <a:t>		250 </a:t>
            </a:r>
            <a:r>
              <a:rPr lang="de-DE" dirty="0" err="1"/>
              <a:t>videos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100 ACR </a:t>
            </a:r>
            <a:r>
              <a:rPr lang="de-DE" dirty="0" err="1"/>
              <a:t>votes</a:t>
            </a:r>
            <a:r>
              <a:rPr lang="de-DE" dirty="0"/>
              <a:t> MOS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3 different </a:t>
            </a:r>
            <a:r>
              <a:rPr lang="de-DE" dirty="0" err="1" smtClean="0"/>
              <a:t>training</a:t>
            </a:r>
            <a:r>
              <a:rPr lang="de-DE" dirty="0" smtClean="0"/>
              <a:t> </a:t>
            </a:r>
            <a:r>
              <a:rPr lang="de-DE" dirty="0" err="1" smtClean="0"/>
              <a:t>sets</a:t>
            </a:r>
            <a:r>
              <a:rPr lang="de-DE" dirty="0" smtClean="0"/>
              <a:t>:</a:t>
            </a:r>
            <a:endParaRPr lang="de-DE" dirty="0"/>
          </a:p>
          <a:p>
            <a:pPr lvl="1">
              <a:lnSpc>
                <a:spcPct val="100000"/>
              </a:lnSpc>
            </a:pPr>
            <a:r>
              <a:rPr lang="de-DE" dirty="0" smtClean="0"/>
              <a:t>1,000 </a:t>
            </a:r>
            <a:r>
              <a:rPr lang="de-DE" dirty="0" err="1" smtClean="0"/>
              <a:t>videos</a:t>
            </a:r>
            <a:r>
              <a:rPr lang="de-DE" dirty="0" smtClean="0"/>
              <a:t> </a:t>
            </a:r>
            <a:r>
              <a:rPr lang="de-DE" dirty="0" err="1"/>
              <a:t>with</a:t>
            </a:r>
            <a:r>
              <a:rPr lang="de-DE" dirty="0"/>
              <a:t> 100 ACR </a:t>
            </a:r>
            <a:r>
              <a:rPr lang="de-DE" dirty="0" err="1" smtClean="0"/>
              <a:t>votes</a:t>
            </a:r>
            <a:endParaRPr lang="de-DE" dirty="0" smtClean="0"/>
          </a:p>
          <a:p>
            <a:pPr lvl="1">
              <a:lnSpc>
                <a:spcPct val="100000"/>
              </a:lnSpc>
            </a:pPr>
            <a:r>
              <a:rPr lang="de-DE" dirty="0" smtClean="0"/>
              <a:t>20,000 </a:t>
            </a:r>
            <a:r>
              <a:rPr lang="de-DE" dirty="0" err="1"/>
              <a:t>videos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5 ACR </a:t>
            </a:r>
            <a:r>
              <a:rPr lang="de-DE" dirty="0" err="1" smtClean="0"/>
              <a:t>votes</a:t>
            </a:r>
            <a:endParaRPr lang="de-DE" dirty="0"/>
          </a:p>
          <a:p>
            <a:pPr lvl="1">
              <a:lnSpc>
                <a:spcPct val="100000"/>
              </a:lnSpc>
            </a:pPr>
            <a:r>
              <a:rPr lang="de-DE" dirty="0" smtClean="0"/>
              <a:t>100,000 </a:t>
            </a:r>
            <a:r>
              <a:rPr lang="de-DE" dirty="0" err="1"/>
              <a:t>videos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1 ACR </a:t>
            </a:r>
            <a:r>
              <a:rPr lang="de-DE" dirty="0" err="1" smtClean="0"/>
              <a:t>vote</a:t>
            </a:r>
            <a:endParaRPr lang="de-DE" dirty="0" smtClean="0"/>
          </a:p>
        </p:txBody>
      </p:sp>
      <p:sp>
        <p:nvSpPr>
          <p:cNvPr id="4" name="Geschweifte Klammer rechts 3"/>
          <p:cNvSpPr/>
          <p:nvPr/>
        </p:nvSpPr>
        <p:spPr>
          <a:xfrm>
            <a:off x="5987358" y="4498399"/>
            <a:ext cx="311150" cy="1244600"/>
          </a:xfrm>
          <a:prstGeom prst="rightBrace">
            <a:avLst>
              <a:gd name="adj1" fmla="val 72618"/>
              <a:gd name="adj2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feld 4"/>
          <p:cNvSpPr txBox="1"/>
          <p:nvPr/>
        </p:nvSpPr>
        <p:spPr>
          <a:xfrm>
            <a:off x="6606588" y="4889866"/>
            <a:ext cx="2757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100,000 </a:t>
            </a:r>
            <a:r>
              <a:rPr lang="de-DE" sz="2400" dirty="0" err="1" smtClean="0"/>
              <a:t>annotations</a:t>
            </a:r>
            <a:endParaRPr lang="en-US" sz="24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9D98B-6C32-47FF-892F-46D807F423D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7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Fixed </a:t>
            </a:r>
            <a:r>
              <a:rPr lang="de-DE" dirty="0" err="1" smtClean="0"/>
              <a:t>Vote</a:t>
            </a:r>
            <a:r>
              <a:rPr lang="de-DE" dirty="0" smtClean="0"/>
              <a:t> Budget</a:t>
            </a:r>
            <a:endParaRPr lang="en-US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/>
          </p:nvPr>
        </p:nvGraphicFramePr>
        <p:xfrm>
          <a:off x="381000" y="1825624"/>
          <a:ext cx="11811000" cy="5032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feld 6"/>
          <p:cNvSpPr txBox="1"/>
          <p:nvPr/>
        </p:nvSpPr>
        <p:spPr>
          <a:xfrm rot="16200000">
            <a:off x="-224864" y="3862515"/>
            <a:ext cx="882679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de-DE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SROCC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464436" y="6445124"/>
            <a:ext cx="2710294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de-DE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 MOS </a:t>
            </a:r>
            <a:r>
              <a:rPr lang="de-DE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Votecount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0760576" y="2711327"/>
            <a:ext cx="1401987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de-DE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Votebudget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3" name="Gruppieren 12"/>
          <p:cNvGrpSpPr/>
          <p:nvPr/>
        </p:nvGrpSpPr>
        <p:grpSpPr>
          <a:xfrm rot="20984181">
            <a:off x="1662133" y="3987135"/>
            <a:ext cx="2890600" cy="2216083"/>
            <a:chOff x="1868564" y="3999659"/>
            <a:chExt cx="2890600" cy="2216083"/>
          </a:xfrm>
        </p:grpSpPr>
        <p:pic>
          <p:nvPicPr>
            <p:cNvPr id="1026" name="Picture 2" descr="https://img.pngio.com/up-hand-drawn-arrow-icons-download-free-vector-icons-noun-project-hand-drawn-arrows-png-200_200.pn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37359" flipH="1">
              <a:off x="1972665" y="4310742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feld 11"/>
            <p:cNvSpPr txBox="1"/>
            <p:nvPr/>
          </p:nvSpPr>
          <p:spPr>
            <a:xfrm rot="21389765">
              <a:off x="1868564" y="3999659"/>
              <a:ext cx="289060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more</a:t>
              </a:r>
              <a:r>
                <a:rPr lang="de-DE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de-DE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videos</a:t>
              </a:r>
              <a:r>
                <a:rPr lang="de-DE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</a:t>
              </a:r>
            </a:p>
            <a:p>
              <a:pPr algn="ctr"/>
              <a:r>
                <a:rPr lang="de-DE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lower</a:t>
              </a:r>
              <a:r>
                <a:rPr lang="de-DE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de-DE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precision</a:t>
              </a:r>
              <a:r>
                <a:rPr lang="de-DE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de-DE" sz="2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labels</a:t>
              </a:r>
              <a:endPara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4" name="Gruppieren 13"/>
          <p:cNvGrpSpPr/>
          <p:nvPr/>
        </p:nvGrpSpPr>
        <p:grpSpPr>
          <a:xfrm rot="20453353">
            <a:off x="6724060" y="4184952"/>
            <a:ext cx="2981073" cy="2320497"/>
            <a:chOff x="6724060" y="4184952"/>
            <a:chExt cx="2981073" cy="2320497"/>
          </a:xfrm>
        </p:grpSpPr>
        <p:pic>
          <p:nvPicPr>
            <p:cNvPr id="1028" name="Picture 4" descr="https://vitaderm.co.za/NewWebsite/wp-content/uploads/2020/04/1563377-200-2-e1587903934607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8128" y="4600449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feld 17"/>
            <p:cNvSpPr txBox="1"/>
            <p:nvPr/>
          </p:nvSpPr>
          <p:spPr>
            <a:xfrm rot="1502084">
              <a:off x="6724060" y="4184952"/>
              <a:ext cx="298107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fewer</a:t>
              </a:r>
              <a:r>
                <a:rPr lang="de-DE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de-DE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videos</a:t>
              </a:r>
              <a:r>
                <a:rPr lang="de-DE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</a:t>
              </a:r>
            </a:p>
            <a:p>
              <a:pPr algn="ctr"/>
              <a:r>
                <a:rPr lang="de-DE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higher</a:t>
              </a:r>
              <a:r>
                <a:rPr lang="de-DE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de-DE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precision</a:t>
              </a:r>
              <a:r>
                <a:rPr lang="de-DE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de-DE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labels</a:t>
              </a:r>
              <a:endPara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7" name="Rechteck 16"/>
          <p:cNvSpPr/>
          <p:nvPr/>
        </p:nvSpPr>
        <p:spPr>
          <a:xfrm>
            <a:off x="11306170" y="3109104"/>
            <a:ext cx="620485" cy="317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>
            <a:off x="10996202" y="3426685"/>
            <a:ext cx="959031" cy="317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hteck 21"/>
          <p:cNvSpPr/>
          <p:nvPr/>
        </p:nvSpPr>
        <p:spPr>
          <a:xfrm>
            <a:off x="10996202" y="3753781"/>
            <a:ext cx="959031" cy="317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hteck 22"/>
          <p:cNvSpPr/>
          <p:nvPr/>
        </p:nvSpPr>
        <p:spPr>
          <a:xfrm>
            <a:off x="11317897" y="4395209"/>
            <a:ext cx="613521" cy="317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uppieren 27"/>
          <p:cNvGrpSpPr/>
          <p:nvPr/>
        </p:nvGrpSpPr>
        <p:grpSpPr>
          <a:xfrm rot="21177265">
            <a:off x="1886857" y="3436837"/>
            <a:ext cx="8084457" cy="2470477"/>
            <a:chOff x="1886857" y="3436837"/>
            <a:chExt cx="8084457" cy="2470477"/>
          </a:xfrm>
        </p:grpSpPr>
        <p:sp>
          <p:nvSpPr>
            <p:cNvPr id="26" name="Freihandform 25"/>
            <p:cNvSpPr/>
            <p:nvPr/>
          </p:nvSpPr>
          <p:spPr>
            <a:xfrm>
              <a:off x="1886857" y="4532496"/>
              <a:ext cx="8084457" cy="1374818"/>
            </a:xfrm>
            <a:custGeom>
              <a:avLst/>
              <a:gdLst>
                <a:gd name="connsiteX0" fmla="*/ 0 w 8084457"/>
                <a:gd name="connsiteY0" fmla="*/ 184647 h 1374818"/>
                <a:gd name="connsiteX1" fmla="*/ 3904343 w 8084457"/>
                <a:gd name="connsiteY1" fmla="*/ 97561 h 1374818"/>
                <a:gd name="connsiteX2" fmla="*/ 8084457 w 8084457"/>
                <a:gd name="connsiteY2" fmla="*/ 1374818 h 1374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84457" h="1374818">
                  <a:moveTo>
                    <a:pt x="0" y="184647"/>
                  </a:moveTo>
                  <a:cubicBezTo>
                    <a:pt x="1278467" y="41923"/>
                    <a:pt x="2556934" y="-100801"/>
                    <a:pt x="3904343" y="97561"/>
                  </a:cubicBezTo>
                  <a:cubicBezTo>
                    <a:pt x="5251752" y="295923"/>
                    <a:pt x="6668104" y="835370"/>
                    <a:pt x="8084457" y="1374818"/>
                  </a:cubicBezTo>
                </a:path>
              </a:pathLst>
            </a:custGeom>
            <a:noFill/>
            <a:ln w="412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ihandform 26"/>
            <p:cNvSpPr/>
            <p:nvPr/>
          </p:nvSpPr>
          <p:spPr>
            <a:xfrm rot="360000">
              <a:off x="1890952" y="3436837"/>
              <a:ext cx="3962400" cy="2297257"/>
            </a:xfrm>
            <a:custGeom>
              <a:avLst/>
              <a:gdLst>
                <a:gd name="connsiteX0" fmla="*/ 19050 w 3962400"/>
                <a:gd name="connsiteY0" fmla="*/ 1724025 h 1724025"/>
                <a:gd name="connsiteX1" fmla="*/ 0 w 3962400"/>
                <a:gd name="connsiteY1" fmla="*/ 0 h 1724025"/>
                <a:gd name="connsiteX2" fmla="*/ 3962400 w 3962400"/>
                <a:gd name="connsiteY2" fmla="*/ 742950 h 1724025"/>
                <a:gd name="connsiteX3" fmla="*/ 19050 w 3962400"/>
                <a:gd name="connsiteY3" fmla="*/ 1724025 h 172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62400" h="1724025">
                  <a:moveTo>
                    <a:pt x="19050" y="1724025"/>
                  </a:moveTo>
                  <a:lnTo>
                    <a:pt x="0" y="0"/>
                  </a:lnTo>
                  <a:lnTo>
                    <a:pt x="3962400" y="742950"/>
                  </a:lnTo>
                  <a:lnTo>
                    <a:pt x="19050" y="1724025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3600" dirty="0" smtClean="0">
                  <a:solidFill>
                    <a:schemeClr val="accent4"/>
                  </a:solidFill>
                </a:rPr>
                <a:t>        ?</a:t>
              </a:r>
              <a:endParaRPr lang="en-US" sz="36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25" name="Freihandform 24"/>
          <p:cNvSpPr/>
          <p:nvPr/>
        </p:nvSpPr>
        <p:spPr>
          <a:xfrm>
            <a:off x="1915885" y="2154955"/>
            <a:ext cx="8011885" cy="1524000"/>
          </a:xfrm>
          <a:custGeom>
            <a:avLst/>
            <a:gdLst>
              <a:gd name="connsiteX0" fmla="*/ 0 w 8011885"/>
              <a:gd name="connsiteY0" fmla="*/ 1524000 h 1524000"/>
              <a:gd name="connsiteX1" fmla="*/ 1770743 w 8011885"/>
              <a:gd name="connsiteY1" fmla="*/ 1045029 h 1524000"/>
              <a:gd name="connsiteX2" fmla="*/ 5080000 w 8011885"/>
              <a:gd name="connsiteY2" fmla="*/ 377372 h 1524000"/>
              <a:gd name="connsiteX3" fmla="*/ 8011885 w 8011885"/>
              <a:gd name="connsiteY3" fmla="*/ 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11885" h="1524000">
                <a:moveTo>
                  <a:pt x="0" y="1524000"/>
                </a:moveTo>
                <a:cubicBezTo>
                  <a:pt x="462038" y="1380067"/>
                  <a:pt x="924076" y="1236134"/>
                  <a:pt x="1770743" y="1045029"/>
                </a:cubicBezTo>
                <a:cubicBezTo>
                  <a:pt x="2617410" y="853924"/>
                  <a:pt x="4039810" y="551543"/>
                  <a:pt x="5080000" y="377372"/>
                </a:cubicBezTo>
                <a:cubicBezTo>
                  <a:pt x="6120190" y="203201"/>
                  <a:pt x="7066037" y="101600"/>
                  <a:pt x="8011885" y="0"/>
                </a:cubicBezTo>
              </a:path>
            </a:pathLst>
          </a:custGeom>
          <a:noFill/>
          <a:ln w="412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hteck 30"/>
          <p:cNvSpPr/>
          <p:nvPr/>
        </p:nvSpPr>
        <p:spPr>
          <a:xfrm>
            <a:off x="10977150" y="3111437"/>
            <a:ext cx="331221" cy="317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hteck 31"/>
          <p:cNvSpPr/>
          <p:nvPr/>
        </p:nvSpPr>
        <p:spPr>
          <a:xfrm>
            <a:off x="10969516" y="4341812"/>
            <a:ext cx="331221" cy="317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feld 28"/>
          <p:cNvSpPr txBox="1"/>
          <p:nvPr/>
        </p:nvSpPr>
        <p:spPr>
          <a:xfrm>
            <a:off x="11350494" y="4358237"/>
            <a:ext cx="523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low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11350494" y="3076798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high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11015254" y="4045326"/>
            <a:ext cx="959031" cy="317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hteck 35"/>
          <p:cNvSpPr/>
          <p:nvPr/>
        </p:nvSpPr>
        <p:spPr>
          <a:xfrm>
            <a:off x="406185" y="1837392"/>
            <a:ext cx="441268" cy="4487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hteck 36"/>
          <p:cNvSpPr/>
          <p:nvPr/>
        </p:nvSpPr>
        <p:spPr>
          <a:xfrm flipV="1">
            <a:off x="2366038" y="6316637"/>
            <a:ext cx="6907090" cy="18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9D98B-6C32-47FF-892F-46D807F423D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7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 animBg="0"/>
        </p:bldSub>
      </p:bldGraphic>
      <p:bldP spid="10" grpId="0"/>
      <p:bldP spid="17" grpId="0" animBg="1"/>
      <p:bldP spid="21" grpId="0" animBg="1"/>
      <p:bldP spid="22" grpId="0" animBg="1"/>
      <p:bldP spid="23" grpId="0" animBg="1"/>
      <p:bldP spid="25" grpId="0" animBg="1"/>
      <p:bldP spid="25" grpId="1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29" grpId="0"/>
      <p:bldP spid="29" grpId="1"/>
      <p:bldP spid="34" grpId="0"/>
      <p:bldP spid="34" grpId="1"/>
      <p:bldP spid="35" grpId="0" animBg="1"/>
      <p:bldP spid="36" grpId="0" animBg="1"/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Variation </a:t>
            </a:r>
            <a:r>
              <a:rPr lang="de-DE" dirty="0" err="1" smtClean="0"/>
              <a:t>of</a:t>
            </a:r>
            <a:r>
              <a:rPr lang="de-DE" dirty="0" smtClean="0"/>
              <a:t> Training/Validation MOS</a:t>
            </a:r>
            <a:endParaRPr lang="en-US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73847" y="1825625"/>
            <a:ext cx="6444306" cy="4351338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9D98B-6C32-47FF-892F-46D807F423D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4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Alternative Approach</a:t>
            </a:r>
            <a:endParaRPr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r>
              <a:rPr lang="de-DE" dirty="0" smtClean="0"/>
              <a:t>Flickr/</a:t>
            </a:r>
            <a:r>
              <a:rPr lang="de-DE" dirty="0" err="1" smtClean="0"/>
              <a:t>Youtube</a:t>
            </a:r>
            <a:r>
              <a:rPr lang="de-DE" dirty="0" smtClean="0"/>
              <a:t>/</a:t>
            </a:r>
            <a:r>
              <a:rPr lang="de-DE" dirty="0" err="1" smtClean="0"/>
              <a:t>Vimeo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Videos „in </a:t>
            </a:r>
            <a:r>
              <a:rPr lang="de-DE" dirty="0" err="1" smtClean="0"/>
              <a:t>the</a:t>
            </a:r>
            <a:r>
              <a:rPr lang="de-DE" dirty="0" smtClean="0"/>
              <a:t> wild“</a:t>
            </a:r>
          </a:p>
          <a:p>
            <a:endParaRPr lang="de-DE" dirty="0"/>
          </a:p>
          <a:p>
            <a:r>
              <a:rPr lang="de-DE" dirty="0" err="1" smtClean="0"/>
              <a:t>Annotations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crowd</a:t>
            </a:r>
            <a:endParaRPr lang="de-DE" dirty="0" smtClean="0"/>
          </a:p>
        </p:txBody>
      </p:sp>
      <p:sp>
        <p:nvSpPr>
          <p:cNvPr id="10" name="Inhaltsplatzhalter 9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6019800" cy="4351338"/>
          </a:xfrm>
        </p:spPr>
        <p:txBody>
          <a:bodyPr anchor="ctr">
            <a:normAutofit/>
          </a:bodyPr>
          <a:lstStyle/>
          <a:p>
            <a:pPr>
              <a:buClr>
                <a:schemeClr val="accent6"/>
              </a:buClr>
            </a:pPr>
            <a:r>
              <a:rPr lang="de-DE" dirty="0" smtClean="0"/>
              <a:t>High </a:t>
            </a:r>
            <a:r>
              <a:rPr lang="de-DE" dirty="0" err="1" smtClean="0"/>
              <a:t>content</a:t>
            </a:r>
            <a:r>
              <a:rPr lang="de-DE" dirty="0" smtClean="0"/>
              <a:t> </a:t>
            </a:r>
            <a:r>
              <a:rPr lang="de-DE" dirty="0" err="1" smtClean="0"/>
              <a:t>diversity</a:t>
            </a:r>
            <a:endParaRPr lang="de-DE" dirty="0" smtClean="0"/>
          </a:p>
          <a:p>
            <a:pPr>
              <a:buClr>
                <a:schemeClr val="accent6"/>
              </a:buClr>
            </a:pPr>
            <a:r>
              <a:rPr lang="de-DE" dirty="0" err="1" smtClean="0"/>
              <a:t>Ecologically</a:t>
            </a:r>
            <a:r>
              <a:rPr lang="de-DE" dirty="0" smtClean="0"/>
              <a:t> valid</a:t>
            </a:r>
          </a:p>
          <a:p>
            <a:pPr>
              <a:buClr>
                <a:schemeClr val="accent6"/>
              </a:buClr>
            </a:pPr>
            <a:r>
              <a:rPr lang="de-DE" dirty="0" smtClean="0"/>
              <a:t>Fast, </a:t>
            </a:r>
            <a:r>
              <a:rPr lang="de-DE" dirty="0" err="1" smtClean="0"/>
              <a:t>cheap</a:t>
            </a:r>
            <a:r>
              <a:rPr lang="de-DE" dirty="0" smtClean="0"/>
              <a:t>, </a:t>
            </a:r>
            <a:r>
              <a:rPr lang="de-DE" dirty="0" err="1" smtClean="0"/>
              <a:t>and</a:t>
            </a:r>
            <a:r>
              <a:rPr lang="de-DE" dirty="0" smtClean="0"/>
              <a:t> diverse </a:t>
            </a:r>
            <a:r>
              <a:rPr lang="de-DE" dirty="0" err="1" smtClean="0"/>
              <a:t>annotations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>
              <a:buClr>
                <a:srgbClr val="C00000"/>
              </a:buClr>
            </a:pPr>
            <a:r>
              <a:rPr lang="de-DE" dirty="0" err="1" smtClean="0"/>
              <a:t>Uncontrolled</a:t>
            </a:r>
            <a:r>
              <a:rPr lang="de-DE" dirty="0" smtClean="0"/>
              <a:t> </a:t>
            </a:r>
            <a:r>
              <a:rPr lang="de-DE" dirty="0" err="1" smtClean="0"/>
              <a:t>degradations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de-DE" smtClean="0"/>
              <a:t>3</a:t>
            </a:fld>
            <a:endParaRPr lang="de-DE" dirty="0"/>
          </a:p>
        </p:txBody>
      </p:sp>
      <p:pic>
        <p:nvPicPr>
          <p:cNvPr id="15" name="Picture 6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 grainSize="26"/>
                    </a14:imgEffect>
                    <a14:imgEffect>
                      <a14:brightnessContrast bright="20000" contrast="-4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3149" y="3048650"/>
            <a:ext cx="442191" cy="460975"/>
          </a:xfrm>
          <a:prstGeom prst="rect">
            <a:avLst/>
          </a:prstGeom>
        </p:spPr>
      </p:pic>
      <p:pic>
        <p:nvPicPr>
          <p:cNvPr id="16" name="Picture 64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2315" y="3047853"/>
            <a:ext cx="442954" cy="461770"/>
          </a:xfrm>
          <a:prstGeom prst="rect">
            <a:avLst/>
          </a:prstGeom>
        </p:spPr>
      </p:pic>
      <p:pic>
        <p:nvPicPr>
          <p:cNvPr id="17" name="Picture 65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 gridSize="2"/>
                    </a14:imgEffect>
                    <a14:imgEffect>
                      <a14:brightnessContrast bright="24000" contrast="4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51463" y="3047853"/>
            <a:ext cx="442954" cy="461770"/>
          </a:xfrm>
          <a:prstGeom prst="rect">
            <a:avLst/>
          </a:prstGeom>
        </p:spPr>
      </p:pic>
      <p:pic>
        <p:nvPicPr>
          <p:cNvPr id="18" name="Picture 66"/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intensity="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6924" y="3047854"/>
            <a:ext cx="442954" cy="461771"/>
          </a:xfrm>
          <a:prstGeom prst="rect">
            <a:avLst/>
          </a:prstGeom>
        </p:spPr>
      </p:pic>
      <p:cxnSp>
        <p:nvCxnSpPr>
          <p:cNvPr id="13" name="Straight Connector 41"/>
          <p:cNvCxnSpPr/>
          <p:nvPr/>
        </p:nvCxnSpPr>
        <p:spPr>
          <a:xfrm flipH="1" flipV="1">
            <a:off x="5589813" y="2257427"/>
            <a:ext cx="22859" cy="3581398"/>
          </a:xfrm>
          <a:prstGeom prst="line">
            <a:avLst/>
          </a:prstGeom>
          <a:noFill/>
          <a:ln w="25400" cap="flat">
            <a:solidFill>
              <a:srgbClr val="5A5F5E">
                <a:alpha val="50000"/>
              </a:srgbClr>
            </a:solidFill>
            <a:custDash>
              <a:ds d="200000" sp="200000"/>
            </a:custDash>
            <a:miter lim="400000"/>
          </a:ln>
          <a:effectLst/>
        </p:spPr>
      </p:cxnSp>
    </p:spTree>
    <p:extLst>
      <p:ext uri="{BB962C8B-B14F-4D97-AF65-F5344CB8AC3E}">
        <p14:creationId xmlns:p14="http://schemas.microsoft.com/office/powerpoint/2010/main" val="331672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KonViD-150k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de-DE" smtClean="0"/>
              <a:pPr/>
              <a:t>4</a:t>
            </a:fld>
            <a:endParaRPr lang="de-DE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3781456" y="3029734"/>
            <a:ext cx="1486308" cy="1763633"/>
            <a:chOff x="3786052" y="3021866"/>
            <a:chExt cx="1486308" cy="1763633"/>
          </a:xfrm>
        </p:grpSpPr>
        <p:sp>
          <p:nvSpPr>
            <p:cNvPr id="17" name="TextBox 10"/>
            <p:cNvSpPr txBox="1"/>
            <p:nvPr/>
          </p:nvSpPr>
          <p:spPr>
            <a:xfrm>
              <a:off x="4313443" y="4231501"/>
              <a:ext cx="95891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solidFill>
                    <a:srgbClr val="262626"/>
                  </a:solidFill>
                </a:rPr>
                <a:t>~ </a:t>
              </a:r>
              <a:r>
                <a:rPr lang="en-US" sz="1500" dirty="0" smtClean="0">
                  <a:solidFill>
                    <a:srgbClr val="262626"/>
                  </a:solidFill>
                </a:rPr>
                <a:t>800.000</a:t>
              </a:r>
              <a:endParaRPr lang="en-US" sz="1500" dirty="0">
                <a:solidFill>
                  <a:srgbClr val="262626"/>
                </a:solidFill>
              </a:endParaRPr>
            </a:p>
            <a:p>
              <a:pPr algn="ctr"/>
              <a:r>
                <a:rPr lang="en-US" sz="1500" dirty="0" smtClean="0">
                  <a:solidFill>
                    <a:srgbClr val="262626"/>
                  </a:solidFill>
                </a:rPr>
                <a:t>Videos</a:t>
              </a:r>
              <a:endParaRPr lang="en-US" sz="1500" dirty="0">
                <a:solidFill>
                  <a:srgbClr val="262626"/>
                </a:solidFill>
              </a:endParaRPr>
            </a:p>
          </p:txBody>
        </p:sp>
        <p:grpSp>
          <p:nvGrpSpPr>
            <p:cNvPr id="22" name="Group 16"/>
            <p:cNvGrpSpPr/>
            <p:nvPr/>
          </p:nvGrpSpPr>
          <p:grpSpPr>
            <a:xfrm>
              <a:off x="3786052" y="4305362"/>
              <a:ext cx="451408" cy="383330"/>
              <a:chOff x="2408272" y="4737038"/>
              <a:chExt cx="936762" cy="809532"/>
            </a:xfrm>
          </p:grpSpPr>
          <p:pic>
            <p:nvPicPr>
              <p:cNvPr id="24" name="Picture 4" descr="http://balkan3f.com/wp-content/uploads/2014/02/Video-Icon-crop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8272" y="5019830"/>
                <a:ext cx="703064" cy="5267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4" descr="http://balkan3f.com/wp-content/uploads/2014/02/Video-Icon-crop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4133" y="4878664"/>
                <a:ext cx="703063" cy="5267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4" descr="http://balkan3f.com/wp-content/uploads/2014/02/Video-Icon-crop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1970" y="4737038"/>
                <a:ext cx="703064" cy="5267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9" name="Gruppieren 58"/>
            <p:cNvGrpSpPr/>
            <p:nvPr/>
          </p:nvGrpSpPr>
          <p:grpSpPr>
            <a:xfrm>
              <a:off x="3991618" y="3021866"/>
              <a:ext cx="1074400" cy="942861"/>
              <a:chOff x="953383" y="2104602"/>
              <a:chExt cx="1432161" cy="1256821"/>
            </a:xfrm>
          </p:grpSpPr>
          <p:grpSp>
            <p:nvGrpSpPr>
              <p:cNvPr id="52" name="Gruppieren 51"/>
              <p:cNvGrpSpPr/>
              <p:nvPr/>
            </p:nvGrpSpPr>
            <p:grpSpPr>
              <a:xfrm>
                <a:off x="968170" y="2104602"/>
                <a:ext cx="1417374" cy="1256821"/>
                <a:chOff x="968170" y="2104602"/>
                <a:chExt cx="1417374" cy="1256821"/>
              </a:xfrm>
            </p:grpSpPr>
            <p:sp>
              <p:nvSpPr>
                <p:cNvPr id="51" name="Abgerundetes Rechteck 50"/>
                <p:cNvSpPr/>
                <p:nvPr/>
              </p:nvSpPr>
              <p:spPr>
                <a:xfrm>
                  <a:off x="968170" y="2104602"/>
                  <a:ext cx="1417374" cy="125682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26262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15" name="Picture 7" descr="Icons8-Windows-8-Database.ico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0817" y="2500602"/>
                  <a:ext cx="848595" cy="848595"/>
                </a:xfrm>
                <a:prstGeom prst="rect">
                  <a:avLst/>
                </a:prstGeom>
              </p:spPr>
            </p:pic>
            <p:pic>
              <p:nvPicPr>
                <p:cNvPr id="14" name="Picture 2" descr="http://www.flaxmanwines.com.au/media/flickr.jp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1475" y="2833707"/>
                  <a:ext cx="383049" cy="321208"/>
                </a:xfrm>
                <a:prstGeom prst="roundRect">
                  <a:avLst>
                    <a:gd name="adj" fmla="val 0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6" name="TextBox 8"/>
              <p:cNvSpPr txBox="1"/>
              <p:nvPr/>
            </p:nvSpPr>
            <p:spPr>
              <a:xfrm>
                <a:off x="953383" y="2138468"/>
                <a:ext cx="1427711" cy="430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dirty="0">
                    <a:solidFill>
                      <a:srgbClr val="262626"/>
                    </a:solidFill>
                  </a:rPr>
                  <a:t>YFCC 100M</a:t>
                </a:r>
              </a:p>
            </p:txBody>
          </p:sp>
        </p:grpSp>
      </p:grpSp>
      <p:grpSp>
        <p:nvGrpSpPr>
          <p:cNvPr id="6" name="Gruppieren 5"/>
          <p:cNvGrpSpPr/>
          <p:nvPr/>
        </p:nvGrpSpPr>
        <p:grpSpPr>
          <a:xfrm>
            <a:off x="5991225" y="2368295"/>
            <a:ext cx="209550" cy="2762250"/>
            <a:chOff x="4307326" y="2368295"/>
            <a:chExt cx="209550" cy="2762250"/>
          </a:xfrm>
        </p:grpSpPr>
        <p:sp>
          <p:nvSpPr>
            <p:cNvPr id="18" name="Pfeil nach rechts 17"/>
            <p:cNvSpPr/>
            <p:nvPr/>
          </p:nvSpPr>
          <p:spPr>
            <a:xfrm>
              <a:off x="4350450" y="3636883"/>
              <a:ext cx="166426" cy="225074"/>
            </a:xfrm>
            <a:prstGeom prst="rightArrow">
              <a:avLst>
                <a:gd name="adj1" fmla="val 50000"/>
                <a:gd name="adj2" fmla="val 10000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3" name="Gerader Verbinder 2"/>
            <p:cNvCxnSpPr/>
            <p:nvPr/>
          </p:nvCxnSpPr>
          <p:spPr>
            <a:xfrm flipV="1">
              <a:off x="4307326" y="2368295"/>
              <a:ext cx="0" cy="2762250"/>
            </a:xfrm>
            <a:prstGeom prst="line">
              <a:avLst/>
            </a:prstGeom>
            <a:ln w="50800" cap="rnd" cmpd="sng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pieren 18"/>
          <p:cNvGrpSpPr/>
          <p:nvPr/>
        </p:nvGrpSpPr>
        <p:grpSpPr>
          <a:xfrm>
            <a:off x="6920028" y="3044301"/>
            <a:ext cx="2222003" cy="3143110"/>
            <a:chOff x="6880683" y="3023919"/>
            <a:chExt cx="2222003" cy="3143110"/>
          </a:xfrm>
        </p:grpSpPr>
        <p:sp>
          <p:nvSpPr>
            <p:cNvPr id="27" name="TextBox 32"/>
            <p:cNvSpPr txBox="1"/>
            <p:nvPr/>
          </p:nvSpPr>
          <p:spPr>
            <a:xfrm>
              <a:off x="6975501" y="4228037"/>
              <a:ext cx="2127185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solidFill>
                    <a:srgbClr val="262626"/>
                  </a:solidFill>
                </a:rPr>
                <a:t>~ </a:t>
              </a:r>
              <a:r>
                <a:rPr lang="en-US" sz="1500" dirty="0" smtClean="0">
                  <a:solidFill>
                    <a:srgbClr val="262626"/>
                  </a:solidFill>
                </a:rPr>
                <a:t>155.000</a:t>
              </a:r>
              <a:endParaRPr lang="en-US" sz="1500" dirty="0">
                <a:solidFill>
                  <a:srgbClr val="262626"/>
                </a:solidFill>
              </a:endParaRPr>
            </a:p>
            <a:p>
              <a:pPr algn="ctr"/>
              <a:r>
                <a:rPr lang="en-US" sz="1500" dirty="0" smtClean="0">
                  <a:solidFill>
                    <a:srgbClr val="262626"/>
                  </a:solidFill>
                </a:rPr>
                <a:t>5 </a:t>
              </a:r>
              <a:r>
                <a:rPr lang="en-US" sz="1500" dirty="0">
                  <a:solidFill>
                    <a:srgbClr val="262626"/>
                  </a:solidFill>
                </a:rPr>
                <a:t>sec </a:t>
              </a:r>
              <a:r>
                <a:rPr lang="en-US" sz="1500" dirty="0">
                  <a:solidFill>
                    <a:srgbClr val="262626"/>
                  </a:solidFill>
                </a:rPr>
                <a:t>Videos</a:t>
              </a:r>
              <a:br>
                <a:rPr lang="en-US" sz="1500" dirty="0">
                  <a:solidFill>
                    <a:srgbClr val="262626"/>
                  </a:solidFill>
                </a:rPr>
              </a:br>
              <a:endParaRPr lang="en-US" sz="1500" dirty="0">
                <a:solidFill>
                  <a:srgbClr val="262626"/>
                </a:solidFill>
              </a:endParaRPr>
            </a:p>
            <a:p>
              <a:pPr algn="ctr"/>
              <a:r>
                <a:rPr lang="en-US" sz="1500" dirty="0" smtClean="0">
                  <a:solidFill>
                    <a:srgbClr val="262626"/>
                  </a:solidFill>
                </a:rPr>
                <a:t>Emphasis on diversity of</a:t>
              </a:r>
              <a:endParaRPr lang="en-US" sz="1500" dirty="0">
                <a:solidFill>
                  <a:srgbClr val="262626"/>
                </a:solidFill>
              </a:endParaRPr>
            </a:p>
            <a:p>
              <a:pPr algn="ctr"/>
              <a:r>
                <a:rPr lang="en-US" sz="1500" dirty="0" smtClean="0">
                  <a:solidFill>
                    <a:srgbClr val="262626"/>
                  </a:solidFill>
                </a:rPr>
                <a:t>Quality</a:t>
              </a:r>
              <a:endParaRPr lang="en-US" sz="1500" dirty="0">
                <a:solidFill>
                  <a:srgbClr val="262626"/>
                </a:solidFill>
              </a:endParaRPr>
            </a:p>
            <a:p>
              <a:pPr algn="ctr"/>
              <a:r>
                <a:rPr lang="en-US" sz="1500" dirty="0">
                  <a:solidFill>
                    <a:srgbClr val="262626"/>
                  </a:solidFill>
                </a:rPr>
                <a:t>Distortions</a:t>
              </a:r>
            </a:p>
            <a:p>
              <a:pPr algn="ctr"/>
              <a:r>
                <a:rPr lang="en-US" sz="1500" dirty="0">
                  <a:solidFill>
                    <a:srgbClr val="262626"/>
                  </a:solidFill>
                </a:rPr>
                <a:t>Contents</a:t>
              </a:r>
            </a:p>
            <a:p>
              <a:pPr algn="ctr"/>
              <a:endParaRPr lang="en-US" sz="1500" dirty="0">
                <a:solidFill>
                  <a:srgbClr val="262626"/>
                </a:solidFill>
              </a:endParaRPr>
            </a:p>
          </p:txBody>
        </p:sp>
        <p:grpSp>
          <p:nvGrpSpPr>
            <p:cNvPr id="36" name="Group 47"/>
            <p:cNvGrpSpPr/>
            <p:nvPr/>
          </p:nvGrpSpPr>
          <p:grpSpPr>
            <a:xfrm>
              <a:off x="6880683" y="4298435"/>
              <a:ext cx="451407" cy="383330"/>
              <a:chOff x="2408272" y="4737039"/>
              <a:chExt cx="936761" cy="809531"/>
            </a:xfrm>
          </p:grpSpPr>
          <p:pic>
            <p:nvPicPr>
              <p:cNvPr id="38" name="Picture 4" descr="http://balkan3f.com/wp-content/uploads/2014/02/Video-Icon-crop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8272" y="5019830"/>
                <a:ext cx="703064" cy="5267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4" descr="http://balkan3f.com/wp-content/uploads/2014/02/Video-Icon-crop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4133" y="4878665"/>
                <a:ext cx="703064" cy="5267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4" descr="http://balkan3f.com/wp-content/uploads/2014/02/Video-Icon-crop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1969" y="4737039"/>
                <a:ext cx="703064" cy="5267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1" name="Gruppieren 60"/>
            <p:cNvGrpSpPr/>
            <p:nvPr/>
          </p:nvGrpSpPr>
          <p:grpSpPr>
            <a:xfrm>
              <a:off x="7247275" y="3023919"/>
              <a:ext cx="1063307" cy="942861"/>
              <a:chOff x="4374115" y="2168971"/>
              <a:chExt cx="1417374" cy="1256821"/>
            </a:xfrm>
          </p:grpSpPr>
          <p:sp>
            <p:nvSpPr>
              <p:cNvPr id="60" name="Abgerundetes Rechteck 59"/>
              <p:cNvSpPr/>
              <p:nvPr/>
            </p:nvSpPr>
            <p:spPr>
              <a:xfrm>
                <a:off x="4374115" y="2168971"/>
                <a:ext cx="1417374" cy="125682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2626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grpSp>
            <p:nvGrpSpPr>
              <p:cNvPr id="58" name="Gruppieren 57"/>
              <p:cNvGrpSpPr/>
              <p:nvPr/>
            </p:nvGrpSpPr>
            <p:grpSpPr>
              <a:xfrm>
                <a:off x="4658504" y="2552000"/>
                <a:ext cx="848595" cy="848595"/>
                <a:chOff x="4681462" y="2496300"/>
                <a:chExt cx="848595" cy="848595"/>
              </a:xfrm>
            </p:grpSpPr>
            <p:pic>
              <p:nvPicPr>
                <p:cNvPr id="56" name="Picture 7" descr="Icons8-Windows-8-Database.ico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81462" y="2496300"/>
                  <a:ext cx="848595" cy="848595"/>
                </a:xfrm>
                <a:prstGeom prst="rect">
                  <a:avLst/>
                </a:prstGeom>
              </p:spPr>
            </p:pic>
            <p:pic>
              <p:nvPicPr>
                <p:cNvPr id="30" name="Picture 39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82802" y="2890236"/>
                  <a:ext cx="400978" cy="418012"/>
                </a:xfrm>
                <a:prstGeom prst="rect">
                  <a:avLst/>
                </a:prstGeom>
              </p:spPr>
            </p:pic>
          </p:grpSp>
          <p:pic>
            <p:nvPicPr>
              <p:cNvPr id="32" name="Picture 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52738" y="2264472"/>
                <a:ext cx="1006855" cy="240251"/>
              </a:xfrm>
              <a:prstGeom prst="rect">
                <a:avLst/>
              </a:prstGeom>
            </p:spPr>
          </p:pic>
        </p:grpSp>
        <p:grpSp>
          <p:nvGrpSpPr>
            <p:cNvPr id="11" name="Gruppieren 10"/>
            <p:cNvGrpSpPr/>
            <p:nvPr/>
          </p:nvGrpSpPr>
          <p:grpSpPr>
            <a:xfrm>
              <a:off x="7202111" y="3031711"/>
              <a:ext cx="1178272" cy="323165"/>
              <a:chOff x="5230794" y="79649"/>
              <a:chExt cx="1178272" cy="323165"/>
            </a:xfrm>
          </p:grpSpPr>
          <p:sp>
            <p:nvSpPr>
              <p:cNvPr id="8" name="Abgerundetes Rechteck 7"/>
              <p:cNvSpPr/>
              <p:nvPr/>
            </p:nvSpPr>
            <p:spPr>
              <a:xfrm>
                <a:off x="5380696" y="136273"/>
                <a:ext cx="878469" cy="20402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7" name="TextBox 36"/>
              <p:cNvSpPr txBox="1"/>
              <p:nvPr/>
            </p:nvSpPr>
            <p:spPr>
              <a:xfrm>
                <a:off x="5230794" y="79649"/>
                <a:ext cx="117827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dirty="0" smtClean="0">
                    <a:solidFill>
                      <a:srgbClr val="262626"/>
                    </a:solidFill>
                  </a:rPr>
                  <a:t>KonVid-150k</a:t>
                </a:r>
                <a:endParaRPr lang="en-US" sz="1500" dirty="0">
                  <a:solidFill>
                    <a:srgbClr val="262626"/>
                  </a:solidFill>
                </a:endParaRPr>
              </a:p>
            </p:txBody>
          </p:sp>
        </p:grpSp>
      </p:grpSp>
      <p:sp>
        <p:nvSpPr>
          <p:cNvPr id="2" name="Rechteck 1"/>
          <p:cNvSpPr/>
          <p:nvPr/>
        </p:nvSpPr>
        <p:spPr>
          <a:xfrm>
            <a:off x="7118350" y="5011271"/>
            <a:ext cx="1902276" cy="838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Freihandform 68"/>
          <p:cNvSpPr/>
          <p:nvPr/>
        </p:nvSpPr>
        <p:spPr>
          <a:xfrm>
            <a:off x="3786535" y="4318691"/>
            <a:ext cx="450173" cy="385863"/>
          </a:xfrm>
          <a:custGeom>
            <a:avLst/>
            <a:gdLst>
              <a:gd name="connsiteX0" fmla="*/ 0 w 600075"/>
              <a:gd name="connsiteY0" fmla="*/ 504825 h 514350"/>
              <a:gd name="connsiteX1" fmla="*/ 0 w 600075"/>
              <a:gd name="connsiteY1" fmla="*/ 177800 h 514350"/>
              <a:gd name="connsiteX2" fmla="*/ 73025 w 600075"/>
              <a:gd name="connsiteY2" fmla="*/ 177800 h 514350"/>
              <a:gd name="connsiteX3" fmla="*/ 73025 w 600075"/>
              <a:gd name="connsiteY3" fmla="*/ 85725 h 514350"/>
              <a:gd name="connsiteX4" fmla="*/ 152400 w 600075"/>
              <a:gd name="connsiteY4" fmla="*/ 85725 h 514350"/>
              <a:gd name="connsiteX5" fmla="*/ 152400 w 600075"/>
              <a:gd name="connsiteY5" fmla="*/ 0 h 514350"/>
              <a:gd name="connsiteX6" fmla="*/ 600075 w 600075"/>
              <a:gd name="connsiteY6" fmla="*/ 0 h 514350"/>
              <a:gd name="connsiteX7" fmla="*/ 600075 w 600075"/>
              <a:gd name="connsiteY7" fmla="*/ 333375 h 514350"/>
              <a:gd name="connsiteX8" fmla="*/ 527050 w 600075"/>
              <a:gd name="connsiteY8" fmla="*/ 333375 h 514350"/>
              <a:gd name="connsiteX9" fmla="*/ 527050 w 600075"/>
              <a:gd name="connsiteY9" fmla="*/ 419100 h 514350"/>
              <a:gd name="connsiteX10" fmla="*/ 454025 w 600075"/>
              <a:gd name="connsiteY10" fmla="*/ 419100 h 514350"/>
              <a:gd name="connsiteX11" fmla="*/ 454025 w 600075"/>
              <a:gd name="connsiteY11" fmla="*/ 514350 h 514350"/>
              <a:gd name="connsiteX12" fmla="*/ 0 w 600075"/>
              <a:gd name="connsiteY12" fmla="*/ 504825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0075" h="514350">
                <a:moveTo>
                  <a:pt x="0" y="504825"/>
                </a:moveTo>
                <a:lnTo>
                  <a:pt x="0" y="177800"/>
                </a:lnTo>
                <a:lnTo>
                  <a:pt x="73025" y="177800"/>
                </a:lnTo>
                <a:lnTo>
                  <a:pt x="73025" y="85725"/>
                </a:lnTo>
                <a:lnTo>
                  <a:pt x="152400" y="85725"/>
                </a:lnTo>
                <a:lnTo>
                  <a:pt x="152400" y="0"/>
                </a:lnTo>
                <a:lnTo>
                  <a:pt x="600075" y="0"/>
                </a:lnTo>
                <a:lnTo>
                  <a:pt x="600075" y="333375"/>
                </a:lnTo>
                <a:lnTo>
                  <a:pt x="527050" y="333375"/>
                </a:lnTo>
                <a:lnTo>
                  <a:pt x="527050" y="419100"/>
                </a:lnTo>
                <a:lnTo>
                  <a:pt x="454025" y="419100"/>
                </a:lnTo>
                <a:lnTo>
                  <a:pt x="454025" y="514350"/>
                </a:lnTo>
                <a:lnTo>
                  <a:pt x="0" y="504825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1" name="Abgerundetes Rechteck 70"/>
          <p:cNvSpPr/>
          <p:nvPr/>
        </p:nvSpPr>
        <p:spPr>
          <a:xfrm>
            <a:off x="4002051" y="3029734"/>
            <a:ext cx="1064307" cy="954489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12900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9" grpId="0" animBg="1"/>
      <p:bldP spid="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Content </a:t>
            </a:r>
            <a:r>
              <a:rPr lang="de-DE" dirty="0" err="1" smtClean="0"/>
              <a:t>Diversity</a:t>
            </a:r>
            <a:endParaRPr lang="de-DE" dirty="0"/>
          </a:p>
        </p:txBody>
      </p:sp>
      <p:sp>
        <p:nvSpPr>
          <p:cNvPr id="41" name="Inhaltsplatzhalter 40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de-DE" dirty="0" err="1"/>
              <a:t>Distance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top-level Inception-ResNet-v2 </a:t>
            </a:r>
            <a:r>
              <a:rPr lang="de-DE" dirty="0" err="1"/>
              <a:t>features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907" y="2870308"/>
            <a:ext cx="2080000" cy="1170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907" y="4222706"/>
            <a:ext cx="2080000" cy="1170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907" y="5575104"/>
            <a:ext cx="2080000" cy="1170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5148" y="2870308"/>
            <a:ext cx="2080000" cy="1170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2997" y="2870308"/>
            <a:ext cx="2080000" cy="1170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0846" y="2870308"/>
            <a:ext cx="2080000" cy="1170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5148" y="4222706"/>
            <a:ext cx="2080000" cy="1170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2997" y="4222706"/>
            <a:ext cx="2080000" cy="1170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90846" y="4222706"/>
            <a:ext cx="2080000" cy="1170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55148" y="5575104"/>
            <a:ext cx="2080000" cy="1170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72997" y="5575104"/>
            <a:ext cx="2080000" cy="1170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90846" y="5575104"/>
            <a:ext cx="2080000" cy="1170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cxnSp>
        <p:nvCxnSpPr>
          <p:cNvPr id="24" name="Gerader Verbinder 23"/>
          <p:cNvCxnSpPr/>
          <p:nvPr/>
        </p:nvCxnSpPr>
        <p:spPr>
          <a:xfrm>
            <a:off x="3568588" y="2780145"/>
            <a:ext cx="0" cy="400541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Rechteck 24"/>
          <p:cNvSpPr/>
          <p:nvPr/>
        </p:nvSpPr>
        <p:spPr>
          <a:xfrm>
            <a:off x="3517299" y="4149725"/>
            <a:ext cx="116025" cy="2701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5"/>
          <p:cNvSpPr txBox="1"/>
          <p:nvPr/>
        </p:nvSpPr>
        <p:spPr>
          <a:xfrm>
            <a:off x="1856509" y="2493797"/>
            <a:ext cx="762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Query</a:t>
            </a:r>
            <a:endParaRPr lang="de-DE" dirty="0"/>
          </a:p>
        </p:txBody>
      </p:sp>
      <p:sp>
        <p:nvSpPr>
          <p:cNvPr id="27" name="Textfeld 26"/>
          <p:cNvSpPr txBox="1"/>
          <p:nvPr/>
        </p:nvSpPr>
        <p:spPr>
          <a:xfrm>
            <a:off x="4469070" y="2493793"/>
            <a:ext cx="852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/>
              <a:t>Closest</a:t>
            </a:r>
            <a:endParaRPr lang="de-DE" dirty="0"/>
          </a:p>
        </p:txBody>
      </p:sp>
      <p:sp>
        <p:nvSpPr>
          <p:cNvPr id="28" name="Textfeld 27"/>
          <p:cNvSpPr txBox="1"/>
          <p:nvPr/>
        </p:nvSpPr>
        <p:spPr>
          <a:xfrm>
            <a:off x="6680131" y="2493793"/>
            <a:ext cx="1265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2nd </a:t>
            </a:r>
            <a:r>
              <a:rPr lang="de-DE" dirty="0" err="1" smtClean="0"/>
              <a:t>Closest</a:t>
            </a:r>
            <a:endParaRPr lang="de-DE" dirty="0"/>
          </a:p>
        </p:txBody>
      </p:sp>
      <p:sp>
        <p:nvSpPr>
          <p:cNvPr id="29" name="Textfeld 28"/>
          <p:cNvSpPr txBox="1"/>
          <p:nvPr/>
        </p:nvSpPr>
        <p:spPr>
          <a:xfrm>
            <a:off x="9120390" y="2493793"/>
            <a:ext cx="1220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3rd </a:t>
            </a:r>
            <a:r>
              <a:rPr lang="de-DE" dirty="0" err="1" smtClean="0"/>
              <a:t>Closest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hteck 29"/>
              <p:cNvSpPr/>
              <p:nvPr/>
            </p:nvSpPr>
            <p:spPr>
              <a:xfrm>
                <a:off x="3855148" y="3702144"/>
                <a:ext cx="1209964" cy="338164"/>
              </a:xfrm>
              <a:prstGeom prst="rect">
                <a:avLst/>
              </a:prstGeom>
              <a:solidFill>
                <a:schemeClr val="bg1">
                  <a:alpha val="34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=1.23</m:t>
                      </m:r>
                    </m:oMath>
                  </m:oMathPara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hteck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148" y="3702144"/>
                <a:ext cx="1209964" cy="33816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hteck 30"/>
              <p:cNvSpPr/>
              <p:nvPr/>
            </p:nvSpPr>
            <p:spPr>
              <a:xfrm>
                <a:off x="6272997" y="3702144"/>
                <a:ext cx="1209964" cy="338164"/>
              </a:xfrm>
              <a:prstGeom prst="rect">
                <a:avLst/>
              </a:prstGeom>
              <a:solidFill>
                <a:schemeClr val="bg1">
                  <a:alpha val="34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=2.06</m:t>
                      </m:r>
                    </m:oMath>
                  </m:oMathPara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hteck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997" y="3702144"/>
                <a:ext cx="1209964" cy="33816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hteck 31"/>
              <p:cNvSpPr/>
              <p:nvPr/>
            </p:nvSpPr>
            <p:spPr>
              <a:xfrm>
                <a:off x="8690846" y="3702144"/>
                <a:ext cx="1209964" cy="338164"/>
              </a:xfrm>
              <a:prstGeom prst="rect">
                <a:avLst/>
              </a:prstGeom>
              <a:solidFill>
                <a:schemeClr val="bg1">
                  <a:alpha val="34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=2.62</m:t>
                      </m:r>
                    </m:oMath>
                  </m:oMathPara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chteck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0846" y="3702144"/>
                <a:ext cx="1209964" cy="33816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hteck 32"/>
              <p:cNvSpPr/>
              <p:nvPr/>
            </p:nvSpPr>
            <p:spPr>
              <a:xfrm>
                <a:off x="3855148" y="5053976"/>
                <a:ext cx="1209964" cy="338164"/>
              </a:xfrm>
              <a:prstGeom prst="rect">
                <a:avLst/>
              </a:prstGeom>
              <a:solidFill>
                <a:schemeClr val="bg1">
                  <a:alpha val="34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=1.94</m:t>
                      </m:r>
                    </m:oMath>
                  </m:oMathPara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hteck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148" y="5053976"/>
                <a:ext cx="1209964" cy="33816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hteck 33"/>
              <p:cNvSpPr/>
              <p:nvPr/>
            </p:nvSpPr>
            <p:spPr>
              <a:xfrm>
                <a:off x="6272997" y="5053976"/>
                <a:ext cx="1209964" cy="338164"/>
              </a:xfrm>
              <a:prstGeom prst="rect">
                <a:avLst/>
              </a:prstGeom>
              <a:solidFill>
                <a:schemeClr val="bg1">
                  <a:alpha val="34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=3.84</m:t>
                      </m:r>
                    </m:oMath>
                  </m:oMathPara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echteck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997" y="5053976"/>
                <a:ext cx="1209964" cy="33816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hteck 34"/>
              <p:cNvSpPr/>
              <p:nvPr/>
            </p:nvSpPr>
            <p:spPr>
              <a:xfrm>
                <a:off x="8690846" y="5053976"/>
                <a:ext cx="1209964" cy="338164"/>
              </a:xfrm>
              <a:prstGeom prst="rect">
                <a:avLst/>
              </a:prstGeom>
              <a:solidFill>
                <a:schemeClr val="bg1">
                  <a:alpha val="34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=3.92</m:t>
                      </m:r>
                    </m:oMath>
                  </m:oMathPara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hteck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0846" y="5053976"/>
                <a:ext cx="1209964" cy="33816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hteck 35"/>
              <p:cNvSpPr/>
              <p:nvPr/>
            </p:nvSpPr>
            <p:spPr>
              <a:xfrm>
                <a:off x="3855148" y="6406940"/>
                <a:ext cx="1209964" cy="338164"/>
              </a:xfrm>
              <a:prstGeom prst="rect">
                <a:avLst/>
              </a:prstGeom>
              <a:solidFill>
                <a:schemeClr val="bg1">
                  <a:alpha val="34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=2.08</m:t>
                      </m:r>
                    </m:oMath>
                  </m:oMathPara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chteck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148" y="6406940"/>
                <a:ext cx="1209964" cy="33816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hteck 36"/>
              <p:cNvSpPr/>
              <p:nvPr/>
            </p:nvSpPr>
            <p:spPr>
              <a:xfrm>
                <a:off x="6272997" y="6406940"/>
                <a:ext cx="1209964" cy="338164"/>
              </a:xfrm>
              <a:prstGeom prst="rect">
                <a:avLst/>
              </a:prstGeom>
              <a:solidFill>
                <a:schemeClr val="bg1">
                  <a:alpha val="34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=2.56</m:t>
                      </m:r>
                    </m:oMath>
                  </m:oMathPara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echteck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997" y="6406940"/>
                <a:ext cx="1209964" cy="33816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hteck 37"/>
              <p:cNvSpPr/>
              <p:nvPr/>
            </p:nvSpPr>
            <p:spPr>
              <a:xfrm>
                <a:off x="8690846" y="6406940"/>
                <a:ext cx="1209964" cy="338164"/>
              </a:xfrm>
              <a:prstGeom prst="rect">
                <a:avLst/>
              </a:prstGeom>
              <a:solidFill>
                <a:schemeClr val="bg1">
                  <a:alpha val="34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=2.89</m:t>
                      </m:r>
                    </m:oMath>
                  </m:oMathPara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echteck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0846" y="6406940"/>
                <a:ext cx="1209964" cy="33816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9D98B-6C32-47FF-892F-46D807F423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8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Ellipse 67"/>
          <p:cNvSpPr/>
          <p:nvPr/>
        </p:nvSpPr>
        <p:spPr>
          <a:xfrm>
            <a:off x="10766113" y="3488781"/>
            <a:ext cx="866436" cy="866436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Ellipse 70"/>
          <p:cNvSpPr/>
          <p:nvPr/>
        </p:nvSpPr>
        <p:spPr>
          <a:xfrm>
            <a:off x="8246132" y="2544852"/>
            <a:ext cx="866436" cy="866436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Ellipse 65"/>
          <p:cNvSpPr/>
          <p:nvPr/>
        </p:nvSpPr>
        <p:spPr>
          <a:xfrm>
            <a:off x="8768744" y="2683548"/>
            <a:ext cx="866436" cy="866436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Ellipse 66"/>
          <p:cNvSpPr/>
          <p:nvPr/>
        </p:nvSpPr>
        <p:spPr>
          <a:xfrm>
            <a:off x="10153915" y="2493156"/>
            <a:ext cx="866436" cy="866436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Ellipse 68"/>
          <p:cNvSpPr/>
          <p:nvPr/>
        </p:nvSpPr>
        <p:spPr>
          <a:xfrm>
            <a:off x="10413248" y="2662056"/>
            <a:ext cx="866436" cy="866436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Ellipse 69"/>
          <p:cNvSpPr/>
          <p:nvPr/>
        </p:nvSpPr>
        <p:spPr>
          <a:xfrm>
            <a:off x="10671050" y="2777661"/>
            <a:ext cx="866436" cy="866436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Ellipse 71"/>
          <p:cNvSpPr/>
          <p:nvPr/>
        </p:nvSpPr>
        <p:spPr>
          <a:xfrm>
            <a:off x="10510895" y="4237770"/>
            <a:ext cx="866436" cy="866436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Ellipse 72"/>
          <p:cNvSpPr/>
          <p:nvPr/>
        </p:nvSpPr>
        <p:spPr>
          <a:xfrm>
            <a:off x="9228886" y="4769798"/>
            <a:ext cx="866436" cy="866436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Ellipse 63"/>
          <p:cNvSpPr/>
          <p:nvPr/>
        </p:nvSpPr>
        <p:spPr>
          <a:xfrm>
            <a:off x="7954965" y="3444304"/>
            <a:ext cx="866436" cy="866436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Ellipse 58"/>
          <p:cNvSpPr/>
          <p:nvPr/>
        </p:nvSpPr>
        <p:spPr>
          <a:xfrm>
            <a:off x="9356739" y="3953779"/>
            <a:ext cx="866436" cy="866436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1" name="Gerader Verbinder 60"/>
          <p:cNvCxnSpPr>
            <a:stCxn id="59" idx="6"/>
          </p:cNvCxnSpPr>
          <p:nvPr/>
        </p:nvCxnSpPr>
        <p:spPr>
          <a:xfrm flipH="1">
            <a:off x="9807235" y="4386997"/>
            <a:ext cx="41594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feld 61"/>
              <p:cNvSpPr txBox="1"/>
              <p:nvPr/>
            </p:nvSpPr>
            <p:spPr>
              <a:xfrm>
                <a:off x="9951927" y="4181127"/>
                <a:ext cx="1009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pc="-15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de-DE" sz="1400" spc="-150" dirty="0"/>
              </a:p>
            </p:txBody>
          </p:sp>
        </mc:Choice>
        <mc:Fallback xmlns="">
          <p:sp>
            <p:nvSpPr>
              <p:cNvPr id="62" name="Textfeld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1927" y="4181127"/>
                <a:ext cx="100989" cy="215444"/>
              </a:xfrm>
              <a:prstGeom prst="rect">
                <a:avLst/>
              </a:prstGeom>
              <a:blipFill>
                <a:blip r:embed="rId3"/>
                <a:stretch>
                  <a:fillRect l="-50000" r="-56250" b="-57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Dataset </a:t>
            </a:r>
            <a:r>
              <a:rPr lang="de-DE" dirty="0" err="1" smtClean="0"/>
              <a:t>Coverage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nhaltsplatzhalt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199" y="1825625"/>
                <a:ext cx="6801830" cy="4351338"/>
              </a:xfrm>
            </p:spPr>
            <p:txBody>
              <a:bodyPr>
                <a:normAutofit/>
              </a:bodyPr>
              <a:lstStyle/>
              <a:p>
                <a:r>
                  <a:rPr lang="de-DE" dirty="0" smtClean="0"/>
                  <a:t>Let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de-DE" dirty="0"/>
                  <a:t> denote a </a:t>
                </a:r>
                <a:r>
                  <a:rPr lang="de-DE" dirty="0" smtClean="0"/>
                  <a:t/>
                </a:r>
                <a:br>
                  <a:rPr lang="de-DE" dirty="0" smtClean="0"/>
                </a:br>
                <a:r>
                  <a:rPr lang="de-DE" dirty="0" err="1" smtClean="0"/>
                  <a:t>video</a:t>
                </a:r>
                <a:r>
                  <a:rPr lang="de-DE" dirty="0" smtClean="0"/>
                  <a:t> </a:t>
                </a:r>
                <a:r>
                  <a:rPr lang="de-DE" dirty="0" err="1"/>
                  <a:t>dataset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de-DE" dirty="0"/>
                  <a:t> items</a:t>
                </a:r>
              </a:p>
              <a:p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 err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 dirty="0" err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de-DE" i="1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dirty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|"/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i="1" dirty="0" err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de-DE" i="1" dirty="0" err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de-DE" i="1" dirty="0" err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de-DE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de-DE" dirty="0"/>
              </a:p>
              <a:p>
                <a:r>
                  <a:rPr lang="de-DE" dirty="0" err="1"/>
                  <a:t>Given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smtClean="0"/>
                  <a:t>coverage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by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 smtClean="0"/>
                  <a:t>is</a:t>
                </a:r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 ⟼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5" name="Inhaltsplatzhalt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199" y="1825625"/>
                <a:ext cx="6801830" cy="4351338"/>
              </a:xfrm>
              <a:blipFill>
                <a:blip r:embed="rId4"/>
                <a:stretch>
                  <a:fillRect l="-152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feld 3"/>
              <p:cNvSpPr txBox="1"/>
              <p:nvPr/>
            </p:nvSpPr>
            <p:spPr>
              <a:xfrm>
                <a:off x="1128150" y="4039628"/>
                <a:ext cx="5759604" cy="9087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}|</m:t>
                          </m:r>
                        </m:num>
                        <m:den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150" y="4039628"/>
                <a:ext cx="5759604" cy="908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uppieren 35"/>
          <p:cNvGrpSpPr/>
          <p:nvPr/>
        </p:nvGrpSpPr>
        <p:grpSpPr>
          <a:xfrm>
            <a:off x="8293840" y="2663366"/>
            <a:ext cx="3047034" cy="2491520"/>
            <a:chOff x="7549376" y="2776654"/>
            <a:chExt cx="3047034" cy="2491520"/>
          </a:xfrm>
        </p:grpSpPr>
        <p:sp>
          <p:nvSpPr>
            <p:cNvPr id="13" name="Ellipse 12"/>
            <p:cNvSpPr>
              <a:spLocks noChangeAspect="1"/>
            </p:cNvSpPr>
            <p:nvPr/>
          </p:nvSpPr>
          <p:spPr>
            <a:xfrm>
              <a:off x="7549376" y="2776654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Ellipse 13"/>
            <p:cNvSpPr>
              <a:spLocks noChangeAspect="1"/>
            </p:cNvSpPr>
            <p:nvPr/>
          </p:nvSpPr>
          <p:spPr>
            <a:xfrm>
              <a:off x="7661298" y="4160752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Ellipse 14"/>
            <p:cNvSpPr>
              <a:spLocks noChangeAspect="1"/>
            </p:cNvSpPr>
            <p:nvPr/>
          </p:nvSpPr>
          <p:spPr>
            <a:xfrm>
              <a:off x="8239376" y="3076362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Ellipse 16"/>
            <p:cNvSpPr>
              <a:spLocks noChangeAspect="1"/>
            </p:cNvSpPr>
            <p:nvPr/>
          </p:nvSpPr>
          <p:spPr>
            <a:xfrm>
              <a:off x="9151434" y="3619054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Ellipse 17"/>
            <p:cNvSpPr>
              <a:spLocks noChangeAspect="1"/>
            </p:cNvSpPr>
            <p:nvPr/>
          </p:nvSpPr>
          <p:spPr>
            <a:xfrm>
              <a:off x="8534400" y="3936762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Ellipse 18"/>
            <p:cNvSpPr>
              <a:spLocks noChangeAspect="1"/>
            </p:cNvSpPr>
            <p:nvPr/>
          </p:nvSpPr>
          <p:spPr>
            <a:xfrm>
              <a:off x="8989640" y="5124174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Ellipse 19"/>
            <p:cNvSpPr>
              <a:spLocks noChangeAspect="1"/>
            </p:cNvSpPr>
            <p:nvPr/>
          </p:nvSpPr>
          <p:spPr>
            <a:xfrm>
              <a:off x="10199649" y="3076362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Ellipse 20"/>
            <p:cNvSpPr>
              <a:spLocks noChangeAspect="1"/>
            </p:cNvSpPr>
            <p:nvPr/>
          </p:nvSpPr>
          <p:spPr>
            <a:xfrm>
              <a:off x="10452410" y="4160752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Ellipse 21"/>
            <p:cNvSpPr>
              <a:spLocks noChangeAspect="1"/>
            </p:cNvSpPr>
            <p:nvPr/>
          </p:nvSpPr>
          <p:spPr>
            <a:xfrm>
              <a:off x="10055649" y="4661486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Ellipse 22"/>
            <p:cNvSpPr>
              <a:spLocks noChangeAspect="1"/>
            </p:cNvSpPr>
            <p:nvPr/>
          </p:nvSpPr>
          <p:spPr>
            <a:xfrm>
              <a:off x="9494371" y="2932362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4" name="Ellipse 23"/>
          <p:cNvSpPr>
            <a:spLocks noChangeAspect="1"/>
          </p:cNvSpPr>
          <p:nvPr/>
        </p:nvSpPr>
        <p:spPr>
          <a:xfrm>
            <a:off x="9129962" y="3044766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/>
          <p:cNvSpPr>
            <a:spLocks noChangeAspect="1"/>
          </p:cNvSpPr>
          <p:nvPr/>
        </p:nvSpPr>
        <p:spPr>
          <a:xfrm>
            <a:off x="8316183" y="3805522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/>
          <p:cNvSpPr>
            <a:spLocks noChangeAspect="1"/>
          </p:cNvSpPr>
          <p:nvPr/>
        </p:nvSpPr>
        <p:spPr>
          <a:xfrm>
            <a:off x="8607350" y="2906070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/>
          <p:cNvSpPr>
            <a:spLocks noChangeAspect="1"/>
          </p:cNvSpPr>
          <p:nvPr/>
        </p:nvSpPr>
        <p:spPr>
          <a:xfrm>
            <a:off x="10515133" y="2854374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Ellipse 28"/>
          <p:cNvSpPr>
            <a:spLocks noChangeAspect="1"/>
          </p:cNvSpPr>
          <p:nvPr/>
        </p:nvSpPr>
        <p:spPr>
          <a:xfrm>
            <a:off x="9717957" y="4314997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Ellipse 29"/>
          <p:cNvSpPr>
            <a:spLocks noChangeAspect="1"/>
          </p:cNvSpPr>
          <p:nvPr/>
        </p:nvSpPr>
        <p:spPr>
          <a:xfrm>
            <a:off x="9590104" y="5131016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Ellipse 30"/>
          <p:cNvSpPr>
            <a:spLocks noChangeAspect="1"/>
          </p:cNvSpPr>
          <p:nvPr/>
        </p:nvSpPr>
        <p:spPr>
          <a:xfrm>
            <a:off x="11032268" y="3138879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Ellipse 31"/>
          <p:cNvSpPr>
            <a:spLocks noChangeAspect="1"/>
          </p:cNvSpPr>
          <p:nvPr/>
        </p:nvSpPr>
        <p:spPr>
          <a:xfrm>
            <a:off x="11127331" y="3849999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Ellipse 32"/>
          <p:cNvSpPr>
            <a:spLocks noChangeAspect="1"/>
          </p:cNvSpPr>
          <p:nvPr/>
        </p:nvSpPr>
        <p:spPr>
          <a:xfrm>
            <a:off x="10872113" y="4598988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Ellipse 33"/>
          <p:cNvSpPr>
            <a:spLocks noChangeAspect="1"/>
          </p:cNvSpPr>
          <p:nvPr/>
        </p:nvSpPr>
        <p:spPr>
          <a:xfrm>
            <a:off x="10774466" y="3023274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Ellipse 40"/>
          <p:cNvSpPr>
            <a:spLocks noChangeAspect="1"/>
          </p:cNvSpPr>
          <p:nvPr/>
        </p:nvSpPr>
        <p:spPr>
          <a:xfrm>
            <a:off x="11205145" y="1989158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Ellipse 41"/>
          <p:cNvSpPr>
            <a:spLocks noChangeAspect="1"/>
          </p:cNvSpPr>
          <p:nvPr/>
        </p:nvSpPr>
        <p:spPr>
          <a:xfrm>
            <a:off x="11205145" y="1620041"/>
            <a:ext cx="144000" cy="144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42"/>
          <p:cNvSpPr txBox="1"/>
          <p:nvPr/>
        </p:nvSpPr>
        <p:spPr>
          <a:xfrm>
            <a:off x="11445816" y="1507267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X</a:t>
            </a:r>
            <a:endParaRPr lang="de-DE" dirty="0"/>
          </a:p>
        </p:txBody>
      </p:sp>
      <p:sp>
        <p:nvSpPr>
          <p:cNvPr id="44" name="Textfeld 43"/>
          <p:cNvSpPr txBox="1"/>
          <p:nvPr/>
        </p:nvSpPr>
        <p:spPr>
          <a:xfrm>
            <a:off x="11445816" y="187659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Y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feld 44"/>
              <p:cNvSpPr txBox="1"/>
              <p:nvPr/>
            </p:nvSpPr>
            <p:spPr>
              <a:xfrm>
                <a:off x="7979716" y="1592042"/>
                <a:ext cx="1205265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5" name="Textfeld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9716" y="1592042"/>
                <a:ext cx="1205265" cy="289182"/>
              </a:xfrm>
              <a:prstGeom prst="rect">
                <a:avLst/>
              </a:prstGeom>
              <a:blipFill>
                <a:blip r:embed="rId6"/>
                <a:stretch>
                  <a:fillRect l="-4040" r="-4545" b="-12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feld 45"/>
              <p:cNvSpPr txBox="1"/>
              <p:nvPr/>
            </p:nvSpPr>
            <p:spPr>
              <a:xfrm>
                <a:off x="7979716" y="1592042"/>
                <a:ext cx="1381597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=0.8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6" name="Textfeld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9716" y="1592042"/>
                <a:ext cx="1381597" cy="289182"/>
              </a:xfrm>
              <a:prstGeom prst="rect">
                <a:avLst/>
              </a:prstGeom>
              <a:blipFill>
                <a:blip r:embed="rId7"/>
                <a:stretch>
                  <a:fillRect l="-3524" r="-3965" b="-12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uppieren 46"/>
          <p:cNvGrpSpPr/>
          <p:nvPr/>
        </p:nvGrpSpPr>
        <p:grpSpPr>
          <a:xfrm>
            <a:off x="8293840" y="2663366"/>
            <a:ext cx="3047034" cy="2491520"/>
            <a:chOff x="8052453" y="4669944"/>
            <a:chExt cx="3047034" cy="2491520"/>
          </a:xfrm>
          <a:solidFill>
            <a:schemeClr val="accent1"/>
          </a:solidFill>
        </p:grpSpPr>
        <p:sp>
          <p:nvSpPr>
            <p:cNvPr id="48" name="Ellipse 47"/>
            <p:cNvSpPr>
              <a:spLocks noChangeAspect="1"/>
            </p:cNvSpPr>
            <p:nvPr/>
          </p:nvSpPr>
          <p:spPr>
            <a:xfrm>
              <a:off x="8052453" y="4669944"/>
              <a:ext cx="144000" cy="144000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Ellipse 48"/>
            <p:cNvSpPr>
              <a:spLocks noChangeAspect="1"/>
            </p:cNvSpPr>
            <p:nvPr/>
          </p:nvSpPr>
          <p:spPr>
            <a:xfrm>
              <a:off x="8164375" y="6054042"/>
              <a:ext cx="144000" cy="144000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Ellipse 49"/>
            <p:cNvSpPr>
              <a:spLocks noChangeAspect="1"/>
            </p:cNvSpPr>
            <p:nvPr/>
          </p:nvSpPr>
          <p:spPr>
            <a:xfrm>
              <a:off x="8742453" y="4969652"/>
              <a:ext cx="144000" cy="144000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Ellipse 51"/>
            <p:cNvSpPr>
              <a:spLocks noChangeAspect="1"/>
            </p:cNvSpPr>
            <p:nvPr/>
          </p:nvSpPr>
          <p:spPr>
            <a:xfrm>
              <a:off x="9654511" y="5512344"/>
              <a:ext cx="144000" cy="144000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Ellipse 52"/>
            <p:cNvSpPr>
              <a:spLocks noChangeAspect="1"/>
            </p:cNvSpPr>
            <p:nvPr/>
          </p:nvSpPr>
          <p:spPr>
            <a:xfrm>
              <a:off x="9037477" y="5830052"/>
              <a:ext cx="144000" cy="144000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Ellipse 53"/>
            <p:cNvSpPr>
              <a:spLocks noChangeAspect="1"/>
            </p:cNvSpPr>
            <p:nvPr/>
          </p:nvSpPr>
          <p:spPr>
            <a:xfrm>
              <a:off x="9492717" y="7017464"/>
              <a:ext cx="144000" cy="144000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Ellipse 54"/>
            <p:cNvSpPr>
              <a:spLocks noChangeAspect="1"/>
            </p:cNvSpPr>
            <p:nvPr/>
          </p:nvSpPr>
          <p:spPr>
            <a:xfrm>
              <a:off x="10702726" y="4969652"/>
              <a:ext cx="144000" cy="144000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Ellipse 55"/>
            <p:cNvSpPr>
              <a:spLocks noChangeAspect="1"/>
            </p:cNvSpPr>
            <p:nvPr/>
          </p:nvSpPr>
          <p:spPr>
            <a:xfrm>
              <a:off x="10955487" y="6054042"/>
              <a:ext cx="144000" cy="144000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Ellipse 56"/>
            <p:cNvSpPr>
              <a:spLocks noChangeAspect="1"/>
            </p:cNvSpPr>
            <p:nvPr/>
          </p:nvSpPr>
          <p:spPr>
            <a:xfrm>
              <a:off x="10558726" y="6554776"/>
              <a:ext cx="144000" cy="144000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Ellipse 57"/>
            <p:cNvSpPr>
              <a:spLocks noChangeAspect="1"/>
            </p:cNvSpPr>
            <p:nvPr/>
          </p:nvSpPr>
          <p:spPr>
            <a:xfrm>
              <a:off x="9997448" y="4825652"/>
              <a:ext cx="144000" cy="144000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6" name="Gruppieren 75"/>
          <p:cNvGrpSpPr/>
          <p:nvPr/>
        </p:nvGrpSpPr>
        <p:grpSpPr>
          <a:xfrm>
            <a:off x="8293840" y="2663366"/>
            <a:ext cx="3047034" cy="2491520"/>
            <a:chOff x="7549376" y="2776654"/>
            <a:chExt cx="3047034" cy="2491520"/>
          </a:xfrm>
        </p:grpSpPr>
        <p:sp>
          <p:nvSpPr>
            <p:cNvPr id="77" name="Ellipse 76"/>
            <p:cNvSpPr>
              <a:spLocks noChangeAspect="1"/>
            </p:cNvSpPr>
            <p:nvPr/>
          </p:nvSpPr>
          <p:spPr>
            <a:xfrm>
              <a:off x="7549376" y="2776654"/>
              <a:ext cx="144000" cy="14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" name="Ellipse 77"/>
            <p:cNvSpPr>
              <a:spLocks noChangeAspect="1"/>
            </p:cNvSpPr>
            <p:nvPr/>
          </p:nvSpPr>
          <p:spPr>
            <a:xfrm>
              <a:off x="7661298" y="4160752"/>
              <a:ext cx="144000" cy="14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" name="Ellipse 78"/>
            <p:cNvSpPr>
              <a:spLocks noChangeAspect="1"/>
            </p:cNvSpPr>
            <p:nvPr/>
          </p:nvSpPr>
          <p:spPr>
            <a:xfrm>
              <a:off x="8239376" y="3076362"/>
              <a:ext cx="144000" cy="14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0" name="Ellipse 79"/>
            <p:cNvSpPr>
              <a:spLocks noChangeAspect="1"/>
            </p:cNvSpPr>
            <p:nvPr/>
          </p:nvSpPr>
          <p:spPr>
            <a:xfrm>
              <a:off x="9151434" y="3619054"/>
              <a:ext cx="144000" cy="144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1" name="Ellipse 80"/>
            <p:cNvSpPr>
              <a:spLocks noChangeAspect="1"/>
            </p:cNvSpPr>
            <p:nvPr/>
          </p:nvSpPr>
          <p:spPr>
            <a:xfrm>
              <a:off x="8534400" y="3936762"/>
              <a:ext cx="144000" cy="144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2" name="Ellipse 81"/>
            <p:cNvSpPr>
              <a:spLocks noChangeAspect="1"/>
            </p:cNvSpPr>
            <p:nvPr/>
          </p:nvSpPr>
          <p:spPr>
            <a:xfrm>
              <a:off x="8989640" y="5124174"/>
              <a:ext cx="144000" cy="14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3" name="Ellipse 82"/>
            <p:cNvSpPr>
              <a:spLocks noChangeAspect="1"/>
            </p:cNvSpPr>
            <p:nvPr/>
          </p:nvSpPr>
          <p:spPr>
            <a:xfrm>
              <a:off x="10199649" y="3076362"/>
              <a:ext cx="144000" cy="14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" name="Ellipse 83"/>
            <p:cNvSpPr>
              <a:spLocks noChangeAspect="1"/>
            </p:cNvSpPr>
            <p:nvPr/>
          </p:nvSpPr>
          <p:spPr>
            <a:xfrm>
              <a:off x="10452410" y="4160752"/>
              <a:ext cx="144000" cy="14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5" name="Ellipse 84"/>
            <p:cNvSpPr>
              <a:spLocks noChangeAspect="1"/>
            </p:cNvSpPr>
            <p:nvPr/>
          </p:nvSpPr>
          <p:spPr>
            <a:xfrm>
              <a:off x="10055649" y="4661486"/>
              <a:ext cx="144000" cy="14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" name="Ellipse 85"/>
            <p:cNvSpPr>
              <a:spLocks noChangeAspect="1"/>
            </p:cNvSpPr>
            <p:nvPr/>
          </p:nvSpPr>
          <p:spPr>
            <a:xfrm>
              <a:off x="9494371" y="2932362"/>
              <a:ext cx="144000" cy="14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88" name="Grafik 8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54" y="2366138"/>
            <a:ext cx="5532131" cy="3429007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7640029" y="1446245"/>
            <a:ext cx="4181857" cy="43200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9D98B-6C32-47FF-892F-46D807F423D6}" type="slidenum">
              <a:rPr lang="en-US" smtClean="0"/>
              <a:t>6</a:t>
            </a:fld>
            <a:endParaRPr lang="en-US"/>
          </a:p>
        </p:txBody>
      </p:sp>
      <p:cxnSp>
        <p:nvCxnSpPr>
          <p:cNvPr id="8" name="Gerader Verbinder 7"/>
          <p:cNvCxnSpPr/>
          <p:nvPr/>
        </p:nvCxnSpPr>
        <p:spPr>
          <a:xfrm>
            <a:off x="8460183" y="4074262"/>
            <a:ext cx="0" cy="1368483"/>
          </a:xfrm>
          <a:prstGeom prst="line">
            <a:avLst/>
          </a:prstGeom>
          <a:ln w="19050">
            <a:solidFill>
              <a:srgbClr val="007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8230793" y="5377052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2.25</a:t>
            </a:r>
            <a:endParaRPr lang="de-DE" sz="1200" dirty="0"/>
          </a:p>
        </p:txBody>
      </p:sp>
      <p:cxnSp>
        <p:nvCxnSpPr>
          <p:cNvPr id="74" name="Gerader Verbinder 73"/>
          <p:cNvCxnSpPr/>
          <p:nvPr/>
        </p:nvCxnSpPr>
        <p:spPr>
          <a:xfrm>
            <a:off x="9590104" y="4106863"/>
            <a:ext cx="0" cy="1343026"/>
          </a:xfrm>
          <a:prstGeom prst="line">
            <a:avLst/>
          </a:prstGeom>
          <a:ln w="19050">
            <a:solidFill>
              <a:srgbClr val="BEB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feld 74"/>
          <p:cNvSpPr txBox="1"/>
          <p:nvPr/>
        </p:nvSpPr>
        <p:spPr>
          <a:xfrm>
            <a:off x="9360714" y="5384196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3.6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16911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8" grpId="1" animBg="1"/>
      <p:bldP spid="71" grpId="0" animBg="1"/>
      <p:bldP spid="71" grpId="1" animBg="1"/>
      <p:bldP spid="66" grpId="0" animBg="1"/>
      <p:bldP spid="66" grpId="1" animBg="1"/>
      <p:bldP spid="67" grpId="0" animBg="1"/>
      <p:bldP spid="67" grpId="1" animBg="1"/>
      <p:bldP spid="69" grpId="0" animBg="1"/>
      <p:bldP spid="69" grpId="1" animBg="1"/>
      <p:bldP spid="70" grpId="0" animBg="1"/>
      <p:bldP spid="70" grpId="1" animBg="1"/>
      <p:bldP spid="72" grpId="0" animBg="1"/>
      <p:bldP spid="72" grpId="1" animBg="1"/>
      <p:bldP spid="73" grpId="0" animBg="1"/>
      <p:bldP spid="73" grpId="1" animBg="1"/>
      <p:bldP spid="64" grpId="0" animBg="1"/>
      <p:bldP spid="64" grpId="1" animBg="1"/>
      <p:bldP spid="59" grpId="0" animBg="1"/>
      <p:bldP spid="59" grpId="1" animBg="1"/>
      <p:bldP spid="62" grpId="0"/>
      <p:bldP spid="62" grpId="1"/>
      <p:bldP spid="62" grpId="2"/>
      <p:bldP spid="4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41" grpId="0" animBg="1"/>
      <p:bldP spid="41" grpId="1" animBg="1"/>
      <p:bldP spid="42" grpId="0" animBg="1"/>
      <p:bldP spid="42" grpId="1" animBg="1"/>
      <p:bldP spid="43" grpId="0"/>
      <p:bldP spid="43" grpId="1"/>
      <p:bldP spid="44" grpId="0"/>
      <p:bldP spid="44" grpId="1"/>
      <p:bldP spid="45" grpId="0"/>
      <p:bldP spid="45" grpId="1"/>
      <p:bldP spid="45" grpId="2"/>
      <p:bldP spid="46" grpId="0"/>
      <p:bldP spid="46" grpId="1"/>
      <p:bldP spid="3" grpId="0" animBg="1"/>
      <p:bldP spid="3" grpId="1" animBg="1"/>
      <p:bldP spid="9" grpId="0"/>
      <p:bldP spid="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Challenges</a:t>
            </a:r>
            <a:r>
              <a:rPr lang="de-DE" dirty="0"/>
              <a:t> in Visual Quality Assessment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considerations</a:t>
            </a:r>
            <a:r>
              <a:rPr lang="de-DE" dirty="0" smtClean="0"/>
              <a:t> </a:t>
            </a:r>
            <a:r>
              <a:rPr lang="de-DE" dirty="0" err="1" smtClean="0"/>
              <a:t>besides</a:t>
            </a:r>
            <a:r>
              <a:rPr lang="de-DE" dirty="0" smtClean="0"/>
              <a:t> </a:t>
            </a:r>
            <a:r>
              <a:rPr lang="de-DE" dirty="0" err="1" smtClean="0"/>
              <a:t>size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diversity</a:t>
            </a:r>
            <a:r>
              <a:rPr lang="de-DE" dirty="0" smtClean="0"/>
              <a:t> </a:t>
            </a:r>
            <a:r>
              <a:rPr lang="de-DE" dirty="0" err="1" smtClean="0"/>
              <a:t>affect</a:t>
            </a:r>
            <a:r>
              <a:rPr lang="de-DE" dirty="0" smtClean="0"/>
              <a:t> </a:t>
            </a:r>
            <a:r>
              <a:rPr lang="de-DE" dirty="0" err="1" smtClean="0"/>
              <a:t>generalizability</a:t>
            </a:r>
            <a:r>
              <a:rPr lang="de-DE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19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Visual </a:t>
            </a:r>
            <a:r>
              <a:rPr lang="de-DE" dirty="0" smtClean="0"/>
              <a:t>Quality Database </a:t>
            </a:r>
            <a:r>
              <a:rPr lang="de-DE" dirty="0" err="1"/>
              <a:t>Challenges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10000"/>
          </a:bodyPr>
          <a:lstStyle/>
          <a:p>
            <a:pPr>
              <a:lnSpc>
                <a:spcPct val="250000"/>
              </a:lnSpc>
            </a:pPr>
            <a:r>
              <a:rPr lang="en-US" dirty="0"/>
              <a:t>L</a:t>
            </a:r>
            <a:r>
              <a:rPr lang="en-US" dirty="0" smtClean="0"/>
              <a:t>ack </a:t>
            </a:r>
            <a:r>
              <a:rPr lang="en-US" dirty="0"/>
              <a:t>of </a:t>
            </a:r>
            <a:r>
              <a:rPr lang="en-US" dirty="0" smtClean="0"/>
              <a:t>data</a:t>
            </a:r>
            <a:endParaRPr lang="en-US" dirty="0"/>
          </a:p>
          <a:p>
            <a:pPr>
              <a:lnSpc>
                <a:spcPct val="250000"/>
              </a:lnSpc>
            </a:pPr>
            <a:r>
              <a:rPr lang="en-US" dirty="0">
                <a:solidFill>
                  <a:schemeClr val="bg1"/>
                </a:solidFill>
              </a:rPr>
              <a:t>L</a:t>
            </a:r>
            <a:r>
              <a:rPr lang="en-US" dirty="0" smtClean="0">
                <a:solidFill>
                  <a:schemeClr val="bg1"/>
                </a:solidFill>
              </a:rPr>
              <a:t>ack </a:t>
            </a:r>
            <a:r>
              <a:rPr lang="en-US" dirty="0">
                <a:solidFill>
                  <a:schemeClr val="bg1"/>
                </a:solidFill>
              </a:rPr>
              <a:t>of </a:t>
            </a:r>
            <a:r>
              <a:rPr lang="en-US" dirty="0" smtClean="0">
                <a:solidFill>
                  <a:schemeClr val="bg1"/>
                </a:solidFill>
              </a:rPr>
              <a:t>annotations    budget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lnSpc>
                <a:spcPct val="250000"/>
              </a:lnSpc>
              <a:buNone/>
            </a:pPr>
            <a:r>
              <a:rPr lang="de-DE" dirty="0" smtClean="0">
                <a:solidFill>
                  <a:schemeClr val="bg1"/>
                </a:solidFill>
              </a:rPr>
              <a:t>l</a:t>
            </a:r>
            <a:endParaRPr lang="en-US" dirty="0" smtClean="0"/>
          </a:p>
          <a:p>
            <a:pPr marL="0" indent="0">
              <a:lnSpc>
                <a:spcPct val="250000"/>
              </a:lnSpc>
              <a:buNone/>
            </a:pPr>
            <a:r>
              <a:rPr lang="de-DE" dirty="0" smtClean="0">
                <a:solidFill>
                  <a:schemeClr val="bg1"/>
                </a:solidFill>
              </a:rPr>
              <a:t>l</a:t>
            </a:r>
            <a:endParaRPr lang="de-DE" dirty="0" smtClean="0"/>
          </a:p>
        </p:txBody>
      </p:sp>
      <p:sp>
        <p:nvSpPr>
          <p:cNvPr id="7" name="Rechteck 6"/>
          <p:cNvSpPr/>
          <p:nvPr/>
        </p:nvSpPr>
        <p:spPr>
          <a:xfrm>
            <a:off x="3941600" y="3382169"/>
            <a:ext cx="1222855" cy="453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9D98B-6C32-47FF-892F-46D807F423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8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1612901" y="6190688"/>
            <a:ext cx="1650251" cy="3492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 12"/>
          <p:cNvSpPr/>
          <p:nvPr/>
        </p:nvSpPr>
        <p:spPr>
          <a:xfrm>
            <a:off x="3860425" y="6107500"/>
            <a:ext cx="1749799" cy="57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>
            <a:off x="6096000" y="6094198"/>
            <a:ext cx="1619250" cy="5715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Visual Quality Assessment Databases</a:t>
            </a:r>
            <a:endParaRPr lang="en-US" dirty="0"/>
          </a:p>
        </p:txBody>
      </p:sp>
      <p:sp>
        <p:nvSpPr>
          <p:cNvPr id="10" name="Rechteck 9"/>
          <p:cNvSpPr/>
          <p:nvPr/>
        </p:nvSpPr>
        <p:spPr>
          <a:xfrm>
            <a:off x="8201026" y="6190687"/>
            <a:ext cx="2090456" cy="5715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Diagram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1037295"/>
              </p:ext>
            </p:extLst>
          </p:nvPr>
        </p:nvGraphicFramePr>
        <p:xfrm>
          <a:off x="1180466" y="1498175"/>
          <a:ext cx="10173334" cy="5080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hteck 3"/>
          <p:cNvSpPr/>
          <p:nvPr/>
        </p:nvSpPr>
        <p:spPr>
          <a:xfrm>
            <a:off x="1720850" y="6303257"/>
            <a:ext cx="3306482" cy="196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5020982" y="6303257"/>
            <a:ext cx="2370418" cy="196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7404100" y="6303257"/>
            <a:ext cx="2025650" cy="196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9433557" y="6303257"/>
            <a:ext cx="2025650" cy="196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1904999" y="6245225"/>
            <a:ext cx="5363251" cy="547688"/>
          </a:xfrm>
          <a:prstGeom prst="rect">
            <a:avLst/>
          </a:prstGeom>
          <a:noFill/>
          <a:ln w="254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VQA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7373658" y="6245225"/>
            <a:ext cx="1732242" cy="547688"/>
          </a:xfrm>
          <a:prstGeom prst="rect">
            <a:avLst/>
          </a:prstGeom>
          <a:noFill/>
          <a:ln w="254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  <a:t>IQA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9194800" y="6245225"/>
            <a:ext cx="1924050" cy="547688"/>
          </a:xfrm>
          <a:prstGeom prst="rect">
            <a:avLst/>
          </a:prstGeom>
          <a:noFill/>
          <a:ln w="254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DE" b="1" dirty="0" smtClean="0">
                <a:solidFill>
                  <a:schemeClr val="accent4">
                    <a:lumMod val="75000"/>
                  </a:schemeClr>
                </a:solidFill>
              </a:rPr>
              <a:t>AQA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8793141" y="1548375"/>
            <a:ext cx="3306482" cy="4676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960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2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3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3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3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3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4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4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4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4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5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5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5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5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6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6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6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6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7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7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7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7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8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8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8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8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 uiExpand="1">
        <p:bldSub>
          <a:bldChart bld="seriesEl"/>
        </p:bldSub>
      </p:bldGraphic>
      <p:bldP spid="4" grpId="0" animBg="1"/>
      <p:bldP spid="17" grpId="0" animBg="1"/>
      <p:bldP spid="18" grpId="0" animBg="1"/>
      <p:bldP spid="19" grpId="0" animBg="1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663</Words>
  <Application>Microsoft Office PowerPoint</Application>
  <PresentationFormat>Breitbild</PresentationFormat>
  <Paragraphs>220</Paragraphs>
  <Slides>22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Segoe UI Symbol</vt:lpstr>
      <vt:lpstr>Office</vt:lpstr>
      <vt:lpstr>The KonVid-150k Video Quality Assessment Dataset &amp; Objective Metrics</vt:lpstr>
      <vt:lpstr>Conventional Video Databases</vt:lpstr>
      <vt:lpstr>Alternative Approach</vt:lpstr>
      <vt:lpstr>KonViD-150k</vt:lpstr>
      <vt:lpstr>Content Diversity</vt:lpstr>
      <vt:lpstr>Dataset Coverage</vt:lpstr>
      <vt:lpstr>Challenges in Visual Quality Assessment</vt:lpstr>
      <vt:lpstr>Visual Quality Database Challenges</vt:lpstr>
      <vt:lpstr>Visual Quality Assessment Databases</vt:lpstr>
      <vt:lpstr>Visual Quality Database Challenges</vt:lpstr>
      <vt:lpstr>Datasets</vt:lpstr>
      <vt:lpstr>Visual Quality Database Challenges</vt:lpstr>
      <vt:lpstr>Deep Feature-based Prediction</vt:lpstr>
      <vt:lpstr>Deep Feature-based Prediction</vt:lpstr>
      <vt:lpstr>Deep Feature-based Prediction</vt:lpstr>
      <vt:lpstr>Deep Feature-based Prediction</vt:lpstr>
      <vt:lpstr>Technical Quality Database Dilemma</vt:lpstr>
      <vt:lpstr>Budgeting Annotations</vt:lpstr>
      <vt:lpstr>Analyzing Budget Distributions</vt:lpstr>
      <vt:lpstr>Fixed Budget Experiment</vt:lpstr>
      <vt:lpstr>Fixed Vote Budget</vt:lpstr>
      <vt:lpstr>Variation of Training/Validation MOS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 Learning for  Perceptual Quality Assessment</dc:title>
  <dc:creator>Franz Hahn</dc:creator>
  <cp:lastModifiedBy>Franz Götz-Hahn</cp:lastModifiedBy>
  <cp:revision>66</cp:revision>
  <dcterms:created xsi:type="dcterms:W3CDTF">2020-10-12T19:38:45Z</dcterms:created>
  <dcterms:modified xsi:type="dcterms:W3CDTF">2021-12-14T10:34:54Z</dcterms:modified>
</cp:coreProperties>
</file>