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4"/>
  </p:sldMasterIdLst>
  <p:notesMasterIdLst>
    <p:notesMasterId r:id="rId32"/>
  </p:notesMasterIdLst>
  <p:sldIdLst>
    <p:sldId id="268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296" r:id="rId3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7" autoAdjust="0"/>
    <p:restoredTop sz="95760" autoAdjust="0"/>
  </p:normalViewPr>
  <p:slideViewPr>
    <p:cSldViewPr snapToGrid="0">
      <p:cViewPr varScale="1">
        <p:scale>
          <a:sx n="101" d="100"/>
          <a:sy n="101" d="100"/>
        </p:scale>
        <p:origin x="72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ołaj Leszczuk" userId="f51ff640-68ca-4f5b-81f1-7b807841f46e" providerId="ADAL" clId="{3AD08873-B8B6-5349-8431-4EAC1B5218BD}"/>
    <pc:docChg chg="custSel modSld">
      <pc:chgData name="Mikołaj Leszczuk" userId="f51ff640-68ca-4f5b-81f1-7b807841f46e" providerId="ADAL" clId="{3AD08873-B8B6-5349-8431-4EAC1B5218BD}" dt="2021-10-28T21:15:05.390" v="139" actId="20577"/>
      <pc:docMkLst>
        <pc:docMk/>
      </pc:docMkLst>
      <pc:sldChg chg="modSp mod">
        <pc:chgData name="Mikołaj Leszczuk" userId="f51ff640-68ca-4f5b-81f1-7b807841f46e" providerId="ADAL" clId="{3AD08873-B8B6-5349-8431-4EAC1B5218BD}" dt="2021-10-28T21:10:43.938" v="105" actId="20577"/>
        <pc:sldMkLst>
          <pc:docMk/>
          <pc:sldMk cId="465993421" sldId="310"/>
        </pc:sldMkLst>
        <pc:spChg chg="mod">
          <ac:chgData name="Mikołaj Leszczuk" userId="f51ff640-68ca-4f5b-81f1-7b807841f46e" providerId="ADAL" clId="{3AD08873-B8B6-5349-8431-4EAC1B5218BD}" dt="2021-10-28T20:51:26.059" v="30" actId="20577"/>
          <ac:spMkLst>
            <pc:docMk/>
            <pc:sldMk cId="465993421" sldId="310"/>
            <ac:spMk id="7" creationId="{CCFCABE3-35D7-404F-A55E-B9F0F486B634}"/>
          </ac:spMkLst>
        </pc:spChg>
        <pc:spChg chg="mod">
          <ac:chgData name="Mikołaj Leszczuk" userId="f51ff640-68ca-4f5b-81f1-7b807841f46e" providerId="ADAL" clId="{3AD08873-B8B6-5349-8431-4EAC1B5218BD}" dt="2021-10-28T21:10:43.938" v="105" actId="20577"/>
          <ac:spMkLst>
            <pc:docMk/>
            <pc:sldMk cId="465993421" sldId="310"/>
            <ac:spMk id="8" creationId="{905E50C9-0053-46BE-B6D5-987E686398C8}"/>
          </ac:spMkLst>
        </pc:spChg>
      </pc:sldChg>
      <pc:sldChg chg="modSp mod">
        <pc:chgData name="Mikołaj Leszczuk" userId="f51ff640-68ca-4f5b-81f1-7b807841f46e" providerId="ADAL" clId="{3AD08873-B8B6-5349-8431-4EAC1B5218BD}" dt="2021-10-28T21:15:05.390" v="139" actId="20577"/>
        <pc:sldMkLst>
          <pc:docMk/>
          <pc:sldMk cId="886358593" sldId="311"/>
        </pc:sldMkLst>
        <pc:spChg chg="mod">
          <ac:chgData name="Mikołaj Leszczuk" userId="f51ff640-68ca-4f5b-81f1-7b807841f46e" providerId="ADAL" clId="{3AD08873-B8B6-5349-8431-4EAC1B5218BD}" dt="2021-10-28T20:51:45.394" v="41" actId="20577"/>
          <ac:spMkLst>
            <pc:docMk/>
            <pc:sldMk cId="886358593" sldId="311"/>
            <ac:spMk id="7" creationId="{CCFCABE3-35D7-404F-A55E-B9F0F486B634}"/>
          </ac:spMkLst>
        </pc:spChg>
        <pc:spChg chg="mod">
          <ac:chgData name="Mikołaj Leszczuk" userId="f51ff640-68ca-4f5b-81f1-7b807841f46e" providerId="ADAL" clId="{3AD08873-B8B6-5349-8431-4EAC1B5218BD}" dt="2021-10-28T21:15:05.390" v="139" actId="20577"/>
          <ac:spMkLst>
            <pc:docMk/>
            <pc:sldMk cId="886358593" sldId="311"/>
            <ac:spMk id="8" creationId="{905E50C9-0053-46BE-B6D5-987E686398C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BFD0-1DFD-488B-B3FC-CF5647C0E6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7614D-2FFF-4E4A-9374-EEF0F110A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s.bldrdoc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www.its.bldrdoc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4B0B931-B234-4E33-B5F4-441BCAEFD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alphaModFix amt="61000"/>
            <a:lum bright="-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64" b="9841"/>
          <a:stretch/>
        </p:blipFill>
        <p:spPr>
          <a:xfrm>
            <a:off x="25" y="815907"/>
            <a:ext cx="12191975" cy="6042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0FA19E-BDCA-4070-A60E-B44CCF8A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68" y="2454443"/>
            <a:ext cx="11557464" cy="1700205"/>
          </a:xfrm>
        </p:spPr>
        <p:txBody>
          <a:bodyPr anchor="ctr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8EAC-0F4F-4A5E-B340-DE4C1B316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8612" y="4470517"/>
            <a:ext cx="6119812" cy="178740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FFC05A64-542A-4F28-934E-74C842DE4632}"/>
              </a:ext>
            </a:extLst>
          </p:cNvPr>
          <p:cNvSpPr/>
          <p:nvPr userDrawn="1"/>
        </p:nvSpPr>
        <p:spPr>
          <a:xfrm>
            <a:off x="7200900" y="0"/>
            <a:ext cx="4991100" cy="1078992"/>
          </a:xfrm>
          <a:custGeom>
            <a:avLst/>
            <a:gdLst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0 w 4081540"/>
              <a:gd name="connsiteY4" fmla="*/ 0 h 804672"/>
              <a:gd name="connsiteX0" fmla="*/ 2979 w 4084519"/>
              <a:gd name="connsiteY0" fmla="*/ 0 h 804672"/>
              <a:gd name="connsiteX1" fmla="*/ 4084519 w 4084519"/>
              <a:gd name="connsiteY1" fmla="*/ 0 h 804672"/>
              <a:gd name="connsiteX2" fmla="*/ 4084519 w 4084519"/>
              <a:gd name="connsiteY2" fmla="*/ 804672 h 804672"/>
              <a:gd name="connsiteX3" fmla="*/ 2979 w 4084519"/>
              <a:gd name="connsiteY3" fmla="*/ 804672 h 804672"/>
              <a:gd name="connsiteX4" fmla="*/ 0 w 4084519"/>
              <a:gd name="connsiteY4" fmla="*/ 399793 h 804672"/>
              <a:gd name="connsiteX5" fmla="*/ 2979 w 4084519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84226 w 4081540"/>
              <a:gd name="connsiteY4" fmla="*/ 402772 h 804672"/>
              <a:gd name="connsiteX5" fmla="*/ 0 w 4081540"/>
              <a:gd name="connsiteY5" fmla="*/ 0 h 804672"/>
              <a:gd name="connsiteX0" fmla="*/ 0 w 4081540"/>
              <a:gd name="connsiteY0" fmla="*/ 0 h 804672"/>
              <a:gd name="connsiteX1" fmla="*/ 4081540 w 4081540"/>
              <a:gd name="connsiteY1" fmla="*/ 0 h 804672"/>
              <a:gd name="connsiteX2" fmla="*/ 4081540 w 4081540"/>
              <a:gd name="connsiteY2" fmla="*/ 804672 h 804672"/>
              <a:gd name="connsiteX3" fmla="*/ 0 w 4081540"/>
              <a:gd name="connsiteY3" fmla="*/ 804672 h 804672"/>
              <a:gd name="connsiteX4" fmla="*/ 390183 w 4081540"/>
              <a:gd name="connsiteY4" fmla="*/ 402772 h 804672"/>
              <a:gd name="connsiteX5" fmla="*/ 0 w 4081540"/>
              <a:gd name="connsiteY5" fmla="*/ 0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1540" h="804672">
                <a:moveTo>
                  <a:pt x="0" y="0"/>
                </a:moveTo>
                <a:lnTo>
                  <a:pt x="4081540" y="0"/>
                </a:lnTo>
                <a:lnTo>
                  <a:pt x="4081540" y="804672"/>
                </a:lnTo>
                <a:lnTo>
                  <a:pt x="0" y="804672"/>
                </a:lnTo>
                <a:lnTo>
                  <a:pt x="390183" y="4027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B5B79-3D3B-470B-92CB-036C97F0F0A3}"/>
              </a:ext>
            </a:extLst>
          </p:cNvPr>
          <p:cNvSpPr txBox="1"/>
          <p:nvPr userDrawn="1"/>
        </p:nvSpPr>
        <p:spPr>
          <a:xfrm>
            <a:off x="1008929" y="156862"/>
            <a:ext cx="6480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baseline="0" dirty="0">
                <a:solidFill>
                  <a:schemeClr val="bg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Realizing the full potential of telecommunications to drive a new era of innovation, development, and productivity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B78DC-E7BE-45D8-AA2C-3CFA4FB137A6}"/>
              </a:ext>
            </a:extLst>
          </p:cNvPr>
          <p:cNvSpPr>
            <a:spLocks/>
          </p:cNvSpPr>
          <p:nvPr userDrawn="1"/>
        </p:nvSpPr>
        <p:spPr>
          <a:xfrm>
            <a:off x="7849804" y="433179"/>
            <a:ext cx="3862760" cy="18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78AD603-84E7-40DA-9FD6-786A92D27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" y="109480"/>
            <a:ext cx="822960" cy="82296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8A3145-A50F-4241-B7D7-6EB4386FDADC}"/>
              </a:ext>
            </a:extLst>
          </p:cNvPr>
          <p:cNvCxnSpPr>
            <a:cxnSpLocks/>
          </p:cNvCxnSpPr>
          <p:nvPr userDrawn="1"/>
        </p:nvCxnSpPr>
        <p:spPr>
          <a:xfrm>
            <a:off x="0" y="1078992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7944465D-9FE9-4EAF-9550-057702705884}"/>
              </a:ext>
            </a:extLst>
          </p:cNvPr>
          <p:cNvSpPr txBox="1"/>
          <p:nvPr userDrawn="1"/>
        </p:nvSpPr>
        <p:spPr>
          <a:xfrm>
            <a:off x="5691187" y="6305517"/>
            <a:ext cx="6119812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 3" panose="05040102010807070707" pitchFamily="18" charset="2"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None/>
              <a:defRPr sz="2000"/>
            </a:lvl2pPr>
            <a:lvl3pPr indent="0" algn="ct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tabLst/>
            </a:lvl3pPr>
            <a:lvl4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en-US" sz="1600" dirty="0"/>
              <a:t>Boulder, Colorado • www.its.bldrdoc.gov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6106E6-897C-4AB6-9844-931615563B57}"/>
              </a:ext>
            </a:extLst>
          </p:cNvPr>
          <p:cNvSpPr txBox="1"/>
          <p:nvPr userDrawn="1"/>
        </p:nvSpPr>
        <p:spPr>
          <a:xfrm>
            <a:off x="7935529" y="218835"/>
            <a:ext cx="104294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36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A3681-EEE8-416C-96E1-0B9F803A3E55}"/>
              </a:ext>
            </a:extLst>
          </p:cNvPr>
          <p:cNvSpPr txBox="1"/>
          <p:nvPr userDrawn="1"/>
        </p:nvSpPr>
        <p:spPr>
          <a:xfrm>
            <a:off x="8652292" y="409099"/>
            <a:ext cx="322440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b="0" kern="800" spc="-20" baseline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1400" b="0" kern="800" spc="-20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CB57-8847-4F1F-BCAC-7F768FDF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0BEB0-813B-4573-95DA-CD831AE9F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7592"/>
            <a:ext cx="11430000" cy="4572000"/>
          </a:xfrm>
        </p:spPr>
        <p:txBody>
          <a:bodyPr>
            <a:noAutofit/>
          </a:bodyPr>
          <a:lstStyle>
            <a:lvl1pPr marL="288925" indent="-288925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"/>
              <a:defRPr/>
            </a:lvl1pPr>
            <a:lvl2pPr marL="569913" indent="-22542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/>
            </a:lvl2pPr>
            <a:lvl3pPr marL="742950" indent="-173038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860425" indent="-117475">
              <a:lnSpc>
                <a:spcPct val="100000"/>
              </a:lnSpc>
              <a:spcBef>
                <a:spcPts val="0"/>
              </a:spcBef>
              <a:defRPr/>
            </a:lvl4pPr>
            <a:lvl5pPr marL="968375" indent="-10795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3476-D94A-4FEE-BDC6-380B211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967B5-DE27-40F7-84F1-16251719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5F6E-155F-4310-8A02-ABDEA7A4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A116-BA9A-4A5D-B255-BB7414A0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1466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38079-D5A4-40C6-9E16-620EF3F3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A9010-7474-4C87-8054-2DA1E3BA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78ECB-07C2-4619-84BB-14243D2D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36CF-7B8E-4563-8C50-09E678F2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4C78-E3E7-4A45-A035-42DFC436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8C25-6B2D-41E4-9A57-5E04F74A9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07591"/>
            <a:ext cx="5638800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32A42-647C-4572-A4BF-68A268191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07591"/>
            <a:ext cx="5638799" cy="45720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E313-E18B-4D49-A609-6781CA56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325ED-4185-41EB-BCC8-6E5F37E5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228C4-A62B-4100-849C-C697F657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B56F-A78E-482D-A80B-80DF0E95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7946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3C88A-3B59-419F-BEA8-38D322AB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7592"/>
            <a:ext cx="5638800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6D8C8-B2E6-404B-80CB-30B7E4492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07592"/>
            <a:ext cx="5638798" cy="457200"/>
          </a:xfrm>
          <a:solidFill>
            <a:schemeClr val="accent5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AB1F3-41D1-4E9E-8425-179B620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CB463-2746-43EA-B470-F8545037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84B19-BCD9-4F11-82B3-152D1E37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BEFD5C-B3FE-414D-8B83-848B76FEB49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764792"/>
            <a:ext cx="5638800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66B7A9-C7F9-49E3-9916-EAE5C31E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64792"/>
            <a:ext cx="5638799" cy="4114800"/>
          </a:xfrm>
        </p:spPr>
        <p:txBody>
          <a:bodyPr>
            <a:noAutofit/>
          </a:bodyPr>
          <a:lstStyle>
            <a:lvl1pPr marL="233363" indent="-233363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27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B7DB-2FF0-4F51-A02B-A87C7973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EB666-7211-471A-B856-17B7EACE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CB879-54AB-44A6-9EBD-E0FB95A8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7AF0F-7742-41C8-989D-BA29EDDE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2698C-B1CF-4E47-9C96-0A513990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2F89-D572-44F7-9DE0-14A8F8A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92EFB-0147-4417-983C-8DE82D5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599C-8AE3-4E00-9A26-1181DDF1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457700" cy="1097280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E6C4D-E250-4A43-A697-E9D90C8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04D-3241-436D-9A51-40506FC473FD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76189-598C-4F97-BADB-199F043A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EFFC-9126-423D-AC94-3055E6DD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F289D-FF09-483A-8ACE-CF5BE04658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7189CC-353A-4C65-82B3-67BC236702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81000" y="1519614"/>
            <a:ext cx="4457700" cy="4427275"/>
          </a:xfrm>
        </p:spPr>
        <p:txBody>
          <a:bodyPr>
            <a:normAutofit/>
          </a:bodyPr>
          <a:lstStyle>
            <a:lvl1pPr marL="288925" indent="-288925">
              <a:defRPr sz="22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DB12C8-7ECB-4125-B691-72AA1E5044F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01847" y="457200"/>
            <a:ext cx="6809152" cy="5489689"/>
          </a:xfrm>
        </p:spPr>
        <p:txBody>
          <a:bodyPr>
            <a:normAutofit/>
          </a:bodyPr>
          <a:lstStyle>
            <a:lvl1pPr marL="288925" indent="-288925">
              <a:defRPr sz="2400"/>
            </a:lvl1pPr>
            <a:lvl2pPr marL="457200" indent="-168275">
              <a:defRPr sz="2000"/>
            </a:lvl2pPr>
            <a:lvl3pPr marL="571500" indent="-114300">
              <a:defRPr sz="1800"/>
            </a:lvl3pPr>
            <a:lvl4pPr marL="685800" indent="-120650">
              <a:defRPr sz="1600"/>
            </a:lvl4pPr>
            <a:lvl5pPr marL="746125" indent="-1079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6313"/>
            <a:ext cx="9144000" cy="225985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9548"/>
            <a:ext cx="9144000" cy="14590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/>
          <p:nvPr userDrawn="1"/>
        </p:nvSpPr>
        <p:spPr>
          <a:xfrm>
            <a:off x="0" y="4645959"/>
            <a:ext cx="12188952" cy="22120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375025" lvl="8" indent="0" algn="l"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1963" y="4860751"/>
            <a:ext cx="1040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ITS: The Nation’s Spectrum and Communications</a:t>
            </a:r>
            <a:r>
              <a:rPr lang="en-US" sz="3200" b="1" baseline="0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 Lab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8" y="5898503"/>
            <a:ext cx="822960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19" y="4860751"/>
            <a:ext cx="812318" cy="822960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56" y="6041401"/>
            <a:ext cx="3960400" cy="61910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288" y="87313"/>
            <a:ext cx="11947525" cy="517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CUI markings</a:t>
            </a:r>
          </a:p>
        </p:txBody>
      </p:sp>
    </p:spTree>
    <p:extLst>
      <p:ext uri="{BB962C8B-B14F-4D97-AF65-F5344CB8AC3E}">
        <p14:creationId xmlns:p14="http://schemas.microsoft.com/office/powerpoint/2010/main" val="231082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1ED354-BF6D-47E9-9746-CE7EE4430DEC}"/>
              </a:ext>
            </a:extLst>
          </p:cNvPr>
          <p:cNvGrpSpPr/>
          <p:nvPr userDrawn="1"/>
        </p:nvGrpSpPr>
        <p:grpSpPr>
          <a:xfrm>
            <a:off x="3495" y="6055503"/>
            <a:ext cx="12192000" cy="804672"/>
            <a:chOff x="3495" y="6055503"/>
            <a:chExt cx="12192000" cy="80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B18FC7-5A0F-40CC-8897-36BF71F5BB60}"/>
                </a:ext>
              </a:extLst>
            </p:cNvPr>
            <p:cNvSpPr/>
            <p:nvPr/>
          </p:nvSpPr>
          <p:spPr>
            <a:xfrm>
              <a:off x="3495" y="6055503"/>
              <a:ext cx="12192000" cy="804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78D65A13-2CF4-4DF2-A4CB-C5756B0CEA2E}"/>
                </a:ext>
              </a:extLst>
            </p:cNvPr>
            <p:cNvSpPr/>
            <p:nvPr userDrawn="1"/>
          </p:nvSpPr>
          <p:spPr>
            <a:xfrm>
              <a:off x="8110460" y="6055503"/>
              <a:ext cx="4081540" cy="804672"/>
            </a:xfrm>
            <a:custGeom>
              <a:avLst/>
              <a:gdLst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0 w 4081540"/>
                <a:gd name="connsiteY4" fmla="*/ 0 h 804672"/>
                <a:gd name="connsiteX0" fmla="*/ 2979 w 4084519"/>
                <a:gd name="connsiteY0" fmla="*/ 0 h 804672"/>
                <a:gd name="connsiteX1" fmla="*/ 4084519 w 4084519"/>
                <a:gd name="connsiteY1" fmla="*/ 0 h 804672"/>
                <a:gd name="connsiteX2" fmla="*/ 4084519 w 4084519"/>
                <a:gd name="connsiteY2" fmla="*/ 804672 h 804672"/>
                <a:gd name="connsiteX3" fmla="*/ 2979 w 4084519"/>
                <a:gd name="connsiteY3" fmla="*/ 804672 h 804672"/>
                <a:gd name="connsiteX4" fmla="*/ 0 w 4084519"/>
                <a:gd name="connsiteY4" fmla="*/ 399793 h 804672"/>
                <a:gd name="connsiteX5" fmla="*/ 2979 w 4084519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84226 w 4081540"/>
                <a:gd name="connsiteY4" fmla="*/ 402772 h 804672"/>
                <a:gd name="connsiteX5" fmla="*/ 0 w 4081540"/>
                <a:gd name="connsiteY5" fmla="*/ 0 h 804672"/>
                <a:gd name="connsiteX0" fmla="*/ 0 w 4081540"/>
                <a:gd name="connsiteY0" fmla="*/ 0 h 804672"/>
                <a:gd name="connsiteX1" fmla="*/ 4081540 w 4081540"/>
                <a:gd name="connsiteY1" fmla="*/ 0 h 804672"/>
                <a:gd name="connsiteX2" fmla="*/ 4081540 w 4081540"/>
                <a:gd name="connsiteY2" fmla="*/ 804672 h 804672"/>
                <a:gd name="connsiteX3" fmla="*/ 0 w 4081540"/>
                <a:gd name="connsiteY3" fmla="*/ 804672 h 804672"/>
                <a:gd name="connsiteX4" fmla="*/ 390183 w 4081540"/>
                <a:gd name="connsiteY4" fmla="*/ 402772 h 804672"/>
                <a:gd name="connsiteX5" fmla="*/ 0 w 4081540"/>
                <a:gd name="connsiteY5" fmla="*/ 0 h 8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1540" h="804672">
                  <a:moveTo>
                    <a:pt x="0" y="0"/>
                  </a:moveTo>
                  <a:lnTo>
                    <a:pt x="4081540" y="0"/>
                  </a:lnTo>
                  <a:lnTo>
                    <a:pt x="4081540" y="804672"/>
                  </a:lnTo>
                  <a:lnTo>
                    <a:pt x="0" y="804672"/>
                  </a:lnTo>
                  <a:lnTo>
                    <a:pt x="390183" y="402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BAC3C-7FD1-47A5-B7B1-EB5CB0FB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8AA9C-79FC-4C08-802C-7C0BD7C8B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05666"/>
            <a:ext cx="11430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CAA0-CF4D-434C-A0D8-EF0FAB4FC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11877" y="6676777"/>
            <a:ext cx="722524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053A04D-3241-436D-9A51-40506FC473FD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9507-C8EC-4150-87E9-83717E4D4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677" y="6676777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608F0-0A9B-4318-AFBA-CDC6DF1E7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2219" y="6676777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BFBF289D-FF09-483A-8ACE-CF5BE04658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00DE2-8A5A-4C9C-8646-5717F3AE0E8C}"/>
              </a:ext>
            </a:extLst>
          </p:cNvPr>
          <p:cNvSpPr txBox="1"/>
          <p:nvPr userDrawn="1"/>
        </p:nvSpPr>
        <p:spPr>
          <a:xfrm>
            <a:off x="1296958" y="6153748"/>
            <a:ext cx="713931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ITS: The Nation’s Spectrum and Communications</a:t>
            </a:r>
            <a:r>
              <a:rPr lang="en-US" sz="18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Boulder, Colorado </a:t>
            </a:r>
            <a:r>
              <a:rPr lang="en-US" sz="1200" b="1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matic SC" panose="020B0604020202020204" pitchFamily="2" charset="-79"/>
              </a:rPr>
              <a:t>• www.its.bldrdoc.gov</a:t>
            </a:r>
            <a:endParaRPr lang="en-US" sz="1200" b="1" baseline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3C77E-EA95-467B-A20A-D7EC884E85E4}"/>
              </a:ext>
            </a:extLst>
          </p:cNvPr>
          <p:cNvSpPr>
            <a:spLocks/>
          </p:cNvSpPr>
          <p:nvPr userDrawn="1"/>
        </p:nvSpPr>
        <p:spPr>
          <a:xfrm>
            <a:off x="8956431" y="6371373"/>
            <a:ext cx="2854568" cy="1729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E40B0-95B9-429B-BBA8-EA6F9127B1A9}"/>
              </a:ext>
            </a:extLst>
          </p:cNvPr>
          <p:cNvSpPr txBox="1"/>
          <p:nvPr userDrawn="1"/>
        </p:nvSpPr>
        <p:spPr>
          <a:xfrm>
            <a:off x="9026647" y="6219749"/>
            <a:ext cx="1042941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ITS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C5ADDF-7EE7-4A9D-882F-ADA75330CFC5}"/>
              </a:ext>
            </a:extLst>
          </p:cNvPr>
          <p:cNvSpPr txBox="1"/>
          <p:nvPr userDrawn="1"/>
        </p:nvSpPr>
        <p:spPr>
          <a:xfrm>
            <a:off x="9586611" y="6380643"/>
            <a:ext cx="2260021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b="1" kern="800" spc="-20" baseline="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Institute for Telecommunication Sciences</a:t>
            </a:r>
            <a:endParaRPr lang="en-US" sz="900" kern="800" spc="-20" baseline="0" dirty="0">
              <a:latin typeface="+mj-lt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FAF5447-557D-471B-B6F0-BB8CF53C5C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8" y="6182842"/>
            <a:ext cx="548640" cy="54864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445171A-3AF4-4EFE-8E39-B3889491572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6" y="618284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20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0795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szczuk@agh.edu.pl" TargetMode="External"/><Relationship Id="rId2" Type="http://schemas.openxmlformats.org/officeDocument/2006/relationships/hyperlink" Target="mailto:mpinson@ntia.gov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.martini@kingston.ac.uk" TargetMode="External"/><Relationship Id="rId5" Type="http://schemas.openxmlformats.org/officeDocument/2006/relationships/hyperlink" Target="mailto:n.barman@ieee.org" TargetMode="External"/><Relationship Id="rId4" Type="http://schemas.openxmlformats.org/officeDocument/2006/relationships/hyperlink" Target="mailto:lkrasula@netflix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www.its.bldrdoc.gov/publications/details.aspx?pub=3233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se.mmsp-kn.de/konvid-1k-database.html" TargetMode="External"/><Relationship Id="rId2" Type="http://schemas.openxmlformats.org/officeDocument/2006/relationships/hyperlink" Target="http://database.mmsp-kn.de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www.its.bldrdoc.gov/publications/details.aspx?pub=319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link.springer.com/article/10.1007/s41233-019-0026-4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www.its.bldrdoc.gov/publications/details.aspx?pub=3235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qoe.agh.edu.pl/parking-database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qoe.agh.edu.pl%2Fsynat-database%2F&amp;data=04%7C01%7CMPinson%40ntia.gov%7Ccd9782511acf4c2bf54d08d998788d0e%7Cd6cff1bd67dd4ce8945dd07dc775672f%7C0%7C0%7C637708465812302243%7CUnknown%7CTWFpbGZsb3d8eyJWIjoiMC4wLjAwMDAiLCJQIjoiV2luMzIiLCJBTiI6Ik1haWwiLCJXVCI6Mn0%3D%7C1000&amp;sdata=S%2FtCux1ZsF3TPfOPBnzgO54sFvYnx5aa5D9eLrcxG7Y%3D&amp;reserved=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btjT0QFPfNKTcZyxM8Neqz01eTt_6cX3/view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7jKyX6oxhG3OUs4OHA5MFRMVWs/view?resourcekey=0-ZHMdz5_I-iSWVWDFZNOpD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ingnantes.github.io/acmmm21-youku-v1k/" TargetMode="External"/><Relationship Id="rId2" Type="http://schemas.openxmlformats.org/officeDocument/2006/relationships/hyperlink" Target="https://gcc02.safelinks.protection.outlook.com/?url=http%3A%2F%2Fet.al%2F&amp;data=04%7C01%7CMPinson%40ntia.gov%7C9f261324d03a42c4dd2408d99e23052b%7Cd6cff1bd67dd4ce8945dd07dc775672f%7C0%7C0%7C637714695547127809%7CUnknown%7CTWFpbGZsb3d8eyJWIjoiMC4wLjAwMDAiLCJQIjoiV2luMzIiLCJBTiI6Ik1haWwiLCJXVCI6Mn0%3D%7C1000&amp;sdata=GtNXhBbhQ77kQiYvDsMNsQOeuyXfLrBu%2Fc%2FPK%2F3ndZo%3D&amp;reserved=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ston.box.com/v/GamingVideoSET" TargetMode="External"/><Relationship Id="rId2" Type="http://schemas.openxmlformats.org/officeDocument/2006/relationships/hyperlink" Target="https://ieeexplore.ieee.org/abstract/document/8463362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eeexplore.ieee.org/abstract/document/915454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ingston.box.com/v/KUGVD" TargetMode="External"/><Relationship Id="rId2" Type="http://schemas.openxmlformats.org/officeDocument/2006/relationships/hyperlink" Target="https://ieeexplore.ieee.org/document/8727887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bajeetBarman/GamingHDRVideoSET" TargetMode="External"/><Relationship Id="rId2" Type="http://schemas.openxmlformats.org/officeDocument/2006/relationships/hyperlink" Target="https://ieeexplore.ieee.org/abstract/document/9422736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arxiv.org%2Fpdf%2F1904.06457.pdf&amp;data=04%7C01%7Cmpinson%40ntia.gov%7C08b48b506d5c470c406e08d9c0571157%7Cd6cff1bd67dd4ce8945dd07dc775672f%7C0%7C1%7C637752302477036744%7CUnknown%7CTWFpbGZsb3d8eyJWIjoiMC4wLjAwMDAiLCJQIjoiV2luMzIiLCJBTiI6Ik1haWwiLCJXVCI6Mn0%3D%7C3000&amp;sdata=Rw2%2FmDFyjE4Mfmp2WGXkiFwF%2FBsKKDO5SEPkqB3yzE8%3D&amp;reserved=0" TargetMode="External"/><Relationship Id="rId2" Type="http://schemas.openxmlformats.org/officeDocument/2006/relationships/hyperlink" Target="https://gcc02.safelinks.protection.outlook.com/?url=https%3A%2F%2Fyoutube-eng.googleblog.com%2F2019%2F04%2Flaunching-youtube-dataset-of-user.html&amp;data=04%7C01%7Cmpinson%40ntia.gov%7C08b48b506d5c470c406e08d9c0571157%7Cd6cff1bd67dd4ce8945dd07dc775672f%7C0%7C1%7C637752302477036744%7CUnknown%7CTWFpbGZsb3d8eyJWIjoiMC4wLjAwMDAiLCJQIjoiV2luMzIiLCJBTiI6Ik1haWwiLCJXVCI6Mn0%3D%7C3000&amp;sdata=xIXLwjoRMXNX14ZL6ZPumCO3%2FtCpOkbpeU3F4oYopb4%3D&amp;reserved=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cc02.safelinks.protection.outlook.com/?url=http%3A%2F%2Fmedia.withyoutube.com%2F&amp;data=04%7C01%7Cmpinson%40ntia.gov%7C08b48b506d5c470c406e08d9c0571157%7Cd6cff1bd67dd4ce8945dd07dc775672f%7C0%7C1%7C637752302477036744%7CUnknown%7CTWFpbGZsb3d8eyJWIjoiMC4wLjAwMDAiLCJQIjoiV2luMzIiLCJBTiI6Ik1haWwiLCJXVCI6Mn0%3D%7C3000&amp;sdata=dRVsKDtdMTEvD4bni5oDxl24c86d2bZqga%2BiKW6k0o8%3D&amp;reserved=0" TargetMode="External"/><Relationship Id="rId5" Type="http://schemas.openxmlformats.org/officeDocument/2006/relationships/hyperlink" Target="https://gcc02.safelinks.protection.outlook.com/?url=https%3A%2F%2Fopenaccess.thecvf.com%2Fcontent%2FCVPR2021%2Fhtml%2FWang_Rich_Features_for_Perceptual_Quality_Assessment_of_UGC_Videos_CVPR_2021_paper.html&amp;data=04%7C01%7Cmpinson%40ntia.gov%7C08b48b506d5c470c406e08d9c0571157%7Cd6cff1bd67dd4ce8945dd07dc775672f%7C0%7C1%7C637752302477036744%7CUnknown%7CTWFpbGZsb3d8eyJWIjoiMC4wLjAwMDAiLCJQIjoiV2luMzIiLCJBTiI6Ik1haWwiLCJXVCI6Mn0%3D%7C3000&amp;sdata=R3AgRc3eCiXsr7LQFRx6SmpMhFuLXNHbESg7VbkbApU%3D&amp;reserved=0" TargetMode="External"/><Relationship Id="rId4" Type="http://schemas.openxmlformats.org/officeDocument/2006/relationships/hyperlink" Target="https://gcc02.safelinks.protection.outlook.com/?url=https%3A%2F%2Farxiv.org%2Fpdf%2F2002.12275.pdf&amp;data=04%7C01%7Cmpinson%40ntia.gov%7C08b48b506d5c470c406e08d9c0571157%7Cd6cff1bd67dd4ce8945dd07dc775672f%7C0%7C1%7C637752302477036744%7CUnknown%7CTWFpbGZsb3d8eyJWIjoiMC4wLjAwMDAiLCJQIjoiV2luMzIiLCJBTiI6Ik1haWwiLCJXVCI6Mn0%3D%7C3000&amp;sdata=eBjuZPIONhR2A4pb6uFw4cO0p65paW%2BLKtqi8SHJj7g%3D&amp;reserved=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lecommunication-Telemedia-Assessment/AVT-VQDB-UHD-1" TargetMode="External"/><Relationship Id="rId2" Type="http://schemas.openxmlformats.org/officeDocument/2006/relationships/hyperlink" Target="https://ieeexplore.ieee.org/document/8959059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1.demo.renater.fr/index.php/s/jFR5J6j3fWFAet4" TargetMode="External"/><Relationship Id="rId2" Type="http://schemas.openxmlformats.org/officeDocument/2006/relationships/hyperlink" Target="https://iopscience.iop.org/article/10.1088/1361-6560/aadbc9/pdf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oONeacp9vvihTY7zmWssG_cnVzx16oq/view" TargetMode="External"/><Relationship Id="rId2" Type="http://schemas.openxmlformats.org/officeDocument/2006/relationships/hyperlink" Target="https://arxiv.org/pdf/2003.12679.pdf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549219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s.bldrdoc.gov/publications/details.aspx?pub=282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www.its.bldrdoc.gov/publications/details.aspx?pub=3239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6975172" TargetMode="External"/><Relationship Id="rId2" Type="http://schemas.openxmlformats.org/officeDocument/2006/relationships/hyperlink" Target="https://zenodo.org/record/264703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www.its.bldrdoc.gov/publications/details.aspx?pub=3219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ve.ece.utexas.edu/research/ChallengeDB/index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vl.org/" TargetMode="External"/><Relationship Id="rId2" Type="http://schemas.openxmlformats.org/officeDocument/2006/relationships/hyperlink" Target="https://www.its.bldrdoc.gov/publications/details.aspx?pub=322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C4D0-9C04-4EFC-80B7-DCA017E45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8371"/>
            <a:ext cx="9144000" cy="1348813"/>
          </a:xfrm>
        </p:spPr>
        <p:txBody>
          <a:bodyPr>
            <a:normAutofit/>
          </a:bodyPr>
          <a:lstStyle/>
          <a:p>
            <a:r>
              <a:rPr lang="en-US" dirty="0"/>
              <a:t>Datasets for NR Metric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CCDD7-7EBC-4A26-B0EA-897B5ECF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053"/>
            <a:ext cx="9144000" cy="187224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Margaret Pinson, </a:t>
            </a:r>
            <a:r>
              <a:rPr lang="en-US" dirty="0">
                <a:solidFill>
                  <a:schemeClr val="accent1"/>
                </a:solidFill>
                <a:hlinkClick r:id="rId2"/>
              </a:rPr>
              <a:t>mpinson@ntia.gov</a:t>
            </a:r>
            <a:r>
              <a:rPr lang="en-US" dirty="0">
                <a:solidFill>
                  <a:schemeClr val="accent1"/>
                </a:solidFill>
              </a:rPr>
              <a:t>  </a:t>
            </a:r>
          </a:p>
          <a:p>
            <a:r>
              <a:rPr lang="pl-PL" dirty="0">
                <a:solidFill>
                  <a:schemeClr val="accent1"/>
                </a:solidFill>
              </a:rPr>
              <a:t>Mikołaj Leszczuk</a:t>
            </a:r>
            <a:r>
              <a:rPr lang="en-US" dirty="0">
                <a:solidFill>
                  <a:schemeClr val="accent1"/>
                </a:solidFill>
              </a:rPr>
              <a:t>,</a:t>
            </a: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>
                <a:solidFill>
                  <a:schemeClr val="accent1"/>
                </a:solidFill>
                <a:hlinkClick r:id="rId3"/>
              </a:rPr>
              <a:t>leszczuk@agh.edu.pl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Lukas Krasula </a:t>
            </a:r>
            <a:r>
              <a:rPr lang="fi-FI" dirty="0">
                <a:solidFill>
                  <a:schemeClr val="accent1"/>
                </a:solidFill>
                <a:hlinkClick r:id="rId4"/>
              </a:rPr>
              <a:t>lkrasula@netflix.com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Nabajeet</a:t>
            </a:r>
            <a:r>
              <a:rPr lang="en-US" dirty="0">
                <a:solidFill>
                  <a:schemeClr val="accent1"/>
                </a:solidFill>
              </a:rPr>
              <a:t> Barman </a:t>
            </a:r>
            <a:r>
              <a:rPr lang="en-US" dirty="0">
                <a:solidFill>
                  <a:schemeClr val="accent1"/>
                </a:solidFill>
                <a:hlinkClick r:id="rId5"/>
              </a:rPr>
              <a:t>n.barman@ieee.org</a:t>
            </a:r>
            <a:r>
              <a:rPr lang="en-US" dirty="0">
                <a:solidFill>
                  <a:schemeClr val="accent1"/>
                </a:solidFill>
              </a:rPr>
              <a:t>  </a:t>
            </a:r>
          </a:p>
          <a:p>
            <a:r>
              <a:rPr lang="en-US" dirty="0">
                <a:solidFill>
                  <a:schemeClr val="accent1"/>
                </a:solidFill>
              </a:rPr>
              <a:t>Maria Martini </a:t>
            </a:r>
            <a:r>
              <a:rPr lang="en-US" dirty="0">
                <a:solidFill>
                  <a:schemeClr val="accent1"/>
                </a:solidFill>
                <a:hlinkClick r:id="rId6"/>
              </a:rPr>
              <a:t>m.martini@kingston.ac</a:t>
            </a:r>
            <a:r>
              <a:rPr lang="en-US">
                <a:solidFill>
                  <a:schemeClr val="accent1"/>
                </a:solidFill>
                <a:hlinkClick r:id="rId6"/>
              </a:rPr>
              <a:t>.uk</a:t>
            </a:r>
            <a:r>
              <a:rPr lang="en-US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ITS4S4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4 second</a:t>
            </a:r>
          </a:p>
          <a:p>
            <a:r>
              <a:rPr lang="en-US" b="1" dirty="0"/>
              <a:t>Use case:</a:t>
            </a:r>
            <a:r>
              <a:rPr lang="en-US" dirty="0"/>
              <a:t> UGC and first responder (mixed)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 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https://www.its.bldrdoc.gov/publications/details.aspx?pub=3233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exploratory experiment design, </a:t>
            </a:r>
          </a:p>
          <a:p>
            <a:r>
              <a:rPr lang="en-US" b="1" dirty="0"/>
              <a:t>Content:</a:t>
            </a:r>
            <a:r>
              <a:rPr lang="en-US" dirty="0"/>
              <a:t> pans from professional footage, plus simulated pans created from high resolution images  </a:t>
            </a:r>
          </a:p>
          <a:p>
            <a:r>
              <a:rPr lang="en-US" b="1" dirty="0"/>
              <a:t>Other</a:t>
            </a:r>
            <a:r>
              <a:rPr lang="en-US" dirty="0"/>
              <a:t>: proof of concept for RCA metric training method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33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KoNViD-1K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8 seconds</a:t>
            </a:r>
          </a:p>
          <a:p>
            <a:r>
              <a:rPr lang="en-US" b="1" dirty="0"/>
              <a:t>Use case:</a:t>
            </a:r>
            <a:r>
              <a:rPr lang="en-US" dirty="0"/>
              <a:t> UGC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http://database.mmsp-kn.de/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http://database.mmsp-kn.de/konvid-1k-database.html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structure, objective video selection criteria</a:t>
            </a:r>
          </a:p>
          <a:p>
            <a:r>
              <a:rPr lang="en-US" b="1" dirty="0"/>
              <a:t>Content:</a:t>
            </a:r>
            <a:r>
              <a:rPr lang="en-US" dirty="0"/>
              <a:t> diverse subject matter, camera capture impairments</a:t>
            </a:r>
          </a:p>
          <a:p>
            <a:r>
              <a:rPr lang="en-US" b="1" dirty="0"/>
              <a:t>Other</a:t>
            </a:r>
            <a:r>
              <a:rPr lang="en-US" dirty="0"/>
              <a:t>: sub-optimal for NR metric research</a:t>
            </a:r>
          </a:p>
          <a:p>
            <a:pPr lvl="1"/>
            <a:r>
              <a:rPr lang="en-US" dirty="0"/>
              <a:t>Videos contain temporal changes in quality</a:t>
            </a:r>
          </a:p>
          <a:p>
            <a:pPr lvl="1"/>
            <a:r>
              <a:rPr lang="en-US" dirty="0"/>
              <a:t>Filmed 2004 to 2014, lower quality than contemporary cameras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ITS4S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4 seconds</a:t>
            </a:r>
          </a:p>
          <a:p>
            <a:r>
              <a:rPr lang="en-US" b="1" dirty="0"/>
              <a:t>Use case:</a:t>
            </a:r>
            <a:r>
              <a:rPr lang="en-US" dirty="0"/>
              <a:t> adaptive streaming, </a:t>
            </a:r>
            <a:br>
              <a:rPr lang="en-US" dirty="0"/>
            </a:br>
            <a:r>
              <a:rPr lang="en-US" dirty="0"/>
              <a:t>83% entertainment, 16% first responder 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https://www.its.bldrdoc.gov/publications/details.aspx?pub=3194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structure, unrepeated scene experiment design</a:t>
            </a:r>
          </a:p>
          <a:p>
            <a:r>
              <a:rPr lang="en-US" b="1" dirty="0"/>
              <a:t>Content:</a:t>
            </a:r>
            <a:r>
              <a:rPr lang="en-US" dirty="0"/>
              <a:t> video from professional videographers</a:t>
            </a:r>
          </a:p>
          <a:p>
            <a:r>
              <a:rPr lang="en-US" b="1" dirty="0"/>
              <a:t>Other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Occasional low-quality video that professionals would discard </a:t>
            </a:r>
          </a:p>
          <a:p>
            <a:pPr lvl="1"/>
            <a:r>
              <a:rPr lang="en-US" dirty="0"/>
              <a:t>Splits nicely by bitrate</a:t>
            </a:r>
          </a:p>
          <a:p>
            <a:pPr lvl="1"/>
            <a:r>
              <a:rPr lang="en-US" dirty="0"/>
              <a:t>Main ratings from ITS</a:t>
            </a:r>
          </a:p>
          <a:p>
            <a:pPr lvl="1"/>
            <a:r>
              <a:rPr lang="en-US" dirty="0"/>
              <a:t>Additional ratings from FOWR/ITERO dataset</a:t>
            </a:r>
          </a:p>
          <a:p>
            <a:pPr lvl="1"/>
            <a:r>
              <a:rPr lang="en-US" dirty="0"/>
              <a:t>Additional ratings from AGH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AGH/NTIA/Dolby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8 second</a:t>
            </a:r>
          </a:p>
          <a:p>
            <a:r>
              <a:rPr lang="en-US" b="1" dirty="0"/>
              <a:t>Use case:</a:t>
            </a:r>
            <a:r>
              <a:rPr lang="en-US" dirty="0"/>
              <a:t> broadcast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no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https://link.springer.com/article/10.1007/s41233-019-0026-4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structure, partially unrepeated scene experiment design</a:t>
            </a:r>
          </a:p>
          <a:p>
            <a:r>
              <a:rPr lang="en-US" b="1" dirty="0"/>
              <a:t>Content:</a:t>
            </a:r>
            <a:r>
              <a:rPr lang="en-US" dirty="0"/>
              <a:t> mix of MPEG2, H.264, H.265 compression, diverse subject matter</a:t>
            </a:r>
          </a:p>
          <a:p>
            <a:r>
              <a:rPr lang="en-US" b="1" dirty="0"/>
              <a:t>Other</a:t>
            </a:r>
            <a:r>
              <a:rPr lang="en-US" dirty="0"/>
              <a:t>: temporal changes in quality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1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vqegHDcuts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1 to 8 seconds</a:t>
            </a:r>
          </a:p>
          <a:p>
            <a:r>
              <a:rPr lang="en-US" b="1" dirty="0"/>
              <a:t>Use case:</a:t>
            </a:r>
            <a:r>
              <a:rPr lang="en-US" dirty="0"/>
              <a:t> broadcast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no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https://www.its.bldrdoc.gov/publications/details.aspx?pub=3235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</a:p>
          <a:p>
            <a:pPr lvl="1"/>
            <a:r>
              <a:rPr lang="en-US" dirty="0"/>
              <a:t>Faux dataset created from VQEG HDTV tests</a:t>
            </a:r>
          </a:p>
          <a:p>
            <a:pPr lvl="1"/>
            <a:r>
              <a:rPr lang="en-US" dirty="0"/>
              <a:t>Each sequence cut whenever the content or camera motion changed</a:t>
            </a:r>
          </a:p>
          <a:p>
            <a:pPr lvl="1"/>
            <a:r>
              <a:rPr lang="en-US" dirty="0"/>
              <a:t>MOS of the entire sequence assigned to each segment</a:t>
            </a:r>
          </a:p>
          <a:p>
            <a:pPr lvl="1"/>
            <a:r>
              <a:rPr lang="en-US" dirty="0"/>
              <a:t>Videos with transmission errors omitted</a:t>
            </a:r>
          </a:p>
          <a:p>
            <a:r>
              <a:rPr lang="en-US" b="1" dirty="0"/>
              <a:t>Content:</a:t>
            </a:r>
            <a:r>
              <a:rPr lang="en-US" dirty="0"/>
              <a:t> professional videographer, various compression</a:t>
            </a:r>
          </a:p>
          <a:p>
            <a:r>
              <a:rPr lang="en-US" b="1" dirty="0"/>
              <a:t>Other</a:t>
            </a:r>
            <a:r>
              <a:rPr lang="en-US" dirty="0"/>
              <a:t>: exploratory technique for creating dataset for NR metric research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8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Database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20 seconds</a:t>
            </a:r>
          </a:p>
          <a:p>
            <a:r>
              <a:rPr lang="en-US" b="1" dirty="0"/>
              <a:t>Use case:</a:t>
            </a:r>
            <a:r>
              <a:rPr lang="en-US" dirty="0"/>
              <a:t> first responder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/>
              <a:t>“Quality assessment for a license plate recognition task based on a video streamed in limited networking conditions,” International Conference on Multimedia Communications, Services and Security, pp. 10–18, Springer, Berlin, Heidelberg 2011.</a:t>
            </a:r>
          </a:p>
          <a:p>
            <a:r>
              <a:rPr lang="en-US" b="1" dirty="0"/>
              <a:t>Download:</a:t>
            </a:r>
            <a:r>
              <a:rPr lang="en-US" dirty="0">
                <a:hlinkClick r:id="rId2" tooltip="Original URL: https://qoe.agh.edu.pl/parking-database/. Click or tap if you trust this link."/>
              </a:rPr>
              <a:t> https://qoe.agh.edu.pl/parking-database/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Experiment design: </a:t>
            </a:r>
          </a:p>
          <a:p>
            <a:pPr lvl="1"/>
            <a:r>
              <a:rPr lang="en-US" dirty="0"/>
              <a:t>source video sequences collected at a car parking lot of AGH University of Science and Technology</a:t>
            </a:r>
          </a:p>
          <a:p>
            <a:pPr lvl="1"/>
            <a:r>
              <a:rPr lang="en-US" dirty="0"/>
              <a:t>videos recorded by a parking lot CCTV camera during high traﬃc volume</a:t>
            </a:r>
          </a:p>
          <a:p>
            <a:pPr lvl="1"/>
            <a:r>
              <a:rPr lang="en-US" dirty="0"/>
              <a:t>the camera located 50 meters from the parking lot entrance in order to simulate typical video recordings</a:t>
            </a:r>
          </a:p>
          <a:p>
            <a:pPr lvl="1"/>
            <a:r>
              <a:rPr lang="en-US" dirty="0"/>
              <a:t>adjusted the video compression parameters in order to cover the recognition ability threshold</a:t>
            </a:r>
          </a:p>
          <a:p>
            <a:r>
              <a:rPr lang="en-US" b="1" dirty="0"/>
              <a:t>Content:</a:t>
            </a:r>
            <a:r>
              <a:rPr lang="en-US" dirty="0"/>
              <a:t> type of subject matter, impairments</a:t>
            </a:r>
          </a:p>
          <a:p>
            <a:r>
              <a:rPr lang="en-US" b="1" dirty="0"/>
              <a:t>Other</a:t>
            </a:r>
            <a:r>
              <a:rPr lang="en-US" dirty="0"/>
              <a:t>: one can also download the ground truth (vehicle registration plate) file for each video sequence as well as the subjective scores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9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SYNAT database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10 seconds</a:t>
            </a:r>
          </a:p>
          <a:p>
            <a:r>
              <a:rPr lang="en-US" b="1" dirty="0"/>
              <a:t>Use case:</a:t>
            </a:r>
            <a:r>
              <a:rPr lang="en-US" dirty="0"/>
              <a:t> broadcast and internet streaming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no</a:t>
            </a:r>
          </a:p>
          <a:p>
            <a:r>
              <a:rPr lang="en-US" b="1" dirty="0"/>
              <a:t>Publication: “</a:t>
            </a:r>
            <a:r>
              <a:rPr lang="en-US" dirty="0"/>
              <a:t>Freely available large-scale video quality assessment database in full-HD resolution with h. 264 coding,” 2013 IEEE GLOBECOM Workshops (GC Workshops), pp. 1162–1167, IEEE 2013.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2" tooltip="Original URL: https://qoe.agh.edu.pl/synat-database/. Click or tap if you trust this link."/>
              </a:rPr>
              <a:t>https://qoe.agh.edu.pl/synat-database/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</a:p>
          <a:p>
            <a:pPr lvl="1"/>
            <a:r>
              <a:rPr lang="en-US" dirty="0"/>
              <a:t>the database comprising JM/x264-encoded video sequences</a:t>
            </a:r>
          </a:p>
          <a:p>
            <a:pPr lvl="1"/>
            <a:r>
              <a:rPr lang="en-US" dirty="0"/>
              <a:t>An extensive possible encoding parameter space selection of 1296 configurations</a:t>
            </a:r>
          </a:p>
          <a:p>
            <a:pPr lvl="1"/>
            <a:r>
              <a:rPr lang="en-US" dirty="0"/>
              <a:t>some Full-Reference (FR) and No-Reference (NR) metrics were selected and calculated</a:t>
            </a:r>
          </a:p>
          <a:p>
            <a:r>
              <a:rPr lang="en-US" b="1" dirty="0"/>
              <a:t>Content:</a:t>
            </a:r>
            <a:r>
              <a:rPr lang="en-US" dirty="0"/>
              <a:t> type of subject matter, impairments</a:t>
            </a:r>
          </a:p>
          <a:p>
            <a:r>
              <a:rPr lang="en-US" b="1" dirty="0"/>
              <a:t>Other</a:t>
            </a:r>
            <a:r>
              <a:rPr lang="en-US" dirty="0"/>
              <a:t>: one can download for free results of this work stored as a file *.mat and video sequences stored in 10 folders containing about 13 000 video samples produced during the test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5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Sharpened Images Database (SID)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Images</a:t>
            </a:r>
          </a:p>
          <a:p>
            <a:r>
              <a:rPr lang="en-US" b="1" dirty="0"/>
              <a:t>Use case: </a:t>
            </a:r>
            <a:r>
              <a:rPr lang="en-US" dirty="0"/>
              <a:t>image sharpening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 err="1"/>
              <a:t>Krasula</a:t>
            </a:r>
            <a:r>
              <a:rPr lang="en-US" dirty="0"/>
              <a:t>, L., Le </a:t>
            </a:r>
            <a:r>
              <a:rPr lang="en-US" dirty="0" err="1"/>
              <a:t>Callet</a:t>
            </a:r>
            <a:r>
              <a:rPr lang="en-US" dirty="0"/>
              <a:t>, P., </a:t>
            </a:r>
            <a:r>
              <a:rPr lang="en-US" dirty="0" err="1"/>
              <a:t>Fliegel</a:t>
            </a:r>
            <a:r>
              <a:rPr lang="en-US" dirty="0"/>
              <a:t>, K, </a:t>
            </a:r>
            <a:r>
              <a:rPr lang="en-US" dirty="0" err="1"/>
              <a:t>Klíma</a:t>
            </a:r>
            <a:r>
              <a:rPr lang="en-US" dirty="0"/>
              <a:t>, M. “Quality Assessment of Sharpened Images: Challenges, Methodology, and Objective Metrics,” IEEE Transactions on Image Processing, vol. 26, no. 3, pp. 1496 - 1508, 2017.</a:t>
            </a:r>
          </a:p>
          <a:p>
            <a:r>
              <a:rPr lang="en-US" b="1" dirty="0"/>
              <a:t>Download: </a:t>
            </a:r>
            <a:r>
              <a:rPr lang="en-US" dirty="0">
                <a:hlinkClick r:id="rId2"/>
              </a:rPr>
              <a:t>https://drive.google.com/file/d/1btjT0QFPfNKTcZyxM8Neqz01eTt_6cX3/view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</a:t>
            </a:r>
          </a:p>
          <a:p>
            <a:pPr lvl="1"/>
            <a:r>
              <a:rPr lang="en-US" dirty="0"/>
              <a:t>144 images in total = 4 SRCs x 36 HRCs</a:t>
            </a:r>
          </a:p>
          <a:p>
            <a:pPr lvl="1"/>
            <a:r>
              <a:rPr lang="en-US" dirty="0"/>
              <a:t>Original + 3 degrees of blur + 4 sharpening methods x 8 parameters settings</a:t>
            </a:r>
          </a:p>
          <a:p>
            <a:r>
              <a:rPr lang="en-US" b="1" dirty="0"/>
              <a:t>Content: 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 database with blurred, sharpened, and over-sharpened images evaluated together</a:t>
            </a:r>
            <a:endParaRPr lang="en-US" dirty="0"/>
          </a:p>
          <a:p>
            <a:r>
              <a:rPr lang="en-US" b="1" dirty="0"/>
              <a:t>Other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Pair comparison</a:t>
            </a:r>
          </a:p>
          <a:p>
            <a:pPr lvl="1"/>
            <a:r>
              <a:rPr lang="en-US" dirty="0"/>
              <a:t>Resolution 512x512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7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Tone-Mapped Image Quality Database (TMIQD)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Image</a:t>
            </a:r>
          </a:p>
          <a:p>
            <a:r>
              <a:rPr lang="en-US" b="1" dirty="0"/>
              <a:t>Use case: </a:t>
            </a:r>
            <a:r>
              <a:rPr lang="en-US" dirty="0"/>
              <a:t>HDR, tone-mapping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Krasula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L.,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Narwaria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M.,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Fliegel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K., Le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Callet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P. “Preference of Experience in Image Tone-Mapping: Dataset and Framework for Objective Measures Comparison,” IEEE Journal of Selected Topics in Signal Processing, vol. 11, no. 1, pp. 64 - 74, 2017.</a:t>
            </a:r>
            <a:endParaRPr lang="en-US" dirty="0"/>
          </a:p>
          <a:p>
            <a:r>
              <a:rPr lang="en-US" b="1" dirty="0"/>
              <a:t>Download: </a:t>
            </a:r>
            <a:r>
              <a:rPr lang="en-US" dirty="0">
                <a:hlinkClick r:id="rId2"/>
              </a:rPr>
              <a:t>https://drive.google.com/file/d/0B7jKyX6oxhG3OUs4OHA5MFRMVWs/view?resourcekey=0-ZHMdz5_I-iSWVWDFZNOpDg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</a:t>
            </a:r>
          </a:p>
          <a:p>
            <a:pPr lvl="1"/>
            <a:r>
              <a:rPr lang="en-US" dirty="0"/>
              <a:t>80 images in total - 20 SRCs (10 natural &amp; 10 synthetic) x 9 HRCs</a:t>
            </a:r>
          </a:p>
          <a:p>
            <a:pPr lvl="1"/>
            <a:r>
              <a:rPr lang="en-US" dirty="0"/>
              <a:t>4 TMOs * 2 parameters settings + 1 TMO without parameters</a:t>
            </a:r>
          </a:p>
          <a:p>
            <a:r>
              <a:rPr lang="en-US" b="1" dirty="0"/>
              <a:t>Content: </a:t>
            </a:r>
          </a:p>
          <a:p>
            <a:pPr lvl="1"/>
            <a:r>
              <a:rPr lang="en-US" dirty="0"/>
              <a:t>A database of both natural and synthetic HDR images tone-mapped into SDR using different tone-mapping operators</a:t>
            </a:r>
          </a:p>
          <a:p>
            <a:pPr lvl="1"/>
            <a:r>
              <a:rPr lang="en-US" dirty="0"/>
              <a:t>Image tone-mapping introduces specific artifacts in both luma and chroma most of the objective metrics cannot reliably capture</a:t>
            </a:r>
          </a:p>
          <a:p>
            <a:pPr lvl="1"/>
            <a:r>
              <a:rPr lang="en-US" dirty="0"/>
              <a:t>Resolution 1920 x 1080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8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Youku video database with 1072 UGC/PGC/OGC video sequences (Youku-V1K)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video, 10 seconds</a:t>
            </a:r>
          </a:p>
          <a:p>
            <a:r>
              <a:rPr lang="en-US" b="1" dirty="0"/>
              <a:t>Use case: </a:t>
            </a:r>
            <a:r>
              <a:rPr lang="en-US" dirty="0"/>
              <a:t>online video hosting platform</a:t>
            </a:r>
          </a:p>
          <a:p>
            <a:pPr lvl="1"/>
            <a:r>
              <a:rPr lang="en-US" dirty="0"/>
              <a:t>User generated content (UGC)</a:t>
            </a:r>
          </a:p>
          <a:p>
            <a:pPr lvl="1"/>
            <a:r>
              <a:rPr lang="en-US" dirty="0"/>
              <a:t>Professionally generated content (PGC) </a:t>
            </a:r>
          </a:p>
          <a:p>
            <a:pPr lvl="1"/>
            <a:r>
              <a:rPr lang="en-US" dirty="0"/>
              <a:t>Occupationally generated content (OGC)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sz="1800" dirty="0" err="1">
                <a:effectLst/>
              </a:rPr>
              <a:t>Jiahua</a:t>
            </a:r>
            <a:r>
              <a:rPr lang="en-US" sz="1800" dirty="0">
                <a:effectLst/>
              </a:rPr>
              <a:t> Xu, Jing Li, </a:t>
            </a:r>
            <a:r>
              <a:rPr lang="en-US" sz="1800" dirty="0">
                <a:effectLst/>
                <a:hlinkClick r:id="rId2" tooltip="Original URL: http://et.al/. Click or tap if you trust this link."/>
              </a:rPr>
              <a:t>et.al</a:t>
            </a:r>
            <a:r>
              <a:rPr lang="en-US" sz="1800" dirty="0">
                <a:effectLst/>
              </a:rPr>
              <a:t>,  "Perceptual Quality Assessment of Internet Videos", ACM MM 2021,</a:t>
            </a:r>
            <a:endParaRPr lang="en-US" dirty="0"/>
          </a:p>
          <a:p>
            <a:r>
              <a:rPr lang="en-US" b="1" dirty="0"/>
              <a:t>Download: </a:t>
            </a:r>
            <a:r>
              <a:rPr lang="en-US" dirty="0">
                <a:hlinkClick r:id="rId3"/>
              </a:rPr>
              <a:t>https://jingnantes.github.io/</a:t>
            </a:r>
            <a:r>
              <a:rPr lang="en-US">
                <a:hlinkClick r:id="rId3"/>
              </a:rPr>
              <a:t>acmmm21-youku-v1k/</a:t>
            </a:r>
            <a:r>
              <a:rPr lang="en-US"/>
              <a:t>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structure, objective content sampling strategy</a:t>
            </a:r>
          </a:p>
          <a:p>
            <a:r>
              <a:rPr lang="en-US" b="1" dirty="0"/>
              <a:t>Content: </a:t>
            </a:r>
            <a:r>
              <a:rPr lang="en-US" dirty="0"/>
              <a:t>videos from the Youku video hosting platform, China</a:t>
            </a:r>
          </a:p>
          <a:p>
            <a:r>
              <a:rPr lang="en-US" b="1" dirty="0"/>
              <a:t>Other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Format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 or video + duration</a:t>
            </a:r>
          </a:p>
          <a:p>
            <a:r>
              <a:rPr lang="en-US" b="1" dirty="0"/>
              <a:t>Use case:</a:t>
            </a:r>
            <a:r>
              <a:rPr lang="en-US" dirty="0"/>
              <a:t> user generated content (UGC) broadcast, medical, first responder, …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 or no</a:t>
            </a:r>
          </a:p>
          <a:p>
            <a:r>
              <a:rPr lang="en-US" b="1" dirty="0"/>
              <a:t>Publication: </a:t>
            </a:r>
            <a:r>
              <a:rPr lang="en-US" dirty="0"/>
              <a:t>website</a:t>
            </a:r>
          </a:p>
          <a:p>
            <a:r>
              <a:rPr lang="en-US" b="1" dirty="0"/>
              <a:t>Download:</a:t>
            </a:r>
            <a:r>
              <a:rPr lang="en-US" dirty="0"/>
              <a:t> website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how the experiment is designed (e.g., rigorous structure, convenience sampling)</a:t>
            </a:r>
          </a:p>
          <a:p>
            <a:r>
              <a:rPr lang="en-US" b="1" dirty="0"/>
              <a:t>Content:</a:t>
            </a:r>
            <a:r>
              <a:rPr lang="en-US" dirty="0"/>
              <a:t> type of subject matter, impairments</a:t>
            </a:r>
          </a:p>
          <a:p>
            <a:r>
              <a:rPr lang="en-US" b="1" dirty="0"/>
              <a:t>Other</a:t>
            </a:r>
            <a:r>
              <a:rPr lang="en-US" dirty="0"/>
              <a:t>: miscellaneous notes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19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GamingVideoSet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video, 30 s, 1080p 30fps, SDR</a:t>
            </a:r>
          </a:p>
          <a:p>
            <a:r>
              <a:rPr lang="en-US" b="1" dirty="0"/>
              <a:t>Use case: </a:t>
            </a:r>
            <a:r>
              <a:rPr lang="en-US" dirty="0"/>
              <a:t>gaming video streaming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https://ieeexplore.ieee.org/abstract/document/8463362</a:t>
            </a:r>
            <a:r>
              <a:rPr lang="en-US" dirty="0"/>
              <a:t> </a:t>
            </a:r>
          </a:p>
          <a:p>
            <a:r>
              <a:rPr lang="en-US" b="1" dirty="0"/>
              <a:t>Download Videos: </a:t>
            </a:r>
            <a:r>
              <a:rPr lang="en-US" dirty="0">
                <a:hlinkClick r:id="rId3"/>
              </a:rPr>
              <a:t>https://kingston.box.com/v/GamingVideoSET</a:t>
            </a:r>
            <a:r>
              <a:rPr lang="en-US" dirty="0"/>
              <a:t> request password from authors</a:t>
            </a:r>
          </a:p>
          <a:p>
            <a:r>
              <a:rPr lang="en-US" b="1" dirty="0"/>
              <a:t> Download individual subjective scores: </a:t>
            </a:r>
            <a:r>
              <a:rPr lang="en-US" dirty="0">
                <a:hlinkClick r:id="rId4"/>
              </a:rPr>
              <a:t>https://ieeexplore.ieee.org/abstract/document/9154548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Convenience sampling</a:t>
            </a:r>
          </a:p>
          <a:p>
            <a:r>
              <a:rPr lang="en-US" b="1" dirty="0"/>
              <a:t>Content: </a:t>
            </a:r>
          </a:p>
          <a:p>
            <a:pPr lvl="1"/>
            <a:r>
              <a:rPr lang="en-US" dirty="0"/>
              <a:t>24 videos</a:t>
            </a:r>
          </a:p>
          <a:p>
            <a:pPr lvl="1"/>
            <a:r>
              <a:rPr lang="en-US" dirty="0"/>
              <a:t>Subjective results available for 6 videos. ACR</a:t>
            </a:r>
          </a:p>
          <a:p>
            <a:r>
              <a:rPr lang="en-US" b="1" dirty="0"/>
              <a:t>Authors: </a:t>
            </a:r>
          </a:p>
          <a:p>
            <a:pPr lvl="1"/>
            <a:r>
              <a:rPr lang="sv-SE" dirty="0"/>
              <a:t>Nabajeet Barman, n.barman@ieee.org, </a:t>
            </a:r>
          </a:p>
          <a:p>
            <a:pPr lvl="1"/>
            <a:r>
              <a:rPr lang="sv-SE" dirty="0"/>
              <a:t>Maria Martini, m.martini@kingston.ac.uk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54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KUGVD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video, 30 s, 1080p 30fps, SDR</a:t>
            </a:r>
          </a:p>
          <a:p>
            <a:r>
              <a:rPr lang="en-US" b="1" dirty="0"/>
              <a:t>Use case: </a:t>
            </a:r>
            <a:r>
              <a:rPr lang="en-US" dirty="0"/>
              <a:t>gaming video streaming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https://ieeexplore.ieee.org/document/8727887</a:t>
            </a:r>
            <a:r>
              <a:rPr lang="en-US" dirty="0"/>
              <a:t> </a:t>
            </a:r>
          </a:p>
          <a:p>
            <a:r>
              <a:rPr lang="en-US" b="1" dirty="0"/>
              <a:t>Download: </a:t>
            </a:r>
            <a:r>
              <a:rPr lang="en-US" dirty="0">
                <a:hlinkClick r:id="rId3"/>
              </a:rPr>
              <a:t>https://kingston.box.com/v/KUGVD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Request password from the authors.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convenience sampling</a:t>
            </a:r>
            <a:endParaRPr lang="en-US" b="1" dirty="0"/>
          </a:p>
          <a:p>
            <a:r>
              <a:rPr lang="en-US" b="1" dirty="0"/>
              <a:t>Content: </a:t>
            </a:r>
          </a:p>
          <a:p>
            <a:pPr lvl="1"/>
            <a:r>
              <a:rPr lang="en-US" dirty="0"/>
              <a:t>24 videos</a:t>
            </a:r>
          </a:p>
          <a:p>
            <a:pPr lvl="1"/>
            <a:r>
              <a:rPr lang="en-US" dirty="0"/>
              <a:t>Subjective results for 6 videos, ACR</a:t>
            </a:r>
          </a:p>
          <a:p>
            <a:r>
              <a:rPr lang="en-US" b="1" dirty="0"/>
              <a:t>Other</a:t>
            </a:r>
            <a:r>
              <a:rPr lang="en-US" dirty="0"/>
              <a:t>: Designed in line with </a:t>
            </a:r>
            <a:r>
              <a:rPr lang="en-US" dirty="0" err="1"/>
              <a:t>GamingVideoSET</a:t>
            </a:r>
            <a:r>
              <a:rPr lang="en-US" dirty="0"/>
              <a:t> dataset. Individual subjective scores available</a:t>
            </a:r>
          </a:p>
          <a:p>
            <a:r>
              <a:rPr lang="en-US" b="1" dirty="0"/>
              <a:t>Authors: </a:t>
            </a:r>
          </a:p>
          <a:p>
            <a:pPr lvl="1"/>
            <a:r>
              <a:rPr lang="sv-SE" dirty="0"/>
              <a:t>Nabajeet Barman, n.barman@ieee.org, </a:t>
            </a:r>
          </a:p>
          <a:p>
            <a:pPr lvl="1"/>
            <a:r>
              <a:rPr lang="sv-SE" dirty="0"/>
              <a:t>Maria Martini, m.martini@kingston.ac.uk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0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GamingHDRVideoSet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video, 10 s, 4K 30fps, HDR, </a:t>
            </a:r>
            <a:br>
              <a:rPr lang="en-US" dirty="0"/>
            </a:br>
            <a:r>
              <a:rPr lang="en-US" dirty="0"/>
              <a:t>BT.2020 NCL, PQ</a:t>
            </a:r>
          </a:p>
          <a:p>
            <a:r>
              <a:rPr lang="en-US" b="1" dirty="0"/>
              <a:t>Use case: </a:t>
            </a:r>
            <a:r>
              <a:rPr lang="en-US" dirty="0"/>
              <a:t>HDR gaming video streaming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https://ieeexplore.ieee.org/abstract/document/9422736</a:t>
            </a:r>
            <a:r>
              <a:rPr lang="en-US" dirty="0"/>
              <a:t> </a:t>
            </a:r>
          </a:p>
          <a:p>
            <a:r>
              <a:rPr lang="en-US" b="1" dirty="0"/>
              <a:t>Download: </a:t>
            </a:r>
            <a:r>
              <a:rPr lang="en-US" dirty="0">
                <a:hlinkClick r:id="rId3"/>
              </a:rPr>
              <a:t>https://github.com/NabajeetBarman/GamingHDRVideoSET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convenience sampling</a:t>
            </a:r>
          </a:p>
          <a:p>
            <a:r>
              <a:rPr lang="en-US" b="1" dirty="0"/>
              <a:t>Content: </a:t>
            </a:r>
            <a:r>
              <a:rPr lang="en-US" dirty="0"/>
              <a:t>subjective tests in progress; should be ready by VQEG meeting (ACR-HR)</a:t>
            </a:r>
          </a:p>
          <a:p>
            <a:r>
              <a:rPr lang="en-US" b="1" dirty="0"/>
              <a:t>Other</a:t>
            </a:r>
            <a:r>
              <a:rPr lang="en-US" dirty="0"/>
              <a:t>: currently the dataset is available on a request only basis</a:t>
            </a:r>
          </a:p>
          <a:p>
            <a:r>
              <a:rPr lang="en-US" b="1" dirty="0"/>
              <a:t>Authors: </a:t>
            </a:r>
          </a:p>
          <a:p>
            <a:pPr lvl="1"/>
            <a:r>
              <a:rPr lang="sv-SE" dirty="0"/>
              <a:t>Nabajeet Barman, n.barman@ieee.org, </a:t>
            </a:r>
          </a:p>
          <a:p>
            <a:pPr lvl="1"/>
            <a:r>
              <a:rPr lang="sv-SE" dirty="0"/>
              <a:t>Maria Martini, m.martini@kingston.ac.uk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UGC Dataset (YT-UGC)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video</a:t>
            </a:r>
          </a:p>
          <a:p>
            <a:r>
              <a:rPr lang="en-US" b="1" dirty="0"/>
              <a:t>Use case: </a:t>
            </a:r>
            <a:r>
              <a:rPr lang="en-US" dirty="0"/>
              <a:t>UGC</a:t>
            </a:r>
          </a:p>
          <a:p>
            <a:r>
              <a:rPr lang="en-US" b="1" dirty="0"/>
              <a:t>Designed for NR metric research</a:t>
            </a:r>
            <a:r>
              <a:rPr lang="en-US" b="1"/>
              <a:t>:</a:t>
            </a:r>
            <a:r>
              <a:rPr lang="en-US"/>
              <a:t> Yes</a:t>
            </a:r>
            <a:endParaRPr lang="en-US" dirty="0"/>
          </a:p>
          <a:p>
            <a:r>
              <a:rPr lang="en-US" b="1" dirty="0"/>
              <a:t>Publication: </a:t>
            </a: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Balu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Adsumilli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al., "</a:t>
            </a:r>
            <a:r>
              <a:rPr lang="en-US" sz="1600" dirty="0">
                <a:solidFill>
                  <a:srgbClr val="4285F4"/>
                </a:solidFill>
                <a:effectLst/>
                <a:latin typeface="Arial" panose="020B0604020202020204" pitchFamily="34" charset="0"/>
                <a:hlinkClick r:id="rId2" tooltip="Original URL: https://youtube-eng.googleblog.com/2019/04/launching-youtube-dataset-of-user.html. Click or tap if you trust this link."/>
              </a:rPr>
              <a:t>Launching a YouTube dataset of user-generated content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", YouTube tech blog</a:t>
            </a:r>
            <a:endParaRPr lang="en-US" dirty="0"/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Yilin Wang et al., "</a:t>
            </a:r>
            <a:r>
              <a:rPr lang="en-US" sz="1600" dirty="0">
                <a:solidFill>
                  <a:srgbClr val="4285F4"/>
                </a:solidFill>
                <a:effectLst/>
                <a:latin typeface="Arial" panose="020B0604020202020204" pitchFamily="34" charset="0"/>
                <a:hlinkClick r:id="rId3" tooltip="Original URL: https://arxiv.org/pdf/1904.06457.pdf. Click or tap if you trust this link."/>
              </a:rPr>
              <a:t>YouTube UGC Dataset for Video Compression Research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", MMSP 2019</a:t>
            </a:r>
            <a:endParaRPr lang="en-US" dirty="0">
              <a:effectLst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Joong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Yim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 al., "</a:t>
            </a:r>
            <a:r>
              <a:rPr lang="en-US" sz="1600" dirty="0">
                <a:solidFill>
                  <a:srgbClr val="4285F4"/>
                </a:solidFill>
                <a:effectLst/>
                <a:latin typeface="Arial" panose="020B0604020202020204" pitchFamily="34" charset="0"/>
                <a:hlinkClick r:id="rId4" tooltip="Original URL: https://arxiv.org/pdf/2002.12275.pdf. Click or tap if you trust this link."/>
              </a:rPr>
              <a:t>Subjective Quality Assessment for YouTube UGC Dataset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", ICIP 2020</a:t>
            </a:r>
            <a:endParaRPr lang="en-US" dirty="0">
              <a:effectLst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Yilin Wang et al., "</a:t>
            </a:r>
            <a:r>
              <a:rPr lang="en-US" sz="1600" dirty="0">
                <a:solidFill>
                  <a:srgbClr val="4285F4"/>
                </a:solidFill>
                <a:effectLst/>
                <a:latin typeface="Arial" panose="020B0604020202020204" pitchFamily="34" charset="0"/>
                <a:hlinkClick r:id="rId5" tooltip="Original URL: https://openaccess.thecvf.com/content/CVPR2021/html/Wang_Rich_Features_for_Perceptual_Quality_Assessment_of_UGC_Videos_CVPR_2021_paper.html. Click or tap if you trust this link."/>
              </a:rPr>
              <a:t>Rich features for perceptual quality assessment of UGC videos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", CVPR 2021</a:t>
            </a:r>
            <a:endParaRPr lang="en-US" dirty="0"/>
          </a:p>
          <a:p>
            <a:r>
              <a:rPr lang="en-US" b="1" dirty="0"/>
              <a:t>Download: </a:t>
            </a:r>
            <a:r>
              <a:rPr lang="en-US" dirty="0">
                <a:hlinkClick r:id="rId6" tooltip="Original URL: http://media.withyoutube.com/. Click or tap if you trust this link."/>
              </a:rPr>
              <a:t>media.withyoutube.com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</a:p>
          <a:p>
            <a:pPr lvl="1"/>
            <a:r>
              <a:rPr lang="en-US" dirty="0"/>
              <a:t>YT-UGC dataset contains 1500 20s clips sourced from 1.5 millions YouTube uploads.</a:t>
            </a:r>
          </a:p>
          <a:p>
            <a:pPr lvl="1"/>
            <a:r>
              <a:rPr lang="en-US" dirty="0"/>
              <a:t>We sampled videos based on their spatial/temporal/color complexity and chunk variations, so the dataset has a good coverage of current YouTube corpus.</a:t>
            </a:r>
          </a:p>
          <a:p>
            <a:pPr lvl="1"/>
            <a:r>
              <a:rPr lang="en-US" dirty="0"/>
              <a:t>We collected MOS (via </a:t>
            </a:r>
            <a:r>
              <a:rPr lang="en-US" dirty="0" err="1"/>
              <a:t>MTurk</a:t>
            </a:r>
            <a:r>
              <a:rPr lang="en-US" dirty="0"/>
              <a:t>) for all videos, and DMOS for popular content categories like Gaming and Sports.</a:t>
            </a:r>
          </a:p>
          <a:p>
            <a:pPr lvl="1"/>
            <a:r>
              <a:rPr lang="en-US" dirty="0"/>
              <a:t>The dataset also provides 600+ content labels which enables exploring the connection between video content and perceptual quality.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AVT-VQDB-UHD-1 database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 </a:t>
            </a:r>
            <a:r>
              <a:rPr lang="en-US" dirty="0"/>
              <a:t>videos</a:t>
            </a:r>
          </a:p>
          <a:p>
            <a:r>
              <a:rPr lang="en-US" b="1" dirty="0"/>
              <a:t>Publication: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https://ieeexplore.ieee.org/document/8959059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  <a:p>
            <a:r>
              <a:rPr lang="en-US" b="1" dirty="0"/>
              <a:t>Download: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https://github.com/Telecommunication-Telemedia-Assessment/AVT-VQDB-UHD-1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conventional</a:t>
            </a:r>
          </a:p>
          <a:p>
            <a:r>
              <a:rPr lang="en-US" b="1" dirty="0"/>
              <a:t>Other</a:t>
            </a:r>
            <a:r>
              <a:rPr lang="en-US" dirty="0"/>
              <a:t>: dataset consists of 4 different tests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2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Ultrasound Images (Original+ </a:t>
            </a:r>
            <a:r>
              <a:rPr lang="en-US" dirty="0" err="1"/>
              <a:t>Denoised</a:t>
            </a:r>
            <a:r>
              <a:rPr lang="en-US" dirty="0"/>
              <a:t>) Database:</a:t>
            </a:r>
            <a:br>
              <a:rPr lang="en-US" dirty="0"/>
            </a:br>
            <a:r>
              <a:rPr lang="en-US" dirty="0"/>
              <a:t>MUI2018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b="1" dirty="0"/>
              <a:t>Media:</a:t>
            </a:r>
            <a:r>
              <a:rPr lang="en-US" dirty="0"/>
              <a:t> image</a:t>
            </a:r>
          </a:p>
          <a:p>
            <a:pPr marL="233045" indent="-233045"/>
            <a:r>
              <a:rPr lang="en-US" b="1" dirty="0"/>
              <a:t>Use case:</a:t>
            </a:r>
            <a:r>
              <a:rPr lang="en-US" dirty="0"/>
              <a:t> medical</a:t>
            </a:r>
            <a:endParaRPr lang="en-US" dirty="0">
              <a:cs typeface="Calibri"/>
            </a:endParaRPr>
          </a:p>
          <a:p>
            <a:pPr marL="233045" indent="-233045"/>
            <a:r>
              <a:rPr lang="en-US" b="1" dirty="0"/>
              <a:t>Designed for NR metric research:</a:t>
            </a:r>
            <a:r>
              <a:rPr lang="en-US" dirty="0"/>
              <a:t> yes</a:t>
            </a:r>
            <a:endParaRPr lang="en-US" dirty="0">
              <a:cs typeface="Calibri"/>
            </a:endParaRPr>
          </a:p>
          <a:p>
            <a:pPr marL="233045" indent="-233045"/>
            <a:r>
              <a:rPr lang="en-US" b="1" dirty="0"/>
              <a:t>Publication: </a:t>
            </a:r>
            <a:r>
              <a:rPr lang="fr-FR" u="sng" dirty="0">
                <a:hlinkClick r:id="rId2"/>
              </a:rPr>
              <a:t>https://iopscience.iop.org/article/10.1088/1361-6560/aadbc9/pdf</a:t>
            </a:r>
            <a:r>
              <a:rPr lang="fr-FR" dirty="0"/>
              <a:t> </a:t>
            </a:r>
            <a:endParaRPr lang="en-US" dirty="0">
              <a:cs typeface="Calibri" panose="020F0502020204030204"/>
            </a:endParaRPr>
          </a:p>
          <a:p>
            <a:pPr marL="233045" indent="-233045"/>
            <a:r>
              <a:rPr lang="en-US" b="1" dirty="0"/>
              <a:t>Download: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https://drive1.demo.renater.fr/index.php/s/jFR5J6j3fWFAet4</a:t>
            </a:r>
            <a:endParaRPr lang="en-US" dirty="0">
              <a:cs typeface="Calibri" panose="020F0502020204030204"/>
            </a:endParaRPr>
          </a:p>
          <a:p>
            <a:pPr marL="233045" indent="-233045"/>
            <a:endParaRPr lang="en-US" dirty="0">
              <a:cs typeface="Calibri" panose="020F0502020204030204"/>
            </a:endParaRPr>
          </a:p>
          <a:p>
            <a:pPr marL="233045" indent="-233045"/>
            <a:endParaRPr lang="en-US" dirty="0">
              <a:cs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33045" indent="-233045"/>
            <a:r>
              <a:rPr lang="en-US" b="1" dirty="0"/>
              <a:t>Experiment design: </a:t>
            </a:r>
            <a:r>
              <a:rPr lang="en-US" dirty="0">
                <a:ea typeface="+mn-lt"/>
                <a:cs typeface="+mn-lt"/>
              </a:rPr>
              <a:t>Exploratory experiment design</a:t>
            </a:r>
          </a:p>
          <a:p>
            <a:pPr marL="233045" indent="-233045"/>
            <a:r>
              <a:rPr lang="en-US" b="1" dirty="0"/>
              <a:t>Content:</a:t>
            </a:r>
            <a:r>
              <a:rPr lang="en-US" dirty="0"/>
              <a:t> SAMVIQ protocol, 3 radiologists, reference images with 5 denoising algorithms, </a:t>
            </a:r>
            <a:r>
              <a:rPr lang="en-US" dirty="0">
                <a:ea typeface="+mn-lt"/>
                <a:cs typeface="+mn-lt"/>
              </a:rPr>
              <a:t>four criteria assessed (Diagnostic, Textures, Edges, Contrast).</a:t>
            </a:r>
            <a:endParaRPr lang="en-US" dirty="0"/>
          </a:p>
          <a:p>
            <a:pPr marL="233045" indent="-233045"/>
            <a:endParaRPr lang="en-US" dirty="0">
              <a:cs typeface="Calibri"/>
            </a:endParaRPr>
          </a:p>
          <a:p>
            <a:pPr marL="233045" indent="-233045"/>
            <a:endParaRPr lang="en-US" dirty="0">
              <a:cs typeface="Calibri"/>
            </a:endParaRPr>
          </a:p>
          <a:p>
            <a:pPr marL="233045" indent="-233045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LVQ database 2020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/>
              <a:t>Media: </a:t>
            </a:r>
            <a:r>
              <a:rPr lang="en-US"/>
              <a:t>video</a:t>
            </a:r>
          </a:p>
          <a:p>
            <a:r>
              <a:rPr lang="en-US" b="1"/>
              <a:t>Use case: </a:t>
            </a:r>
            <a:r>
              <a:rPr lang="en-US"/>
              <a:t>medical</a:t>
            </a:r>
          </a:p>
          <a:p>
            <a:r>
              <a:rPr lang="en-US" b="1"/>
              <a:t>Designed for NR metric research:</a:t>
            </a:r>
            <a:r>
              <a:rPr lang="en-US"/>
              <a:t> Yes</a:t>
            </a:r>
          </a:p>
          <a:p>
            <a:r>
              <a:rPr lang="en-US" b="1"/>
              <a:t>Publication: </a:t>
            </a:r>
            <a:r>
              <a:rPr lang="en-US">
                <a:hlinkClick r:id="rId2"/>
              </a:rPr>
              <a:t>https://arxiv.org/pdf/2003.12679.pdf</a:t>
            </a:r>
            <a:endParaRPr lang="en-US"/>
          </a:p>
          <a:p>
            <a:r>
              <a:rPr lang="en-US" b="1"/>
              <a:t>Download:  </a:t>
            </a:r>
            <a:r>
              <a:rPr lang="en-US">
                <a:hlinkClick r:id="rId3"/>
              </a:rPr>
              <a:t>https://drive.google.com/file/d/1SoONeacp9vvihTY7zmWssG_cnVzx16oq/view</a:t>
            </a:r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Experiment design: </a:t>
            </a:r>
            <a:r>
              <a:rPr lang="en-US"/>
              <a:t>Exploratory experiment design</a:t>
            </a:r>
            <a:r>
              <a:rPr lang="en-US" b="1"/>
              <a:t> </a:t>
            </a:r>
          </a:p>
          <a:p>
            <a:r>
              <a:rPr lang="en-US" b="1"/>
              <a:t>Content: </a:t>
            </a:r>
            <a:r>
              <a:rPr lang="fr-FR" err="1"/>
              <a:t>Pairwise-comparison</a:t>
            </a:r>
            <a:r>
              <a:rPr lang="fr-FR"/>
              <a:t> </a:t>
            </a:r>
            <a:r>
              <a:rPr lang="fr-FR" err="1"/>
              <a:t>protocol</a:t>
            </a:r>
            <a:r>
              <a:rPr lang="fr-FR"/>
              <a:t>, </a:t>
            </a:r>
            <a:r>
              <a:rPr lang="fr-FR" err="1"/>
              <a:t>thirty</a:t>
            </a:r>
            <a:r>
              <a:rPr lang="fr-FR"/>
              <a:t> non-expert and </a:t>
            </a:r>
            <a:r>
              <a:rPr lang="fr-FR" err="1"/>
              <a:t>ten</a:t>
            </a:r>
            <a:r>
              <a:rPr lang="fr-FR"/>
              <a:t> expert </a:t>
            </a:r>
            <a:r>
              <a:rPr lang="fr-FR" err="1"/>
              <a:t>observers</a:t>
            </a:r>
            <a:r>
              <a:rPr lang="fr-FR"/>
              <a:t>, a </a:t>
            </a:r>
            <a:r>
              <a:rPr lang="fr-FR" err="1"/>
              <a:t>database</a:t>
            </a:r>
            <a:r>
              <a:rPr lang="fr-FR"/>
              <a:t> of 2D </a:t>
            </a:r>
            <a:r>
              <a:rPr lang="fr-FR" err="1"/>
              <a:t>laparoscopic</a:t>
            </a:r>
            <a:r>
              <a:rPr lang="fr-FR"/>
              <a:t> </a:t>
            </a:r>
            <a:r>
              <a:rPr lang="fr-FR" err="1"/>
              <a:t>videos</a:t>
            </a:r>
            <a:r>
              <a:rPr lang="fr-FR"/>
              <a:t> (LVQ), by </a:t>
            </a:r>
            <a:r>
              <a:rPr lang="fr-FR" err="1"/>
              <a:t>simulating</a:t>
            </a:r>
            <a:r>
              <a:rPr lang="fr-FR"/>
              <a:t> five </a:t>
            </a:r>
            <a:r>
              <a:rPr lang="fr-FR" err="1"/>
              <a:t>common</a:t>
            </a:r>
            <a:r>
              <a:rPr lang="fr-FR"/>
              <a:t> </a:t>
            </a:r>
            <a:r>
              <a:rPr lang="fr-FR" err="1"/>
              <a:t>distortions</a:t>
            </a:r>
            <a:r>
              <a:rPr lang="fr-FR"/>
              <a:t> </a:t>
            </a:r>
            <a:r>
              <a:rPr lang="fr-FR" err="1"/>
              <a:t>affecting</a:t>
            </a:r>
            <a:r>
              <a:rPr lang="fr-FR"/>
              <a:t> a </a:t>
            </a:r>
            <a:r>
              <a:rPr lang="fr-FR" err="1"/>
              <a:t>laparoscopic</a:t>
            </a:r>
            <a:r>
              <a:rPr lang="fr-FR"/>
              <a:t> </a:t>
            </a:r>
            <a:r>
              <a:rPr lang="fr-FR" err="1"/>
              <a:t>video</a:t>
            </a:r>
            <a:r>
              <a:rPr lang="fr-FR"/>
              <a:t> (</a:t>
            </a:r>
            <a:r>
              <a:rPr lang="fr-FR" err="1"/>
              <a:t>smoke</a:t>
            </a:r>
            <a:r>
              <a:rPr lang="fr-FR"/>
              <a:t>, noise, </a:t>
            </a:r>
            <a:r>
              <a:rPr lang="fr-FR" err="1"/>
              <a:t>uneven</a:t>
            </a:r>
            <a:r>
              <a:rPr lang="fr-FR"/>
              <a:t> illumination, </a:t>
            </a:r>
            <a:r>
              <a:rPr lang="fr-FR" err="1"/>
              <a:t>blur</a:t>
            </a:r>
            <a:r>
              <a:rPr lang="fr-FR"/>
              <a:t> due to </a:t>
            </a:r>
            <a:r>
              <a:rPr lang="fr-FR" err="1"/>
              <a:t>defocus</a:t>
            </a:r>
            <a:r>
              <a:rPr lang="fr-FR"/>
              <a:t>, </a:t>
            </a:r>
            <a:r>
              <a:rPr lang="fr-FR" err="1"/>
              <a:t>blur</a:t>
            </a:r>
            <a:r>
              <a:rPr lang="fr-FR"/>
              <a:t> due to motion) </a:t>
            </a:r>
            <a:r>
              <a:rPr lang="fr-FR" err="1"/>
              <a:t>identified</a:t>
            </a:r>
            <a:r>
              <a:rPr lang="fr-FR"/>
              <a:t> in close </a:t>
            </a:r>
            <a:r>
              <a:rPr lang="fr-FR" err="1"/>
              <a:t>cooperation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medical</a:t>
            </a:r>
            <a:r>
              <a:rPr lang="fr-FR"/>
              <a:t> experts. </a:t>
            </a:r>
            <a:endParaRPr lang="en-US"/>
          </a:p>
          <a:p>
            <a:r>
              <a:rPr lang="en-US" b="1"/>
              <a:t>Other</a:t>
            </a:r>
            <a:r>
              <a:rPr lang="en-US"/>
              <a:t>: </a:t>
            </a:r>
            <a:r>
              <a:rPr lang="fr-FR"/>
              <a:t>The </a:t>
            </a:r>
            <a:r>
              <a:rPr lang="fr-FR" err="1"/>
              <a:t>experience</a:t>
            </a:r>
            <a:r>
              <a:rPr lang="fr-FR"/>
              <a:t> </a:t>
            </a:r>
            <a:r>
              <a:rPr lang="fr-FR" err="1"/>
              <a:t>years</a:t>
            </a:r>
            <a:r>
              <a:rPr lang="fr-FR"/>
              <a:t> of </a:t>
            </a:r>
            <a:r>
              <a:rPr lang="fr-FR" err="1"/>
              <a:t>each</a:t>
            </a:r>
            <a:r>
              <a:rPr lang="fr-FR"/>
              <a:t> expert are not </a:t>
            </a:r>
            <a:r>
              <a:rPr lang="fr-FR" err="1"/>
              <a:t>clear</a:t>
            </a:r>
            <a:r>
              <a:rPr lang="fr-FR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01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2E93-8487-4D7F-AE71-4E2BE67C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— Seeking Other Datasets — Which Are Best?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3D78-67C2-4C7A-A94E-A5EF83DC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IQA UGC</a:t>
            </a:r>
          </a:p>
          <a:p>
            <a:pPr lvl="1"/>
            <a:r>
              <a:rPr lang="en-US" dirty="0"/>
              <a:t>Fast to compute NR metrics</a:t>
            </a:r>
          </a:p>
          <a:p>
            <a:r>
              <a:rPr lang="en-US" dirty="0"/>
              <a:t>VQA UGC</a:t>
            </a:r>
          </a:p>
          <a:p>
            <a:pPr lvl="1"/>
            <a:r>
              <a:rPr lang="en-US" dirty="0"/>
              <a:t>Videos that do not require temporal integration (4 second)</a:t>
            </a:r>
          </a:p>
          <a:p>
            <a:pPr lvl="1"/>
            <a:r>
              <a:rPr lang="en-US" dirty="0"/>
              <a:t>Slightly longer videos with temporal changes (8 to 15 seconds?)</a:t>
            </a:r>
          </a:p>
          <a:p>
            <a:r>
              <a:rPr lang="en-US" dirty="0"/>
              <a:t>VQA for Broadcast applications</a:t>
            </a:r>
          </a:p>
          <a:p>
            <a:pPr lvl="1"/>
            <a:r>
              <a:rPr lang="en-US" dirty="0"/>
              <a:t>High industry interest, based on NORM discussions</a:t>
            </a:r>
          </a:p>
          <a:p>
            <a:pPr lvl="1"/>
            <a:r>
              <a:rPr lang="en-US" dirty="0"/>
              <a:t>Poor availability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Other use cases</a:t>
            </a:r>
          </a:p>
          <a:p>
            <a:pPr lvl="1"/>
            <a:r>
              <a:rPr lang="en-US" dirty="0"/>
              <a:t>Computer vision, medical, gaming, 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44055-2827-4374-8A69-07923191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57F60-3DE8-4FE2-9DFA-7BE7EA6C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9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Blurred Image Database (BID)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</a:t>
            </a:r>
          </a:p>
          <a:p>
            <a:r>
              <a:rPr lang="en-US" b="1" dirty="0"/>
              <a:t>Use case:</a:t>
            </a:r>
            <a:r>
              <a:rPr lang="en-US" dirty="0"/>
              <a:t> UGC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https://ieeexplore.ieee.org/document/5492198</a:t>
            </a:r>
            <a:r>
              <a:rPr lang="en-US" dirty="0"/>
              <a:t> </a:t>
            </a:r>
          </a:p>
          <a:p>
            <a:r>
              <a:rPr lang="en-US" b="1" dirty="0"/>
              <a:t>Download: </a:t>
            </a:r>
            <a:r>
              <a:rPr lang="en-US" dirty="0">
                <a:hlinkClick r:id="" action="ppaction://noaction"/>
              </a:rPr>
              <a:t>http://www02.smt.ufrj.br/~eduardo/ImageDatabase.htm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Inexact experiment design—photographs chosen from a private collection, one DSLR</a:t>
            </a:r>
          </a:p>
          <a:p>
            <a:r>
              <a:rPr lang="en-US" b="1" dirty="0"/>
              <a:t>Content:</a:t>
            </a:r>
            <a:r>
              <a:rPr lang="en-US" dirty="0"/>
              <a:t> diverse subject matter, blur from camera capture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Consumer Content Resolution and Image Quality Dataset (CCRIQ)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</a:t>
            </a:r>
          </a:p>
          <a:p>
            <a:r>
              <a:rPr lang="en-US" b="1" dirty="0"/>
              <a:t>Use case:</a:t>
            </a:r>
            <a:r>
              <a:rPr lang="en-US" dirty="0"/>
              <a:t> UGC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no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https://www.its.bldrdoc.gov/publications/details.aspx?pub=2820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www.cdvl.org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structure, identical scene compositions photographed with multiple cameras</a:t>
            </a:r>
          </a:p>
          <a:p>
            <a:r>
              <a:rPr lang="en-US" b="1" dirty="0"/>
              <a:t>Content:</a:t>
            </a:r>
            <a:r>
              <a:rPr lang="en-US" dirty="0"/>
              <a:t> carefully balanced subject matter</a:t>
            </a:r>
          </a:p>
          <a:p>
            <a:r>
              <a:rPr lang="en-US" b="1" dirty="0"/>
              <a:t>Other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Rated on HD and 4K monitors </a:t>
            </a:r>
          </a:p>
          <a:p>
            <a:pPr lvl="1"/>
            <a:r>
              <a:rPr lang="en-US" dirty="0"/>
              <a:t>Splits nicely by subject matter or camera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6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CCRIQ2 &amp; VIME1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</a:t>
            </a:r>
          </a:p>
          <a:p>
            <a:r>
              <a:rPr lang="en-US" b="1" dirty="0"/>
              <a:t>Use case:</a:t>
            </a:r>
            <a:r>
              <a:rPr lang="en-US" dirty="0"/>
              <a:t> UGC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no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https://www.its.bldrdoc.gov/publications/details.aspx?pub=3239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exploratory experiment design, similar scene compositions with multiple cameras</a:t>
            </a:r>
          </a:p>
          <a:p>
            <a:r>
              <a:rPr lang="en-US" b="1" dirty="0"/>
              <a:t>Content:</a:t>
            </a:r>
            <a:r>
              <a:rPr lang="en-US" dirty="0"/>
              <a:t> VIME1 has cityscapes, CCRIQ2 has carefully balanced content left over from CCRIQ</a:t>
            </a:r>
          </a:p>
          <a:p>
            <a:r>
              <a:rPr lang="en-US" b="1" dirty="0"/>
              <a:t>Other</a:t>
            </a:r>
            <a:r>
              <a:rPr lang="en-US" dirty="0"/>
              <a:t>: loose experiment design yielded unreliable MOSs for VIME1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2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Image Database 2013 (CID2013)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</a:t>
            </a:r>
          </a:p>
          <a:p>
            <a:r>
              <a:rPr lang="en-US" b="1" dirty="0"/>
              <a:t>Use case:</a:t>
            </a:r>
            <a:r>
              <a:rPr lang="en-US" dirty="0"/>
              <a:t> UGC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 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https://zenodo.org/record/2647033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https://ieeexplore.ieee.org/document/6975172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rigorous structure</a:t>
            </a:r>
          </a:p>
          <a:p>
            <a:r>
              <a:rPr lang="en-US" b="1" dirty="0"/>
              <a:t>Content:</a:t>
            </a:r>
            <a:r>
              <a:rPr lang="en-US" dirty="0"/>
              <a:t> limited subject matter, mostly people, identically photographed with multiple cameras</a:t>
            </a:r>
          </a:p>
          <a:p>
            <a:r>
              <a:rPr lang="en-US" b="1" dirty="0"/>
              <a:t>Other</a:t>
            </a:r>
            <a:r>
              <a:rPr lang="en-US" dirty="0"/>
              <a:t>: unusual subjective method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6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ITS4S2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</a:t>
            </a:r>
          </a:p>
          <a:p>
            <a:r>
              <a:rPr lang="en-US" b="1" dirty="0"/>
              <a:t>Use case:</a:t>
            </a:r>
            <a:r>
              <a:rPr lang="en-US" dirty="0"/>
              <a:t> UGC and first responder (split)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 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https://www.its.bldrdoc.gov/publications/details.aspx?pub=3219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inexact experiment design</a:t>
            </a:r>
          </a:p>
          <a:p>
            <a:r>
              <a:rPr lang="en-US" b="1" dirty="0"/>
              <a:t>Content:</a:t>
            </a:r>
            <a:r>
              <a:rPr lang="en-US" dirty="0"/>
              <a:t> diverse camera capture impairments and scene characteristics, diverse subject matter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4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LIVE Public-Domain Subjective In the Wild </a:t>
            </a:r>
            <a:br>
              <a:rPr lang="en-US" dirty="0"/>
            </a:br>
            <a:r>
              <a:rPr lang="en-US" dirty="0"/>
              <a:t>Image Quality Challenge Database (LIVE-Wild)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images </a:t>
            </a:r>
          </a:p>
          <a:p>
            <a:r>
              <a:rPr lang="en-US" b="1" dirty="0"/>
              <a:t>Use case:</a:t>
            </a:r>
            <a:r>
              <a:rPr lang="en-US" dirty="0"/>
              <a:t> UGC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 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http://live.ece.utexas.edu/research/ChallengeDB/index.html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http://live.ece.utexas.edu/research/ChallengeDB/index.html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inexact experiment design</a:t>
            </a:r>
          </a:p>
          <a:p>
            <a:r>
              <a:rPr lang="en-US" b="1" dirty="0"/>
              <a:t>Content:</a:t>
            </a:r>
            <a:r>
              <a:rPr lang="en-US" dirty="0"/>
              <a:t> mobile phone devices and camera capture impairments, diverse subject matter</a:t>
            </a:r>
          </a:p>
          <a:p>
            <a:r>
              <a:rPr lang="en-US" b="1" dirty="0"/>
              <a:t>Other</a:t>
            </a:r>
            <a:r>
              <a:rPr lang="en-US" dirty="0"/>
              <a:t>: (500 x 500) pixels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6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C5D8E-4677-4FBE-9DAD-28FEEF2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ITS4S3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FCABE3-35D7-404F-A55E-B9F0F486B6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Media:</a:t>
            </a:r>
            <a:r>
              <a:rPr lang="en-US" dirty="0"/>
              <a:t> video, 4 seconds</a:t>
            </a:r>
          </a:p>
          <a:p>
            <a:r>
              <a:rPr lang="en-US" b="1" dirty="0"/>
              <a:t>Use case:</a:t>
            </a:r>
            <a:r>
              <a:rPr lang="en-US" dirty="0"/>
              <a:t> first responder</a:t>
            </a:r>
          </a:p>
          <a:p>
            <a:r>
              <a:rPr lang="en-US" b="1" dirty="0"/>
              <a:t>Designed for NR metric research:</a:t>
            </a:r>
            <a:r>
              <a:rPr lang="en-US" dirty="0"/>
              <a:t> yes </a:t>
            </a:r>
          </a:p>
          <a:p>
            <a:r>
              <a:rPr lang="en-US" b="1" dirty="0"/>
              <a:t>Publication: </a:t>
            </a:r>
            <a:r>
              <a:rPr lang="en-US" dirty="0">
                <a:hlinkClick r:id="rId2"/>
              </a:rPr>
              <a:t>https://www.its.bldrdoc.gov/publications/details.aspx?pub=3220</a:t>
            </a:r>
            <a:r>
              <a:rPr lang="en-US" dirty="0"/>
              <a:t> </a:t>
            </a:r>
          </a:p>
          <a:p>
            <a:r>
              <a:rPr lang="en-US" b="1" dirty="0"/>
              <a:t>Download: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www.cdvl.org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5E50C9-0053-46BE-B6D5-987E686398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Experiment design: </a:t>
            </a:r>
            <a:r>
              <a:rPr lang="en-US" dirty="0"/>
              <a:t>exploratory experiment design</a:t>
            </a:r>
          </a:p>
          <a:p>
            <a:r>
              <a:rPr lang="en-US" b="1" dirty="0"/>
              <a:t>Content:</a:t>
            </a:r>
            <a:r>
              <a:rPr lang="en-US" dirty="0"/>
              <a:t> professional videographers recreate common camera capture problems for the first responder use case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21747-17F3-453D-B019-06A788A0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358A-E462-4725-84A2-738D153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967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TS">
      <a:dk1>
        <a:sysClr val="windowText" lastClr="000000"/>
      </a:dk1>
      <a:lt1>
        <a:sysClr val="window" lastClr="FFFFFF"/>
      </a:lt1>
      <a:dk2>
        <a:srgbClr val="162E51"/>
      </a:dk2>
      <a:lt2>
        <a:srgbClr val="F8F8F8"/>
      </a:lt2>
      <a:accent1>
        <a:srgbClr val="162E51"/>
      </a:accent1>
      <a:accent2>
        <a:srgbClr val="D63E04"/>
      </a:accent2>
      <a:accent3>
        <a:srgbClr val="0077D7"/>
      </a:accent3>
      <a:accent4>
        <a:srgbClr val="FDA683"/>
      </a:accent4>
      <a:accent5>
        <a:srgbClr val="E1E7F1"/>
      </a:accent5>
      <a:accent6>
        <a:srgbClr val="94070A"/>
      </a:accent6>
      <a:hlink>
        <a:srgbClr val="0077D7"/>
      </a:hlink>
      <a:folHlink>
        <a:srgbClr val="7A001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2021 Presentation Template.potx" id="{2EAF6D2E-C1A8-41B9-BC4A-D06D8C5D32BA}" vid="{AD9B4FB7-5CD1-4FEC-81D1-6E2BC7FDD6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D1F5257C909409DD14EC2264149A0" ma:contentTypeVersion="12" ma:contentTypeDescription="Create a new document." ma:contentTypeScope="" ma:versionID="38880e367a63341d1312a551b2c532a0">
  <xsd:schema xmlns:xsd="http://www.w3.org/2001/XMLSchema" xmlns:xs="http://www.w3.org/2001/XMLSchema" xmlns:p="http://schemas.microsoft.com/office/2006/metadata/properties" xmlns:ns2="77455f76-b76e-4255-bf3c-6e75c696cda2" xmlns:ns3="53030e31-fbde-451b-b30f-850f956e66f3" targetNamespace="http://schemas.microsoft.com/office/2006/metadata/properties" ma:root="true" ma:fieldsID="cc8f090d9103e871754092c2ab68df55" ns2:_="" ns3:_="">
    <xsd:import namespace="77455f76-b76e-4255-bf3c-6e75c696cda2"/>
    <xsd:import namespace="53030e31-fbde-451b-b30f-850f956e66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55f76-b76e-4255-bf3c-6e75c696c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0e31-fbde-451b-b30f-850f956e66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F45B32-349A-4E7F-AC42-B7B2EAB27A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02712A-6795-4DFD-90E4-CDCDE5157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455f76-b76e-4255-bf3c-6e75c696cda2"/>
    <ds:schemaRef ds:uri="53030e31-fbde-451b-b30f-850f956e6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A0DED3-DB75-4FC2-A926-EAE13FE29F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2777</Words>
  <Application>Microsoft Office PowerPoint</Application>
  <PresentationFormat>Widescreen</PresentationFormat>
  <Paragraphs>367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Palatino Linotype</vt:lpstr>
      <vt:lpstr>Symbol</vt:lpstr>
      <vt:lpstr>Wingdings</vt:lpstr>
      <vt:lpstr>Wingdings 3</vt:lpstr>
      <vt:lpstr>Custom Design</vt:lpstr>
      <vt:lpstr>Datasets for NR Metric Research</vt:lpstr>
      <vt:lpstr>Information Format</vt:lpstr>
      <vt:lpstr>Blurred Image Database (BID)</vt:lpstr>
      <vt:lpstr>Consumer Content Resolution and Image Quality Dataset (CCRIQ)</vt:lpstr>
      <vt:lpstr>CCRIQ2 &amp; VIME1</vt:lpstr>
      <vt:lpstr>Camera Image Database 2013 (CID2013) </vt:lpstr>
      <vt:lpstr>ITS4S2</vt:lpstr>
      <vt:lpstr>LIVE Public-Domain Subjective In the Wild  Image Quality Challenge Database (LIVE-Wild)</vt:lpstr>
      <vt:lpstr>ITS4S3</vt:lpstr>
      <vt:lpstr>ITS4S4</vt:lpstr>
      <vt:lpstr>KoNViD-1K</vt:lpstr>
      <vt:lpstr>ITS4S</vt:lpstr>
      <vt:lpstr>AGH/NTIA/Dolby</vt:lpstr>
      <vt:lpstr>vqegHDcuts</vt:lpstr>
      <vt:lpstr>Parking Database</vt:lpstr>
      <vt:lpstr>SYNAT database</vt:lpstr>
      <vt:lpstr>Sharpened Images Database (SID)</vt:lpstr>
      <vt:lpstr>Tone-Mapped Image Quality Database (TMIQD)</vt:lpstr>
      <vt:lpstr>Youku video database with 1072 UGC/PGC/OGC video sequences (Youku-V1K)</vt:lpstr>
      <vt:lpstr>GamingVideoSet</vt:lpstr>
      <vt:lpstr>KUGVD</vt:lpstr>
      <vt:lpstr>GamingHDRVideoSet</vt:lpstr>
      <vt:lpstr>YouTube UGC Dataset (YT-UGC)</vt:lpstr>
      <vt:lpstr>AVT-VQDB-UHD-1 database</vt:lpstr>
      <vt:lpstr>Medical Ultrasound Images (Original+ Denoised) Database: MUI2018</vt:lpstr>
      <vt:lpstr>LVQ database 2020</vt:lpstr>
      <vt:lpstr>Discussion — Seeking Other Datasets — Which Are Best?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Segre, Lilli</dc:creator>
  <cp:keywords/>
  <cp:lastModifiedBy>Pinson, Margaret</cp:lastModifiedBy>
  <cp:revision>33</cp:revision>
  <dcterms:created xsi:type="dcterms:W3CDTF">2021-09-07T00:18:36Z</dcterms:created>
  <dcterms:modified xsi:type="dcterms:W3CDTF">2022-05-26T16:57:14Z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0x010100749D1F5257C909409DD14EC2264149A0</vt:lpwstr>
  </property>
</Properties>
</file>