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6"/>
  </p:notesMasterIdLst>
  <p:sldIdLst>
    <p:sldId id="268" r:id="rId5"/>
    <p:sldId id="304" r:id="rId6"/>
    <p:sldId id="280" r:id="rId7"/>
    <p:sldId id="282" r:id="rId8"/>
    <p:sldId id="269" r:id="rId9"/>
    <p:sldId id="270" r:id="rId10"/>
    <p:sldId id="281" r:id="rId11"/>
    <p:sldId id="299" r:id="rId12"/>
    <p:sldId id="277" r:id="rId13"/>
    <p:sldId id="272" r:id="rId14"/>
    <p:sldId id="271" r:id="rId15"/>
    <p:sldId id="273" r:id="rId16"/>
    <p:sldId id="274" r:id="rId17"/>
    <p:sldId id="275" r:id="rId18"/>
    <p:sldId id="276" r:id="rId19"/>
    <p:sldId id="298" r:id="rId20"/>
    <p:sldId id="278" r:id="rId21"/>
    <p:sldId id="300" r:id="rId22"/>
    <p:sldId id="303" r:id="rId23"/>
    <p:sldId id="302" r:id="rId24"/>
    <p:sldId id="297" r:id="rId2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b, Julie" initials="KJ" lastIdx="24" clrIdx="0">
    <p:extLst>
      <p:ext uri="{19B8F6BF-5375-455C-9EA6-DF929625EA0E}">
        <p15:presenceInfo xmlns:p15="http://schemas.microsoft.com/office/powerpoint/2012/main" userId="S::jkub@ntia.doc.gov::cf788de6-e127-449d-85ab-fb9457e5d9f8" providerId="AD"/>
      </p:ext>
    </p:extLst>
  </p:cmAuthor>
  <p:cmAuthor id="2" name="Pinson, Margaret" initials="PM" lastIdx="1" clrIdx="1">
    <p:extLst>
      <p:ext uri="{19B8F6BF-5375-455C-9EA6-DF929625EA0E}">
        <p15:presenceInfo xmlns:p15="http://schemas.microsoft.com/office/powerpoint/2012/main" userId="S::mpinson@ntia.doc.gov::9c2fb3d3-e6ec-48f8-96cf-2e3ed5e67800" providerId="AD"/>
      </p:ext>
    </p:extLst>
  </p:cmAuthor>
  <p:cmAuthor id="3" name="Eales, Bradley" initials="EB" lastIdx="3" clrIdx="2">
    <p:extLst>
      <p:ext uri="{19B8F6BF-5375-455C-9EA6-DF929625EA0E}">
        <p15:presenceInfo xmlns:p15="http://schemas.microsoft.com/office/powerpoint/2012/main" userId="S::beales@ntia.doc.gov::77e8a6b5-5cfd-41ca-bdd0-597198246755" providerId="AD"/>
      </p:ext>
    </p:extLst>
  </p:cmAuthor>
  <p:cmAuthor id="4" name="Glenn, Jeremy" initials="GJ" lastIdx="29" clrIdx="3">
    <p:extLst>
      <p:ext uri="{19B8F6BF-5375-455C-9EA6-DF929625EA0E}">
        <p15:presenceInfo xmlns:p15="http://schemas.microsoft.com/office/powerpoint/2012/main" userId="S::jglenn@ntia.gov::2d809856-3eaa-4e66-b65e-51a130777504" providerId="AD"/>
      </p:ext>
    </p:extLst>
  </p:cmAuthor>
  <p:cmAuthor id="5" name="Thompson, Tim" initials="TT" lastIdx="1" clrIdx="4">
    <p:extLst>
      <p:ext uri="{19B8F6BF-5375-455C-9EA6-DF929625EA0E}">
        <p15:presenceInfo xmlns:p15="http://schemas.microsoft.com/office/powerpoint/2012/main" userId="S::sthompson@ntia.gov::2fac90bf-1c83-4381-9fbb-f4822ad33878" providerId="AD"/>
      </p:ext>
    </p:extLst>
  </p:cmAuthor>
  <p:cmAuthor id="6" name="Sean O'Brien" initials="SO" lastIdx="1" clrIdx="5">
    <p:extLst>
      <p:ext uri="{19B8F6BF-5375-455C-9EA6-DF929625EA0E}">
        <p15:presenceInfo xmlns:p15="http://schemas.microsoft.com/office/powerpoint/2012/main" userId="440b7c7e0a4815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8" autoAdjust="0"/>
    <p:restoredTop sz="94809" autoAdjust="0"/>
  </p:normalViewPr>
  <p:slideViewPr>
    <p:cSldViewPr snapToGrid="0">
      <p:cViewPr varScale="1">
        <p:scale>
          <a:sx n="91" d="100"/>
          <a:sy n="91" d="100"/>
        </p:scale>
        <p:origin x="9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0.97</c:v>
                </c:pt>
                <c:pt idx="1">
                  <c:v>0.98</c:v>
                </c:pt>
                <c:pt idx="2">
                  <c:v>0.94</c:v>
                </c:pt>
                <c:pt idx="3">
                  <c:v>0.91</c:v>
                </c:pt>
                <c:pt idx="4">
                  <c:v>0.93</c:v>
                </c:pt>
                <c:pt idx="5">
                  <c:v>0.96</c:v>
                </c:pt>
                <c:pt idx="6">
                  <c:v>0.93</c:v>
                </c:pt>
                <c:pt idx="7">
                  <c:v>0.92</c:v>
                </c:pt>
                <c:pt idx="8">
                  <c:v>0.93</c:v>
                </c:pt>
                <c:pt idx="9">
                  <c:v>0.95</c:v>
                </c:pt>
                <c:pt idx="10">
                  <c:v>0.97</c:v>
                </c:pt>
                <c:pt idx="11">
                  <c:v>0.91</c:v>
                </c:pt>
                <c:pt idx="12">
                  <c:v>0.98</c:v>
                </c:pt>
                <c:pt idx="13">
                  <c:v>0.91</c:v>
                </c:pt>
                <c:pt idx="14">
                  <c:v>0.9</c:v>
                </c:pt>
                <c:pt idx="15">
                  <c:v>0.91</c:v>
                </c:pt>
                <c:pt idx="16">
                  <c:v>0.99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0.33</c:v>
                </c:pt>
                <c:pt idx="1">
                  <c:v>0.24</c:v>
                </c:pt>
                <c:pt idx="2">
                  <c:v>0.17</c:v>
                </c:pt>
                <c:pt idx="3">
                  <c:v>0.27</c:v>
                </c:pt>
                <c:pt idx="5">
                  <c:v>0.33</c:v>
                </c:pt>
                <c:pt idx="6">
                  <c:v>0.47</c:v>
                </c:pt>
                <c:pt idx="7">
                  <c:v>0.2</c:v>
                </c:pt>
                <c:pt idx="8">
                  <c:v>0.2</c:v>
                </c:pt>
                <c:pt idx="9">
                  <c:v>0.4</c:v>
                </c:pt>
                <c:pt idx="10">
                  <c:v>0.35</c:v>
                </c:pt>
                <c:pt idx="11">
                  <c:v>0.33</c:v>
                </c:pt>
                <c:pt idx="12">
                  <c:v>0.27</c:v>
                </c:pt>
                <c:pt idx="13">
                  <c:v>0.15</c:v>
                </c:pt>
                <c:pt idx="14">
                  <c:v>0.16</c:v>
                </c:pt>
                <c:pt idx="15">
                  <c:v>0.16</c:v>
                </c:pt>
                <c:pt idx="16">
                  <c:v>0.36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8C-4533-B628-BDE8A7521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87152"/>
        <c:axId val="79198800"/>
      </c:scatterChart>
      <c:valAx>
        <c:axId val="7918715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8800"/>
        <c:crosses val="autoZero"/>
        <c:crossBetween val="midCat"/>
      </c:valAx>
      <c:valAx>
        <c:axId val="7919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871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Sheet1!$A$2:$A$18</c:f>
              <c:numCache>
                <c:formatCode>General</c:formatCode>
                <c:ptCount val="17"/>
                <c:pt idx="0">
                  <c:v>0.84</c:v>
                </c:pt>
                <c:pt idx="1">
                  <c:v>0.98</c:v>
                </c:pt>
                <c:pt idx="2">
                  <c:v>0.94</c:v>
                </c:pt>
                <c:pt idx="3">
                  <c:v>0.91</c:v>
                </c:pt>
                <c:pt idx="4">
                  <c:v>0.93</c:v>
                </c:pt>
                <c:pt idx="5">
                  <c:v>0.89</c:v>
                </c:pt>
                <c:pt idx="6">
                  <c:v>0.67</c:v>
                </c:pt>
                <c:pt idx="7">
                  <c:v>0.92</c:v>
                </c:pt>
                <c:pt idx="8">
                  <c:v>0.88</c:v>
                </c:pt>
                <c:pt idx="9">
                  <c:v>0.92</c:v>
                </c:pt>
                <c:pt idx="10">
                  <c:v>0.94</c:v>
                </c:pt>
                <c:pt idx="11">
                  <c:v>0.91</c:v>
                </c:pt>
                <c:pt idx="12">
                  <c:v>0.8</c:v>
                </c:pt>
                <c:pt idx="13">
                  <c:v>0.66</c:v>
                </c:pt>
                <c:pt idx="14">
                  <c:v>0.86</c:v>
                </c:pt>
                <c:pt idx="15">
                  <c:v>0.63</c:v>
                </c:pt>
                <c:pt idx="16">
                  <c:v>0.99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0.33</c:v>
                </c:pt>
                <c:pt idx="1">
                  <c:v>0.24</c:v>
                </c:pt>
                <c:pt idx="2">
                  <c:v>0.17</c:v>
                </c:pt>
                <c:pt idx="3">
                  <c:v>0.27</c:v>
                </c:pt>
                <c:pt idx="5">
                  <c:v>0.33</c:v>
                </c:pt>
                <c:pt idx="6">
                  <c:v>0.47</c:v>
                </c:pt>
                <c:pt idx="7">
                  <c:v>0.2</c:v>
                </c:pt>
                <c:pt idx="8">
                  <c:v>0.2</c:v>
                </c:pt>
                <c:pt idx="9">
                  <c:v>0.4</c:v>
                </c:pt>
                <c:pt idx="10">
                  <c:v>0.35</c:v>
                </c:pt>
                <c:pt idx="11">
                  <c:v>0.33</c:v>
                </c:pt>
                <c:pt idx="12">
                  <c:v>0.27</c:v>
                </c:pt>
                <c:pt idx="13">
                  <c:v>0.15</c:v>
                </c:pt>
                <c:pt idx="14">
                  <c:v>0.16</c:v>
                </c:pt>
                <c:pt idx="15">
                  <c:v>0.16</c:v>
                </c:pt>
                <c:pt idx="16">
                  <c:v>0.36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8C-4533-B628-BDE8A7521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87152"/>
        <c:axId val="79198800"/>
      </c:scatterChart>
      <c:valAx>
        <c:axId val="791871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98800"/>
        <c:crosses val="autoZero"/>
        <c:crossBetween val="midCat"/>
      </c:valAx>
      <c:valAx>
        <c:axId val="79198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871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0.11</cx:pt>
          <cx:pt idx="1">0.20000000000000001</cx:pt>
          <cx:pt idx="2">0.23000000000000001</cx:pt>
          <cx:pt idx="3">0.25</cx:pt>
          <cx:pt idx="4">0.27000000000000002</cx:pt>
          <cx:pt idx="5">0.33000000000000002</cx:pt>
          <cx:pt idx="6">0.33000000000000002</cx:pt>
          <cx:pt idx="7">0.34000000000000002</cx:pt>
          <cx:pt idx="8">0.34000000000000002</cx:pt>
          <cx:pt idx="9">0.35999999999999999</cx:pt>
          <cx:pt idx="10">0.38</cx:pt>
          <cx:pt idx="11">0.44</cx:pt>
          <cx:pt idx="12">0.45000000000000001</cx:pt>
          <cx:pt idx="13">0.47999999999999998</cx:pt>
          <cx:pt idx="14">0.48999999999999999</cx:pt>
          <cx:pt idx="15">0.5</cx:pt>
          <cx:pt idx="16">0.56999999999999995</cx:pt>
          <cx:pt idx="17">0</cx:pt>
          <cx:pt idx="18">0.57999999999999996</cx:pt>
          <cx:pt idx="19">0.58999999999999997</cx:pt>
          <cx:pt idx="20">0.59999999999999998</cx:pt>
          <cx:pt idx="21">0.62</cx:pt>
          <cx:pt idx="22">0.64000000000000001</cx:pt>
          <cx:pt idx="23">0.67000000000000004</cx:pt>
          <cx:pt idx="24">0.70999999999999996</cx:pt>
          <cx:pt idx="25">0.76000000000000001</cx:pt>
          <cx:pt idx="26">0.82999999999999996</cx:pt>
          <cx:pt idx="27">0.90000000000000002</cx:pt>
        </cx:lvl>
      </cx:numDim>
    </cx:data>
  </cx:chartData>
  <cx:chart>
    <cx:title pos="t" align="ctr" overlay="0">
      <cx:tx>
        <cx:txData>
          <cx:v>BRISQUE Evaluations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rPr>
            <a:t>BRISQUE Evaluations</a:t>
          </a:r>
        </a:p>
      </cx:txPr>
    </cx:title>
    <cx:plotArea>
      <cx:plotAreaRegion>
        <cx:series layoutId="clusteredColumn" uniqueId="{9942ADED-0954-4A17-A763-CE9764D92121}">
          <cx:tx>
            <cx:txData>
              <cx:f>Sheet1!$A$1</cx:f>
              <cx:v>Series1</cx:v>
            </cx:txData>
          </cx:tx>
          <cx:dataLabels pos="inEnd">
            <cx:visibility seriesName="0" categoryName="0" value="1"/>
          </cx:dataLabels>
          <cx:dataId val="0"/>
          <cx:layoutPr>
            <cx:binning intervalClosed="r">
              <cx:binCount val="9"/>
            </cx:binning>
          </cx:layoutPr>
        </cx:series>
      </cx:plotAreaRegion>
      <cx:axis id="0">
        <cx:catScaling gapWidth="0"/>
        <cx:tickLabels/>
      </cx:axis>
      <cx:axis id="1" hidden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0.089999999999999997</cx:pt>
          <cx:pt idx="1">0.10000000000000001</cx:pt>
          <cx:pt idx="2">0.11</cx:pt>
          <cx:pt idx="3">0.12</cx:pt>
          <cx:pt idx="4">0</cx:pt>
          <cx:pt idx="5">0.20999999999999999</cx:pt>
          <cx:pt idx="6">0.20999999999999999</cx:pt>
          <cx:pt idx="7">0.22</cx:pt>
          <cx:pt idx="8">0.25</cx:pt>
          <cx:pt idx="9">0.32000000000000001</cx:pt>
          <cx:pt idx="10">0.34000000000000002</cx:pt>
          <cx:pt idx="11">0</cx:pt>
          <cx:pt idx="12">0.38</cx:pt>
          <cx:pt idx="13">0.38</cx:pt>
          <cx:pt idx="14">0.46000000000000002</cx:pt>
          <cx:pt idx="15">0.46999999999999997</cx:pt>
          <cx:pt idx="16">0.47999999999999998</cx:pt>
          <cx:pt idx="17">0.47999999999999998</cx:pt>
          <cx:pt idx="18">0.52000000000000002</cx:pt>
          <cx:pt idx="19">0.53000000000000003</cx:pt>
          <cx:pt idx="20">0.53000000000000003</cx:pt>
          <cx:pt idx="21">0.54000000000000004</cx:pt>
          <cx:pt idx="22">0.57999999999999996</cx:pt>
          <cx:pt idx="23">0.66000000000000003</cx:pt>
          <cx:pt idx="24">0</cx:pt>
          <cx:pt idx="25">0.83999999999999997</cx:pt>
        </cx:lvl>
      </cx:numDim>
    </cx:data>
  </cx:chartData>
  <cx:chart>
    <cx:title pos="t" align="ctr" overlay="0">
      <cx:tx>
        <cx:txData>
          <cx:v>NIQE Evaluations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rPr>
            <a:t>NIQE Evaluations</a:t>
          </a:r>
        </a:p>
      </cx:txPr>
    </cx:title>
    <cx:plotArea>
      <cx:plotAreaRegion>
        <cx:series layoutId="clusteredColumn" uniqueId="{089341D8-506C-4E77-869F-EB52C986C4AC}">
          <cx:tx>
            <cx:txData>
              <cx:f>Sheet1!$A$1</cx:f>
              <cx:v>Series1</cx:v>
            </cx:txData>
          </cx:tx>
          <cx:dataLabels pos="inEnd">
            <cx:visibility seriesName="0" categoryName="0" value="1"/>
          </cx:dataLabels>
          <cx:dataId val="0"/>
          <cx:layoutPr>
            <cx:binning intervalClosed="r">
              <cx:binSize val="0.10000000000000001"/>
            </cx:binning>
          </cx:layoutPr>
        </cx:series>
      </cx:plotAreaRegion>
      <cx:axis id="0">
        <cx:catScaling gapWidth="0"/>
        <cx:tickLabels/>
      </cx:axis>
      <cx:axis id="1" hidden="1">
        <cx:valScaling/>
        <cx:majorGridlines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Sheet1!$A$2:$A$72</cx:f>
        <cx:lvl ptCount="71" formatCode="General">
          <cx:pt idx="0">1</cx:pt>
          <cx:pt idx="1">2</cx:pt>
          <cx:pt idx="2">1</cx:pt>
          <cx:pt idx="3">1</cx:pt>
          <cx:pt idx="4">2</cx:pt>
          <cx:pt idx="5">2</cx:pt>
          <cx:pt idx="6">4</cx:pt>
          <cx:pt idx="7">1</cx:pt>
          <cx:pt idx="8">2</cx:pt>
          <cx:pt idx="9">2</cx:pt>
          <cx:pt idx="10">4</cx:pt>
          <cx:pt idx="11">1</cx:pt>
          <cx:pt idx="12">6</cx:pt>
          <cx:pt idx="13">7</cx:pt>
          <cx:pt idx="14">0</cx:pt>
          <cx:pt idx="15">1</cx:pt>
          <cx:pt idx="16">1</cx:pt>
          <cx:pt idx="17">5</cx:pt>
          <cx:pt idx="18">3</cx:pt>
          <cx:pt idx="19">4</cx:pt>
          <cx:pt idx="20">2</cx:pt>
          <cx:pt idx="21">3</cx:pt>
          <cx:pt idx="22">2</cx:pt>
          <cx:pt idx="23">3</cx:pt>
          <cx:pt idx="24">1</cx:pt>
          <cx:pt idx="25">4</cx:pt>
          <cx:pt idx="26">4</cx:pt>
          <cx:pt idx="27">2</cx:pt>
          <cx:pt idx="28">3</cx:pt>
          <cx:pt idx="29">3</cx:pt>
          <cx:pt idx="30">3</cx:pt>
          <cx:pt idx="31">3</cx:pt>
          <cx:pt idx="32">1</cx:pt>
          <cx:pt idx="33">7</cx:pt>
          <cx:pt idx="34">1</cx:pt>
          <cx:pt idx="35">1</cx:pt>
          <cx:pt idx="36">1</cx:pt>
          <cx:pt idx="37">4</cx:pt>
          <cx:pt idx="38">2</cx:pt>
          <cx:pt idx="39">1</cx:pt>
          <cx:pt idx="40">1</cx:pt>
        </cx:lvl>
      </cx:numDim>
    </cx:data>
  </cx:chartData>
  <cx:chart>
    <cx:title pos="t" align="ctr" overlay="0">
      <cx:tx>
        <cx:txData>
          <cx:v>Number of Training Datasets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rPr>
            <a:t>Number of Training Datasets</a:t>
          </a:r>
        </a:p>
      </cx:txPr>
    </cx:title>
    <cx:plotArea>
      <cx:plotAreaRegion>
        <cx:series layoutId="clusteredColumn" uniqueId="{6155EB55-82D3-4EF2-89B3-8079E3A573F4}">
          <cx:tx>
            <cx:txData>
              <cx:f>Sheet1!$A$1</cx:f>
              <cx:v>Series1</cx:v>
            </cx:txData>
          </cx:tx>
          <cx:dataId val="0"/>
          <cx:layoutPr>
            <cx:binning intervalClosed="r">
              <cx:binSize val="1"/>
            </cx:binning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4BF75-9489-4020-9E4E-848086776527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375F2-511C-4931-AA44-97CB65C53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9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www.its.bldrdoc.gov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6313"/>
            <a:ext cx="9144000" cy="2259850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9548"/>
            <a:ext cx="9144000" cy="14590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/>
          <p:nvPr userDrawn="1"/>
        </p:nvSpPr>
        <p:spPr>
          <a:xfrm>
            <a:off x="0" y="4645959"/>
            <a:ext cx="12188952" cy="22120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1963" y="4860751"/>
            <a:ext cx="1040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3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8" y="5898503"/>
            <a:ext cx="82296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19" y="4860751"/>
            <a:ext cx="812318" cy="822960"/>
          </a:xfrm>
          <a:prstGeom prst="rect">
            <a:avLst/>
          </a:prstGeom>
        </p:spPr>
      </p:pic>
      <p:pic>
        <p:nvPicPr>
          <p:cNvPr id="13" name="Picture 12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56" y="6041401"/>
            <a:ext cx="3960400" cy="619103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288" y="87313"/>
            <a:ext cx="11947525" cy="517525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CUI markings</a:t>
            </a:r>
          </a:p>
        </p:txBody>
      </p:sp>
    </p:spTree>
    <p:extLst>
      <p:ext uri="{BB962C8B-B14F-4D97-AF65-F5344CB8AC3E}">
        <p14:creationId xmlns:p14="http://schemas.microsoft.com/office/powerpoint/2010/main" val="357137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1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64208"/>
            <a:ext cx="5638800" cy="45039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4208"/>
            <a:ext cx="5638800" cy="450397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9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36"/>
            <a:ext cx="11430000" cy="694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48" y="1681163"/>
            <a:ext cx="5613527" cy="497261"/>
          </a:xfrm>
        </p:spPr>
        <p:txBody>
          <a:bodyPr anchor="t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48" y="2305107"/>
            <a:ext cx="5613527" cy="38845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41848" cy="497261"/>
          </a:xfrm>
        </p:spPr>
        <p:txBody>
          <a:bodyPr anchor="t" anchorCtr="0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05107"/>
            <a:ext cx="5641848" cy="388455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0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859536"/>
            <a:ext cx="4355167" cy="685800"/>
          </a:xfrm>
        </p:spPr>
        <p:txBody>
          <a:bodyPr anchor="ctr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465" y="859536"/>
            <a:ext cx="6636776" cy="5175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1647265"/>
            <a:ext cx="4416552" cy="4389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4/30/2021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its.bldrdoc.gov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589156"/>
            <a:ext cx="12192000" cy="274320"/>
          </a:xfrm>
          <a:prstGeom prst="rect">
            <a:avLst/>
          </a:prstGeom>
          <a:solidFill>
            <a:srgbClr val="014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854789"/>
            <a:ext cx="1143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63859"/>
            <a:ext cx="11430000" cy="439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marR="0" lvl="0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4/30/2021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09360"/>
            <a:ext cx="1219199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B2F9756-37D5-43E7-BAF1-285C14F9A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9"/>
          <p:cNvSpPr/>
          <p:nvPr userDrawn="1"/>
        </p:nvSpPr>
        <p:spPr>
          <a:xfrm>
            <a:off x="0" y="0"/>
            <a:ext cx="12214231" cy="7315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375025" lvl="8" indent="0" algn="l">
              <a:lnSpc>
                <a:spcPct val="120000"/>
              </a:lnSpc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58" y="123269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" y="123269"/>
            <a:ext cx="451288" cy="4572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3407466" y="329213"/>
            <a:ext cx="2304288" cy="73152"/>
          </a:xfrm>
          <a:prstGeom prst="rect">
            <a:avLst/>
          </a:prstGeom>
          <a:gradFill flip="none" rotWithShape="1">
            <a:gsLst>
              <a:gs pos="0">
                <a:srgbClr val="E7798B"/>
              </a:gs>
              <a:gs pos="100000">
                <a:srgbClr val="E30025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87605" y="150939"/>
            <a:ext cx="10526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ITS: The Nation’s Spectrum and Communications</a:t>
            </a:r>
            <a:r>
              <a:rPr lang="en-US" sz="2200" b="1" baseline="0" dirty="0">
                <a:solidFill>
                  <a:schemeClr val="bg1"/>
                </a:solidFill>
                <a:latin typeface="Palatino Linotype" panose="02040502050505030304" pitchFamily="18" charset="0"/>
                <a:ea typeface="Source Sans Pro" panose="020B0503030403020204" pitchFamily="34" charset="0"/>
              </a:rPr>
              <a:t> Lab</a:t>
            </a:r>
          </a:p>
        </p:txBody>
      </p:sp>
      <p:sp>
        <p:nvSpPr>
          <p:cNvPr id="13" name="Rectangle 12">
            <a:hlinkClick r:id="rId11"/>
          </p:cNvPr>
          <p:cNvSpPr/>
          <p:nvPr userDrawn="1"/>
        </p:nvSpPr>
        <p:spPr>
          <a:xfrm>
            <a:off x="7424189" y="6589156"/>
            <a:ext cx="1441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www.its.bldrdoc.gov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71804" y="6589156"/>
            <a:ext cx="5640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Institute for Telecommunication Sciences • Boulder, Colorado • </a:t>
            </a:r>
          </a:p>
        </p:txBody>
      </p:sp>
    </p:spTree>
    <p:extLst>
      <p:ext uri="{BB962C8B-B14F-4D97-AF65-F5344CB8AC3E}">
        <p14:creationId xmlns:p14="http://schemas.microsoft.com/office/powerpoint/2010/main" val="7175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marR="0" indent="-233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>
          <a:srgbClr val="173662"/>
        </a:buClr>
        <a:buSzTx/>
        <a:buFont typeface="Calibri" panose="020F0502020204030204" pitchFamily="34" charset="0"/>
        <a:buChar char="●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marR="0" indent="-16351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marR="0" indent="-1206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marR="0" indent="-111125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Calibri" panose="020F0502020204030204" pitchFamily="34" charset="0"/>
        <a:buChar char="‐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marR="0" indent="-119063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17366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bldrdoc.gov/publications/details.aspx?pub=3253" TargetMode="External"/><Relationship Id="rId2" Type="http://schemas.openxmlformats.org/officeDocument/2006/relationships/hyperlink" Target="https://github.com/NTIA/NRMetricFramewor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14/relationships/chartEx" Target="../charts/chartEx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C4D0-9C04-4EFC-80B7-DCA017E45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8371"/>
            <a:ext cx="9144000" cy="1348813"/>
          </a:xfrm>
        </p:spPr>
        <p:txBody>
          <a:bodyPr/>
          <a:lstStyle/>
          <a:p>
            <a:r>
              <a:rPr lang="en-US" dirty="0"/>
              <a:t>Why NR Metrics Fail</a:t>
            </a:r>
            <a:r>
              <a:rPr lang="en-US"/>
              <a:t>: </a:t>
            </a:r>
            <a:br>
              <a:rPr lang="en-US"/>
            </a:br>
            <a:r>
              <a:rPr lang="en-US"/>
              <a:t>A Comprehensive 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CCDD7-7EBC-4A26-B0EA-897B5ECF9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053"/>
            <a:ext cx="9144000" cy="18722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November 2021 </a:t>
            </a:r>
          </a:p>
          <a:p>
            <a:r>
              <a:rPr lang="en-US" dirty="0">
                <a:solidFill>
                  <a:schemeClr val="accent1"/>
                </a:solidFill>
              </a:rPr>
              <a:t>Margaret Pinson,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mpinson@ntia.gov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94F0-4599-4CF0-B547-9CC2BE9A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Accuracy Reported by Developer vs IQA UGC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18E69-9AD8-481B-B282-112C4DC925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ADMD</a:t>
            </a:r>
          </a:p>
          <a:p>
            <a:r>
              <a:rPr lang="en-US" dirty="0"/>
              <a:t>AGWN</a:t>
            </a:r>
          </a:p>
          <a:p>
            <a:r>
              <a:rPr lang="en-US" dirty="0"/>
              <a:t>BRISQUE</a:t>
            </a:r>
          </a:p>
          <a:p>
            <a:r>
              <a:rPr lang="en-US" dirty="0"/>
              <a:t>CPBD</a:t>
            </a:r>
          </a:p>
          <a:p>
            <a:r>
              <a:rPr lang="en-US" dirty="0" err="1"/>
              <a:t>dipIQ</a:t>
            </a:r>
            <a:endParaRPr lang="en-US" dirty="0"/>
          </a:p>
          <a:p>
            <a:r>
              <a:rPr lang="en-US" dirty="0"/>
              <a:t>HVS-</a:t>
            </a:r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JP2KNR</a:t>
            </a:r>
          </a:p>
          <a:p>
            <a:r>
              <a:rPr lang="en-US" dirty="0"/>
              <a:t>JNB</a:t>
            </a:r>
          </a:p>
          <a:p>
            <a:r>
              <a:rPr lang="en-US" dirty="0"/>
              <a:t>Log-BIQA</a:t>
            </a:r>
          </a:p>
          <a:p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NR-PWN</a:t>
            </a:r>
          </a:p>
          <a:p>
            <a:r>
              <a:rPr lang="en-US" dirty="0"/>
              <a:t>NSS</a:t>
            </a:r>
          </a:p>
          <a:p>
            <a:r>
              <a:rPr lang="en-US" dirty="0"/>
              <a:t>PIQE</a:t>
            </a:r>
          </a:p>
          <a:p>
            <a:r>
              <a:rPr lang="en-US" dirty="0" err="1"/>
              <a:t>SpEED</a:t>
            </a:r>
            <a:r>
              <a:rPr lang="en-US" dirty="0"/>
              <a:t>-NR</a:t>
            </a:r>
          </a:p>
          <a:p>
            <a:r>
              <a:rPr lang="en-US" dirty="0"/>
              <a:t>TDMEC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1899-64E9-43F1-9F07-74E68DA6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64CB-4B94-46FC-A8FC-46DA5A56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D77AFA00-8EDF-4E02-A4CB-AA9A04F025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3328688"/>
              </p:ext>
            </p:extLst>
          </p:nvPr>
        </p:nvGraphicFramePr>
        <p:xfrm>
          <a:off x="681915" y="1663700"/>
          <a:ext cx="5306736" cy="427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9BC9475-C8A7-415C-936E-568A675AE25D}"/>
              </a:ext>
            </a:extLst>
          </p:cNvPr>
          <p:cNvSpPr txBox="1"/>
          <p:nvPr/>
        </p:nvSpPr>
        <p:spPr>
          <a:xfrm rot="16200000">
            <a:off x="-1378564" y="3616887"/>
            <a:ext cx="375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IQA UGC (6 datasets)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BE18A-114E-4F20-B56D-3323839002BD}"/>
              </a:ext>
            </a:extLst>
          </p:cNvPr>
          <p:cNvSpPr txBox="1"/>
          <p:nvPr/>
        </p:nvSpPr>
        <p:spPr>
          <a:xfrm>
            <a:off x="1121908" y="5877851"/>
            <a:ext cx="46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Pearson Correlation from Developer</a:t>
            </a:r>
          </a:p>
        </p:txBody>
      </p:sp>
    </p:spTree>
    <p:extLst>
      <p:ext uri="{BB962C8B-B14F-4D97-AF65-F5344CB8AC3E}">
        <p14:creationId xmlns:p14="http://schemas.microsoft.com/office/powerpoint/2010/main" val="198684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94F0-4599-4CF0-B547-9CC2BE9A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Accuracy Reported by Developer vs ITS Evaluation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41899-64E9-43F1-9F07-74E68DA6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464CB-4B94-46FC-A8FC-46DA5A56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D77AFA00-8EDF-4E02-A4CB-AA9A04F025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7655907"/>
              </p:ext>
            </p:extLst>
          </p:nvPr>
        </p:nvGraphicFramePr>
        <p:xfrm>
          <a:off x="681915" y="1663700"/>
          <a:ext cx="5306736" cy="427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9BC9475-C8A7-415C-936E-568A675AE25D}"/>
              </a:ext>
            </a:extLst>
          </p:cNvPr>
          <p:cNvSpPr txBox="1"/>
          <p:nvPr/>
        </p:nvSpPr>
        <p:spPr>
          <a:xfrm rot="16200000">
            <a:off x="-1378564" y="3616887"/>
            <a:ext cx="375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IQA UGC (6 datasets)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BE18A-114E-4F20-B56D-3323839002BD}"/>
              </a:ext>
            </a:extLst>
          </p:cNvPr>
          <p:cNvSpPr txBox="1"/>
          <p:nvPr/>
        </p:nvSpPr>
        <p:spPr>
          <a:xfrm>
            <a:off x="1121908" y="5877851"/>
            <a:ext cx="46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Pearson Correlation from Developer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84022DB-E279-4E08-ADC5-34E2A2DB9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ADMD</a:t>
            </a:r>
          </a:p>
          <a:p>
            <a:r>
              <a:rPr lang="en-US" dirty="0"/>
              <a:t>AGWN</a:t>
            </a:r>
          </a:p>
          <a:p>
            <a:r>
              <a:rPr lang="en-US" dirty="0"/>
              <a:t>BRISQUE</a:t>
            </a:r>
          </a:p>
          <a:p>
            <a:r>
              <a:rPr lang="en-US" dirty="0"/>
              <a:t>CPBD</a:t>
            </a:r>
          </a:p>
          <a:p>
            <a:r>
              <a:rPr lang="en-US" dirty="0" err="1"/>
              <a:t>dipIQ</a:t>
            </a:r>
            <a:endParaRPr lang="en-US" dirty="0"/>
          </a:p>
          <a:p>
            <a:r>
              <a:rPr lang="en-US" dirty="0"/>
              <a:t>HVS-</a:t>
            </a:r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JP2KNR</a:t>
            </a:r>
          </a:p>
          <a:p>
            <a:r>
              <a:rPr lang="en-US" dirty="0"/>
              <a:t>JNB</a:t>
            </a:r>
          </a:p>
          <a:p>
            <a:r>
              <a:rPr lang="en-US" dirty="0"/>
              <a:t>Log-BIQA</a:t>
            </a:r>
          </a:p>
          <a:p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NR-PWN</a:t>
            </a:r>
          </a:p>
          <a:p>
            <a:r>
              <a:rPr lang="en-US" dirty="0"/>
              <a:t>NSS</a:t>
            </a:r>
          </a:p>
          <a:p>
            <a:r>
              <a:rPr lang="en-US" dirty="0"/>
              <a:t>PIQE</a:t>
            </a:r>
          </a:p>
          <a:p>
            <a:r>
              <a:rPr lang="en-US" dirty="0" err="1"/>
              <a:t>SpEED</a:t>
            </a:r>
            <a:r>
              <a:rPr lang="en-US" dirty="0"/>
              <a:t>-NR</a:t>
            </a:r>
          </a:p>
          <a:p>
            <a:r>
              <a:rPr lang="en-US" dirty="0"/>
              <a:t>TDMEC</a:t>
            </a:r>
          </a:p>
        </p:txBody>
      </p:sp>
    </p:spTree>
    <p:extLst>
      <p:ext uri="{BB962C8B-B14F-4D97-AF65-F5344CB8AC3E}">
        <p14:creationId xmlns:p14="http://schemas.microsoft.com/office/powerpoint/2010/main" val="341139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ABFF-EE1E-4BF6-B16C-4C0B7C6C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IQA UGC Scatter Plots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00D31-5B42-494F-896D-112463459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Scatter Plot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ED7F-AE5F-47EC-8E2A-43AFDF313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8" y="2502789"/>
            <a:ext cx="5613527" cy="3686874"/>
          </a:xfrm>
        </p:spPr>
        <p:txBody>
          <a:bodyPr>
            <a:normAutofit/>
          </a:bodyPr>
          <a:lstStyle/>
          <a:p>
            <a:r>
              <a:rPr lang="en-US" dirty="0"/>
              <a:t>13 of 27 fail on unexpected conditions</a:t>
            </a:r>
          </a:p>
          <a:p>
            <a:pPr lvl="1"/>
            <a:r>
              <a:rPr lang="en-US" dirty="0"/>
              <a:t>Crash or extreme outliers</a:t>
            </a:r>
          </a:p>
          <a:p>
            <a:r>
              <a:rPr lang="en-US" dirty="0"/>
              <a:t>8 of 27 had no discernable pattern (random scatter) for some or all datasets</a:t>
            </a:r>
          </a:p>
          <a:p>
            <a:r>
              <a:rPr lang="en-US" dirty="0"/>
              <a:t>17 of 27 had upper or lower triangle for some or all datasets </a:t>
            </a:r>
          </a:p>
          <a:p>
            <a:r>
              <a:rPr lang="en-US" dirty="0"/>
              <a:t>2 of 27 scatter around fit line consistently</a:t>
            </a:r>
          </a:p>
          <a:p>
            <a:pPr lvl="1"/>
            <a:r>
              <a:rPr lang="en-US" dirty="0"/>
              <a:t>NIQE and 2stepQA-NR (based in NIQE)</a:t>
            </a:r>
          </a:p>
          <a:p>
            <a:pPr lvl="1"/>
            <a:r>
              <a:rPr lang="en-US" dirty="0"/>
              <a:t>Both failed on unexpected conditions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B1F5A8-F03F-49F0-A042-0AA2AD6A8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41848" cy="694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Highest Average Pearson Correlation </a:t>
            </a:r>
            <a:br>
              <a:rPr lang="en-US" dirty="0"/>
            </a:br>
            <a:r>
              <a:rPr lang="en-US" dirty="0"/>
              <a:t>IQA UGC Datasets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A83BD-6EB2-4584-A7F3-35C483ED7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2789"/>
            <a:ext cx="5641848" cy="3686873"/>
          </a:xfrm>
        </p:spPr>
        <p:txBody>
          <a:bodyPr>
            <a:normAutofit/>
          </a:bodyPr>
          <a:lstStyle/>
          <a:p>
            <a:r>
              <a:rPr lang="en-US" dirty="0"/>
              <a:t>0.55 for 2stepQA-NR</a:t>
            </a:r>
          </a:p>
          <a:p>
            <a:r>
              <a:rPr lang="en-US" dirty="0"/>
              <a:t>0.47 for HVS-</a:t>
            </a:r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0.36 for TDMEC</a:t>
            </a:r>
          </a:p>
          <a:p>
            <a:r>
              <a:rPr lang="en-US" dirty="0"/>
              <a:t>0.35 for </a:t>
            </a:r>
            <a:r>
              <a:rPr lang="en-US" dirty="0" err="1"/>
              <a:t>MaxPol</a:t>
            </a:r>
            <a:endParaRPr lang="en-US" dirty="0"/>
          </a:p>
          <a:p>
            <a:r>
              <a:rPr lang="en-US" dirty="0"/>
              <a:t>0.33 for ADMD, </a:t>
            </a:r>
            <a:r>
              <a:rPr lang="en-US" dirty="0" err="1"/>
              <a:t>dipIQ</a:t>
            </a:r>
            <a:r>
              <a:rPr lang="en-US" dirty="0"/>
              <a:t>, NIQE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80EBF-006A-4A78-9C5D-23C30D502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0CEF1-C612-4D3D-A60D-80AC4FCE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8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49D6F-54B9-4ECF-873E-E608F083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FFFB-C82E-45A3-874C-2C1033A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328C7D1-4648-45EA-B659-678AF049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354" y="818191"/>
            <a:ext cx="8845713" cy="5765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5BF2F3-8F92-4373-B3B3-C2F30B224685}"/>
              </a:ext>
            </a:extLst>
          </p:cNvPr>
          <p:cNvSpPr txBox="1"/>
          <p:nvPr/>
        </p:nvSpPr>
        <p:spPr>
          <a:xfrm>
            <a:off x="373854" y="818191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2stepQA-NR</a:t>
            </a:r>
          </a:p>
        </p:txBody>
      </p:sp>
    </p:spTree>
    <p:extLst>
      <p:ext uri="{BB962C8B-B14F-4D97-AF65-F5344CB8AC3E}">
        <p14:creationId xmlns:p14="http://schemas.microsoft.com/office/powerpoint/2010/main" val="195984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49D6F-54B9-4ECF-873E-E608F083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FFFB-C82E-45A3-874C-2C1033A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BF2F3-8F92-4373-B3B3-C2F30B224685}"/>
              </a:ext>
            </a:extLst>
          </p:cNvPr>
          <p:cNvSpPr txBox="1"/>
          <p:nvPr/>
        </p:nvSpPr>
        <p:spPr>
          <a:xfrm>
            <a:off x="373854" y="818191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NIQE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5BF9A48-B968-4ED2-A385-D61AFAE90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8" b="5566"/>
          <a:stretch/>
        </p:blipFill>
        <p:spPr>
          <a:xfrm>
            <a:off x="2463865" y="818191"/>
            <a:ext cx="8719667" cy="5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2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F7FD6-313E-4DFA-81D6-34836859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09E0C-1D56-4452-9ADE-910BADFE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9B227B6-1EBD-4789-83C8-B30B36452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8" b="5810"/>
          <a:stretch/>
        </p:blipFill>
        <p:spPr>
          <a:xfrm>
            <a:off x="2181138" y="808664"/>
            <a:ext cx="8612184" cy="577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233DE-8033-4D2D-ABFA-2D2E98DBDB7F}"/>
              </a:ext>
            </a:extLst>
          </p:cNvPr>
          <p:cNvSpPr txBox="1"/>
          <p:nvPr/>
        </p:nvSpPr>
        <p:spPr>
          <a:xfrm>
            <a:off x="373854" y="818191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dipIQ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758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9350-E8DF-4F72-9B0C-54CEC43F5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NR Metrics for </a:t>
            </a:r>
            <a:br>
              <a:rPr lang="en-US" dirty="0"/>
            </a:br>
            <a:r>
              <a:rPr lang="en-US" dirty="0"/>
              <a:t>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410635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8235DE-D6C6-485B-8636-0FB017F4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54789"/>
            <a:ext cx="3553437" cy="685800"/>
          </a:xfrm>
        </p:spPr>
        <p:txBody>
          <a:bodyPr/>
          <a:lstStyle/>
          <a:p>
            <a:r>
              <a:rPr lang="en-US" dirty="0" err="1"/>
              <a:t>Sawatch</a:t>
            </a:r>
            <a:r>
              <a:rPr lang="en-US" dirty="0"/>
              <a:t> Version 3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3FE20D-5837-44F0-8F0C-40238485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63858"/>
            <a:ext cx="4072157" cy="47704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0.62 for IQA UGC</a:t>
            </a:r>
          </a:p>
          <a:p>
            <a:pPr lvl="1"/>
            <a:r>
              <a:rPr lang="en-US" dirty="0"/>
              <a:t>0.62 for VQA UGC</a:t>
            </a:r>
          </a:p>
          <a:p>
            <a:pPr lvl="1"/>
            <a:r>
              <a:rPr lang="en-US" dirty="0"/>
              <a:t>0.57 for VQA BC</a:t>
            </a:r>
          </a:p>
          <a:p>
            <a:r>
              <a:rPr lang="en-US" dirty="0"/>
              <a:t>Linear combination of 11 RCA</a:t>
            </a:r>
          </a:p>
          <a:p>
            <a:pPr lvl="1"/>
            <a:r>
              <a:rPr lang="en-US" dirty="0"/>
              <a:t>Black level, </a:t>
            </a:r>
            <a:r>
              <a:rPr lang="en-US" dirty="0" err="1"/>
              <a:t>blockiness</a:t>
            </a:r>
            <a:r>
              <a:rPr lang="en-US" dirty="0"/>
              <a:t>, blur, color noise, fine detail, pan speed, jiggle, pallid, super saturation, white level, </a:t>
            </a:r>
            <a:br>
              <a:rPr lang="en-US" dirty="0"/>
            </a:br>
            <a:r>
              <a:rPr lang="en-US" dirty="0" err="1"/>
              <a:t>dipIQ</a:t>
            </a:r>
            <a:r>
              <a:rPr lang="en-US" dirty="0"/>
              <a:t> (compression)</a:t>
            </a:r>
          </a:p>
          <a:p>
            <a:r>
              <a:rPr lang="en-US" dirty="0"/>
              <a:t>Other impairments ignored</a:t>
            </a:r>
          </a:p>
          <a:p>
            <a:r>
              <a:rPr lang="en-US" b="1" dirty="0">
                <a:solidFill>
                  <a:srgbClr val="FF0000"/>
                </a:solidFill>
              </a:rPr>
              <a:t>Baseline metric for collaboration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C5FB2-2DFA-4702-B69F-42B4CD62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6FA22-68B3-44CB-9D6D-8DB069FC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D93A8D9F-7DAB-47A0-983B-FBDC3D66D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5138" r="7976" b="6544"/>
          <a:stretch/>
        </p:blipFill>
        <p:spPr>
          <a:xfrm>
            <a:off x="4588777" y="778921"/>
            <a:ext cx="7340367" cy="58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1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4333-88BD-434C-9049-E11A6FEA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7F0-3C32-4BE6-9F7C-6BB2E5F5F9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Accuracy</a:t>
            </a:r>
            <a:r>
              <a:rPr lang="en-US" dirty="0"/>
              <a:t> changes with dataset</a:t>
            </a:r>
          </a:p>
          <a:p>
            <a:pPr lvl="1"/>
            <a:r>
              <a:rPr lang="en-US" dirty="0"/>
              <a:t>Frequency and severity of impairment</a:t>
            </a:r>
          </a:p>
          <a:p>
            <a:pPr lvl="1"/>
            <a:r>
              <a:rPr lang="en-US" dirty="0"/>
              <a:t>Use case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task, subject matter, impairments, camera viewpoint, </a:t>
            </a:r>
            <a:br>
              <a:rPr lang="en-US" dirty="0"/>
            </a:br>
            <a:r>
              <a:rPr lang="en-US" dirty="0"/>
              <a:t>subjects, …</a:t>
            </a:r>
          </a:p>
          <a:p>
            <a:pPr lvl="1"/>
            <a:r>
              <a:rPr lang="en-US" dirty="0"/>
              <a:t>Dominant impairments </a:t>
            </a:r>
          </a:p>
          <a:p>
            <a:pPr lvl="1"/>
            <a:r>
              <a:rPr lang="en-US" dirty="0"/>
              <a:t>Choice of subject matter</a:t>
            </a:r>
          </a:p>
          <a:p>
            <a:pPr lvl="1"/>
            <a:r>
              <a:rPr lang="en-US" dirty="0"/>
              <a:t>Size of objects</a:t>
            </a:r>
          </a:p>
          <a:p>
            <a:pPr lvl="1"/>
            <a:r>
              <a:rPr lang="en-US" dirty="0"/>
              <a:t>Range of quality</a:t>
            </a:r>
          </a:p>
          <a:p>
            <a:r>
              <a:rPr lang="en-US" b="1" dirty="0"/>
              <a:t>Impact</a:t>
            </a:r>
            <a:r>
              <a:rPr lang="en-US" dirty="0"/>
              <a:t> changes with use case</a:t>
            </a:r>
          </a:p>
          <a:p>
            <a:pPr lvl="1"/>
            <a:r>
              <a:rPr lang="en-US" dirty="0"/>
              <a:t>Accuracy: higher ↔ lower</a:t>
            </a:r>
          </a:p>
          <a:p>
            <a:pPr lvl="1"/>
            <a:r>
              <a:rPr lang="en-US" dirty="0"/>
              <a:t>Weight: larger ↔ smaller</a:t>
            </a:r>
          </a:p>
          <a:p>
            <a:pPr lvl="1"/>
            <a:r>
              <a:rPr lang="en-US" dirty="0"/>
              <a:t>Quality: degradation ↔ improvement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40F8E-A5FE-4E37-A5F9-AF916C4B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A3D9-BEBA-4576-ADBC-0C18167C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1D419-8128-4833-B154-995DF26ADF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67" y="1618751"/>
            <a:ext cx="4377355" cy="2487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A645DF-0565-48D0-B414-86B980DA3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3693767"/>
            <a:ext cx="4377355" cy="24744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0E2704-B599-481E-A9ED-DBB52781ADB2}"/>
              </a:ext>
            </a:extLst>
          </p:cNvPr>
          <p:cNvSpPr txBox="1"/>
          <p:nvPr/>
        </p:nvSpPr>
        <p:spPr>
          <a:xfrm>
            <a:off x="9721891" y="1837561"/>
            <a:ext cx="2323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safety use case</a:t>
            </a:r>
          </a:p>
          <a:p>
            <a:endParaRPr lang="en-US" dirty="0"/>
          </a:p>
          <a:p>
            <a:r>
              <a:rPr lang="en-US" dirty="0"/>
              <a:t>distortions matter more for small objects</a:t>
            </a:r>
          </a:p>
          <a:p>
            <a:endParaRPr lang="en-US" dirty="0"/>
          </a:p>
          <a:p>
            <a:r>
              <a:rPr lang="en-US" dirty="0"/>
              <a:t>ITS4S dataset</a:t>
            </a:r>
          </a:p>
        </p:txBody>
      </p:sp>
    </p:spTree>
    <p:extLst>
      <p:ext uri="{BB962C8B-B14F-4D97-AF65-F5344CB8AC3E}">
        <p14:creationId xmlns:p14="http://schemas.microsoft.com/office/powerpoint/2010/main" val="396968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4333-88BD-434C-9049-E11A6FEA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Metric — White Ballance — UGC vs Professional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7F0-3C32-4BE6-9F7C-6BB2E5F5F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64208"/>
            <a:ext cx="5281569" cy="4503977"/>
          </a:xfrm>
        </p:spPr>
        <p:txBody>
          <a:bodyPr>
            <a:normAutofit/>
          </a:bodyPr>
          <a:lstStyle/>
          <a:p>
            <a:r>
              <a:rPr lang="en-US" dirty="0"/>
              <a:t>Penalizes media when the 98th percentile drops below 150</a:t>
            </a:r>
          </a:p>
          <a:p>
            <a:r>
              <a:rPr lang="en-US" dirty="0"/>
              <a:t>Accurate for UGC</a:t>
            </a:r>
          </a:p>
          <a:p>
            <a:pPr lvl="1"/>
            <a:r>
              <a:rPr lang="en-US" dirty="0"/>
              <a:t>Lower triangle  </a:t>
            </a:r>
          </a:p>
          <a:p>
            <a:pPr lvl="1"/>
            <a:r>
              <a:rPr lang="en-US" dirty="0"/>
              <a:t>White balance problems = low quality</a:t>
            </a:r>
          </a:p>
          <a:p>
            <a:r>
              <a:rPr lang="en-US" dirty="0"/>
              <a:t>Inaccurate for broadcast datasets</a:t>
            </a:r>
          </a:p>
          <a:p>
            <a:pPr lvl="1"/>
            <a:r>
              <a:rPr lang="en-US" dirty="0"/>
              <a:t>Professional videographers avoid</a:t>
            </a:r>
            <a:br>
              <a:rPr lang="en-US" dirty="0"/>
            </a:br>
            <a:r>
              <a:rPr lang="en-US" dirty="0"/>
              <a:t>white balance errors </a:t>
            </a:r>
          </a:p>
          <a:p>
            <a:pPr lvl="1"/>
            <a:r>
              <a:rPr lang="en-US" dirty="0"/>
              <a:t>Artistic use of dark media </a:t>
            </a:r>
            <a:br>
              <a:rPr lang="en-US" dirty="0"/>
            </a:br>
            <a:r>
              <a:rPr lang="en-US" dirty="0"/>
              <a:t>looks like poor white balance</a:t>
            </a:r>
          </a:p>
          <a:p>
            <a:pPr lvl="1"/>
            <a:r>
              <a:rPr lang="en-US" dirty="0"/>
              <a:t>Movie credits look like </a:t>
            </a:r>
            <a:r>
              <a:rPr lang="en-US"/>
              <a:t>white balance errors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40F8E-A5FE-4E37-A5F9-AF916C4B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A3D9-BEBA-4576-ADBC-0C18167C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F46A0E2-B1FA-4E79-9A21-162EC30CE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154" r="7723" b="6063"/>
          <a:stretch/>
        </p:blipFill>
        <p:spPr>
          <a:xfrm>
            <a:off x="5527645" y="1540589"/>
            <a:ext cx="6283355" cy="4970078"/>
          </a:xfrm>
        </p:spPr>
      </p:pic>
    </p:spTree>
    <p:extLst>
      <p:ext uri="{BB962C8B-B14F-4D97-AF65-F5344CB8AC3E}">
        <p14:creationId xmlns:p14="http://schemas.microsoft.com/office/powerpoint/2010/main" val="40578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F989-DD10-47D8-A73F-C82BE6B3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VQEG Key Specifications for NR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8E61-34B6-4E89-8B6A-2764767AA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Must provide root cause analysis (RCA)</a:t>
            </a:r>
          </a:p>
          <a:p>
            <a:pPr lvl="1"/>
            <a:r>
              <a:rPr lang="en-US" dirty="0"/>
              <a:t>Actionable information, influence real-time workflow</a:t>
            </a:r>
          </a:p>
          <a:p>
            <a:pPr lvl="1"/>
            <a:r>
              <a:rPr lang="en-US" dirty="0"/>
              <a:t>Only management cares about MOS</a:t>
            </a:r>
          </a:p>
          <a:p>
            <a:r>
              <a:rPr lang="en-US" b="1" dirty="0">
                <a:solidFill>
                  <a:srgbClr val="FF0000"/>
                </a:solidFill>
              </a:rPr>
              <a:t>Broad scope of training data</a:t>
            </a:r>
          </a:p>
          <a:p>
            <a:pPr lvl="1"/>
            <a:r>
              <a:rPr lang="en-US" dirty="0"/>
              <a:t>Camera capture, encoding, decoding, transcoding, scaling, aesthetics, artistic intent, image enhancement, monitor</a:t>
            </a:r>
          </a:p>
          <a:p>
            <a:r>
              <a:rPr lang="en-US" b="1" dirty="0">
                <a:solidFill>
                  <a:schemeClr val="accent2"/>
                </a:solidFill>
              </a:rPr>
              <a:t>User expectations change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— NR metric can change with them</a:t>
            </a:r>
          </a:p>
          <a:p>
            <a:pPr lvl="1"/>
            <a:r>
              <a:rPr lang="en-US" dirty="0"/>
              <a:t>User can modify the NR metric to ignore impairments</a:t>
            </a:r>
          </a:p>
          <a:p>
            <a:pPr lvl="1"/>
            <a:r>
              <a:rPr lang="en-US" dirty="0"/>
              <a:t>For example, broadcasters want MOS to ignore artistic intent &amp; aesthetics</a:t>
            </a:r>
          </a:p>
          <a:p>
            <a:r>
              <a:rPr lang="en-US" dirty="0"/>
              <a:t>Robust accuracy with minimum of operational restrictions</a:t>
            </a:r>
          </a:p>
          <a:p>
            <a:r>
              <a:rPr lang="en-US" dirty="0"/>
              <a:t>Key use cases</a:t>
            </a:r>
          </a:p>
          <a:p>
            <a:pPr lvl="1"/>
            <a:r>
              <a:rPr lang="en-US" dirty="0" err="1"/>
              <a:t>VoD</a:t>
            </a:r>
            <a:r>
              <a:rPr lang="en-US" dirty="0"/>
              <a:t>, live broadcast services, first responder, medical, computer vision, 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C81FA-2DE5-4A08-90C7-459A6689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7117B-1116-4E7D-B311-FADBBA2F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0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4333-88BD-434C-9049-E11A6FEA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Metric — Pallid — First Responders vs Entertainment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77F0-3C32-4BE6-9F7C-6BB2E5F5F9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Extremely low spread of </a:t>
            </a:r>
            <a:r>
              <a:rPr lang="en-US" dirty="0" err="1"/>
              <a:t>Cb</a:t>
            </a:r>
            <a:r>
              <a:rPr lang="en-US" dirty="0"/>
              <a:t> or Cr values</a:t>
            </a:r>
          </a:p>
          <a:p>
            <a:r>
              <a:rPr lang="en-US" dirty="0"/>
              <a:t>Minor factor </a:t>
            </a:r>
            <a:r>
              <a:rPr lang="en-US" dirty="0">
                <a:sym typeface="Wingdings" panose="05000000000000000000" pitchFamily="2" charset="2"/>
              </a:rPr>
              <a:t> lots of scatter plot noise</a:t>
            </a:r>
          </a:p>
          <a:p>
            <a:r>
              <a:rPr lang="en-US" dirty="0">
                <a:sym typeface="Wingdings" panose="05000000000000000000" pitchFamily="2" charset="2"/>
              </a:rPr>
              <a:t>Accurate colors help first responders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ITS4S2, ITS4S3, ITS4S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Upper triangle</a:t>
            </a:r>
          </a:p>
          <a:p>
            <a:r>
              <a:rPr lang="en-US" dirty="0">
                <a:sym typeface="Wingdings" panose="05000000000000000000" pitchFamily="2" charset="2"/>
              </a:rPr>
              <a:t>Inaccurate for datasets with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artistic use of muted colors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40F8E-A5FE-4E37-A5F9-AF916C4B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A3D9-BEBA-4576-ADBC-0C18167C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Content Placeholder 9" descr="Diagram, qr code&#10;&#10;Description automatically generated">
            <a:extLst>
              <a:ext uri="{FF2B5EF4-FFF2-40B4-BE49-F238E27FC236}">
                <a16:creationId xmlns:a16="http://schemas.microsoft.com/office/drawing/2014/main" id="{B451C437-634B-4ECD-A092-C8FB2B860E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5107" r="7872" b="6221"/>
          <a:stretch/>
        </p:blipFill>
        <p:spPr>
          <a:xfrm>
            <a:off x="5718208" y="1540589"/>
            <a:ext cx="6241983" cy="4961866"/>
          </a:xfrm>
        </p:spPr>
      </p:pic>
    </p:spTree>
    <p:extLst>
      <p:ext uri="{BB962C8B-B14F-4D97-AF65-F5344CB8AC3E}">
        <p14:creationId xmlns:p14="http://schemas.microsoft.com/office/powerpoint/2010/main" val="2662635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0B6A-6701-4088-8990-310E160D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5D17-110B-4B8D-887C-A6EE930E2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NR metric analyses diverge because use cases and datasets contradict each other</a:t>
            </a:r>
          </a:p>
          <a:p>
            <a:r>
              <a:rPr lang="en-US" dirty="0"/>
              <a:t>We must identify (and differentiate) universal rules vs factors that change</a:t>
            </a:r>
          </a:p>
          <a:p>
            <a:r>
              <a:rPr lang="en-US" dirty="0"/>
              <a:t>NR metrics must </a:t>
            </a:r>
          </a:p>
          <a:p>
            <a:pPr lvl="1"/>
            <a:r>
              <a:rPr lang="en-US" dirty="0"/>
              <a:t>Provide RCA </a:t>
            </a:r>
          </a:p>
          <a:p>
            <a:pPr lvl="1"/>
            <a:r>
              <a:rPr lang="en-US" dirty="0"/>
              <a:t>Ease mechanism to remove impairment from MOS</a:t>
            </a:r>
          </a:p>
          <a:p>
            <a:r>
              <a:rPr lang="en-US" dirty="0"/>
              <a:t>Minimum of 10 datasets </a:t>
            </a:r>
            <a:r>
              <a:rPr lang="en-US" dirty="0">
                <a:sym typeface="Wingdings" panose="05000000000000000000" pitchFamily="2" charset="2"/>
              </a:rPr>
              <a:t> 20 datasets  30 datasets  ...</a:t>
            </a:r>
            <a:r>
              <a:rPr lang="en-US" dirty="0"/>
              <a:t> </a:t>
            </a:r>
          </a:p>
          <a:p>
            <a:r>
              <a:rPr lang="en-US" dirty="0"/>
              <a:t>Baseline metric and framework for collaboration</a:t>
            </a:r>
          </a:p>
          <a:p>
            <a:pPr lvl="1"/>
            <a:r>
              <a:rPr lang="en-US" dirty="0" err="1"/>
              <a:t>NRMetricFramework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https://github.com/NTIA/NRMetricFramework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NR metric </a:t>
            </a:r>
            <a:r>
              <a:rPr lang="en-US" i="1" dirty="0" err="1"/>
              <a:t>Sawatch</a:t>
            </a:r>
            <a:endParaRPr lang="en-US" i="1" dirty="0"/>
          </a:p>
          <a:p>
            <a:r>
              <a:rPr lang="en-US" dirty="0"/>
              <a:t>Performance goal — as accurate as a 1-person ad-hoc evaluation</a:t>
            </a:r>
          </a:p>
          <a:p>
            <a:pPr lvl="1"/>
            <a:r>
              <a:rPr lang="en-US" dirty="0"/>
              <a:t>12.85% ≥ </a:t>
            </a:r>
            <a:r>
              <a:rPr lang="en-US" i="1" dirty="0"/>
              <a:t>false ranking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https://www.its.bldrdoc.gov/publications/details.aspx?pub=3253</a:t>
            </a:r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D3468-9170-4FD2-AD98-CD4C17BF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923FC-B78C-4FCF-8FAE-7203E0FDB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4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FD95-44AC-4876-9029-26A33C30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VQEG Brainstorming, Other Specifications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85579-882F-415F-9FBE-9AE860CF8C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Open-source usage rights</a:t>
            </a:r>
          </a:p>
          <a:p>
            <a:r>
              <a:rPr lang="en-US" dirty="0"/>
              <a:t>One metric for images &amp; video</a:t>
            </a:r>
          </a:p>
          <a:p>
            <a:r>
              <a:rPr lang="en-US" dirty="0"/>
              <a:t>Predict quality directly from camera</a:t>
            </a:r>
          </a:p>
          <a:p>
            <a:r>
              <a:rPr lang="en-US" dirty="0"/>
              <a:t>Extrapolate “what if” (e.g., bitrate change)</a:t>
            </a:r>
          </a:p>
          <a:p>
            <a:r>
              <a:rPr lang="en-US" dirty="0"/>
              <a:t>Real-time implementation </a:t>
            </a:r>
          </a:p>
          <a:p>
            <a:r>
              <a:rPr lang="en-US" dirty="0"/>
              <a:t>Degrades gracefully / don’t just fail</a:t>
            </a:r>
          </a:p>
          <a:p>
            <a:r>
              <a:rPr lang="en-US" dirty="0"/>
              <a:t>Warn user when moving outside of intended scope</a:t>
            </a:r>
          </a:p>
          <a:p>
            <a:r>
              <a:rPr lang="en-US" dirty="0"/>
              <a:t>Easily explained to naïve users</a:t>
            </a:r>
          </a:p>
          <a:p>
            <a:r>
              <a:rPr lang="en-US" dirty="0"/>
              <a:t>Self learning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019FF-FEFF-43E5-97A1-8E4CA0DACB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Measure immediate quality response (short time window)</a:t>
            </a:r>
          </a:p>
          <a:p>
            <a:r>
              <a:rPr lang="en-US" dirty="0"/>
              <a:t>Compute confidence in rating</a:t>
            </a:r>
          </a:p>
          <a:p>
            <a:pPr lvl="1"/>
            <a:r>
              <a:rPr lang="en-US" dirty="0"/>
              <a:t>Confidence interval or accuracy</a:t>
            </a:r>
          </a:p>
          <a:p>
            <a:r>
              <a:rPr lang="en-US" dirty="0"/>
              <a:t>Distortion flexibility (various impairments)</a:t>
            </a:r>
          </a:p>
          <a:p>
            <a:r>
              <a:rPr lang="en-US" dirty="0"/>
              <a:t>Non-static, multi-faceted model, can be adjusted for new applications &amp; tasks</a:t>
            </a:r>
          </a:p>
          <a:p>
            <a:r>
              <a:rPr lang="en-US" dirty="0"/>
              <a:t>No hard coded constants </a:t>
            </a:r>
          </a:p>
          <a:p>
            <a:pPr lvl="1"/>
            <a:r>
              <a:rPr lang="en-US" dirty="0"/>
              <a:t>At a minimum, least justify and explain</a:t>
            </a:r>
          </a:p>
          <a:p>
            <a:r>
              <a:rPr lang="en-US" dirty="0"/>
              <a:t>Scalable </a:t>
            </a:r>
          </a:p>
          <a:p>
            <a:pPr lvl="1"/>
            <a:r>
              <a:rPr lang="en-US" dirty="0"/>
              <a:t>Frame size, resolution, frame rate, …</a:t>
            </a:r>
          </a:p>
          <a:p>
            <a:r>
              <a:rPr lang="en-US" dirty="0"/>
              <a:t>Robust response to new 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3365-B714-4297-865E-AAFBDA88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F25FD-63E4-4739-AD36-93007861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0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924C8C-F700-46C9-943A-29AC664B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Unavoidable Constraints on MOSs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C08597-A1E3-4D6F-8860-09200BC1F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Subjective Testing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04C13-276D-4626-8DC0-9298CFF8C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Subject rating is a random process</a:t>
            </a:r>
          </a:p>
          <a:p>
            <a:r>
              <a:rPr lang="en-US" dirty="0"/>
              <a:t>Limited accuracy</a:t>
            </a:r>
          </a:p>
          <a:p>
            <a:r>
              <a:rPr lang="en-US" dirty="0"/>
              <a:t>Lab-to-lab </a:t>
            </a:r>
          </a:p>
          <a:p>
            <a:pPr lvl="1"/>
            <a:r>
              <a:rPr lang="en-US" dirty="0"/>
              <a:t>0.85 to 0.99 Pearson correlation</a:t>
            </a:r>
          </a:p>
          <a:p>
            <a:pPr lvl="1"/>
            <a:r>
              <a:rPr lang="en-US" dirty="0"/>
              <a:t>Expect around 0.96</a:t>
            </a:r>
          </a:p>
          <a:p>
            <a:r>
              <a:rPr lang="en-US" dirty="0"/>
              <a:t>5-level ACR confidence interval</a:t>
            </a:r>
          </a:p>
          <a:p>
            <a:pPr lvl="1"/>
            <a:r>
              <a:rPr lang="en-US" dirty="0"/>
              <a:t>0.5 MOS for 24 subjects</a:t>
            </a:r>
          </a:p>
          <a:p>
            <a:pPr lvl="1"/>
            <a:r>
              <a:rPr lang="en-US" dirty="0"/>
              <a:t>0.7 MOS for 15 subjects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7A3849-B42F-4C32-AA33-D324BEE66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Types-1 Errors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7F9484-2C33-4DEE-99EC-024E3E1DC4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Type-1 error increases as more NR metrics are compared with the datasets</a:t>
            </a:r>
          </a:p>
          <a:p>
            <a:r>
              <a:rPr lang="en-US" dirty="0">
                <a:sym typeface="Wingdings" panose="05000000000000000000" pitchFamily="2" charset="2"/>
              </a:rPr>
              <a:t>100 media can only be used once to distinguish between 2 NR metrics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K. </a:t>
            </a:r>
            <a:r>
              <a:rPr lang="en-US" dirty="0" err="1">
                <a:sym typeface="Wingdings" panose="05000000000000000000" pitchFamily="2" charset="2"/>
              </a:rPr>
              <a:t>Brunnström</a:t>
            </a:r>
            <a:r>
              <a:rPr lang="en-US" dirty="0">
                <a:sym typeface="Wingdings" panose="05000000000000000000" pitchFamily="2" charset="2"/>
              </a:rPr>
              <a:t>, S. </a:t>
            </a:r>
            <a:r>
              <a:rPr lang="en-US" dirty="0" err="1">
                <a:sym typeface="Wingdings" panose="05000000000000000000" pitchFamily="2" charset="2"/>
              </a:rPr>
              <a:t>Tavakoli</a:t>
            </a:r>
            <a:r>
              <a:rPr lang="en-US" dirty="0">
                <a:sym typeface="Wingdings" panose="05000000000000000000" pitchFamily="2" charset="2"/>
              </a:rPr>
              <a:t> and J. </a:t>
            </a:r>
            <a:r>
              <a:rPr lang="en-US" dirty="0" err="1">
                <a:sym typeface="Wingdings" panose="05000000000000000000" pitchFamily="2" charset="2"/>
              </a:rPr>
              <a:t>Søgaard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B587-93D7-4768-97A9-D441BBA2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DE225-50E1-42BC-83DA-EEE78B8D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5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656B6-903F-4074-A9DD-0603F3E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Evaluations on Modern Camera Systems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98981B30-1D65-4EDE-B853-FDBE1BC18610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112824856"/>
                  </p:ext>
                </p:extLst>
              </p:nvPr>
            </p:nvGraphicFramePr>
            <p:xfrm>
              <a:off x="381000" y="2523997"/>
              <a:ext cx="5626218" cy="36434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ontent Placeholder 8">
                <a:extLst>
                  <a:ext uri="{FF2B5EF4-FFF2-40B4-BE49-F238E27FC236}">
                    <a16:creationId xmlns:a16="http://schemas.microsoft.com/office/drawing/2014/main" id="{98981B30-1D65-4EDE-B853-FDBE1BC186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2523997"/>
                <a:ext cx="5626218" cy="3643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3497A-BCA2-421C-BBBC-931DAF1C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22DA-0BC8-4C2A-8B58-E840630D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ontent Placeholder 14">
                <a:extLst>
                  <a:ext uri="{FF2B5EF4-FFF2-40B4-BE49-F238E27FC236}">
                    <a16:creationId xmlns:a16="http://schemas.microsoft.com/office/drawing/2014/main" id="{36CAA3A6-6F3B-4B3C-B024-74B85844EDA4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678933603"/>
                  </p:ext>
                </p:extLst>
              </p:nvPr>
            </p:nvGraphicFramePr>
            <p:xfrm>
              <a:off x="6184784" y="2523997"/>
              <a:ext cx="5678999" cy="36434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5" name="Content Placeholder 14">
                <a:extLst>
                  <a:ext uri="{FF2B5EF4-FFF2-40B4-BE49-F238E27FC236}">
                    <a16:creationId xmlns:a16="http://schemas.microsoft.com/office/drawing/2014/main" id="{36CAA3A6-6F3B-4B3C-B024-74B85844ED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4784" y="2523997"/>
                <a:ext cx="5678999" cy="36434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2CFA430-A617-4DFE-8388-293287256B6F}"/>
              </a:ext>
            </a:extLst>
          </p:cNvPr>
          <p:cNvSpPr txBox="1"/>
          <p:nvPr/>
        </p:nvSpPr>
        <p:spPr>
          <a:xfrm>
            <a:off x="433783" y="6167437"/>
            <a:ext cx="56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Pearson correlation from independent evaluations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67E595-2DBE-431B-B520-D364D8A3BBC4}"/>
              </a:ext>
            </a:extLst>
          </p:cNvPr>
          <p:cNvSpPr txBox="1"/>
          <p:nvPr/>
        </p:nvSpPr>
        <p:spPr>
          <a:xfrm>
            <a:off x="6237568" y="6167438"/>
            <a:ext cx="56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Pearson correlation from independent evaluations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E94D8D8E-E9DC-4061-81EC-254747CCF96F}"/>
              </a:ext>
            </a:extLst>
          </p:cNvPr>
          <p:cNvSpPr txBox="1">
            <a:spLocks/>
          </p:cNvSpPr>
          <p:nvPr/>
        </p:nvSpPr>
        <p:spPr>
          <a:xfrm>
            <a:off x="380998" y="1468717"/>
            <a:ext cx="8821725" cy="100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●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875" marR="0" indent="-1635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Wingdings" panose="05000000000000000000" pitchFamily="2" charset="2"/>
              <a:buChar char="§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7525" marR="0" indent="-1206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marR="0" indent="-11112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Calibri" panose="020F0502020204030204" pitchFamily="34" charset="0"/>
              <a:buChar char="‐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1688" marR="0" indent="-1190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6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BRISQUE from developer:	0.90 &amp; 0.94 Pearson correlation</a:t>
            </a:r>
          </a:p>
          <a:p>
            <a:r>
              <a:rPr lang="en-US" dirty="0"/>
              <a:t>NIQE from developer:	0.91 Pearson correlation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E71165-2634-4BEE-A9C7-0B6CC222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NR Metric Developer </a:t>
            </a:r>
            <a:r>
              <a:rPr lang="en-US" dirty="0">
                <a:sym typeface="Wingdings" panose="05000000000000000000" pitchFamily="2" charset="2"/>
              </a:rPr>
              <a:t> Published Evaluation on Modern Cameras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ontent Placeholder 13">
                <a:extLst>
                  <a:ext uri="{FF2B5EF4-FFF2-40B4-BE49-F238E27FC236}">
                    <a16:creationId xmlns:a16="http://schemas.microsoft.com/office/drawing/2014/main" id="{8CA51243-5ECD-430A-ADBD-895E1B4F5DAA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56757576"/>
                  </p:ext>
                </p:extLst>
              </p:nvPr>
            </p:nvGraphicFramePr>
            <p:xfrm>
              <a:off x="381000" y="1664447"/>
              <a:ext cx="5638800" cy="45037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Content Placeholder 13">
                <a:extLst>
                  <a:ext uri="{FF2B5EF4-FFF2-40B4-BE49-F238E27FC236}">
                    <a16:creationId xmlns:a16="http://schemas.microsoft.com/office/drawing/2014/main" id="{8CA51243-5ECD-430A-ADBD-895E1B4F5D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1664447"/>
                <a:ext cx="5638800" cy="450373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55ED0AA-41FA-4A65-B46D-1EC5A7D5D0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8291753"/>
              </p:ext>
            </p:extLst>
          </p:nvPr>
        </p:nvGraphicFramePr>
        <p:xfrm>
          <a:off x="6172199" y="1663700"/>
          <a:ext cx="537105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948">
                  <a:extLst>
                    <a:ext uri="{9D8B030D-6E8A-4147-A177-3AD203B41FA5}">
                      <a16:colId xmlns:a16="http://schemas.microsoft.com/office/drawing/2014/main" val="3333666560"/>
                    </a:ext>
                  </a:extLst>
                </a:gridCol>
                <a:gridCol w="1738997">
                  <a:extLst>
                    <a:ext uri="{9D8B030D-6E8A-4147-A177-3AD203B41FA5}">
                      <a16:colId xmlns:a16="http://schemas.microsoft.com/office/drawing/2014/main" val="2131458226"/>
                    </a:ext>
                  </a:extLst>
                </a:gridCol>
                <a:gridCol w="2296106">
                  <a:extLst>
                    <a:ext uri="{9D8B030D-6E8A-4147-A177-3AD203B41FA5}">
                      <a16:colId xmlns:a16="http://schemas.microsoft.com/office/drawing/2014/main" val="278861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NR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6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BLIINDS-II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 to 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0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BRISQUE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0.90, 0.94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 to 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0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C-DIVIINE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 to 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0.44 to 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632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 to 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6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DIIVINE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 to 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FRIQUEE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 to 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 to 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NIQE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0.09 to 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7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 to 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04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  <a:r>
                        <a:rPr lang="en-US" baseline="0" dirty="0"/>
                        <a:t> go 0.61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6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TLVQM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 to 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0.29 to 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8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V-BLIINDS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 to 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 to 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50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 to 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27751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2D91C-A71C-4350-B9EF-8F9DC73C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6CF5C-A1AE-4792-859D-0D7477B8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5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ABBB-2B28-4027-8E98-BDEE1B8C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Developers, Prior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512A-3BB1-4E76-929B-6E457C70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NR metrics are trained on very little data</a:t>
            </a:r>
          </a:p>
          <a:p>
            <a:pPr lvl="1"/>
            <a:r>
              <a:rPr lang="en-US" dirty="0"/>
              <a:t>1 to 4 datasets</a:t>
            </a:r>
          </a:p>
          <a:p>
            <a:pPr lvl="1"/>
            <a:r>
              <a:rPr lang="en-US" dirty="0"/>
              <a:t>Limited impairments</a:t>
            </a:r>
          </a:p>
          <a:p>
            <a:pPr lvl="1"/>
            <a:r>
              <a:rPr lang="en-US" dirty="0"/>
              <a:t>Limited subject matter</a:t>
            </a:r>
          </a:p>
          <a:p>
            <a:pPr lvl="1"/>
            <a:r>
              <a:rPr lang="en-US" dirty="0"/>
              <a:t>Exaggerated performance claims</a:t>
            </a:r>
          </a:p>
          <a:p>
            <a:r>
              <a:rPr lang="en-US" dirty="0"/>
              <a:t>Most NR metrics are evaluated on very little data</a:t>
            </a:r>
          </a:p>
          <a:p>
            <a:pPr lvl="1"/>
            <a:r>
              <a:rPr lang="en-US" dirty="0"/>
              <a:t>1 dataset typical</a:t>
            </a:r>
          </a:p>
          <a:p>
            <a:pPr lvl="1"/>
            <a:r>
              <a:rPr lang="en-US" dirty="0"/>
              <a:t>Unstable statistics</a:t>
            </a:r>
          </a:p>
          <a:p>
            <a:r>
              <a:rPr lang="en-US" dirty="0"/>
              <a:t>NR metrics must be trained and tested on a </a:t>
            </a:r>
            <a:r>
              <a:rPr lang="en-US" b="1" dirty="0">
                <a:solidFill>
                  <a:srgbClr val="FF0000"/>
                </a:solidFill>
              </a:rPr>
              <a:t>lot more data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DBEC-BF07-4D10-BD46-46A2C63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BD5C6-F060-4D5A-9194-E2A6BF07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7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9350-E8DF-4F72-9B0C-54CEC43F5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Analyses of NR metrics</a:t>
            </a:r>
            <a:br>
              <a:rPr lang="en-US" dirty="0"/>
            </a:br>
            <a:r>
              <a:rPr lang="en-US" dirty="0"/>
              <a:t>12 Datasets</a:t>
            </a:r>
            <a:br>
              <a:rPr lang="en-US" dirty="0"/>
            </a:br>
            <a:r>
              <a:rPr lang="en-US" dirty="0"/>
              <a:t>NR Metric vs MOS</a:t>
            </a:r>
          </a:p>
        </p:txBody>
      </p:sp>
    </p:spTree>
    <p:extLst>
      <p:ext uri="{BB962C8B-B14F-4D97-AF65-F5344CB8AC3E}">
        <p14:creationId xmlns:p14="http://schemas.microsoft.com/office/powerpoint/2010/main" val="221321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0423-6C05-4C05-B60D-48E4D57F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Analysis: 12 Datasets for NR Metric Training &amp;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18B9C-F01A-4F6A-BC72-267B7203A0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Image Quality Analysis (IQA) for </a:t>
            </a:r>
            <a:br>
              <a:rPr lang="en-US" dirty="0"/>
            </a:br>
            <a:r>
              <a:rPr lang="en-US" dirty="0"/>
              <a:t>User Generated Content (UGC)</a:t>
            </a:r>
          </a:p>
          <a:p>
            <a:r>
              <a:rPr lang="en-US" dirty="0"/>
              <a:t>Video Quality Analysis (VQA) for </a:t>
            </a:r>
            <a:br>
              <a:rPr lang="en-US" dirty="0"/>
            </a:br>
            <a:r>
              <a:rPr lang="en-US" dirty="0"/>
              <a:t>User Generated Content (UGC)</a:t>
            </a:r>
          </a:p>
          <a:p>
            <a:r>
              <a:rPr lang="en-US" dirty="0"/>
              <a:t>Video Quality Analysis for (VQA) for Broadcast (BC)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C6BFD-C625-4881-BC4E-662B3863DC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IQA UGC</a:t>
            </a:r>
          </a:p>
          <a:p>
            <a:pPr lvl="1"/>
            <a:r>
              <a:rPr lang="en-US" dirty="0"/>
              <a:t>BID, CCRIQ, CCRIQ2 &amp; VIME1, CID2013, ITS4S2, LIVE-Wild (2016)</a:t>
            </a:r>
            <a:endParaRPr lang="en-US" b="1" dirty="0"/>
          </a:p>
          <a:p>
            <a:r>
              <a:rPr lang="en-US" dirty="0"/>
              <a:t>VQA UGC</a:t>
            </a:r>
          </a:p>
          <a:p>
            <a:pPr lvl="1"/>
            <a:r>
              <a:rPr lang="en-US" dirty="0"/>
              <a:t>ITS4S3, ITS4S4, KoNViD-1K</a:t>
            </a:r>
          </a:p>
          <a:p>
            <a:r>
              <a:rPr lang="en-US" dirty="0"/>
              <a:t>VQA BC</a:t>
            </a:r>
          </a:p>
          <a:p>
            <a:pPr lvl="1"/>
            <a:r>
              <a:rPr lang="en-US" dirty="0"/>
              <a:t>ITS4S, AGH/NTIA/Dolby, </a:t>
            </a:r>
            <a:r>
              <a:rPr lang="en-US" dirty="0" err="1"/>
              <a:t>vqegHDcuts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9D758-8F86-44CE-88D1-62583158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4/30/2021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08409-354D-45DE-B61D-9C8F86D7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5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TS">
      <a:dk1>
        <a:sysClr val="windowText" lastClr="000000"/>
      </a:dk1>
      <a:lt1>
        <a:sysClr val="window" lastClr="FFFFFF"/>
      </a:lt1>
      <a:dk2>
        <a:srgbClr val="173662"/>
      </a:dk2>
      <a:lt2>
        <a:srgbClr val="F8F8F8"/>
      </a:lt2>
      <a:accent1>
        <a:srgbClr val="275D90"/>
      </a:accent1>
      <a:accent2>
        <a:srgbClr val="E90025"/>
      </a:accent2>
      <a:accent3>
        <a:srgbClr val="A4BADC"/>
      </a:accent3>
      <a:accent4>
        <a:srgbClr val="E76F83"/>
      </a:accent4>
      <a:accent5>
        <a:srgbClr val="3D73A6"/>
      </a:accent5>
      <a:accent6>
        <a:srgbClr val="DCDCDC"/>
      </a:accent6>
      <a:hlink>
        <a:srgbClr val="275D90"/>
      </a:hlink>
      <a:folHlink>
        <a:srgbClr val="7A0014"/>
      </a:folHlink>
    </a:clrScheme>
    <a:fontScheme name="ITS PPT">
      <a:majorFont>
        <a:latin typeface="Palatino Linotyp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48320-8ACF-4893-BCBA-CCE6A2AA1FA0}" vid="{00B06E78-5F84-4694-A087-3E4F22B83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B9798965F7947B0550AB3150885E2" ma:contentTypeVersion="2" ma:contentTypeDescription="Create a new document." ma:contentTypeScope="" ma:versionID="de87c6a05e1f91cffb45cf0432bfbcff">
  <xsd:schema xmlns:xsd="http://www.w3.org/2001/XMLSchema" xmlns:xs="http://www.w3.org/2001/XMLSchema" xmlns:p="http://schemas.microsoft.com/office/2006/metadata/properties" xmlns:ns2="f5c3d453-fde5-4ab4-88e9-aa0855737662" targetNamespace="http://schemas.microsoft.com/office/2006/metadata/properties" ma:root="true" ma:fieldsID="02b2240be8289e2da115b755d5fcd0e3" ns2:_="">
    <xsd:import namespace="f5c3d453-fde5-4ab4-88e9-aa0855737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3d453-fde5-4ab4-88e9-aa0855737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CB0EB-E898-4BEE-8D32-DDE06CD75F89}">
  <ds:schemaRefs>
    <ds:schemaRef ds:uri="http://schemas.microsoft.com/office/infopath/2007/PartnerControls"/>
    <ds:schemaRef ds:uri="f5c3d453-fde5-4ab4-88e9-aa085573766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A9419B-6D8E-42DF-87EA-A4CA8D00F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8B5B30-2148-4CA5-B944-EDAED496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3d453-fde5-4ab4-88e9-aa0855737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Presentation Template</Template>
  <TotalTime>5394</TotalTime>
  <Words>1148</Words>
  <Application>Microsoft Office PowerPoint</Application>
  <PresentationFormat>Widescreen</PresentationFormat>
  <Paragraphs>263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Palatino Linotype</vt:lpstr>
      <vt:lpstr>Wingdings</vt:lpstr>
      <vt:lpstr>Office Theme</vt:lpstr>
      <vt:lpstr>Why NR Metrics Fail:  A Comprehensive Analysis</vt:lpstr>
      <vt:lpstr>VQEG Key Specifications for NR Metrics</vt:lpstr>
      <vt:lpstr>VQEG Brainstorming, Other Specifications</vt:lpstr>
      <vt:lpstr>Unavoidable Constraints on MOSs</vt:lpstr>
      <vt:lpstr>Published Evaluations on Modern Camera Systems</vt:lpstr>
      <vt:lpstr>NR Metric Developer  Published Evaluation on Modern Cameras</vt:lpstr>
      <vt:lpstr>Conclusions from Developers, Prior Evaluations</vt:lpstr>
      <vt:lpstr>My Analyses of NR metrics 12 Datasets NR Metric vs MOS</vt:lpstr>
      <vt:lpstr>My Analysis: 12 Datasets for NR Metric Training &amp; Testing</vt:lpstr>
      <vt:lpstr>Highest Accuracy Reported by Developer vs IQA UGC</vt:lpstr>
      <vt:lpstr>Lowest Accuracy Reported by Developer vs ITS Evaluation</vt:lpstr>
      <vt:lpstr>Summary of IQA UGC Scatter Plots</vt:lpstr>
      <vt:lpstr>PowerPoint Presentation</vt:lpstr>
      <vt:lpstr>PowerPoint Presentation</vt:lpstr>
      <vt:lpstr>PowerPoint Presentation</vt:lpstr>
      <vt:lpstr>Designing NR Metrics for  Root Cause Analysis</vt:lpstr>
      <vt:lpstr>Sawatch Version 3</vt:lpstr>
      <vt:lpstr>RCA Metrics</vt:lpstr>
      <vt:lpstr>RCA Metric — White Ballance — UGC vs Professional</vt:lpstr>
      <vt:lpstr>RCA Metric — Pallid — First Responders vs Entertainment</vt:lpstr>
      <vt:lpstr>Overall 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 Scalability</dc:title>
  <dc:creator>Griffith, Jaydee</dc:creator>
  <cp:lastModifiedBy>Pinson, Margaret</cp:lastModifiedBy>
  <cp:revision>354</cp:revision>
  <dcterms:created xsi:type="dcterms:W3CDTF">2021-02-08T16:09:28Z</dcterms:created>
  <dcterms:modified xsi:type="dcterms:W3CDTF">2021-11-09T00:08:06Z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143e29e3-d6b2-4155-9ece-8270764932e8</vt:lpwstr>
  </property>
  <property fmtid="{D5CDD505-2E9C-101B-9397-08002B2CF9AE}" pid="3" name="ContentTypeId">
    <vt:lpwstr>0x010100EAFB9798965F7947B0550AB3150885E2</vt:lpwstr>
  </property>
</Properties>
</file>