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4" r:id="rId1"/>
  </p:sldMasterIdLst>
  <p:notesMasterIdLst>
    <p:notesMasterId r:id="rId18"/>
  </p:notesMasterIdLst>
  <p:handoutMasterIdLst>
    <p:handoutMasterId r:id="rId19"/>
  </p:handoutMasterIdLst>
  <p:sldIdLst>
    <p:sldId id="257" r:id="rId2"/>
    <p:sldId id="270" r:id="rId3"/>
    <p:sldId id="260" r:id="rId4"/>
    <p:sldId id="271" r:id="rId5"/>
    <p:sldId id="261" r:id="rId6"/>
    <p:sldId id="264" r:id="rId7"/>
    <p:sldId id="272" r:id="rId8"/>
    <p:sldId id="273" r:id="rId9"/>
    <p:sldId id="262" r:id="rId10"/>
    <p:sldId id="265" r:id="rId11"/>
    <p:sldId id="266" r:id="rId12"/>
    <p:sldId id="267" r:id="rId13"/>
    <p:sldId id="268" r:id="rId14"/>
    <p:sldId id="263" r:id="rId15"/>
    <p:sldId id="269" r:id="rId16"/>
    <p:sldId id="274" r:id="rId17"/>
  </p:sldIdLst>
  <p:sldSz cx="12193588" cy="6858000"/>
  <p:notesSz cx="6858000" cy="9144000"/>
  <p:embeddedFontLst>
    <p:embeddedFont>
      <p:font typeface="Glegoo" pitchFamily="2" charset="77"/>
      <p:regular r:id="rId20"/>
      <p:bold r:id="rId21"/>
    </p:embeddedFont>
    <p:embeddedFont>
      <p:font typeface="Source Sans Pro" panose="020B050303040302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8F7"/>
    <a:srgbClr val="000000"/>
    <a:srgbClr val="FBDA7E"/>
    <a:srgbClr val="3A78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90"/>
    <p:restoredTop sz="87211"/>
  </p:normalViewPr>
  <p:slideViewPr>
    <p:cSldViewPr snapToGrid="0" snapToObjects="1">
      <p:cViewPr varScale="1">
        <p:scale>
          <a:sx n="111" d="100"/>
          <a:sy n="111" d="100"/>
        </p:scale>
        <p:origin x="1352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0" d="100"/>
          <a:sy n="150" d="100"/>
        </p:scale>
        <p:origin x="4912" y="1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69BEBC-3237-1F43-ACBC-255500DA3470}" type="doc">
      <dgm:prSet loTypeId="urn:microsoft.com/office/officeart/2005/8/layout/vProcess5" loCatId="" qsTypeId="urn:microsoft.com/office/officeart/2005/8/quickstyle/simple1" qsCatId="simple" csTypeId="urn:microsoft.com/office/officeart/2005/8/colors/accent1_2" csCatId="accent1" phldr="1"/>
      <dgm:spPr/>
    </dgm:pt>
    <dgm:pt modelId="{D1124223-AE96-514A-B071-C8E12D1A653B}">
      <dgm:prSet phldrT="[Text]" custT="1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pPr algn="ctr"/>
          <a:r>
            <a:rPr lang="en-US" sz="2000" dirty="0">
              <a:solidFill>
                <a:schemeClr val="bg2"/>
              </a:solidFill>
              <a:latin typeface="Source Sans Pro" panose="020B0503030403020204" pitchFamily="34" charset="0"/>
            </a:rPr>
            <a:t>Videos with higher SI/TI</a:t>
          </a:r>
          <a:br>
            <a:rPr lang="en-US" sz="2000" dirty="0">
              <a:solidFill>
                <a:schemeClr val="bg2"/>
              </a:solidFill>
              <a:latin typeface="Source Sans Pro" panose="020B0503030403020204" pitchFamily="34" charset="0"/>
            </a:rPr>
          </a:br>
          <a:r>
            <a:rPr lang="en-US" sz="2000" dirty="0">
              <a:solidFill>
                <a:schemeClr val="bg2"/>
              </a:solidFill>
              <a:latin typeface="Source Sans Pro" panose="020B0503030403020204" pitchFamily="34" charset="0"/>
            </a:rPr>
            <a:t>should be harder to compress</a:t>
          </a:r>
        </a:p>
      </dgm:t>
    </dgm:pt>
    <dgm:pt modelId="{50797AA4-4396-2C46-B546-BB8C577EA968}" type="parTrans" cxnId="{64043444-69C9-C043-93C7-338CC2B613E4}">
      <dgm:prSet/>
      <dgm:spPr/>
      <dgm:t>
        <a:bodyPr/>
        <a:lstStyle/>
        <a:p>
          <a:endParaRPr lang="en-US" sz="2000"/>
        </a:p>
      </dgm:t>
    </dgm:pt>
    <dgm:pt modelId="{001D59E4-B70C-6F43-A4A1-70D416DC98EC}" type="sibTrans" cxnId="{64043444-69C9-C043-93C7-338CC2B613E4}">
      <dgm:prSet custT="1"/>
      <dgm:spPr/>
      <dgm:t>
        <a:bodyPr/>
        <a:lstStyle/>
        <a:p>
          <a:endParaRPr lang="en-US" sz="4000"/>
        </a:p>
      </dgm:t>
    </dgm:pt>
    <dgm:pt modelId="{6C6A9962-AC72-6D47-BFAD-34DBDAD3E005}">
      <dgm:prSet phldrT="[Text]" custT="1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pPr algn="ctr"/>
          <a:r>
            <a:rPr lang="en-US" sz="2000" dirty="0">
              <a:solidFill>
                <a:schemeClr val="bg2"/>
              </a:solidFill>
              <a:latin typeface="Source Sans Pro" panose="020B0503030403020204" pitchFamily="34" charset="0"/>
            </a:rPr>
            <a:t>Videos with higher SI/TI have lower quality when compressed under bitrate constraint</a:t>
          </a:r>
        </a:p>
      </dgm:t>
    </dgm:pt>
    <dgm:pt modelId="{61EF191D-6EB7-994F-B6E1-F5BC67296A30}" type="parTrans" cxnId="{0A033480-4865-754B-9B81-24E42C371818}">
      <dgm:prSet/>
      <dgm:spPr/>
      <dgm:t>
        <a:bodyPr/>
        <a:lstStyle/>
        <a:p>
          <a:endParaRPr lang="en-US" sz="2000"/>
        </a:p>
      </dgm:t>
    </dgm:pt>
    <dgm:pt modelId="{F48841B3-CDB3-2647-A5DE-CE90561A2FF7}" type="sibTrans" cxnId="{0A033480-4865-754B-9B81-24E42C371818}">
      <dgm:prSet custT="1"/>
      <dgm:spPr/>
      <dgm:t>
        <a:bodyPr/>
        <a:lstStyle/>
        <a:p>
          <a:endParaRPr lang="en-US" sz="4000"/>
        </a:p>
      </dgm:t>
    </dgm:pt>
    <dgm:pt modelId="{6E6DEDB0-5FB0-1A4C-8B33-B65C3A52B252}">
      <dgm:prSet phldrT="[Text]" custT="1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pPr algn="ctr"/>
          <a:r>
            <a:rPr lang="en-US" sz="2000" dirty="0">
              <a:solidFill>
                <a:schemeClr val="bg2"/>
              </a:solidFill>
              <a:latin typeface="Source Sans Pro" panose="020B0503030403020204" pitchFamily="34" charset="0"/>
            </a:rPr>
            <a:t>High SI/TI lead to lower quality</a:t>
          </a:r>
          <a:br>
            <a:rPr lang="en-US" sz="2000" dirty="0">
              <a:solidFill>
                <a:schemeClr val="bg2"/>
              </a:solidFill>
              <a:latin typeface="Source Sans Pro" panose="020B0503030403020204" pitchFamily="34" charset="0"/>
            </a:rPr>
          </a:br>
          <a:r>
            <a:rPr lang="en-US" sz="2000" dirty="0">
              <a:solidFill>
                <a:schemeClr val="bg2"/>
              </a:solidFill>
              <a:latin typeface="Source Sans Pro" panose="020B0503030403020204" pitchFamily="34" charset="0"/>
            </a:rPr>
            <a:t>and lower compressibility</a:t>
          </a:r>
        </a:p>
      </dgm:t>
    </dgm:pt>
    <dgm:pt modelId="{FD93DE03-E100-6949-A4A7-CC0513BA8930}" type="parTrans" cxnId="{E8A78DA1-A563-3643-A1D0-A4B931F05A89}">
      <dgm:prSet/>
      <dgm:spPr/>
      <dgm:t>
        <a:bodyPr/>
        <a:lstStyle/>
        <a:p>
          <a:endParaRPr lang="en-US" sz="2000"/>
        </a:p>
      </dgm:t>
    </dgm:pt>
    <dgm:pt modelId="{F21B10F6-A9CD-AF4A-B258-9A8D74C3691B}" type="sibTrans" cxnId="{E8A78DA1-A563-3643-A1D0-A4B931F05A89}">
      <dgm:prSet/>
      <dgm:spPr/>
      <dgm:t>
        <a:bodyPr/>
        <a:lstStyle/>
        <a:p>
          <a:endParaRPr lang="en-US" sz="2000"/>
        </a:p>
      </dgm:t>
    </dgm:pt>
    <dgm:pt modelId="{990617EE-908D-BC4F-8DF3-9C5868014401}" type="pres">
      <dgm:prSet presAssocID="{7069BEBC-3237-1F43-ACBC-255500DA3470}" presName="outerComposite" presStyleCnt="0">
        <dgm:presLayoutVars>
          <dgm:chMax val="5"/>
          <dgm:dir/>
          <dgm:resizeHandles val="exact"/>
        </dgm:presLayoutVars>
      </dgm:prSet>
      <dgm:spPr/>
    </dgm:pt>
    <dgm:pt modelId="{70DFA21B-BCBB-934A-A879-B28251ABAE30}" type="pres">
      <dgm:prSet presAssocID="{7069BEBC-3237-1F43-ACBC-255500DA3470}" presName="dummyMaxCanvas" presStyleCnt="0">
        <dgm:presLayoutVars/>
      </dgm:prSet>
      <dgm:spPr/>
    </dgm:pt>
    <dgm:pt modelId="{6AB8DF48-502D-9841-8829-ECC65405E01B}" type="pres">
      <dgm:prSet presAssocID="{7069BEBC-3237-1F43-ACBC-255500DA3470}" presName="ThreeNodes_1" presStyleLbl="node1" presStyleIdx="0" presStyleCnt="3">
        <dgm:presLayoutVars>
          <dgm:bulletEnabled val="1"/>
        </dgm:presLayoutVars>
      </dgm:prSet>
      <dgm:spPr/>
    </dgm:pt>
    <dgm:pt modelId="{BA1E3A06-7AE3-2947-85D1-E5F9D4E85681}" type="pres">
      <dgm:prSet presAssocID="{7069BEBC-3237-1F43-ACBC-255500DA3470}" presName="ThreeNodes_2" presStyleLbl="node1" presStyleIdx="1" presStyleCnt="3">
        <dgm:presLayoutVars>
          <dgm:bulletEnabled val="1"/>
        </dgm:presLayoutVars>
      </dgm:prSet>
      <dgm:spPr/>
    </dgm:pt>
    <dgm:pt modelId="{6439BA5A-1DEC-5D4A-80B0-23269018DDEA}" type="pres">
      <dgm:prSet presAssocID="{7069BEBC-3237-1F43-ACBC-255500DA3470}" presName="ThreeNodes_3" presStyleLbl="node1" presStyleIdx="2" presStyleCnt="3">
        <dgm:presLayoutVars>
          <dgm:bulletEnabled val="1"/>
        </dgm:presLayoutVars>
      </dgm:prSet>
      <dgm:spPr/>
    </dgm:pt>
    <dgm:pt modelId="{2F5D7CBF-208A-024F-8520-115219F9F9DF}" type="pres">
      <dgm:prSet presAssocID="{7069BEBC-3237-1F43-ACBC-255500DA3470}" presName="ThreeConn_1-2" presStyleLbl="fgAccFollowNode1" presStyleIdx="0" presStyleCnt="2">
        <dgm:presLayoutVars>
          <dgm:bulletEnabled val="1"/>
        </dgm:presLayoutVars>
      </dgm:prSet>
      <dgm:spPr/>
    </dgm:pt>
    <dgm:pt modelId="{DB1804E3-FE4B-0045-9210-F154DC7FBBB2}" type="pres">
      <dgm:prSet presAssocID="{7069BEBC-3237-1F43-ACBC-255500DA3470}" presName="ThreeConn_2-3" presStyleLbl="fgAccFollowNode1" presStyleIdx="1" presStyleCnt="2">
        <dgm:presLayoutVars>
          <dgm:bulletEnabled val="1"/>
        </dgm:presLayoutVars>
      </dgm:prSet>
      <dgm:spPr/>
    </dgm:pt>
    <dgm:pt modelId="{D3EE47AA-AAE9-304F-A4A1-3A646079D37F}" type="pres">
      <dgm:prSet presAssocID="{7069BEBC-3237-1F43-ACBC-255500DA3470}" presName="ThreeNodes_1_text" presStyleLbl="node1" presStyleIdx="2" presStyleCnt="3">
        <dgm:presLayoutVars>
          <dgm:bulletEnabled val="1"/>
        </dgm:presLayoutVars>
      </dgm:prSet>
      <dgm:spPr/>
    </dgm:pt>
    <dgm:pt modelId="{A4DFDE30-FDD0-C246-9DEB-D7935B4F0601}" type="pres">
      <dgm:prSet presAssocID="{7069BEBC-3237-1F43-ACBC-255500DA3470}" presName="ThreeNodes_2_text" presStyleLbl="node1" presStyleIdx="2" presStyleCnt="3">
        <dgm:presLayoutVars>
          <dgm:bulletEnabled val="1"/>
        </dgm:presLayoutVars>
      </dgm:prSet>
      <dgm:spPr/>
    </dgm:pt>
    <dgm:pt modelId="{D9C53835-D8F9-2946-92C7-A13CC9861B05}" type="pres">
      <dgm:prSet presAssocID="{7069BEBC-3237-1F43-ACBC-255500DA3470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2A674604-7859-104C-9F51-6225A9B9D020}" type="presOf" srcId="{6E6DEDB0-5FB0-1A4C-8B33-B65C3A52B252}" destId="{D9C53835-D8F9-2946-92C7-A13CC9861B05}" srcOrd="1" destOrd="0" presId="urn:microsoft.com/office/officeart/2005/8/layout/vProcess5"/>
    <dgm:cxn modelId="{04914812-2EC3-5848-AA26-B1A6984DAE98}" type="presOf" srcId="{D1124223-AE96-514A-B071-C8E12D1A653B}" destId="{6AB8DF48-502D-9841-8829-ECC65405E01B}" srcOrd="0" destOrd="0" presId="urn:microsoft.com/office/officeart/2005/8/layout/vProcess5"/>
    <dgm:cxn modelId="{ECC3CE18-1C0C-0341-9688-9F82EC304C42}" type="presOf" srcId="{6C6A9962-AC72-6D47-BFAD-34DBDAD3E005}" destId="{A4DFDE30-FDD0-C246-9DEB-D7935B4F0601}" srcOrd="1" destOrd="0" presId="urn:microsoft.com/office/officeart/2005/8/layout/vProcess5"/>
    <dgm:cxn modelId="{69649C37-8401-3147-854E-3D98F508E2AD}" type="presOf" srcId="{F48841B3-CDB3-2647-A5DE-CE90561A2FF7}" destId="{DB1804E3-FE4B-0045-9210-F154DC7FBBB2}" srcOrd="0" destOrd="0" presId="urn:microsoft.com/office/officeart/2005/8/layout/vProcess5"/>
    <dgm:cxn modelId="{BE1AA63C-2502-264A-8B8C-B8AED94411F5}" type="presOf" srcId="{6C6A9962-AC72-6D47-BFAD-34DBDAD3E005}" destId="{BA1E3A06-7AE3-2947-85D1-E5F9D4E85681}" srcOrd="0" destOrd="0" presId="urn:microsoft.com/office/officeart/2005/8/layout/vProcess5"/>
    <dgm:cxn modelId="{64043444-69C9-C043-93C7-338CC2B613E4}" srcId="{7069BEBC-3237-1F43-ACBC-255500DA3470}" destId="{D1124223-AE96-514A-B071-C8E12D1A653B}" srcOrd="0" destOrd="0" parTransId="{50797AA4-4396-2C46-B546-BB8C577EA968}" sibTransId="{001D59E4-B70C-6F43-A4A1-70D416DC98EC}"/>
    <dgm:cxn modelId="{F3E04759-00C2-E34B-A995-9E9BCFEACA5A}" type="presOf" srcId="{001D59E4-B70C-6F43-A4A1-70D416DC98EC}" destId="{2F5D7CBF-208A-024F-8520-115219F9F9DF}" srcOrd="0" destOrd="0" presId="urn:microsoft.com/office/officeart/2005/8/layout/vProcess5"/>
    <dgm:cxn modelId="{0A033480-4865-754B-9B81-24E42C371818}" srcId="{7069BEBC-3237-1F43-ACBC-255500DA3470}" destId="{6C6A9962-AC72-6D47-BFAD-34DBDAD3E005}" srcOrd="1" destOrd="0" parTransId="{61EF191D-6EB7-994F-B6E1-F5BC67296A30}" sibTransId="{F48841B3-CDB3-2647-A5DE-CE90561A2FF7}"/>
    <dgm:cxn modelId="{F0D21981-939C-5E46-AD25-4DFD62C47BE3}" type="presOf" srcId="{7069BEBC-3237-1F43-ACBC-255500DA3470}" destId="{990617EE-908D-BC4F-8DF3-9C5868014401}" srcOrd="0" destOrd="0" presId="urn:microsoft.com/office/officeart/2005/8/layout/vProcess5"/>
    <dgm:cxn modelId="{22F347A1-8E8C-6746-8887-C704B36D7EA1}" type="presOf" srcId="{6E6DEDB0-5FB0-1A4C-8B33-B65C3A52B252}" destId="{6439BA5A-1DEC-5D4A-80B0-23269018DDEA}" srcOrd="0" destOrd="0" presId="urn:microsoft.com/office/officeart/2005/8/layout/vProcess5"/>
    <dgm:cxn modelId="{E8A78DA1-A563-3643-A1D0-A4B931F05A89}" srcId="{7069BEBC-3237-1F43-ACBC-255500DA3470}" destId="{6E6DEDB0-5FB0-1A4C-8B33-B65C3A52B252}" srcOrd="2" destOrd="0" parTransId="{FD93DE03-E100-6949-A4A7-CC0513BA8930}" sibTransId="{F21B10F6-A9CD-AF4A-B258-9A8D74C3691B}"/>
    <dgm:cxn modelId="{BC894CEE-A3E2-4141-96A3-73CA463150B5}" type="presOf" srcId="{D1124223-AE96-514A-B071-C8E12D1A653B}" destId="{D3EE47AA-AAE9-304F-A4A1-3A646079D37F}" srcOrd="1" destOrd="0" presId="urn:microsoft.com/office/officeart/2005/8/layout/vProcess5"/>
    <dgm:cxn modelId="{CB62BE5D-13D0-1B4C-BAAA-1BFFFD169D57}" type="presParOf" srcId="{990617EE-908D-BC4F-8DF3-9C5868014401}" destId="{70DFA21B-BCBB-934A-A879-B28251ABAE30}" srcOrd="0" destOrd="0" presId="urn:microsoft.com/office/officeart/2005/8/layout/vProcess5"/>
    <dgm:cxn modelId="{EFB1DC56-622F-1942-9C9B-0290DD0A78CA}" type="presParOf" srcId="{990617EE-908D-BC4F-8DF3-9C5868014401}" destId="{6AB8DF48-502D-9841-8829-ECC65405E01B}" srcOrd="1" destOrd="0" presId="urn:microsoft.com/office/officeart/2005/8/layout/vProcess5"/>
    <dgm:cxn modelId="{C069A390-273E-4442-B54C-0C3FD099A357}" type="presParOf" srcId="{990617EE-908D-BC4F-8DF3-9C5868014401}" destId="{BA1E3A06-7AE3-2947-85D1-E5F9D4E85681}" srcOrd="2" destOrd="0" presId="urn:microsoft.com/office/officeart/2005/8/layout/vProcess5"/>
    <dgm:cxn modelId="{083A7F78-13B9-D746-814B-BB59EA3FA4E3}" type="presParOf" srcId="{990617EE-908D-BC4F-8DF3-9C5868014401}" destId="{6439BA5A-1DEC-5D4A-80B0-23269018DDEA}" srcOrd="3" destOrd="0" presId="urn:microsoft.com/office/officeart/2005/8/layout/vProcess5"/>
    <dgm:cxn modelId="{ED926E5C-B053-7C4E-A3B7-E95E4936F596}" type="presParOf" srcId="{990617EE-908D-BC4F-8DF3-9C5868014401}" destId="{2F5D7CBF-208A-024F-8520-115219F9F9DF}" srcOrd="4" destOrd="0" presId="urn:microsoft.com/office/officeart/2005/8/layout/vProcess5"/>
    <dgm:cxn modelId="{AECA3E77-1976-6049-9E0B-2FC8E90CA557}" type="presParOf" srcId="{990617EE-908D-BC4F-8DF3-9C5868014401}" destId="{DB1804E3-FE4B-0045-9210-F154DC7FBBB2}" srcOrd="5" destOrd="0" presId="urn:microsoft.com/office/officeart/2005/8/layout/vProcess5"/>
    <dgm:cxn modelId="{2833A94F-A673-9240-9A18-274BE1222232}" type="presParOf" srcId="{990617EE-908D-BC4F-8DF3-9C5868014401}" destId="{D3EE47AA-AAE9-304F-A4A1-3A646079D37F}" srcOrd="6" destOrd="0" presId="urn:microsoft.com/office/officeart/2005/8/layout/vProcess5"/>
    <dgm:cxn modelId="{D8061286-DD59-AA44-803A-2342E5D3CC44}" type="presParOf" srcId="{990617EE-908D-BC4F-8DF3-9C5868014401}" destId="{A4DFDE30-FDD0-C246-9DEB-D7935B4F0601}" srcOrd="7" destOrd="0" presId="urn:microsoft.com/office/officeart/2005/8/layout/vProcess5"/>
    <dgm:cxn modelId="{E3B237D7-2201-A244-83B3-D81BF7A7B80F}" type="presParOf" srcId="{990617EE-908D-BC4F-8DF3-9C5868014401}" destId="{D9C53835-D8F9-2946-92C7-A13CC9861B0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B8DF48-502D-9841-8829-ECC65405E01B}">
      <dsp:nvSpPr>
        <dsp:cNvPr id="0" name=""/>
        <dsp:cNvSpPr/>
      </dsp:nvSpPr>
      <dsp:spPr>
        <a:xfrm>
          <a:off x="0" y="0"/>
          <a:ext cx="6382774" cy="1225533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2"/>
              </a:solidFill>
              <a:latin typeface="Source Sans Pro" panose="020B0503030403020204" pitchFamily="34" charset="0"/>
            </a:rPr>
            <a:t>Videos with higher SI/TI</a:t>
          </a:r>
          <a:br>
            <a:rPr lang="en-US" sz="2000" kern="1200" dirty="0">
              <a:solidFill>
                <a:schemeClr val="bg2"/>
              </a:solidFill>
              <a:latin typeface="Source Sans Pro" panose="020B0503030403020204" pitchFamily="34" charset="0"/>
            </a:rPr>
          </a:br>
          <a:r>
            <a:rPr lang="en-US" sz="2000" kern="1200" dirty="0">
              <a:solidFill>
                <a:schemeClr val="bg2"/>
              </a:solidFill>
              <a:latin typeface="Source Sans Pro" panose="020B0503030403020204" pitchFamily="34" charset="0"/>
            </a:rPr>
            <a:t>should be harder to compress</a:t>
          </a:r>
        </a:p>
      </dsp:txBody>
      <dsp:txXfrm>
        <a:off x="35895" y="35895"/>
        <a:ext cx="5060328" cy="1153743"/>
      </dsp:txXfrm>
    </dsp:sp>
    <dsp:sp modelId="{BA1E3A06-7AE3-2947-85D1-E5F9D4E85681}">
      <dsp:nvSpPr>
        <dsp:cNvPr id="0" name=""/>
        <dsp:cNvSpPr/>
      </dsp:nvSpPr>
      <dsp:spPr>
        <a:xfrm>
          <a:off x="563186" y="1429788"/>
          <a:ext cx="6382774" cy="1225533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2"/>
              </a:solidFill>
              <a:latin typeface="Source Sans Pro" panose="020B0503030403020204" pitchFamily="34" charset="0"/>
            </a:rPr>
            <a:t>Videos with higher SI/TI have lower quality when compressed under bitrate constraint</a:t>
          </a:r>
        </a:p>
      </dsp:txBody>
      <dsp:txXfrm>
        <a:off x="599081" y="1465683"/>
        <a:ext cx="4951202" cy="1153743"/>
      </dsp:txXfrm>
    </dsp:sp>
    <dsp:sp modelId="{6439BA5A-1DEC-5D4A-80B0-23269018DDEA}">
      <dsp:nvSpPr>
        <dsp:cNvPr id="0" name=""/>
        <dsp:cNvSpPr/>
      </dsp:nvSpPr>
      <dsp:spPr>
        <a:xfrm>
          <a:off x="1126372" y="2859577"/>
          <a:ext cx="6382774" cy="1225533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2"/>
              </a:solidFill>
              <a:latin typeface="Source Sans Pro" panose="020B0503030403020204" pitchFamily="34" charset="0"/>
            </a:rPr>
            <a:t>High SI/TI lead to lower quality</a:t>
          </a:r>
          <a:br>
            <a:rPr lang="en-US" sz="2000" kern="1200" dirty="0">
              <a:solidFill>
                <a:schemeClr val="bg2"/>
              </a:solidFill>
              <a:latin typeface="Source Sans Pro" panose="020B0503030403020204" pitchFamily="34" charset="0"/>
            </a:rPr>
          </a:br>
          <a:r>
            <a:rPr lang="en-US" sz="2000" kern="1200" dirty="0">
              <a:solidFill>
                <a:schemeClr val="bg2"/>
              </a:solidFill>
              <a:latin typeface="Source Sans Pro" panose="020B0503030403020204" pitchFamily="34" charset="0"/>
            </a:rPr>
            <a:t>and lower compressibility</a:t>
          </a:r>
        </a:p>
      </dsp:txBody>
      <dsp:txXfrm>
        <a:off x="1162267" y="2895472"/>
        <a:ext cx="4951202" cy="1153743"/>
      </dsp:txXfrm>
    </dsp:sp>
    <dsp:sp modelId="{2F5D7CBF-208A-024F-8520-115219F9F9DF}">
      <dsp:nvSpPr>
        <dsp:cNvPr id="0" name=""/>
        <dsp:cNvSpPr/>
      </dsp:nvSpPr>
      <dsp:spPr>
        <a:xfrm>
          <a:off x="5586178" y="929362"/>
          <a:ext cx="796596" cy="79659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/>
        </a:p>
      </dsp:txBody>
      <dsp:txXfrm>
        <a:off x="5765412" y="929362"/>
        <a:ext cx="438128" cy="599438"/>
      </dsp:txXfrm>
    </dsp:sp>
    <dsp:sp modelId="{DB1804E3-FE4B-0045-9210-F154DC7FBBB2}">
      <dsp:nvSpPr>
        <dsp:cNvPr id="0" name=""/>
        <dsp:cNvSpPr/>
      </dsp:nvSpPr>
      <dsp:spPr>
        <a:xfrm>
          <a:off x="6149364" y="2350981"/>
          <a:ext cx="796596" cy="79659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/>
        </a:p>
      </dsp:txBody>
      <dsp:txXfrm>
        <a:off x="6328598" y="2350981"/>
        <a:ext cx="438128" cy="5994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9A3AED2-1D7F-A04F-81B0-04A346C834D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128EE1-F3E5-1C4F-A822-5AB9D03544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133FF-EEE9-F94C-B3C1-90665EDCF24F}" type="datetimeFigureOut">
              <a:rPr lang="en-US" smtClean="0"/>
              <a:t>6/4/21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148549-D787-954E-B7FA-1DEDD83C2F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A7F90D-04F6-A144-8AC4-10DC33343E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9CDEEE-3CB6-ED48-A9D4-78515796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85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932808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272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917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448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AFF1D-02BF-7841-B003-C292B8C42D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654" y="2803360"/>
            <a:ext cx="11362280" cy="76360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de-DE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8602378-F23B-034C-94DB-30EF90AE54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5925" y="3742309"/>
            <a:ext cx="11361738" cy="927100"/>
          </a:xfrm>
        </p:spPr>
        <p:txBody>
          <a:bodyPr/>
          <a:lstStyle>
            <a:lvl1pPr marL="146050" indent="0" algn="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1423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userDrawn="1">
  <p:cSld name="Big number">
    <p:bg>
      <p:bgPr>
        <a:solidFill>
          <a:srgbClr val="1F7A8C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14"/>
          <p:cNvGrpSpPr/>
          <p:nvPr/>
        </p:nvGrpSpPr>
        <p:grpSpPr>
          <a:xfrm>
            <a:off x="1107334" y="5558840"/>
            <a:ext cx="994480" cy="61102"/>
            <a:chOff x="4580561" y="2589004"/>
            <a:chExt cx="1064464" cy="25200"/>
          </a:xfrm>
        </p:grpSpPr>
        <p:sp>
          <p:nvSpPr>
            <p:cNvPr id="133" name="Google Shape;133;p1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977"/>
            </a:p>
          </p:txBody>
        </p:sp>
        <p:sp>
          <p:nvSpPr>
            <p:cNvPr id="134" name="Google Shape;134;p1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977"/>
            </a:p>
          </p:txBody>
        </p:sp>
      </p:grpSp>
      <p:sp>
        <p:nvSpPr>
          <p:cNvPr id="135" name="Google Shape;135;p14"/>
          <p:cNvSpPr txBox="1">
            <a:spLocks noGrp="1"/>
          </p:cNvSpPr>
          <p:nvPr>
            <p:ph type="title" hasCustomPrompt="1"/>
          </p:nvPr>
        </p:nvSpPr>
        <p:spPr>
          <a:xfrm>
            <a:off x="972727" y="978600"/>
            <a:ext cx="10252535" cy="165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 b="0" i="0">
                <a:solidFill>
                  <a:schemeClr val="lt1"/>
                </a:solidFill>
                <a:latin typeface="Glegoo" pitchFamily="2" charset="77"/>
                <a:cs typeface="Glegoo" pitchFamily="2" charset="7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136" name="Google Shape;136;p14"/>
          <p:cNvSpPr txBox="1">
            <a:spLocks noGrp="1"/>
          </p:cNvSpPr>
          <p:nvPr>
            <p:ph type="body" idx="1"/>
          </p:nvPr>
        </p:nvSpPr>
        <p:spPr>
          <a:xfrm>
            <a:off x="972727" y="3030518"/>
            <a:ext cx="10252535" cy="2107200"/>
          </a:xfrm>
          <a:prstGeom prst="rect">
            <a:avLst/>
          </a:prstGeom>
        </p:spPr>
        <p:txBody>
          <a:bodyPr spcFirstLastPara="1" wrap="square" lIns="0" tIns="91425" rIns="91425" bIns="91425" anchor="t" anchorCtr="0"/>
          <a:lstStyle>
            <a:lvl1pPr marL="194722" lvl="0" indent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600" b="0" i="0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1219124" lvl="1" indent="-397909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828686" lvl="2" indent="-397909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2438248" lvl="3" indent="-397909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3047810" lvl="4" indent="-397909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3657372" lvl="5" indent="-397909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4266934" lvl="6" indent="-397909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4876495" lvl="7" indent="-397909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5486057" lvl="8" indent="-397909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38" name="Google Shape;138;p14">
            <a:hlinkClick r:id="" action="ppaction://noaction"/>
          </p:cNvPr>
          <p:cNvSpPr/>
          <p:nvPr/>
        </p:nvSpPr>
        <p:spPr>
          <a:xfrm>
            <a:off x="11042038" y="0"/>
            <a:ext cx="1151350" cy="605600"/>
          </a:xfrm>
          <a:prstGeom prst="rect">
            <a:avLst/>
          </a:prstGeom>
          <a:solidFill>
            <a:srgbClr val="1F7A8C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977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_alt1">
  <p:cSld name="Final">
    <p:bg>
      <p:bgPr>
        <a:solidFill>
          <a:srgbClr val="434343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7"/>
          <p:cNvSpPr txBox="1">
            <a:spLocks noGrp="1"/>
          </p:cNvSpPr>
          <p:nvPr>
            <p:ph type="title"/>
          </p:nvPr>
        </p:nvSpPr>
        <p:spPr>
          <a:xfrm>
            <a:off x="972727" y="1763267"/>
            <a:ext cx="10252535" cy="202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 b="0" i="0">
                <a:solidFill>
                  <a:schemeClr val="lt1"/>
                </a:solidFill>
                <a:latin typeface="Glegoo" pitchFamily="2" charset="77"/>
                <a:cs typeface="Glegoo" pitchFamily="2" charset="7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58" name="Google Shape;158;p17">
            <a:hlinkClick r:id="" action="ppaction://noaction"/>
          </p:cNvPr>
          <p:cNvSpPr/>
          <p:nvPr/>
        </p:nvSpPr>
        <p:spPr>
          <a:xfrm>
            <a:off x="11042038" y="0"/>
            <a:ext cx="1151350" cy="6056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977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11ED2-C145-7D40-9C15-E30DCD10726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3D66E-8224-D643-BECC-7F6F4A3EC0C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420945" y="6333131"/>
            <a:ext cx="1709913" cy="365125"/>
          </a:xfrm>
        </p:spPr>
        <p:txBody>
          <a:bodyPr/>
          <a:lstStyle/>
          <a:p>
            <a:fld id="{4AE23721-4B48-4E47-B831-68C1D5D90883}" type="datetime1">
              <a:rPr lang="en-US" smtClean="0"/>
              <a:t>6/4/21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29936-4BD4-494F-A93C-A75137163EF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329961" y="6333133"/>
            <a:ext cx="2354791" cy="365125"/>
          </a:xfrm>
        </p:spPr>
        <p:txBody>
          <a:bodyPr/>
          <a:lstStyle/>
          <a:p>
            <a:r>
              <a:rPr lang="en-US"/>
              <a:t>VQEG Online Meeting, June 2021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260BBAE-E81F-5345-A83C-7A81B8629E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5925" y="1676400"/>
            <a:ext cx="11361738" cy="4441825"/>
          </a:xfrm>
          <a:prstGeom prst="rect">
            <a:avLst/>
          </a:prstGeom>
        </p:spPr>
        <p:txBody>
          <a:bodyPr/>
          <a:lstStyle>
            <a:lvl1pPr marL="360000" indent="-311150">
              <a:spcBef>
                <a:spcPts val="600"/>
              </a:spcBef>
              <a:buClr>
                <a:schemeClr val="bg2"/>
              </a:buClr>
              <a:buSzPct val="100000"/>
              <a:buFont typeface="System Font Regular"/>
              <a:buChar char="—"/>
              <a:defRPr sz="1800">
                <a:solidFill>
                  <a:schemeClr val="bg2"/>
                </a:solidFill>
              </a:defRPr>
            </a:lvl1pPr>
            <a:lvl2pPr marL="720000" indent="-298450">
              <a:spcBef>
                <a:spcPts val="600"/>
              </a:spcBef>
              <a:buClr>
                <a:schemeClr val="bg2"/>
              </a:buClr>
              <a:buSzPct val="100000"/>
              <a:buFont typeface="Wingdings" pitchFamily="2" charset="2"/>
              <a:buChar char="§"/>
              <a:defRPr sz="1800">
                <a:solidFill>
                  <a:schemeClr val="bg2"/>
                </a:solidFill>
              </a:defRPr>
            </a:lvl2pPr>
            <a:lvl3pPr marL="1080000" indent="-298450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 marL="1440000" indent="-298450">
              <a:spcBef>
                <a:spcPts val="600"/>
              </a:spcBef>
              <a:buClr>
                <a:schemeClr val="bg2"/>
              </a:buClr>
              <a:buSzPct val="100000"/>
              <a:buFont typeface="Courier New" panose="02070309020205020404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 marL="1800000" indent="-298450">
              <a:spcBef>
                <a:spcPts val="600"/>
              </a:spcBef>
              <a:buClr>
                <a:schemeClr val="bg2"/>
              </a:buClr>
              <a:buFont typeface="System Font Regular"/>
              <a:buChar char="—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endParaRPr lang="en-US" dirty="0"/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endParaRPr lang="en-US" dirty="0"/>
          </a:p>
          <a:p>
            <a:pPr lvl="2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</a:p>
          <a:p>
            <a:pPr lvl="3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endParaRPr lang="en-US" dirty="0"/>
          </a:p>
          <a:p>
            <a:pPr lvl="4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85050B-5CFC-3A42-A89B-2C0415FD67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5654" y="6333132"/>
            <a:ext cx="1235934" cy="365125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B7A1328F-8B71-824B-9BBC-03429F921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FFBC2315-5A6F-1046-B37C-70192AB7B6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34876" y="6316441"/>
            <a:ext cx="1235934" cy="41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837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_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11ED2-C145-7D40-9C15-E30DCD10726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3D66E-8224-D643-BECC-7F6F4A3EC0C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FFBDFD1-17C8-8340-A148-7774AB319591}" type="datetime1">
              <a:rPr lang="en-US" smtClean="0"/>
              <a:t>6/4/21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29936-4BD4-494F-A93C-A75137163EF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VQEG Online Meeting, June 2021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260BBAE-E81F-5345-A83C-7A81B8629E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5925" y="1676400"/>
            <a:ext cx="11361738" cy="4441825"/>
          </a:xfrm>
          <a:prstGeom prst="rect">
            <a:avLst/>
          </a:prstGeom>
        </p:spPr>
        <p:txBody>
          <a:bodyPr/>
          <a:lstStyle>
            <a:lvl1pPr marL="360000" indent="-311150">
              <a:spcBef>
                <a:spcPts val="600"/>
              </a:spcBef>
              <a:buClr>
                <a:schemeClr val="tx1"/>
              </a:buClr>
              <a:buSzPct val="100000"/>
              <a:buFont typeface="System Font Regular"/>
              <a:buChar char="—"/>
              <a:defRPr sz="1800">
                <a:solidFill>
                  <a:schemeClr val="tx1"/>
                </a:solidFill>
              </a:defRPr>
            </a:lvl1pPr>
            <a:lvl2pPr marL="720000" indent="-29845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2pPr>
            <a:lvl3pPr marL="1080000" indent="-298450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 marL="1440000" indent="-298450">
              <a:spcBef>
                <a:spcPts val="600"/>
              </a:spcBef>
              <a:buClr>
                <a:schemeClr val="tx1"/>
              </a:buClr>
              <a:buSzPct val="100000"/>
              <a:buFont typeface="Courier New" panose="02070309020205020404" pitchFamily="49" charset="0"/>
              <a:buChar char="o"/>
              <a:defRPr sz="1800">
                <a:solidFill>
                  <a:schemeClr val="tx1"/>
                </a:solidFill>
              </a:defRPr>
            </a:lvl4pPr>
            <a:lvl5pPr marL="1800000" indent="-298450">
              <a:spcBef>
                <a:spcPts val="600"/>
              </a:spcBef>
              <a:buClr>
                <a:schemeClr val="tx1"/>
              </a:buClr>
              <a:buFont typeface="System Font Regular"/>
              <a:buChar char="—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endParaRPr lang="en-US" dirty="0"/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endParaRPr lang="en-US" dirty="0"/>
          </a:p>
          <a:p>
            <a:pPr lvl="2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</a:p>
          <a:p>
            <a:pPr lvl="3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endParaRPr lang="en-US" dirty="0"/>
          </a:p>
          <a:p>
            <a:pPr lvl="4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85050B-5CFC-3A42-A89B-2C0415FD67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9882" y="6333133"/>
            <a:ext cx="1235934" cy="365125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B7A1328F-8B71-824B-9BBC-03429F921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95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1"/>
          <p:cNvGrpSpPr/>
          <p:nvPr/>
        </p:nvGrpSpPr>
        <p:grpSpPr>
          <a:xfrm>
            <a:off x="10295312" y="5595416"/>
            <a:ext cx="994480" cy="61102"/>
            <a:chOff x="4580561" y="2589004"/>
            <a:chExt cx="1064464" cy="25200"/>
          </a:xfrm>
        </p:grpSpPr>
        <p:sp>
          <p:nvSpPr>
            <p:cNvPr id="105" name="Google Shape;10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977"/>
            </a:p>
          </p:txBody>
        </p:sp>
        <p:sp>
          <p:nvSpPr>
            <p:cNvPr id="106" name="Google Shape;10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977"/>
            </a:p>
          </p:txBody>
        </p:sp>
      </p:grpSp>
      <p:sp>
        <p:nvSpPr>
          <p:cNvPr id="107" name="Google Shape;107;p11"/>
          <p:cNvSpPr txBox="1">
            <a:spLocks noGrp="1"/>
          </p:cNvSpPr>
          <p:nvPr>
            <p:ph type="title"/>
          </p:nvPr>
        </p:nvSpPr>
        <p:spPr>
          <a:xfrm>
            <a:off x="972727" y="4145280"/>
            <a:ext cx="10426793" cy="98712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 b="0" i="0">
                <a:solidFill>
                  <a:schemeClr val="lt1"/>
                </a:solidFill>
                <a:latin typeface="Glegoo" pitchFamily="2" charset="77"/>
                <a:cs typeface="Glegoo" pitchFamily="2" charset="7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8168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Section Hea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1"/>
          <p:cNvGrpSpPr/>
          <p:nvPr/>
        </p:nvGrpSpPr>
        <p:grpSpPr>
          <a:xfrm>
            <a:off x="1107334" y="5558840"/>
            <a:ext cx="994480" cy="61102"/>
            <a:chOff x="4580561" y="2589004"/>
            <a:chExt cx="1064464" cy="25200"/>
          </a:xfrm>
        </p:grpSpPr>
        <p:sp>
          <p:nvSpPr>
            <p:cNvPr id="105" name="Google Shape;10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977"/>
            </a:p>
          </p:txBody>
        </p:sp>
        <p:sp>
          <p:nvSpPr>
            <p:cNvPr id="106" name="Google Shape;10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977"/>
            </a:p>
          </p:txBody>
        </p:sp>
      </p:grpSp>
      <p:sp>
        <p:nvSpPr>
          <p:cNvPr id="107" name="Google Shape;107;p11"/>
          <p:cNvSpPr txBox="1">
            <a:spLocks noGrp="1"/>
          </p:cNvSpPr>
          <p:nvPr>
            <p:ph type="title"/>
          </p:nvPr>
        </p:nvSpPr>
        <p:spPr>
          <a:xfrm>
            <a:off x="972727" y="4145280"/>
            <a:ext cx="9427049" cy="98712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 b="0" i="0">
                <a:solidFill>
                  <a:schemeClr val="lt1"/>
                </a:solidFill>
                <a:latin typeface="Glegoo" pitchFamily="2" charset="77"/>
                <a:cs typeface="Glegoo" pitchFamily="2" charset="7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7974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Section head 2"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1"/>
          <p:cNvGrpSpPr/>
          <p:nvPr/>
        </p:nvGrpSpPr>
        <p:grpSpPr>
          <a:xfrm>
            <a:off x="1107334" y="5558840"/>
            <a:ext cx="994480" cy="61102"/>
            <a:chOff x="4580561" y="2589004"/>
            <a:chExt cx="1064464" cy="25200"/>
          </a:xfrm>
        </p:grpSpPr>
        <p:sp>
          <p:nvSpPr>
            <p:cNvPr id="105" name="Google Shape;10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977"/>
            </a:p>
          </p:txBody>
        </p:sp>
        <p:sp>
          <p:nvSpPr>
            <p:cNvPr id="106" name="Google Shape;10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977"/>
            </a:p>
          </p:txBody>
        </p:sp>
      </p:grpSp>
      <p:sp>
        <p:nvSpPr>
          <p:cNvPr id="107" name="Google Shape;107;p11"/>
          <p:cNvSpPr txBox="1">
            <a:spLocks noGrp="1"/>
          </p:cNvSpPr>
          <p:nvPr>
            <p:ph type="title"/>
          </p:nvPr>
        </p:nvSpPr>
        <p:spPr>
          <a:xfrm>
            <a:off x="972727" y="4145280"/>
            <a:ext cx="9427049" cy="98712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 b="0" i="0">
                <a:solidFill>
                  <a:schemeClr val="lt1"/>
                </a:solidFill>
                <a:latin typeface="Glegoo" pitchFamily="2" charset="77"/>
                <a:cs typeface="Glegoo" pitchFamily="2" charset="7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3454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Section head 3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1"/>
          <p:cNvGrpSpPr/>
          <p:nvPr/>
        </p:nvGrpSpPr>
        <p:grpSpPr>
          <a:xfrm>
            <a:off x="1107334" y="5558840"/>
            <a:ext cx="994480" cy="61102"/>
            <a:chOff x="4580561" y="2589004"/>
            <a:chExt cx="1064464" cy="25200"/>
          </a:xfrm>
        </p:grpSpPr>
        <p:sp>
          <p:nvSpPr>
            <p:cNvPr id="105" name="Google Shape;10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977"/>
            </a:p>
          </p:txBody>
        </p:sp>
        <p:sp>
          <p:nvSpPr>
            <p:cNvPr id="106" name="Google Shape;10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977"/>
            </a:p>
          </p:txBody>
        </p:sp>
      </p:grpSp>
      <p:sp>
        <p:nvSpPr>
          <p:cNvPr id="107" name="Google Shape;107;p11"/>
          <p:cNvSpPr txBox="1">
            <a:spLocks noGrp="1"/>
          </p:cNvSpPr>
          <p:nvPr>
            <p:ph type="title"/>
          </p:nvPr>
        </p:nvSpPr>
        <p:spPr>
          <a:xfrm>
            <a:off x="972727" y="4145280"/>
            <a:ext cx="9427049" cy="987120"/>
          </a:xfrm>
          <a:prstGeom prst="rect">
            <a:avLst/>
          </a:prstGeom>
          <a:solidFill>
            <a:schemeClr val="bg2">
              <a:alpha val="63000"/>
            </a:schemeClr>
          </a:solidFill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 b="0" i="0">
                <a:solidFill>
                  <a:schemeClr val="lt1"/>
                </a:solidFill>
                <a:latin typeface="Glegoo" pitchFamily="2" charset="77"/>
                <a:cs typeface="Glegoo" pitchFamily="2" charset="7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7155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 userDrawn="1">
  <p:cSld name="1_Main poi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3E2867-DC2B-2D42-AD2B-4B17D8E959D3}"/>
              </a:ext>
            </a:extLst>
          </p:cNvPr>
          <p:cNvSpPr/>
          <p:nvPr userDrawn="1"/>
        </p:nvSpPr>
        <p:spPr>
          <a:xfrm>
            <a:off x="0" y="0"/>
            <a:ext cx="12193588" cy="6858000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6734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 userDrawn="1">
  <p:cSld name="Dark">
    <p:bg>
      <p:bgRef idx="1001">
        <a:schemeClr val="bg2"/>
      </p:bgRef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78840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54" y="593366"/>
            <a:ext cx="1136228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Glegoo"/>
              <a:buNone/>
              <a:defRPr sz="2800" b="1">
                <a:latin typeface="Glegoo"/>
                <a:ea typeface="Glegoo"/>
                <a:cs typeface="Glegoo"/>
                <a:sym typeface="Glego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Glegoo"/>
              <a:buNone/>
              <a:defRPr sz="2800" b="1">
                <a:latin typeface="Glegoo"/>
                <a:ea typeface="Glegoo"/>
                <a:cs typeface="Glegoo"/>
                <a:sym typeface="Glego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Glegoo"/>
              <a:buNone/>
              <a:defRPr sz="2800" b="1">
                <a:latin typeface="Glegoo"/>
                <a:ea typeface="Glegoo"/>
                <a:cs typeface="Glegoo"/>
                <a:sym typeface="Glego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Glegoo"/>
              <a:buNone/>
              <a:defRPr sz="2800" b="1">
                <a:latin typeface="Glegoo"/>
                <a:ea typeface="Glegoo"/>
                <a:cs typeface="Glegoo"/>
                <a:sym typeface="Glego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Glegoo"/>
              <a:buNone/>
              <a:defRPr sz="2800" b="1">
                <a:latin typeface="Glegoo"/>
                <a:ea typeface="Glegoo"/>
                <a:cs typeface="Glegoo"/>
                <a:sym typeface="Glego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Glegoo"/>
              <a:buNone/>
              <a:defRPr sz="2800" b="1">
                <a:latin typeface="Glegoo"/>
                <a:ea typeface="Glegoo"/>
                <a:cs typeface="Glegoo"/>
                <a:sym typeface="Glego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Glegoo"/>
              <a:buNone/>
              <a:defRPr sz="2800" b="1">
                <a:latin typeface="Glegoo"/>
                <a:ea typeface="Glegoo"/>
                <a:cs typeface="Glegoo"/>
                <a:sym typeface="Glego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Glegoo"/>
              <a:buNone/>
              <a:defRPr sz="2800" b="1">
                <a:latin typeface="Glegoo"/>
                <a:ea typeface="Glegoo"/>
                <a:cs typeface="Glegoo"/>
                <a:sym typeface="Glego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Glegoo"/>
              <a:buNone/>
              <a:defRPr sz="2800" b="1">
                <a:latin typeface="Glegoo"/>
                <a:ea typeface="Glegoo"/>
                <a:cs typeface="Glegoo"/>
                <a:sym typeface="Glegoo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54" y="1536634"/>
            <a:ext cx="1136228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Source Sans Pro"/>
              <a:buChar char="●"/>
              <a:defRPr sz="13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Source Sans Pro"/>
              <a:buChar char="○"/>
              <a:defRPr sz="11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Source Sans Pro"/>
              <a:buChar char="■"/>
              <a:defRPr sz="11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Source Sans Pro"/>
              <a:buChar char="●"/>
              <a:defRPr sz="11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Source Sans Pro"/>
              <a:buChar char="○"/>
              <a:defRPr sz="11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Source Sans Pro"/>
              <a:buChar char="■"/>
              <a:defRPr sz="11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Source Sans Pro"/>
              <a:buChar char="●"/>
              <a:defRPr sz="11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Source Sans Pro"/>
              <a:buChar char="○"/>
              <a:defRPr sz="11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Source Sans Pro"/>
              <a:buChar char="■"/>
              <a:defRPr sz="11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046239" y="6333134"/>
            <a:ext cx="7316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 b="0" i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ource Sans Pro"/>
              </a:defRPr>
            </a:lvl1pPr>
            <a:lvl2pPr lvl="1" algn="r">
              <a:buNone/>
              <a:defRPr sz="1334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334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334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334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334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334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334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334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35C7604-626F-C345-B2E1-098C60C3F0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98544" y="6333132"/>
            <a:ext cx="17099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2"/>
                </a:solidFill>
                <a:latin typeface="Source Sans Pro" panose="020B0503030403020204" pitchFamily="34" charset="0"/>
              </a:defRPr>
            </a:lvl1pPr>
          </a:lstStyle>
          <a:p>
            <a:fld id="{83FADD04-81CF-0C45-9B95-898E4682E7D0}" type="datetime1">
              <a:rPr lang="en-US" smtClean="0"/>
              <a:t>6/4/21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D75A8C7C-474C-4F4D-B8EC-B3C3688277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69943" y="6333133"/>
            <a:ext cx="41148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2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/>
              <a:t>VQEG Online Meeting, June 2021</a:t>
            </a:r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69" r:id="rId4"/>
    <p:sldLayoutId id="2147483666" r:id="rId5"/>
    <p:sldLayoutId id="2147483667" r:id="rId6"/>
    <p:sldLayoutId id="2147483668" r:id="rId7"/>
    <p:sldLayoutId id="2147483674" r:id="rId8"/>
    <p:sldLayoutId id="2147483673" r:id="rId9"/>
    <p:sldLayoutId id="2147483660" r:id="rId10"/>
    <p:sldLayoutId id="2147483663" r:id="rId11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Glegoo" pitchFamily="2" charset="77"/>
          <a:ea typeface="Glegoo" pitchFamily="2" charset="77"/>
          <a:cs typeface="Glegoo" pitchFamily="2" charset="77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0"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chemeClr val="bg2"/>
          </a:solidFill>
          <a:latin typeface="Source Sans Pro" panose="020B0503030403020204" pitchFamily="34" charset="0"/>
          <a:ea typeface="Source Sans Pro" panose="020B050303040302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jp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17" Type="http://schemas.openxmlformats.org/officeDocument/2006/relationships/image" Target="../media/image27.svg"/><Relationship Id="rId2" Type="http://schemas.openxmlformats.org/officeDocument/2006/relationships/image" Target="../media/image12.jp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sv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3823715-F4D1-6B48-AD9A-A1A87ECB6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08" y="1317099"/>
            <a:ext cx="8193956" cy="763600"/>
          </a:xfrm>
        </p:spPr>
        <p:txBody>
          <a:bodyPr lIns="0" tIns="0" rIns="0" bIns="0"/>
          <a:lstStyle/>
          <a:p>
            <a:pPr algn="l"/>
            <a:r>
              <a:rPr lang="en-US" dirty="0"/>
              <a:t>Impact of Spatial and Temporal Information on Video Quality and Compressibility </a:t>
            </a:r>
            <a:endParaRPr lang="en-US" sz="32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D442233-9102-CA43-8404-048493F978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5655" y="3183598"/>
            <a:ext cx="10092196" cy="522000"/>
          </a:xfrm>
        </p:spPr>
        <p:txBody>
          <a:bodyPr lIns="0" tIns="0" rIns="0" bIns="0"/>
          <a:lstStyle/>
          <a:p>
            <a:pPr algn="l"/>
            <a:r>
              <a:rPr lang="en-US" sz="1800" dirty="0"/>
              <a:t>Werner Robitza</a:t>
            </a:r>
            <a:r>
              <a:rPr lang="en-US" sz="1800" baseline="30000" dirty="0"/>
              <a:t>1,2</a:t>
            </a:r>
            <a:r>
              <a:rPr lang="en-US" sz="1800" dirty="0"/>
              <a:t>, Rakesh Rao Ramachandra Rao</a:t>
            </a:r>
            <a:r>
              <a:rPr lang="en-US" sz="1800" baseline="30000" dirty="0"/>
              <a:t>2</a:t>
            </a:r>
            <a:r>
              <a:rPr lang="en-US" sz="1800" dirty="0"/>
              <a:t>, Steve Göring</a:t>
            </a:r>
            <a:r>
              <a:rPr lang="en-US" sz="1800" baseline="30000" dirty="0"/>
              <a:t>2</a:t>
            </a:r>
            <a:r>
              <a:rPr lang="en-US" sz="1800" dirty="0"/>
              <a:t>, Alexander Raake</a:t>
            </a:r>
            <a:r>
              <a:rPr lang="en-US" sz="1800" baseline="30000" dirty="0"/>
              <a:t>2</a:t>
            </a:r>
            <a:endParaRPr lang="en-US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4947F6-BFA4-404A-98D3-BD29E3276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86" y="5999356"/>
            <a:ext cx="1730380" cy="511296"/>
          </a:xfrm>
          <a:prstGeom prst="rect">
            <a:avLst/>
          </a:prstGeom>
        </p:spPr>
      </p:pic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D59949F2-12C1-E44A-87CB-08C8CD1D360C}"/>
              </a:ext>
            </a:extLst>
          </p:cNvPr>
          <p:cNvSpPr txBox="1">
            <a:spLocks/>
          </p:cNvSpPr>
          <p:nvPr/>
        </p:nvSpPr>
        <p:spPr>
          <a:xfrm>
            <a:off x="415655" y="3749609"/>
            <a:ext cx="5764118" cy="1169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4605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Source Sans Pro"/>
              <a:buNone/>
              <a:defRPr sz="2400" b="0" i="0" u="none" strike="noStrike" cap="none">
                <a:solidFill>
                  <a:schemeClr val="bg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Source Sans Pro"/>
              <a:buChar char="○"/>
              <a:defRPr sz="11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Source Sans Pro"/>
              <a:buChar char="■"/>
              <a:defRPr sz="11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Source Sans Pro"/>
              <a:buChar char="●"/>
              <a:defRPr sz="11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Source Sans Pro"/>
              <a:buChar char="○"/>
              <a:defRPr sz="11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Source Sans Pro"/>
              <a:buChar char="■"/>
              <a:defRPr sz="11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Source Sans Pro"/>
              <a:buChar char="●"/>
              <a:defRPr sz="11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Source Sans Pro"/>
              <a:buChar char="○"/>
              <a:defRPr sz="11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Source Sans Pro"/>
              <a:buChar char="■"/>
              <a:defRPr sz="11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algn="l"/>
            <a:r>
              <a:rPr lang="en-US" sz="1600" baseline="30000" dirty="0"/>
              <a:t>1 </a:t>
            </a:r>
            <a:r>
              <a:rPr lang="en-US" sz="1600" dirty="0"/>
              <a:t>AVEQ GmbH, Vienna, Austria</a:t>
            </a:r>
          </a:p>
          <a:p>
            <a:pPr algn="l"/>
            <a:r>
              <a:rPr lang="en-US" sz="1600" baseline="30000" dirty="0"/>
              <a:t>2 </a:t>
            </a:r>
            <a:r>
              <a:rPr lang="en-US" sz="1600" dirty="0" err="1"/>
              <a:t>Ilmenau</a:t>
            </a:r>
            <a:r>
              <a:rPr lang="en-US" sz="1600" dirty="0"/>
              <a:t> University of Technology, </a:t>
            </a:r>
            <a:r>
              <a:rPr lang="en-US" sz="1600" dirty="0" err="1"/>
              <a:t>Ilmenau</a:t>
            </a:r>
            <a:r>
              <a:rPr lang="en-US" sz="1600" dirty="0"/>
              <a:t>, Germany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29D6CDC-4B66-CC4A-9299-62E82E7453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1804" y="5850252"/>
            <a:ext cx="1981200" cy="660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88C70D-A3CE-C444-A8F6-930EB2EF0501}"/>
              </a:ext>
            </a:extLst>
          </p:cNvPr>
          <p:cNvSpPr txBox="1"/>
          <p:nvPr/>
        </p:nvSpPr>
        <p:spPr>
          <a:xfrm>
            <a:off x="2958213" y="6289729"/>
            <a:ext cx="6187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Source Sans Pro" panose="020B0503030403020204" pitchFamily="34" charset="0"/>
              </a:rPr>
              <a:t>Video Quality Experts Group —  7-11 June, 2021</a:t>
            </a:r>
          </a:p>
        </p:txBody>
      </p:sp>
    </p:spTree>
    <p:extLst>
      <p:ext uri="{BB962C8B-B14F-4D97-AF65-F5344CB8AC3E}">
        <p14:creationId xmlns:p14="http://schemas.microsoft.com/office/powerpoint/2010/main" val="3666956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5C40AB-3FCA-3F4C-99D9-ABB9E1F1BD0C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11046239" y="6333134"/>
            <a:ext cx="731695" cy="365125"/>
          </a:xfrm>
        </p:spPr>
        <p:txBody>
          <a:bodyPr/>
          <a:lstStyle/>
          <a:p>
            <a:fld id="{00000000-1234-1234-1234-123412341234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6C0749-D523-C74E-9205-20BAAD9EDCF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329961" y="6333133"/>
            <a:ext cx="2354791" cy="365125"/>
          </a:xfrm>
        </p:spPr>
        <p:txBody>
          <a:bodyPr/>
          <a:lstStyle/>
          <a:p>
            <a:r>
              <a:rPr lang="en-US"/>
              <a:t>VQEG Online Meeting, June 2021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CC373B1-DBB7-D34B-B5D1-D715E346F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54" y="593366"/>
            <a:ext cx="11362280" cy="763600"/>
          </a:xfrm>
        </p:spPr>
        <p:txBody>
          <a:bodyPr/>
          <a:lstStyle/>
          <a:p>
            <a:r>
              <a:rPr lang="en-US" dirty="0"/>
              <a:t>Determining Quality/Compressibility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1B13E7-4892-3A47-A30B-A67C886E0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54" y="1356966"/>
            <a:ext cx="6400800" cy="4572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D084EB-D22F-A649-BCE9-718E079F25F8}"/>
              </a:ext>
            </a:extLst>
          </p:cNvPr>
          <p:cNvSpPr txBox="1"/>
          <p:nvPr/>
        </p:nvSpPr>
        <p:spPr>
          <a:xfrm>
            <a:off x="7549798" y="2829387"/>
            <a:ext cx="4228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Source Sans Pro" panose="020B0503030403020204" pitchFamily="34" charset="0"/>
              </a:rPr>
              <a:t>Create bitrate ladder for each SRC, i.e. MOS against bitrate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Source Sans Pro" panose="020B0503030403020204" pitchFamily="34" charset="0"/>
              </a:rPr>
              <a:t>Construct convex hull of ideal points</a:t>
            </a:r>
          </a:p>
        </p:txBody>
      </p:sp>
    </p:spTree>
    <p:extLst>
      <p:ext uri="{BB962C8B-B14F-4D97-AF65-F5344CB8AC3E}">
        <p14:creationId xmlns:p14="http://schemas.microsoft.com/office/powerpoint/2010/main" val="2988216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5C40AB-3FCA-3F4C-99D9-ABB9E1F1BD0C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11046239" y="6333134"/>
            <a:ext cx="731695" cy="365125"/>
          </a:xfrm>
        </p:spPr>
        <p:txBody>
          <a:bodyPr/>
          <a:lstStyle/>
          <a:p>
            <a:fld id="{00000000-1234-1234-1234-123412341234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6C0749-D523-C74E-9205-20BAAD9EDCF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329961" y="6333133"/>
            <a:ext cx="2354791" cy="365125"/>
          </a:xfrm>
        </p:spPr>
        <p:txBody>
          <a:bodyPr/>
          <a:lstStyle/>
          <a:p>
            <a:r>
              <a:rPr lang="en-US"/>
              <a:t>VQEG Online Meeting, June 2021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CC373B1-DBB7-D34B-B5D1-D715E346F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54" y="593366"/>
            <a:ext cx="11362280" cy="763600"/>
          </a:xfrm>
        </p:spPr>
        <p:txBody>
          <a:bodyPr/>
          <a:lstStyle/>
          <a:p>
            <a:r>
              <a:rPr lang="en-US" dirty="0"/>
              <a:t>Determining Quality/Compressibility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A6D947-E3B8-F544-BABE-8B87B9484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54" y="1356966"/>
            <a:ext cx="6400800" cy="4572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83DF27-716E-874B-8016-A232BDBE2BC9}"/>
              </a:ext>
            </a:extLst>
          </p:cNvPr>
          <p:cNvSpPr txBox="1"/>
          <p:nvPr/>
        </p:nvSpPr>
        <p:spPr>
          <a:xfrm>
            <a:off x="7549798" y="2829387"/>
            <a:ext cx="4228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Source Sans Pro" panose="020B0503030403020204" pitchFamily="34" charset="0"/>
              </a:rPr>
              <a:t>Create bitrate ladder for each SRC, i.e. MOS against bitrate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Source Sans Pro" panose="020B0503030403020204" pitchFamily="34" charset="0"/>
              </a:rPr>
              <a:t>Construct convex hull of ideal points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Source Sans Pro" panose="020B0503030403020204" pitchFamily="34" charset="0"/>
              </a:rPr>
              <a:t>Fit sigmoid function</a:t>
            </a:r>
            <a:r>
              <a:rPr lang="en-US" sz="1800" baseline="30000" dirty="0">
                <a:latin typeface="Source Sans Pro" panose="020B0503030403020204" pitchFamily="34" charset="0"/>
              </a:rPr>
              <a:t>1</a:t>
            </a:r>
            <a:r>
              <a:rPr lang="en-US" sz="1800" dirty="0">
                <a:latin typeface="Source Sans Pro" panose="020B0503030403020204" pitchFamily="34" charset="0"/>
              </a:rPr>
              <a:t> against hull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DF0DDA-B05E-8546-AF87-CE4FB2221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6693" y="4216248"/>
            <a:ext cx="3425393" cy="5147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621CBE-C090-6446-B4A0-75642CDC353B}"/>
              </a:ext>
            </a:extLst>
          </p:cNvPr>
          <p:cNvSpPr txBox="1"/>
          <p:nvPr/>
        </p:nvSpPr>
        <p:spPr>
          <a:xfrm>
            <a:off x="7549798" y="5603726"/>
            <a:ext cx="4467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>
                <a:latin typeface="Source Sans Pro" panose="020B0503030403020204" pitchFamily="34" charset="0"/>
              </a:rPr>
              <a:t>1 </a:t>
            </a:r>
            <a:r>
              <a:rPr lang="en-US" sz="1200" dirty="0">
                <a:latin typeface="Source Sans Pro" panose="020B0503030403020204" pitchFamily="34" charset="0"/>
              </a:rPr>
              <a:t>based on: </a:t>
            </a:r>
            <a:r>
              <a:rPr lang="en-US" sz="1200" dirty="0" err="1">
                <a:latin typeface="Source Sans Pro" panose="020B0503030403020204" pitchFamily="34" charset="0"/>
              </a:rPr>
              <a:t>Hanhart</a:t>
            </a:r>
            <a:r>
              <a:rPr lang="en-US" sz="1200" dirty="0">
                <a:latin typeface="Source Sans Pro" panose="020B0503030403020204" pitchFamily="34" charset="0"/>
              </a:rPr>
              <a:t> et al. (2014), Calculation of average coding efficiency based on subjective quality scores</a:t>
            </a:r>
          </a:p>
        </p:txBody>
      </p:sp>
    </p:spTree>
    <p:extLst>
      <p:ext uri="{BB962C8B-B14F-4D97-AF65-F5344CB8AC3E}">
        <p14:creationId xmlns:p14="http://schemas.microsoft.com/office/powerpoint/2010/main" val="3889073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5C40AB-3FCA-3F4C-99D9-ABB9E1F1BD0C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11046239" y="6333134"/>
            <a:ext cx="731695" cy="365125"/>
          </a:xfrm>
        </p:spPr>
        <p:txBody>
          <a:bodyPr/>
          <a:lstStyle/>
          <a:p>
            <a:fld id="{00000000-1234-1234-1234-123412341234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6C0749-D523-C74E-9205-20BAAD9EDCF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329961" y="6333133"/>
            <a:ext cx="2354791" cy="365125"/>
          </a:xfrm>
        </p:spPr>
        <p:txBody>
          <a:bodyPr/>
          <a:lstStyle/>
          <a:p>
            <a:r>
              <a:rPr lang="en-US"/>
              <a:t>VQEG Online Meeting, June 2021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CC373B1-DBB7-D34B-B5D1-D715E346F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54" y="593366"/>
            <a:ext cx="11362280" cy="763600"/>
          </a:xfrm>
        </p:spPr>
        <p:txBody>
          <a:bodyPr/>
          <a:lstStyle/>
          <a:p>
            <a:r>
              <a:rPr lang="en-US" dirty="0"/>
              <a:t>Determining Quality/Compressibility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A6D947-E3B8-F544-BABE-8B87B9484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54" y="1356966"/>
            <a:ext cx="6400800" cy="4572000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D8B62FF6-4386-9745-9593-5AC7E88A69BA}"/>
              </a:ext>
            </a:extLst>
          </p:cNvPr>
          <p:cNvSpPr/>
          <p:nvPr/>
        </p:nvSpPr>
        <p:spPr>
          <a:xfrm>
            <a:off x="4772556" y="3934820"/>
            <a:ext cx="747837" cy="773082"/>
          </a:xfrm>
          <a:custGeom>
            <a:avLst/>
            <a:gdLst>
              <a:gd name="connsiteX0" fmla="*/ 16996 w 747837"/>
              <a:gd name="connsiteY0" fmla="*/ 728960 h 773082"/>
              <a:gd name="connsiteX1" fmla="*/ 13597 w 747837"/>
              <a:gd name="connsiteY1" fmla="*/ 701766 h 773082"/>
              <a:gd name="connsiteX2" fmla="*/ 16996 w 747837"/>
              <a:gd name="connsiteY2" fmla="*/ 480814 h 773082"/>
              <a:gd name="connsiteX3" fmla="*/ 27194 w 747837"/>
              <a:gd name="connsiteY3" fmla="*/ 457019 h 773082"/>
              <a:gd name="connsiteX4" fmla="*/ 30593 w 747837"/>
              <a:gd name="connsiteY4" fmla="*/ 446822 h 773082"/>
              <a:gd name="connsiteX5" fmla="*/ 37392 w 747837"/>
              <a:gd name="connsiteY5" fmla="*/ 436624 h 773082"/>
              <a:gd name="connsiteX6" fmla="*/ 57787 w 747837"/>
              <a:gd name="connsiteY6" fmla="*/ 402631 h 773082"/>
              <a:gd name="connsiteX7" fmla="*/ 78183 w 747837"/>
              <a:gd name="connsiteY7" fmla="*/ 372038 h 773082"/>
              <a:gd name="connsiteX8" fmla="*/ 84982 w 747837"/>
              <a:gd name="connsiteY8" fmla="*/ 361840 h 773082"/>
              <a:gd name="connsiteX9" fmla="*/ 95179 w 747837"/>
              <a:gd name="connsiteY9" fmla="*/ 355042 h 773082"/>
              <a:gd name="connsiteX10" fmla="*/ 108776 w 747837"/>
              <a:gd name="connsiteY10" fmla="*/ 334646 h 773082"/>
              <a:gd name="connsiteX11" fmla="*/ 118974 w 747837"/>
              <a:gd name="connsiteY11" fmla="*/ 324448 h 773082"/>
              <a:gd name="connsiteX12" fmla="*/ 135970 w 747837"/>
              <a:gd name="connsiteY12" fmla="*/ 293855 h 773082"/>
              <a:gd name="connsiteX13" fmla="*/ 152967 w 747837"/>
              <a:gd name="connsiteY13" fmla="*/ 270060 h 773082"/>
              <a:gd name="connsiteX14" fmla="*/ 173362 w 747837"/>
              <a:gd name="connsiteY14" fmla="*/ 249665 h 773082"/>
              <a:gd name="connsiteX15" fmla="*/ 207355 w 747837"/>
              <a:gd name="connsiteY15" fmla="*/ 215672 h 773082"/>
              <a:gd name="connsiteX16" fmla="*/ 217553 w 747837"/>
              <a:gd name="connsiteY16" fmla="*/ 205474 h 773082"/>
              <a:gd name="connsiteX17" fmla="*/ 237948 w 747837"/>
              <a:gd name="connsiteY17" fmla="*/ 178280 h 773082"/>
              <a:gd name="connsiteX18" fmla="*/ 278739 w 747837"/>
              <a:gd name="connsiteY18" fmla="*/ 157885 h 773082"/>
              <a:gd name="connsiteX19" fmla="*/ 295735 w 747837"/>
              <a:gd name="connsiteY19" fmla="*/ 147687 h 773082"/>
              <a:gd name="connsiteX20" fmla="*/ 309332 w 747837"/>
              <a:gd name="connsiteY20" fmla="*/ 140889 h 773082"/>
              <a:gd name="connsiteX21" fmla="*/ 329728 w 747837"/>
              <a:gd name="connsiteY21" fmla="*/ 130691 h 773082"/>
              <a:gd name="connsiteX22" fmla="*/ 353523 w 747837"/>
              <a:gd name="connsiteY22" fmla="*/ 117094 h 773082"/>
              <a:gd name="connsiteX23" fmla="*/ 373918 w 747837"/>
              <a:gd name="connsiteY23" fmla="*/ 103497 h 773082"/>
              <a:gd name="connsiteX24" fmla="*/ 394314 w 747837"/>
              <a:gd name="connsiteY24" fmla="*/ 89900 h 773082"/>
              <a:gd name="connsiteX25" fmla="*/ 411310 w 747837"/>
              <a:gd name="connsiteY25" fmla="*/ 86500 h 773082"/>
              <a:gd name="connsiteX26" fmla="*/ 441903 w 747837"/>
              <a:gd name="connsiteY26" fmla="*/ 76303 h 773082"/>
              <a:gd name="connsiteX27" fmla="*/ 452101 w 747837"/>
              <a:gd name="connsiteY27" fmla="*/ 72903 h 773082"/>
              <a:gd name="connsiteX28" fmla="*/ 462299 w 747837"/>
              <a:gd name="connsiteY28" fmla="*/ 69504 h 773082"/>
              <a:gd name="connsiteX29" fmla="*/ 482695 w 747837"/>
              <a:gd name="connsiteY29" fmla="*/ 59306 h 773082"/>
              <a:gd name="connsiteX30" fmla="*/ 506489 w 747837"/>
              <a:gd name="connsiteY30" fmla="*/ 49109 h 773082"/>
              <a:gd name="connsiteX31" fmla="*/ 526885 w 747837"/>
              <a:gd name="connsiteY31" fmla="*/ 35512 h 773082"/>
              <a:gd name="connsiteX32" fmla="*/ 584672 w 747837"/>
              <a:gd name="connsiteY32" fmla="*/ 28713 h 773082"/>
              <a:gd name="connsiteX33" fmla="*/ 605068 w 747837"/>
              <a:gd name="connsiteY33" fmla="*/ 21915 h 773082"/>
              <a:gd name="connsiteX34" fmla="*/ 625463 w 747837"/>
              <a:gd name="connsiteY34" fmla="*/ 15116 h 773082"/>
              <a:gd name="connsiteX35" fmla="*/ 635661 w 747837"/>
              <a:gd name="connsiteY35" fmla="*/ 11717 h 773082"/>
              <a:gd name="connsiteX36" fmla="*/ 679851 w 747837"/>
              <a:gd name="connsiteY36" fmla="*/ 4918 h 773082"/>
              <a:gd name="connsiteX37" fmla="*/ 737639 w 747837"/>
              <a:gd name="connsiteY37" fmla="*/ 8318 h 773082"/>
              <a:gd name="connsiteX38" fmla="*/ 741038 w 747837"/>
              <a:gd name="connsiteY38" fmla="*/ 123892 h 773082"/>
              <a:gd name="connsiteX39" fmla="*/ 744437 w 747837"/>
              <a:gd name="connsiteY39" fmla="*/ 191877 h 773082"/>
              <a:gd name="connsiteX40" fmla="*/ 747837 w 747837"/>
              <a:gd name="connsiteY40" fmla="*/ 419628 h 773082"/>
              <a:gd name="connsiteX41" fmla="*/ 741038 w 747837"/>
              <a:gd name="connsiteY41" fmla="*/ 552199 h 773082"/>
              <a:gd name="connsiteX42" fmla="*/ 737639 w 747837"/>
              <a:gd name="connsiteY42" fmla="*/ 575993 h 773082"/>
              <a:gd name="connsiteX43" fmla="*/ 734240 w 747837"/>
              <a:gd name="connsiteY43" fmla="*/ 613385 h 773082"/>
              <a:gd name="connsiteX44" fmla="*/ 730840 w 747837"/>
              <a:gd name="connsiteY44" fmla="*/ 708564 h 773082"/>
              <a:gd name="connsiteX45" fmla="*/ 465698 w 747837"/>
              <a:gd name="connsiteY45" fmla="*/ 745956 h 773082"/>
              <a:gd name="connsiteX46" fmla="*/ 71385 w 747837"/>
              <a:gd name="connsiteY46" fmla="*/ 749355 h 773082"/>
              <a:gd name="connsiteX47" fmla="*/ 44190 w 747837"/>
              <a:gd name="connsiteY47" fmla="*/ 745956 h 773082"/>
              <a:gd name="connsiteX48" fmla="*/ 0 w 747837"/>
              <a:gd name="connsiteY48" fmla="*/ 739158 h 773082"/>
              <a:gd name="connsiteX49" fmla="*/ 16996 w 747837"/>
              <a:gd name="connsiteY49" fmla="*/ 728960 h 77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47837" h="773082">
                <a:moveTo>
                  <a:pt x="16996" y="728960"/>
                </a:moveTo>
                <a:cubicBezTo>
                  <a:pt x="15863" y="719895"/>
                  <a:pt x="13597" y="710901"/>
                  <a:pt x="13597" y="701766"/>
                </a:cubicBezTo>
                <a:cubicBezTo>
                  <a:pt x="13597" y="628107"/>
                  <a:pt x="14830" y="554442"/>
                  <a:pt x="16996" y="480814"/>
                </a:cubicBezTo>
                <a:cubicBezTo>
                  <a:pt x="17164" y="475111"/>
                  <a:pt x="25631" y="460667"/>
                  <a:pt x="27194" y="457019"/>
                </a:cubicBezTo>
                <a:cubicBezTo>
                  <a:pt x="28605" y="453726"/>
                  <a:pt x="28991" y="450027"/>
                  <a:pt x="30593" y="446822"/>
                </a:cubicBezTo>
                <a:cubicBezTo>
                  <a:pt x="32420" y="443168"/>
                  <a:pt x="35365" y="440171"/>
                  <a:pt x="37392" y="436624"/>
                </a:cubicBezTo>
                <a:cubicBezTo>
                  <a:pt x="58295" y="400043"/>
                  <a:pt x="24527" y="452519"/>
                  <a:pt x="57787" y="402631"/>
                </a:cubicBezTo>
                <a:lnTo>
                  <a:pt x="78183" y="372038"/>
                </a:lnTo>
                <a:cubicBezTo>
                  <a:pt x="80449" y="368639"/>
                  <a:pt x="81583" y="364106"/>
                  <a:pt x="84982" y="361840"/>
                </a:cubicBezTo>
                <a:lnTo>
                  <a:pt x="95179" y="355042"/>
                </a:lnTo>
                <a:cubicBezTo>
                  <a:pt x="99711" y="348243"/>
                  <a:pt x="102998" y="340424"/>
                  <a:pt x="108776" y="334646"/>
                </a:cubicBezTo>
                <a:cubicBezTo>
                  <a:pt x="112175" y="331247"/>
                  <a:pt x="116090" y="328294"/>
                  <a:pt x="118974" y="324448"/>
                </a:cubicBezTo>
                <a:cubicBezTo>
                  <a:pt x="129170" y="310854"/>
                  <a:pt x="128219" y="307420"/>
                  <a:pt x="135970" y="293855"/>
                </a:cubicBezTo>
                <a:cubicBezTo>
                  <a:pt x="138848" y="288819"/>
                  <a:pt x="150113" y="273231"/>
                  <a:pt x="152967" y="270060"/>
                </a:cubicBezTo>
                <a:cubicBezTo>
                  <a:pt x="159399" y="262914"/>
                  <a:pt x="166564" y="256463"/>
                  <a:pt x="173362" y="249665"/>
                </a:cubicBezTo>
                <a:lnTo>
                  <a:pt x="207355" y="215672"/>
                </a:lnTo>
                <a:cubicBezTo>
                  <a:pt x="210754" y="212273"/>
                  <a:pt x="214886" y="209474"/>
                  <a:pt x="217553" y="205474"/>
                </a:cubicBezTo>
                <a:cubicBezTo>
                  <a:pt x="222313" y="198333"/>
                  <a:pt x="232566" y="182317"/>
                  <a:pt x="237948" y="178280"/>
                </a:cubicBezTo>
                <a:cubicBezTo>
                  <a:pt x="247027" y="171471"/>
                  <a:pt x="267401" y="164688"/>
                  <a:pt x="278739" y="157885"/>
                </a:cubicBezTo>
                <a:cubicBezTo>
                  <a:pt x="284404" y="154486"/>
                  <a:pt x="289959" y="150896"/>
                  <a:pt x="295735" y="147687"/>
                </a:cubicBezTo>
                <a:cubicBezTo>
                  <a:pt x="300165" y="145226"/>
                  <a:pt x="304932" y="143403"/>
                  <a:pt x="309332" y="140889"/>
                </a:cubicBezTo>
                <a:cubicBezTo>
                  <a:pt x="327785" y="130345"/>
                  <a:pt x="311029" y="136923"/>
                  <a:pt x="329728" y="130691"/>
                </a:cubicBezTo>
                <a:cubicBezTo>
                  <a:pt x="365000" y="107175"/>
                  <a:pt x="310402" y="142966"/>
                  <a:pt x="353523" y="117094"/>
                </a:cubicBezTo>
                <a:cubicBezTo>
                  <a:pt x="360529" y="112890"/>
                  <a:pt x="367120" y="108029"/>
                  <a:pt x="373918" y="103497"/>
                </a:cubicBezTo>
                <a:cubicBezTo>
                  <a:pt x="373920" y="103496"/>
                  <a:pt x="394311" y="89901"/>
                  <a:pt x="394314" y="89900"/>
                </a:cubicBezTo>
                <a:cubicBezTo>
                  <a:pt x="399979" y="88767"/>
                  <a:pt x="405736" y="88020"/>
                  <a:pt x="411310" y="86500"/>
                </a:cubicBezTo>
                <a:cubicBezTo>
                  <a:pt x="411317" y="86498"/>
                  <a:pt x="436800" y="78004"/>
                  <a:pt x="441903" y="76303"/>
                </a:cubicBezTo>
                <a:lnTo>
                  <a:pt x="452101" y="72903"/>
                </a:lnTo>
                <a:cubicBezTo>
                  <a:pt x="455500" y="71770"/>
                  <a:pt x="459318" y="71491"/>
                  <a:pt x="462299" y="69504"/>
                </a:cubicBezTo>
                <a:cubicBezTo>
                  <a:pt x="481895" y="56441"/>
                  <a:pt x="462994" y="67750"/>
                  <a:pt x="482695" y="59306"/>
                </a:cubicBezTo>
                <a:cubicBezTo>
                  <a:pt x="512090" y="46708"/>
                  <a:pt x="482581" y="57078"/>
                  <a:pt x="506489" y="49109"/>
                </a:cubicBezTo>
                <a:cubicBezTo>
                  <a:pt x="513288" y="44577"/>
                  <a:pt x="518748" y="36252"/>
                  <a:pt x="526885" y="35512"/>
                </a:cubicBezTo>
                <a:cubicBezTo>
                  <a:pt x="539995" y="34320"/>
                  <a:pt x="569083" y="32610"/>
                  <a:pt x="584672" y="28713"/>
                </a:cubicBezTo>
                <a:cubicBezTo>
                  <a:pt x="591624" y="26975"/>
                  <a:pt x="598269" y="24181"/>
                  <a:pt x="605068" y="21915"/>
                </a:cubicBezTo>
                <a:lnTo>
                  <a:pt x="625463" y="15116"/>
                </a:lnTo>
                <a:cubicBezTo>
                  <a:pt x="628862" y="13983"/>
                  <a:pt x="632114" y="12224"/>
                  <a:pt x="635661" y="11717"/>
                </a:cubicBezTo>
                <a:cubicBezTo>
                  <a:pt x="666279" y="7343"/>
                  <a:pt x="651553" y="9636"/>
                  <a:pt x="679851" y="4918"/>
                </a:cubicBezTo>
                <a:cubicBezTo>
                  <a:pt x="699114" y="6051"/>
                  <a:pt x="728814" y="-8842"/>
                  <a:pt x="737639" y="8318"/>
                </a:cubicBezTo>
                <a:cubicBezTo>
                  <a:pt x="755266" y="42592"/>
                  <a:pt x="739612" y="85377"/>
                  <a:pt x="741038" y="123892"/>
                </a:cubicBezTo>
                <a:cubicBezTo>
                  <a:pt x="741878" y="146566"/>
                  <a:pt x="743304" y="169215"/>
                  <a:pt x="744437" y="191877"/>
                </a:cubicBezTo>
                <a:cubicBezTo>
                  <a:pt x="745570" y="267794"/>
                  <a:pt x="747837" y="343703"/>
                  <a:pt x="747837" y="419628"/>
                </a:cubicBezTo>
                <a:cubicBezTo>
                  <a:pt x="747837" y="439726"/>
                  <a:pt x="743676" y="523184"/>
                  <a:pt x="741038" y="552199"/>
                </a:cubicBezTo>
                <a:cubicBezTo>
                  <a:pt x="740313" y="560178"/>
                  <a:pt x="738524" y="568030"/>
                  <a:pt x="737639" y="575993"/>
                </a:cubicBezTo>
                <a:cubicBezTo>
                  <a:pt x="736257" y="588432"/>
                  <a:pt x="735373" y="600921"/>
                  <a:pt x="734240" y="613385"/>
                </a:cubicBezTo>
                <a:cubicBezTo>
                  <a:pt x="733107" y="645111"/>
                  <a:pt x="732509" y="676861"/>
                  <a:pt x="730840" y="708564"/>
                </a:cubicBezTo>
                <a:cubicBezTo>
                  <a:pt x="724485" y="829305"/>
                  <a:pt x="694959" y="742979"/>
                  <a:pt x="465698" y="745956"/>
                </a:cubicBezTo>
                <a:cubicBezTo>
                  <a:pt x="214195" y="755447"/>
                  <a:pt x="345627" y="753709"/>
                  <a:pt x="71385" y="749355"/>
                </a:cubicBezTo>
                <a:lnTo>
                  <a:pt x="44190" y="745956"/>
                </a:lnTo>
                <a:cubicBezTo>
                  <a:pt x="4755" y="741575"/>
                  <a:pt x="21592" y="746355"/>
                  <a:pt x="0" y="739158"/>
                </a:cubicBezTo>
                <a:lnTo>
                  <a:pt x="16996" y="728960"/>
                </a:lnTo>
                <a:close/>
              </a:path>
            </a:pathLst>
          </a:cu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EA27464-32F3-FB4D-AAE6-6F15FD586E94}"/>
              </a:ext>
            </a:extLst>
          </p:cNvPr>
          <p:cNvCxnSpPr>
            <a:cxnSpLocks/>
          </p:cNvCxnSpPr>
          <p:nvPr/>
        </p:nvCxnSpPr>
        <p:spPr>
          <a:xfrm flipH="1">
            <a:off x="5520393" y="4400506"/>
            <a:ext cx="2285461" cy="0"/>
          </a:xfrm>
          <a:prstGeom prst="straightConnector1">
            <a:avLst/>
          </a:prstGeom>
          <a:ln>
            <a:solidFill>
              <a:schemeClr val="bg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B8EF206-B8F4-D640-8FED-37A9330B824B}"/>
              </a:ext>
            </a:extLst>
          </p:cNvPr>
          <p:cNvCxnSpPr>
            <a:cxnSpLocks/>
            <a:stCxn id="7" idx="43"/>
            <a:endCxn id="15" idx="1"/>
          </p:cNvCxnSpPr>
          <p:nvPr/>
        </p:nvCxnSpPr>
        <p:spPr>
          <a:xfrm>
            <a:off x="5506796" y="4548205"/>
            <a:ext cx="3237651" cy="1042197"/>
          </a:xfrm>
          <a:prstGeom prst="bentConnector3">
            <a:avLst>
              <a:gd name="adj1" fmla="val 62399"/>
            </a:avLst>
          </a:prstGeom>
          <a:ln>
            <a:solidFill>
              <a:schemeClr val="bg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A873BEE-714E-7F4A-850F-74C62BCEAF09}"/>
              </a:ext>
            </a:extLst>
          </p:cNvPr>
          <p:cNvSpPr txBox="1"/>
          <p:nvPr/>
        </p:nvSpPr>
        <p:spPr>
          <a:xfrm>
            <a:off x="8744447" y="5128737"/>
            <a:ext cx="3033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>
                <a:latin typeface="Source Sans Pro" panose="020B0503030403020204" pitchFamily="34" charset="0"/>
              </a:rPr>
              <a:t>Compressibility</a:t>
            </a:r>
            <a:endParaRPr lang="en-US" sz="1800" dirty="0">
              <a:latin typeface="Source Sans Pro" panose="020B0503030403020204" pitchFamily="34" charset="0"/>
            </a:endParaRPr>
          </a:p>
          <a:p>
            <a:pPr algn="l"/>
            <a:r>
              <a:rPr lang="en-US" sz="1800" dirty="0">
                <a:latin typeface="Source Sans Pro" panose="020B0503030403020204" pitchFamily="34" charset="0"/>
              </a:rPr>
              <a:t>1 number for each SRC/codec combination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5C5B28-8998-5843-94E6-0D6DD230FE2B}"/>
              </a:ext>
            </a:extLst>
          </p:cNvPr>
          <p:cNvSpPr txBox="1"/>
          <p:nvPr/>
        </p:nvSpPr>
        <p:spPr>
          <a:xfrm>
            <a:off x="7549798" y="2829387"/>
            <a:ext cx="42281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Source Sans Pro" panose="020B0503030403020204" pitchFamily="34" charset="0"/>
              </a:rPr>
              <a:t>Create bitrate ladder for each SRC, i.e. MOS against bitrate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Source Sans Pro" panose="020B0503030403020204" pitchFamily="34" charset="0"/>
              </a:rPr>
              <a:t>Construct convex hull of ideal points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Source Sans Pro" panose="020B0503030403020204" pitchFamily="34" charset="0"/>
              </a:rPr>
              <a:t>Fit sigmoid function against hull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Source Sans Pro" panose="020B0503030403020204" pitchFamily="34" charset="0"/>
              </a:rPr>
              <a:t>Calculate are under each curve as quality/compressibility for that SRC/codec</a:t>
            </a:r>
          </a:p>
        </p:txBody>
      </p:sp>
    </p:spTree>
    <p:extLst>
      <p:ext uri="{BB962C8B-B14F-4D97-AF65-F5344CB8AC3E}">
        <p14:creationId xmlns:p14="http://schemas.microsoft.com/office/powerpoint/2010/main" val="2027995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2B23D4-F747-BD47-8E53-186294955F6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6A6DFC-33B7-BA4C-B802-257AED29EDE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VQEG Online Meeting, June 2021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0FF0228-F31B-7648-9E22-43A1297F3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Compressibility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820CC2-F965-A746-AA98-C17D8E7D6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54" y="1356966"/>
            <a:ext cx="6400800" cy="4572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619B60-F5A1-E149-B5BE-3AA885913B9C}"/>
              </a:ext>
            </a:extLst>
          </p:cNvPr>
          <p:cNvSpPr txBox="1"/>
          <p:nvPr/>
        </p:nvSpPr>
        <p:spPr>
          <a:xfrm>
            <a:off x="7972085" y="1356966"/>
            <a:ext cx="3805849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à"/>
            </a:pPr>
            <a:r>
              <a:rPr lang="en-US" sz="1800" dirty="0">
                <a:latin typeface="Source Sans Pro" panose="020B0503030403020204" pitchFamily="34" charset="0"/>
              </a:rPr>
              <a:t>Each SRC and codec have different compressibility scores</a:t>
            </a:r>
          </a:p>
          <a:p>
            <a:pPr marL="285750" indent="-285750" algn="l">
              <a:buFont typeface="Wingdings" pitchFamily="2" charset="2"/>
              <a:buChar char="à"/>
            </a:pPr>
            <a:endParaRPr lang="en-US" sz="1800" dirty="0">
              <a:latin typeface="Source Sans Pro" panose="020B0503030403020204" pitchFamily="34" charset="0"/>
            </a:endParaRPr>
          </a:p>
          <a:p>
            <a:r>
              <a:rPr lang="en-US" sz="1800" dirty="0">
                <a:latin typeface="Source Sans Pro" panose="020B0503030403020204" pitchFamily="34" charset="0"/>
              </a:rPr>
              <a:t>Note:</a:t>
            </a:r>
          </a:p>
          <a:p>
            <a:pPr marL="285750" indent="-285750">
              <a:spcAft>
                <a:spcPts val="600"/>
              </a:spcAft>
              <a:buFont typeface="System Font Regular"/>
              <a:buChar char="—"/>
            </a:pPr>
            <a:r>
              <a:rPr lang="en-US" sz="1800" dirty="0">
                <a:latin typeface="Source Sans Pro" panose="020B0503030403020204" pitchFamily="34" charset="0"/>
              </a:rPr>
              <a:t>Scores are normalized between 0 and 1 for this analysis (to be refined)</a:t>
            </a:r>
          </a:p>
          <a:p>
            <a:pPr marL="285750" indent="-285750">
              <a:spcAft>
                <a:spcPts val="600"/>
              </a:spcAft>
              <a:buFont typeface="System Font Regular"/>
              <a:buChar char="—"/>
            </a:pPr>
            <a:r>
              <a:rPr lang="en-US" sz="1800" dirty="0">
                <a:latin typeface="Source Sans Pro" panose="020B0503030403020204" pitchFamily="34" charset="0"/>
              </a:rPr>
              <a:t>Scores are based on MOS here</a:t>
            </a:r>
          </a:p>
          <a:p>
            <a:pPr algn="l"/>
            <a:endParaRPr lang="en-US" sz="1800" dirty="0">
              <a:latin typeface="Source Sans Pro" panose="020B0503030403020204" pitchFamily="34" charset="0"/>
            </a:endParaRPr>
          </a:p>
          <a:p>
            <a:pPr algn="l">
              <a:spcAft>
                <a:spcPts val="600"/>
              </a:spcAft>
            </a:pPr>
            <a:r>
              <a:rPr lang="en-US" sz="1800" dirty="0">
                <a:latin typeface="Source Sans Pro" panose="020B0503030403020204" pitchFamily="34" charset="0"/>
              </a:rPr>
              <a:t>Examples:</a:t>
            </a:r>
          </a:p>
          <a:p>
            <a:pPr marL="285750" indent="-285750" algn="l">
              <a:spcAft>
                <a:spcPts val="600"/>
              </a:spcAft>
              <a:buFont typeface="System Font Regular"/>
              <a:buChar char="—"/>
            </a:pPr>
            <a:r>
              <a:rPr lang="en-US" sz="1800" dirty="0">
                <a:latin typeface="Source Sans Pro" panose="020B0503030403020204" pitchFamily="34" charset="0"/>
              </a:rPr>
              <a:t>BBB is the easiest to compress, although used very often in tests</a:t>
            </a:r>
          </a:p>
          <a:p>
            <a:pPr marL="285750" indent="-285750" algn="l">
              <a:spcAft>
                <a:spcPts val="600"/>
              </a:spcAft>
              <a:buFont typeface="System Font Regular"/>
              <a:buChar char="—"/>
            </a:pPr>
            <a:r>
              <a:rPr lang="en-US" sz="1800" dirty="0">
                <a:latin typeface="Source Sans Pro" panose="020B0503030403020204" pitchFamily="34" charset="0"/>
              </a:rPr>
              <a:t>Netflix Water sequence is the hardest</a:t>
            </a:r>
          </a:p>
          <a:p>
            <a:pPr marL="342900" indent="-342900" algn="l">
              <a:buFont typeface="System Font Regular"/>
              <a:buChar char="—"/>
            </a:pPr>
            <a:endParaRPr lang="en-US" sz="1800" dirty="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127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C600CC-F067-1844-A3A9-A67895A023B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267A14-0D8B-8A4F-8237-D694D079F51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VQEG Online Meeting, June 2021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2E68629-1A31-AD4D-84FC-389C83BF7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0921D8-6849-9B4E-8D99-61F480724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735" y="920623"/>
            <a:ext cx="6234680" cy="5344011"/>
          </a:xfrm>
          <a:prstGeom prst="rect">
            <a:avLst/>
          </a:prstGeom>
        </p:spPr>
      </p:pic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562DB587-3B9F-1945-8F14-1DA7896C584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83912" y="975166"/>
            <a:ext cx="3894022" cy="3872720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TI features</a:t>
            </a:r>
            <a:r>
              <a:rPr lang="en-US" dirty="0"/>
              <a:t> have higher correlation with compressibility than </a:t>
            </a:r>
            <a:r>
              <a:rPr lang="en-US" b="1" dirty="0">
                <a:solidFill>
                  <a:schemeClr val="accent4"/>
                </a:solidFill>
              </a:rPr>
              <a:t>SI features</a:t>
            </a:r>
          </a:p>
          <a:p>
            <a:r>
              <a:rPr lang="en-US" b="1" dirty="0">
                <a:solidFill>
                  <a:schemeClr val="accent1"/>
                </a:solidFill>
                <a:latin typeface="Source Sans Pro" panose="020B0503030403020204" pitchFamily="34" charset="0"/>
              </a:rPr>
              <a:t>Minimum TI</a:t>
            </a:r>
            <a:r>
              <a:rPr lang="en-US" dirty="0">
                <a:solidFill>
                  <a:schemeClr val="accent1"/>
                </a:solidFill>
                <a:latin typeface="Source Sans Pro" panose="020B0503030403020204" pitchFamily="34" charset="0"/>
              </a:rPr>
              <a:t> </a:t>
            </a:r>
            <a:r>
              <a:rPr lang="en-US" dirty="0">
                <a:latin typeface="Source Sans Pro" panose="020B0503030403020204" pitchFamily="34" charset="0"/>
              </a:rPr>
              <a:t>seems like a better correlated indicator than maximum TI</a:t>
            </a:r>
          </a:p>
          <a:p>
            <a:r>
              <a:rPr lang="en-US" b="1" dirty="0">
                <a:solidFill>
                  <a:schemeClr val="accent4"/>
                </a:solidFill>
                <a:latin typeface="Source Sans Pro" panose="020B0503030403020204" pitchFamily="34" charset="0"/>
              </a:rPr>
              <a:t>Mean SI</a:t>
            </a:r>
            <a:r>
              <a:rPr lang="en-US" dirty="0">
                <a:latin typeface="Source Sans Pro" panose="020B0503030403020204" pitchFamily="34" charset="0"/>
              </a:rPr>
              <a:t> correlates better than min/max</a:t>
            </a:r>
          </a:p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ource Sans Pro" panose="020B0503030403020204" pitchFamily="34" charset="0"/>
              </a:rPr>
              <a:t>Criticality metric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Source Sans Pro" panose="020B0503030403020204" pitchFamily="34" charset="0"/>
              </a:rPr>
              <a:t> </a:t>
            </a:r>
            <a:r>
              <a:rPr lang="en-US" dirty="0">
                <a:latin typeface="Source Sans Pro" panose="020B0503030403020204" pitchFamily="34" charset="0"/>
              </a:rPr>
              <a:t>from Fenimore et al. has good correlation with compressibility</a:t>
            </a:r>
          </a:p>
        </p:txBody>
      </p:sp>
      <p:sp>
        <p:nvSpPr>
          <p:cNvPr id="12" name="Content Placeholder 12">
            <a:extLst>
              <a:ext uri="{FF2B5EF4-FFF2-40B4-BE49-F238E27FC236}">
                <a16:creationId xmlns:a16="http://schemas.microsoft.com/office/drawing/2014/main" id="{6BA23FCF-C2D3-1C4B-942F-8DBDE8ABB850}"/>
              </a:ext>
            </a:extLst>
          </p:cNvPr>
          <p:cNvSpPr txBox="1">
            <a:spLocks/>
          </p:cNvSpPr>
          <p:nvPr/>
        </p:nvSpPr>
        <p:spPr>
          <a:xfrm>
            <a:off x="490455" y="1205059"/>
            <a:ext cx="1108346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60000" marR="0" lvl="0" indent="-3111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System Font Regular"/>
              <a:buChar char="—"/>
              <a:defRPr sz="1800" b="0" i="0" u="none" strike="noStrike" cap="none">
                <a:solidFill>
                  <a:schemeClr val="bg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20000" marR="0" lvl="1" indent="-2984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defRPr sz="1800" b="0" i="0" u="none" strike="noStrike" cap="none">
                <a:solidFill>
                  <a:schemeClr val="bg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080000" marR="0" lvl="2" indent="-2984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800" b="0" i="0" u="none" strike="noStrike" cap="none">
                <a:solidFill>
                  <a:schemeClr val="bg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440000" marR="0" lvl="3" indent="-2984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Courier New" panose="02070309020205020404" pitchFamily="49" charset="0"/>
              <a:buChar char="o"/>
              <a:defRPr sz="1800" b="0" i="0" u="none" strike="noStrike" cap="none">
                <a:solidFill>
                  <a:schemeClr val="bg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00000" marR="0" lvl="4" indent="-2984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ts val="1100"/>
              <a:buFont typeface="System Font Regular"/>
              <a:buChar char="—"/>
              <a:defRPr sz="1800" b="0" i="0" u="none" strike="noStrike" cap="none">
                <a:solidFill>
                  <a:schemeClr val="bg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Source Sans Pro"/>
              <a:buChar char="■"/>
              <a:defRPr sz="11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Source Sans Pro"/>
              <a:buChar char="●"/>
              <a:defRPr sz="11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Source Sans Pro"/>
              <a:buChar char="○"/>
              <a:defRPr sz="11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Source Sans Pro"/>
              <a:buChar char="■"/>
              <a:defRPr sz="11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48850" indent="0">
              <a:buNone/>
            </a:pPr>
            <a:r>
              <a:rPr lang="en-US" sz="1400" dirty="0">
                <a:latin typeface="Source Sans Pro" panose="020B0503030403020204" pitchFamily="34" charset="0"/>
              </a:rPr>
              <a:t>Features</a:t>
            </a:r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651396D2-87DE-A442-908F-A9BA0CDADC42}"/>
              </a:ext>
            </a:extLst>
          </p:cNvPr>
          <p:cNvSpPr/>
          <p:nvPr/>
        </p:nvSpPr>
        <p:spPr>
          <a:xfrm>
            <a:off x="816825" y="1672670"/>
            <a:ext cx="261256" cy="39769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id="{F2112954-CC3C-9344-9472-FB4366E4BF60}"/>
              </a:ext>
            </a:extLst>
          </p:cNvPr>
          <p:cNvSpPr txBox="1">
            <a:spLocks/>
          </p:cNvSpPr>
          <p:nvPr/>
        </p:nvSpPr>
        <p:spPr>
          <a:xfrm>
            <a:off x="6681951" y="5882513"/>
            <a:ext cx="2685073" cy="543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60000" marR="0" lvl="0" indent="-3111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System Font Regular"/>
              <a:buChar char="—"/>
              <a:defRPr sz="1800" b="0" i="0" u="none" strike="noStrike" cap="none">
                <a:solidFill>
                  <a:schemeClr val="bg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20000" marR="0" lvl="1" indent="-2984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defRPr sz="1800" b="0" i="0" u="none" strike="noStrike" cap="none">
                <a:solidFill>
                  <a:schemeClr val="bg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080000" marR="0" lvl="2" indent="-2984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800" b="0" i="0" u="none" strike="noStrike" cap="none">
                <a:solidFill>
                  <a:schemeClr val="bg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440000" marR="0" lvl="3" indent="-2984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Courier New" panose="02070309020205020404" pitchFamily="49" charset="0"/>
              <a:buChar char="o"/>
              <a:defRPr sz="1800" b="0" i="0" u="none" strike="noStrike" cap="none">
                <a:solidFill>
                  <a:schemeClr val="bg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00000" marR="0" lvl="4" indent="-2984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ts val="1100"/>
              <a:buFont typeface="System Font Regular"/>
              <a:buChar char="—"/>
              <a:defRPr sz="1800" b="0" i="0" u="none" strike="noStrike" cap="none">
                <a:solidFill>
                  <a:schemeClr val="bg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Source Sans Pro"/>
              <a:buChar char="■"/>
              <a:defRPr sz="11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Source Sans Pro"/>
              <a:buChar char="●"/>
              <a:defRPr sz="11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Source Sans Pro"/>
              <a:buChar char="○"/>
              <a:defRPr sz="11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Source Sans Pro"/>
              <a:buChar char="■"/>
              <a:defRPr sz="11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48850" indent="0">
              <a:buNone/>
            </a:pPr>
            <a:r>
              <a:rPr lang="en-US" sz="1400" dirty="0">
                <a:latin typeface="Source Sans Pro" panose="020B0503030403020204" pitchFamily="34" charset="0"/>
              </a:rPr>
              <a:t>Correlation with compressibility</a:t>
            </a:r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7D8F2C79-A640-E34F-A6A9-996A26F0A464}"/>
              </a:ext>
            </a:extLst>
          </p:cNvPr>
          <p:cNvSpPr/>
          <p:nvPr/>
        </p:nvSpPr>
        <p:spPr>
          <a:xfrm rot="16200000">
            <a:off x="4549974" y="4165972"/>
            <a:ext cx="261256" cy="39769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61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591667-228F-5E41-BCBE-161BA296C1B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CC13AA-ED3C-534B-A49E-725F19ABFF0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VQEG Online Meeting, June 2021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551E2-07C5-4544-8F86-A161B02CADB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Method to determine quality/compressibility of a given SRC and codec</a:t>
            </a:r>
          </a:p>
          <a:p>
            <a:pPr lvl="1"/>
            <a:r>
              <a:rPr lang="en-US" dirty="0"/>
              <a:t>Construct convex hull</a:t>
            </a:r>
          </a:p>
          <a:p>
            <a:pPr lvl="1"/>
            <a:r>
              <a:rPr lang="en-US" dirty="0"/>
              <a:t>Determine area under the curve</a:t>
            </a:r>
          </a:p>
          <a:p>
            <a:r>
              <a:rPr lang="en-US" dirty="0"/>
              <a:t>Results:</a:t>
            </a:r>
          </a:p>
          <a:p>
            <a:pPr lvl="1"/>
            <a:r>
              <a:rPr lang="en-US" dirty="0"/>
              <a:t>SI/TI correlate with quality and compressibility</a:t>
            </a:r>
          </a:p>
          <a:p>
            <a:pPr lvl="1"/>
            <a:r>
              <a:rPr lang="en-US" dirty="0"/>
              <a:t>Minimum TI is a useful indicator too (for short sequences)</a:t>
            </a:r>
          </a:p>
          <a:p>
            <a:r>
              <a:rPr lang="en-US" dirty="0"/>
              <a:t>Further research:</a:t>
            </a:r>
          </a:p>
          <a:p>
            <a:pPr lvl="1"/>
            <a:r>
              <a:rPr lang="en-US" dirty="0"/>
              <a:t>Are there combinations of SI/TI that can be more useful?</a:t>
            </a:r>
          </a:p>
          <a:p>
            <a:pPr lvl="1"/>
            <a:r>
              <a:rPr lang="en-US" dirty="0"/>
              <a:t>Determine compressibility as a single number on universal scale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2E7E60-A02C-D04D-846C-E198B072D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509350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E232526-C4C0-1643-AE66-CE5CA06F8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526" y="3429000"/>
            <a:ext cx="10252535" cy="802502"/>
          </a:xfrm>
        </p:spPr>
        <p:txBody>
          <a:bodyPr/>
          <a:lstStyle/>
          <a:p>
            <a:r>
              <a:rPr lang="en-US" sz="40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443640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DD1A9AD0-A224-5B43-B847-3B5AFA527967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11046239" y="6333134"/>
            <a:ext cx="731695" cy="365125"/>
          </a:xfrm>
        </p:spPr>
        <p:txBody>
          <a:bodyPr/>
          <a:lstStyle/>
          <a:p>
            <a:fld id="{00000000-1234-1234-1234-123412341234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4A0085C7-AA1D-A147-9577-1A054791276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329961" y="6333133"/>
            <a:ext cx="2354791" cy="365125"/>
          </a:xfrm>
        </p:spPr>
        <p:txBody>
          <a:bodyPr/>
          <a:lstStyle/>
          <a:p>
            <a:r>
              <a:rPr lang="en-US"/>
              <a:t>VQEG Online Meeting, June 2021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48D2E75-72FB-E24E-9E30-162F16CC34B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7799" y="1676400"/>
            <a:ext cx="8193687" cy="4441825"/>
          </a:xfrm>
        </p:spPr>
        <p:txBody>
          <a:bodyPr/>
          <a:lstStyle/>
          <a:p>
            <a:r>
              <a:rPr lang="en-US" dirty="0"/>
              <a:t>This presentation is a preview of an upcoming paper at </a:t>
            </a:r>
            <a:r>
              <a:rPr lang="en-US" dirty="0" err="1"/>
              <a:t>QoMEX</a:t>
            </a:r>
            <a:r>
              <a:rPr lang="en-US" dirty="0"/>
              <a:t> 2021</a:t>
            </a:r>
          </a:p>
          <a:p>
            <a:r>
              <a:rPr lang="en-US" dirty="0"/>
              <a:t>Online from June 14</a:t>
            </a:r>
            <a:r>
              <a:rPr lang="en-US" baseline="30000" dirty="0"/>
              <a:t>th</a:t>
            </a:r>
            <a:r>
              <a:rPr lang="en-US" dirty="0"/>
              <a:t>-17</a:t>
            </a:r>
            <a:r>
              <a:rPr lang="en-US" baseline="30000" dirty="0"/>
              <a:t>th </a:t>
            </a:r>
          </a:p>
          <a:p>
            <a:r>
              <a:rPr lang="en-US" dirty="0"/>
              <a:t>https://qomex2021.itec.aau.at/</a:t>
            </a:r>
          </a:p>
          <a:p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C7EDDBE5-9D71-314C-88C5-BD82B500B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54" y="593366"/>
            <a:ext cx="11362280" cy="763600"/>
          </a:xfrm>
        </p:spPr>
        <p:txBody>
          <a:bodyPr/>
          <a:lstStyle/>
          <a:p>
            <a:r>
              <a:rPr lang="en-US" dirty="0"/>
              <a:t>Intro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C4C28C-8574-084A-904F-36DAFB5F0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715" y="3429000"/>
            <a:ext cx="4181219" cy="254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721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DD1A9AD0-A224-5B43-B847-3B5AFA527967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11046239" y="6333134"/>
            <a:ext cx="731695" cy="365125"/>
          </a:xfrm>
        </p:spPr>
        <p:txBody>
          <a:bodyPr/>
          <a:lstStyle/>
          <a:p>
            <a:fld id="{00000000-1234-1234-1234-123412341234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4A0085C7-AA1D-A147-9577-1A054791276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329961" y="6333133"/>
            <a:ext cx="2354791" cy="365125"/>
          </a:xfrm>
        </p:spPr>
        <p:txBody>
          <a:bodyPr/>
          <a:lstStyle/>
          <a:p>
            <a:r>
              <a:rPr lang="en-US"/>
              <a:t>VQEG Online Meeting, June 2021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48D2E75-72FB-E24E-9E30-162F16CC34B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7799" y="1676400"/>
            <a:ext cx="8193687" cy="4441825"/>
          </a:xfrm>
        </p:spPr>
        <p:txBody>
          <a:bodyPr/>
          <a:lstStyle/>
          <a:p>
            <a:pPr marL="48850" indent="0">
              <a:buNone/>
            </a:pPr>
            <a:r>
              <a:rPr lang="en-US" dirty="0"/>
              <a:t>About SI and TI:</a:t>
            </a:r>
          </a:p>
          <a:p>
            <a:r>
              <a:rPr lang="en-US" dirty="0"/>
              <a:t>Defined in ITU-T Rec. P.910</a:t>
            </a:r>
          </a:p>
          <a:p>
            <a:r>
              <a:rPr lang="en-US" dirty="0"/>
              <a:t>Classify spatiotemporal complexity of video sequences</a:t>
            </a:r>
          </a:p>
          <a:p>
            <a:r>
              <a:rPr lang="en-US" b="1" dirty="0">
                <a:latin typeface="Source Sans Pro" panose="020B0503030403020204" pitchFamily="34" charset="0"/>
              </a:rPr>
              <a:t>SI:</a:t>
            </a:r>
            <a:r>
              <a:rPr lang="en-US" dirty="0">
                <a:latin typeface="Source Sans Pro" panose="020B0503030403020204" pitchFamily="34" charset="0"/>
              </a:rPr>
              <a:t> Standard deviation of Sobel-filtered image</a:t>
            </a:r>
          </a:p>
          <a:p>
            <a:r>
              <a:rPr lang="en-US" b="1" dirty="0">
                <a:latin typeface="Source Sans Pro" panose="020B0503030403020204" pitchFamily="34" charset="0"/>
              </a:rPr>
              <a:t>TI:</a:t>
            </a:r>
            <a:r>
              <a:rPr lang="en-US" dirty="0">
                <a:latin typeface="Source Sans Pro" panose="020B0503030403020204" pitchFamily="34" charset="0"/>
              </a:rPr>
              <a:t> A basic motion difference feature for adjacent frames</a:t>
            </a:r>
          </a:p>
          <a:p>
            <a:pPr marL="48850" indent="0">
              <a:buNone/>
            </a:pPr>
            <a:endParaRPr lang="en-US" dirty="0">
              <a:latin typeface="Source Sans Pro" panose="020B0503030403020204" pitchFamily="34" charset="0"/>
            </a:endParaRPr>
          </a:p>
          <a:p>
            <a:pPr marL="48850" indent="0">
              <a:buNone/>
            </a:pPr>
            <a:r>
              <a:rPr lang="en-US" dirty="0">
                <a:latin typeface="Source Sans Pro" panose="020B0503030403020204" pitchFamily="34" charset="0"/>
              </a:rPr>
              <a:t>This contribution:</a:t>
            </a:r>
          </a:p>
          <a:p>
            <a:pPr>
              <a:buClr>
                <a:srgbClr val="1A1A1A"/>
              </a:buClr>
            </a:pPr>
            <a:r>
              <a:rPr lang="en-US" dirty="0"/>
              <a:t>Related to ongoing VQEG NORM project</a:t>
            </a:r>
          </a:p>
          <a:p>
            <a:pPr>
              <a:buClr>
                <a:srgbClr val="1A1A1A"/>
              </a:buClr>
            </a:pPr>
            <a:r>
              <a:rPr lang="en-US" dirty="0"/>
              <a:t>SI/TI frequently used for classifying sources for video quality tests</a:t>
            </a:r>
            <a:endParaRPr lang="en-US" dirty="0">
              <a:latin typeface="Source Sans Pro" panose="020B0503030403020204" pitchFamily="34" charset="0"/>
            </a:endParaRPr>
          </a:p>
          <a:p>
            <a:pPr>
              <a:buClr>
                <a:srgbClr val="1A1A1A"/>
              </a:buClr>
            </a:pPr>
            <a:r>
              <a:rPr lang="en-US" b="1" dirty="0">
                <a:latin typeface="Source Sans Pro" panose="020B0503030403020204" pitchFamily="34" charset="0"/>
              </a:rPr>
              <a:t>How well can SI/TI be used to gauge compressibility of a video?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C7EDDBE5-9D71-314C-88C5-BD82B500B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54" y="593366"/>
            <a:ext cx="11362280" cy="763600"/>
          </a:xfrm>
        </p:spPr>
        <p:txBody>
          <a:bodyPr/>
          <a:lstStyle/>
          <a:p>
            <a:r>
              <a:rPr lang="en-US" dirty="0"/>
              <a:t>Spatial Information / Temporal Information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B471526-B47A-FB42-981C-8C6FBDB72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221" y="3893583"/>
            <a:ext cx="2349995" cy="176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DC2F8BE-D2A7-6949-AAA4-74FC7B91B901}"/>
              </a:ext>
            </a:extLst>
          </p:cNvPr>
          <p:cNvSpPr/>
          <p:nvPr/>
        </p:nvSpPr>
        <p:spPr>
          <a:xfrm>
            <a:off x="7478441" y="5787125"/>
            <a:ext cx="4299222" cy="477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latin typeface="Source Sans Pro" panose="020B0503030403020204" pitchFamily="34" charset="0"/>
              </a:rPr>
              <a:t>By Simpsons contributor, CC BY-SA 3.0, https://</a:t>
            </a:r>
            <a:r>
              <a:rPr lang="en-US" sz="1200" dirty="0" err="1">
                <a:latin typeface="Source Sans Pro" panose="020B0503030403020204" pitchFamily="34" charset="0"/>
              </a:rPr>
              <a:t>commons.wikimedia.org</a:t>
            </a:r>
            <a:r>
              <a:rPr lang="en-US" sz="1200" dirty="0">
                <a:latin typeface="Source Sans Pro" panose="020B0503030403020204" pitchFamily="34" charset="0"/>
              </a:rPr>
              <a:t>/w/</a:t>
            </a:r>
            <a:r>
              <a:rPr lang="en-US" sz="1200" dirty="0" err="1">
                <a:latin typeface="Source Sans Pro" panose="020B0503030403020204" pitchFamily="34" charset="0"/>
              </a:rPr>
              <a:t>index.php?curid</a:t>
            </a:r>
            <a:r>
              <a:rPr lang="en-US" sz="1200" dirty="0">
                <a:latin typeface="Source Sans Pro" panose="020B0503030403020204" pitchFamily="34" charset="0"/>
              </a:rPr>
              <a:t>=8904663</a:t>
            </a:r>
          </a:p>
        </p:txBody>
      </p:sp>
    </p:spTree>
    <p:extLst>
      <p:ext uri="{BB962C8B-B14F-4D97-AF65-F5344CB8AC3E}">
        <p14:creationId xmlns:p14="http://schemas.microsoft.com/office/powerpoint/2010/main" val="1621732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DD1A9AD0-A224-5B43-B847-3B5AFA527967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11046239" y="6333134"/>
            <a:ext cx="731695" cy="365125"/>
          </a:xfrm>
        </p:spPr>
        <p:txBody>
          <a:bodyPr/>
          <a:lstStyle/>
          <a:p>
            <a:fld id="{00000000-1234-1234-1234-123412341234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4A0085C7-AA1D-A147-9577-1A054791276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329961" y="6333133"/>
            <a:ext cx="2354791" cy="365125"/>
          </a:xfrm>
        </p:spPr>
        <p:txBody>
          <a:bodyPr/>
          <a:lstStyle/>
          <a:p>
            <a:r>
              <a:rPr lang="en-US"/>
              <a:t>VQEG Online Meeting, June 2021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48D2E75-72FB-E24E-9E30-162F16CC34B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7799" y="1676400"/>
            <a:ext cx="8193687" cy="4441825"/>
          </a:xfrm>
        </p:spPr>
        <p:txBody>
          <a:bodyPr/>
          <a:lstStyle/>
          <a:p>
            <a:pPr>
              <a:buClr>
                <a:srgbClr val="1A1A1A"/>
              </a:buClr>
            </a:pPr>
            <a:r>
              <a:rPr lang="en-US" dirty="0"/>
              <a:t>Related to ongoing VQEG NORM project with different activities</a:t>
            </a:r>
          </a:p>
          <a:p>
            <a:pPr lvl="1">
              <a:buClr>
                <a:srgbClr val="1A1A1A"/>
              </a:buClr>
            </a:pPr>
            <a:r>
              <a:rPr lang="en-US" dirty="0"/>
              <a:t>Usage for material with &gt; 8 bit</a:t>
            </a:r>
          </a:p>
          <a:p>
            <a:pPr lvl="1">
              <a:buClr>
                <a:srgbClr val="1A1A1A"/>
              </a:buClr>
            </a:pPr>
            <a:r>
              <a:rPr lang="en-US" dirty="0"/>
              <a:t>HDR</a:t>
            </a:r>
          </a:p>
          <a:p>
            <a:pPr lvl="1">
              <a:buClr>
                <a:srgbClr val="1A1A1A"/>
              </a:buClr>
            </a:pPr>
            <a:r>
              <a:rPr lang="en-US" dirty="0"/>
              <a:t>…</a:t>
            </a:r>
          </a:p>
          <a:p>
            <a:pPr>
              <a:buClr>
                <a:srgbClr val="1A1A1A"/>
              </a:buClr>
            </a:pPr>
            <a:r>
              <a:rPr lang="en-US" dirty="0"/>
              <a:t>In this contribution, however, focus on:</a:t>
            </a:r>
          </a:p>
          <a:p>
            <a:pPr lvl="1">
              <a:buClr>
                <a:srgbClr val="1A1A1A"/>
              </a:buClr>
            </a:pPr>
            <a:r>
              <a:rPr lang="en-US" dirty="0"/>
              <a:t>SI/TI are frequently used for classifying sources for video quality tests</a:t>
            </a:r>
          </a:p>
          <a:p>
            <a:pPr lvl="1">
              <a:buClr>
                <a:srgbClr val="1A1A1A"/>
              </a:buClr>
            </a:pPr>
            <a:r>
              <a:rPr lang="en-US" dirty="0">
                <a:latin typeface="Source Sans Pro" panose="020B0503030403020204" pitchFamily="34" charset="0"/>
              </a:rPr>
              <a:t>Choosing the sources is important for codec development, subjective testing, etc.</a:t>
            </a:r>
          </a:p>
          <a:p>
            <a:pPr>
              <a:buClr>
                <a:srgbClr val="1A1A1A"/>
              </a:buClr>
            </a:pPr>
            <a:r>
              <a:rPr lang="en-US" b="1" dirty="0">
                <a:latin typeface="Source Sans Pro" panose="020B0503030403020204" pitchFamily="34" charset="0"/>
              </a:rPr>
              <a:t>How well can SI/TI be used to gauge compressibility of a video?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C7EDDBE5-9D71-314C-88C5-BD82B500B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54" y="593366"/>
            <a:ext cx="11362280" cy="763600"/>
          </a:xfrm>
        </p:spPr>
        <p:txBody>
          <a:bodyPr/>
          <a:lstStyle/>
          <a:p>
            <a:r>
              <a:rPr lang="en-US" dirty="0"/>
              <a:t>This Contribution</a:t>
            </a:r>
          </a:p>
        </p:txBody>
      </p:sp>
    </p:spTree>
    <p:extLst>
      <p:ext uri="{BB962C8B-B14F-4D97-AF65-F5344CB8AC3E}">
        <p14:creationId xmlns:p14="http://schemas.microsoft.com/office/powerpoint/2010/main" val="439050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73AE9F-933B-6F4D-9A6D-24C7EC79465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2750AE-1A06-2B44-A93B-1A5F392F95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VQEG Online Meeting, June 2021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9419CFD-9E86-034B-B8A2-7FF5B9914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Hypothesis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C07C144-B3F1-644A-A82B-E838DC357C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1941341"/>
              </p:ext>
            </p:extLst>
          </p:nvPr>
        </p:nvGraphicFramePr>
        <p:xfrm>
          <a:off x="415653" y="1733797"/>
          <a:ext cx="7509147" cy="4085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B213117A-2B5A-A642-BBAD-45BD9C455D77}"/>
              </a:ext>
            </a:extLst>
          </p:cNvPr>
          <p:cNvSpPr/>
          <p:nvPr/>
        </p:nvSpPr>
        <p:spPr>
          <a:xfrm>
            <a:off x="7671560" y="3429000"/>
            <a:ext cx="42220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 dirty="0">
                <a:latin typeface="Source Sans Pro" panose="020B0503030403020204" pitchFamily="34" charset="0"/>
              </a:rPr>
              <a:t>Compressibility of a source == achievable quality under bitrate constraints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6A9A33-18FF-744D-B799-C175CC1CED1E}"/>
              </a:ext>
            </a:extLst>
          </p:cNvPr>
          <p:cNvSpPr/>
          <p:nvPr/>
        </p:nvSpPr>
        <p:spPr>
          <a:xfrm>
            <a:off x="8045490" y="5019566"/>
            <a:ext cx="42220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 dirty="0">
                <a:latin typeface="Source Sans Pro" panose="020B0503030403020204" pitchFamily="34" charset="0"/>
              </a:rPr>
              <a:t>Quality == subjective or “objective” MOS</a:t>
            </a:r>
          </a:p>
        </p:txBody>
      </p:sp>
    </p:spTree>
    <p:extLst>
      <p:ext uri="{BB962C8B-B14F-4D97-AF65-F5344CB8AC3E}">
        <p14:creationId xmlns:p14="http://schemas.microsoft.com/office/powerpoint/2010/main" val="2475981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B04B45-D731-454B-9693-6BA009E80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6192" y="936289"/>
            <a:ext cx="1373630" cy="137363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73AE9F-933B-6F4D-9A6D-24C7EC79465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2750AE-1A06-2B44-A93B-1A5F392F95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VQEG Online Meeting, June 2021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9419CFD-9E86-034B-B8A2-7FF5B9914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Approach</a:t>
            </a:r>
          </a:p>
        </p:txBody>
      </p:sp>
      <p:pic>
        <p:nvPicPr>
          <p:cNvPr id="7" name="Graphic 6" descr="Database with solid fill">
            <a:extLst>
              <a:ext uri="{FF2B5EF4-FFF2-40B4-BE49-F238E27FC236}">
                <a16:creationId xmlns:a16="http://schemas.microsoft.com/office/drawing/2014/main" id="{D5291797-8E07-7A4E-A9C1-E5205EC683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2107" y="1787236"/>
            <a:ext cx="914400" cy="9144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B247E31-BE67-5F4B-9D4B-F854FDF53813}"/>
              </a:ext>
            </a:extLst>
          </p:cNvPr>
          <p:cNvGrpSpPr/>
          <p:nvPr/>
        </p:nvGrpSpPr>
        <p:grpSpPr>
          <a:xfrm>
            <a:off x="3538989" y="1787236"/>
            <a:ext cx="1375954" cy="1179812"/>
            <a:chOff x="2021182" y="1603278"/>
            <a:chExt cx="1375954" cy="1179812"/>
          </a:xfrm>
        </p:grpSpPr>
        <p:pic>
          <p:nvPicPr>
            <p:cNvPr id="9" name="Graphic 8" descr="Film strip with solid fill">
              <a:extLst>
                <a:ext uri="{FF2B5EF4-FFF2-40B4-BE49-F238E27FC236}">
                  <a16:creationId xmlns:a16="http://schemas.microsoft.com/office/drawing/2014/main" id="{744FBA26-84FE-5346-8E73-AE2BC0E32A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021182" y="1603278"/>
              <a:ext cx="914400" cy="914400"/>
            </a:xfrm>
            <a:prstGeom prst="rect">
              <a:avLst/>
            </a:prstGeom>
          </p:spPr>
        </p:pic>
        <p:pic>
          <p:nvPicPr>
            <p:cNvPr id="10" name="Graphic 9" descr="Film strip with solid fill">
              <a:extLst>
                <a:ext uri="{FF2B5EF4-FFF2-40B4-BE49-F238E27FC236}">
                  <a16:creationId xmlns:a16="http://schemas.microsoft.com/office/drawing/2014/main" id="{4D9AE739-F1AD-1E49-B40B-7EB5C556E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51959" y="1735984"/>
              <a:ext cx="914400" cy="914400"/>
            </a:xfrm>
            <a:prstGeom prst="rect">
              <a:avLst/>
            </a:prstGeom>
          </p:spPr>
        </p:pic>
        <p:pic>
          <p:nvPicPr>
            <p:cNvPr id="11" name="Graphic 10" descr="Film strip with solid fill">
              <a:extLst>
                <a:ext uri="{FF2B5EF4-FFF2-40B4-BE49-F238E27FC236}">
                  <a16:creationId xmlns:a16="http://schemas.microsoft.com/office/drawing/2014/main" id="{CDEAB466-5DC6-5840-BB8D-D904A1D3C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482736" y="1868690"/>
              <a:ext cx="914400" cy="914400"/>
            </a:xfrm>
            <a:prstGeom prst="rect">
              <a:avLst/>
            </a:prstGeom>
          </p:spPr>
        </p:pic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496E87F-ED2D-3A4F-8A6E-E9149F5A9478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1806507" y="2244436"/>
            <a:ext cx="1732482" cy="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C74B2CC-53AC-A94F-863A-97580A1DB4E7}"/>
              </a:ext>
            </a:extLst>
          </p:cNvPr>
          <p:cNvSpPr txBox="1"/>
          <p:nvPr/>
        </p:nvSpPr>
        <p:spPr>
          <a:xfrm>
            <a:off x="514783" y="2690443"/>
            <a:ext cx="16690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Source Sans Pro" panose="020B0503030403020204" pitchFamily="34" charset="0"/>
              </a:rPr>
              <a:t>Video database</a:t>
            </a:r>
          </a:p>
          <a:p>
            <a:pPr algn="ctr"/>
            <a:r>
              <a:rPr lang="en-US" sz="1400" dirty="0">
                <a:latin typeface="Source Sans Pro" panose="020B0503030403020204" pitchFamily="34" charset="0"/>
              </a:rPr>
              <a:t>(AVT-VQDB-UHD1)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EDA7DB-483C-E641-8050-0A5D2918A8ED}"/>
              </a:ext>
            </a:extLst>
          </p:cNvPr>
          <p:cNvSpPr txBox="1"/>
          <p:nvPr/>
        </p:nvSpPr>
        <p:spPr>
          <a:xfrm>
            <a:off x="3242552" y="3013609"/>
            <a:ext cx="22657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Source Sans Pro" panose="020B0503030403020204" pitchFamily="34" charset="0"/>
              </a:rPr>
              <a:t>Sequences encoded for streaming</a:t>
            </a:r>
          </a:p>
          <a:p>
            <a:pPr algn="ctr"/>
            <a:r>
              <a:rPr lang="en-US" sz="1400" dirty="0">
                <a:latin typeface="Source Sans Pro" panose="020B0503030403020204" pitchFamily="34" charset="0"/>
              </a:rPr>
              <a:t>(H.264, H.265, VP9)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7541136-849F-374A-B400-15332256004E}"/>
              </a:ext>
            </a:extLst>
          </p:cNvPr>
          <p:cNvCxnSpPr>
            <a:cxnSpLocks/>
            <a:stCxn id="7" idx="3"/>
            <a:endCxn id="23" idx="1"/>
          </p:cNvCxnSpPr>
          <p:nvPr/>
        </p:nvCxnSpPr>
        <p:spPr>
          <a:xfrm>
            <a:off x="1806507" y="2244436"/>
            <a:ext cx="2102137" cy="2887784"/>
          </a:xfrm>
          <a:prstGeom prst="bentConnector3">
            <a:avLst>
              <a:gd name="adj1" fmla="val 50000"/>
            </a:avLst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EFE136E-74FA-7840-8D8E-0A7D31F45720}"/>
              </a:ext>
            </a:extLst>
          </p:cNvPr>
          <p:cNvSpPr txBox="1"/>
          <p:nvPr/>
        </p:nvSpPr>
        <p:spPr>
          <a:xfrm>
            <a:off x="3246771" y="5514352"/>
            <a:ext cx="19239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Source Sans Pro" panose="020B0503030403020204" pitchFamily="34" charset="0"/>
              </a:rPr>
              <a:t>Source sequences</a:t>
            </a:r>
          </a:p>
          <a:p>
            <a:pPr algn="ctr"/>
            <a:r>
              <a:rPr lang="en-US" sz="1400" dirty="0">
                <a:latin typeface="Source Sans Pro" panose="020B0503030403020204" pitchFamily="34" charset="0"/>
              </a:rPr>
              <a:t>(Raw UHD-1, 8-10s)</a:t>
            </a:r>
          </a:p>
        </p:txBody>
      </p:sp>
      <p:cxnSp>
        <p:nvCxnSpPr>
          <p:cNvPr id="27" name="Straight Arrow Connector 19">
            <a:extLst>
              <a:ext uri="{FF2B5EF4-FFF2-40B4-BE49-F238E27FC236}">
                <a16:creationId xmlns:a16="http://schemas.microsoft.com/office/drawing/2014/main" id="{1D39EFEA-9A9B-954D-A920-2A2C2A862E77}"/>
              </a:ext>
            </a:extLst>
          </p:cNvPr>
          <p:cNvCxnSpPr>
            <a:cxnSpLocks/>
            <a:stCxn id="23" idx="3"/>
            <a:endCxn id="31" idx="1"/>
          </p:cNvCxnSpPr>
          <p:nvPr/>
        </p:nvCxnSpPr>
        <p:spPr>
          <a:xfrm flipV="1">
            <a:off x="4588049" y="5132219"/>
            <a:ext cx="2051988" cy="1"/>
          </a:xfrm>
          <a:prstGeom prst="bentConnector3">
            <a:avLst>
              <a:gd name="adj1" fmla="val 50000"/>
            </a:avLst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346D94E-8C65-494D-9FBB-B133E9822829}"/>
              </a:ext>
            </a:extLst>
          </p:cNvPr>
          <p:cNvSpPr txBox="1"/>
          <p:nvPr/>
        </p:nvSpPr>
        <p:spPr>
          <a:xfrm>
            <a:off x="6640037" y="4932164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>
                <a:latin typeface="Source Sans Pro" panose="020B0503030403020204" pitchFamily="34" charset="0"/>
              </a:rPr>
              <a:t>SI/TI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949E3B3-DDD0-004A-99BB-7EC201C3D12B}"/>
              </a:ext>
            </a:extLst>
          </p:cNvPr>
          <p:cNvCxnSpPr>
            <a:cxnSpLocks/>
            <a:stCxn id="11" idx="3"/>
            <a:endCxn id="36" idx="1"/>
          </p:cNvCxnSpPr>
          <p:nvPr/>
        </p:nvCxnSpPr>
        <p:spPr>
          <a:xfrm flipV="1">
            <a:off x="4914943" y="2500333"/>
            <a:ext cx="3109735" cy="9515"/>
          </a:xfrm>
          <a:prstGeom prst="bentConnector3">
            <a:avLst>
              <a:gd name="adj1" fmla="val 50000"/>
            </a:avLst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387F057D-33ED-C04C-AE50-A79372DA1D43}"/>
              </a:ext>
            </a:extLst>
          </p:cNvPr>
          <p:cNvSpPr txBox="1"/>
          <p:nvPr/>
        </p:nvSpPr>
        <p:spPr>
          <a:xfrm>
            <a:off x="5151569" y="1626509"/>
            <a:ext cx="27602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Source Sans Pro" panose="020B0503030403020204" pitchFamily="34" charset="0"/>
              </a:rPr>
              <a:t>Calculate quality scores and bitrate ladder</a:t>
            </a:r>
            <a:br>
              <a:rPr lang="en-US" sz="1800" dirty="0">
                <a:latin typeface="Source Sans Pro" panose="020B0503030403020204" pitchFamily="34" charset="0"/>
              </a:rPr>
            </a:br>
            <a:r>
              <a:rPr lang="en-US" sz="1400" dirty="0">
                <a:latin typeface="Source Sans Pro" panose="020B0503030403020204" pitchFamily="34" charset="0"/>
              </a:rPr>
              <a:t>(MOS, VMAF, ITU-T Rec. P.1204.3)</a:t>
            </a:r>
            <a:endParaRPr lang="en-US" sz="1800" dirty="0">
              <a:latin typeface="Source Sans Pro" panose="020B0503030403020204" pitchFamily="34" charset="0"/>
            </a:endParaRPr>
          </a:p>
        </p:txBody>
      </p:sp>
      <p:cxnSp>
        <p:nvCxnSpPr>
          <p:cNvPr id="46" name="Straight Arrow Connector 34">
            <a:extLst>
              <a:ext uri="{FF2B5EF4-FFF2-40B4-BE49-F238E27FC236}">
                <a16:creationId xmlns:a16="http://schemas.microsoft.com/office/drawing/2014/main" id="{763B239B-59CF-3F4E-B2FE-0CF0C0EC431F}"/>
              </a:ext>
            </a:extLst>
          </p:cNvPr>
          <p:cNvCxnSpPr>
            <a:cxnSpLocks/>
            <a:stCxn id="36" idx="3"/>
            <a:endCxn id="53" idx="0"/>
          </p:cNvCxnSpPr>
          <p:nvPr/>
        </p:nvCxnSpPr>
        <p:spPr>
          <a:xfrm>
            <a:off x="8939078" y="2500333"/>
            <a:ext cx="1769951" cy="1577545"/>
          </a:xfrm>
          <a:prstGeom prst="bentConnector2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E26B1D3C-CEF6-F248-B900-C21D6E611FDA}"/>
              </a:ext>
            </a:extLst>
          </p:cNvPr>
          <p:cNvSpPr txBox="1"/>
          <p:nvPr/>
        </p:nvSpPr>
        <p:spPr>
          <a:xfrm>
            <a:off x="9501006" y="4077878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latin typeface="Source Sans Pro" panose="020B0503030403020204" pitchFamily="34" charset="0"/>
              </a:rPr>
              <a:t>Compressibility Score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58ABBF9-00C4-7344-B12E-0E05C3D26B15}"/>
              </a:ext>
            </a:extLst>
          </p:cNvPr>
          <p:cNvSpPr txBox="1"/>
          <p:nvPr/>
        </p:nvSpPr>
        <p:spPr>
          <a:xfrm>
            <a:off x="8449627" y="2917990"/>
            <a:ext cx="2265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latin typeface="Source Sans Pro" panose="020B0503030403020204" pitchFamily="34" charset="0"/>
              </a:rPr>
              <a:t>Calculate area under bitrate ladder as compressibility</a:t>
            </a:r>
          </a:p>
        </p:txBody>
      </p:sp>
      <p:pic>
        <p:nvPicPr>
          <p:cNvPr id="67" name="Graphic 66" descr="Scatterplot with solid fill">
            <a:extLst>
              <a:ext uri="{FF2B5EF4-FFF2-40B4-BE49-F238E27FC236}">
                <a16:creationId xmlns:a16="http://schemas.microsoft.com/office/drawing/2014/main" id="{6192A285-A5FA-3B40-BEEA-D401A6CF1D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281320" y="4698159"/>
            <a:ext cx="868119" cy="842449"/>
          </a:xfrm>
          <a:prstGeom prst="rect">
            <a:avLst/>
          </a:prstGeom>
        </p:spPr>
      </p:pic>
      <p:cxnSp>
        <p:nvCxnSpPr>
          <p:cNvPr id="71" name="Straight Arrow Connector 34">
            <a:extLst>
              <a:ext uri="{FF2B5EF4-FFF2-40B4-BE49-F238E27FC236}">
                <a16:creationId xmlns:a16="http://schemas.microsoft.com/office/drawing/2014/main" id="{4D808F44-66F8-ED40-8DC2-6295AC50D8D0}"/>
              </a:ext>
            </a:extLst>
          </p:cNvPr>
          <p:cNvCxnSpPr>
            <a:cxnSpLocks/>
            <a:stCxn id="53" idx="2"/>
            <a:endCxn id="67" idx="0"/>
          </p:cNvCxnSpPr>
          <p:nvPr/>
        </p:nvCxnSpPr>
        <p:spPr>
          <a:xfrm rot="16200000" flipH="1">
            <a:off x="10586730" y="4569508"/>
            <a:ext cx="250949" cy="6351"/>
          </a:xfrm>
          <a:prstGeom prst="bentConnector3">
            <a:avLst>
              <a:gd name="adj1" fmla="val 50000"/>
            </a:avLst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34">
            <a:extLst>
              <a:ext uri="{FF2B5EF4-FFF2-40B4-BE49-F238E27FC236}">
                <a16:creationId xmlns:a16="http://schemas.microsoft.com/office/drawing/2014/main" id="{4A499F2A-83B4-8B4F-B17D-B392CFC05893}"/>
              </a:ext>
            </a:extLst>
          </p:cNvPr>
          <p:cNvCxnSpPr>
            <a:cxnSpLocks/>
            <a:stCxn id="31" idx="3"/>
            <a:endCxn id="67" idx="1"/>
          </p:cNvCxnSpPr>
          <p:nvPr/>
        </p:nvCxnSpPr>
        <p:spPr>
          <a:xfrm flipV="1">
            <a:off x="7350488" y="5119384"/>
            <a:ext cx="2930832" cy="12835"/>
          </a:xfrm>
          <a:prstGeom prst="bentConnector3">
            <a:avLst>
              <a:gd name="adj1" fmla="val 50000"/>
            </a:avLst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F671E40C-FB89-A343-89B5-ECD4A9BE993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37616" y="3953621"/>
            <a:ext cx="1221463" cy="1221463"/>
          </a:xfrm>
          <a:prstGeom prst="rect">
            <a:avLst/>
          </a:prstGeom>
        </p:spPr>
      </p:pic>
      <p:pic>
        <p:nvPicPr>
          <p:cNvPr id="23" name="Graphic 22" descr="Film strip with solid fill">
            <a:extLst>
              <a:ext uri="{FF2B5EF4-FFF2-40B4-BE49-F238E27FC236}">
                <a16:creationId xmlns:a16="http://schemas.microsoft.com/office/drawing/2014/main" id="{F8CE262E-D39A-D64B-9EBE-BBC1AFD9AAB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908644" y="4792517"/>
            <a:ext cx="679405" cy="679405"/>
          </a:xfrm>
          <a:prstGeom prst="rect">
            <a:avLst/>
          </a:prstGeom>
        </p:spPr>
      </p:pic>
      <p:pic>
        <p:nvPicPr>
          <p:cNvPr id="36" name="Graphic 35" descr="Logarithmic Graph with solid fill">
            <a:extLst>
              <a:ext uri="{FF2B5EF4-FFF2-40B4-BE49-F238E27FC236}">
                <a16:creationId xmlns:a16="http://schemas.microsoft.com/office/drawing/2014/main" id="{6A74D67D-4864-7A47-AFD6-7BD6950D702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024678" y="2043133"/>
            <a:ext cx="914400" cy="914400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C92AC8DB-5372-FD43-81A5-E79C7550B695}"/>
              </a:ext>
            </a:extLst>
          </p:cNvPr>
          <p:cNvSpPr txBox="1"/>
          <p:nvPr/>
        </p:nvSpPr>
        <p:spPr>
          <a:xfrm>
            <a:off x="7751305" y="5171276"/>
            <a:ext cx="2760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Source Sans Pro" panose="020B0503030403020204" pitchFamily="34" charset="0"/>
              </a:rPr>
              <a:t>Determine correlation</a:t>
            </a:r>
          </a:p>
        </p:txBody>
      </p:sp>
    </p:spTree>
    <p:extLst>
      <p:ext uri="{BB962C8B-B14F-4D97-AF65-F5344CB8AC3E}">
        <p14:creationId xmlns:p14="http://schemas.microsoft.com/office/powerpoint/2010/main" val="3458299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B98ABD-62DF-4948-9A31-3789DEEFD02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347605-8505-D942-94A7-3F742166C9F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VQEG Online Meeting, June 2021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30CD51-9FF4-134C-BDF0-A9085DDF37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5925" y="1240861"/>
            <a:ext cx="5680869" cy="4441825"/>
          </a:xfrm>
        </p:spPr>
        <p:txBody>
          <a:bodyPr/>
          <a:lstStyle/>
          <a:p>
            <a:pPr marL="48850" indent="0">
              <a:buNone/>
            </a:pPr>
            <a:r>
              <a:rPr lang="en-US" b="1" dirty="0"/>
              <a:t>AVT-VQDB-UHD1</a:t>
            </a:r>
            <a:r>
              <a:rPr lang="en-US" baseline="30000" dirty="0"/>
              <a:t>1</a:t>
            </a:r>
            <a:endParaRPr lang="en-US" dirty="0"/>
          </a:p>
          <a:p>
            <a:r>
              <a:rPr lang="en-US" dirty="0"/>
              <a:t>Test 1: 180 </a:t>
            </a:r>
            <a:r>
              <a:rPr lang="en-US" dirty="0" err="1"/>
              <a:t>PVSes</a:t>
            </a:r>
            <a:endParaRPr lang="en-US" dirty="0"/>
          </a:p>
          <a:p>
            <a:r>
              <a:rPr lang="en-US" dirty="0"/>
              <a:t>Tests 2 &amp; 3 with overlapping </a:t>
            </a:r>
            <a:r>
              <a:rPr lang="en-US" dirty="0" err="1"/>
              <a:t>PVSes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mapped into one “virtual” test called “test 2+3” with 320 </a:t>
            </a:r>
            <a:r>
              <a:rPr lang="en-US" dirty="0" err="1">
                <a:sym typeface="Wingdings" pitchFamily="2" charset="2"/>
              </a:rPr>
              <a:t>PVSes</a:t>
            </a:r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Test 4: includes FPS changes, therefore ignored</a:t>
            </a:r>
            <a:br>
              <a:rPr lang="en-US" dirty="0">
                <a:sym typeface="Wingdings" pitchFamily="2" charset="2"/>
              </a:rPr>
            </a:br>
            <a:endParaRPr lang="en-US" dirty="0">
              <a:sym typeface="Wingdings" pitchFamily="2" charset="2"/>
            </a:endParaRPr>
          </a:p>
          <a:p>
            <a:pPr marL="48850" indent="0">
              <a:buNone/>
            </a:pPr>
            <a:r>
              <a:rPr lang="en-US" b="1" dirty="0">
                <a:sym typeface="Wingdings" pitchFamily="2" charset="2"/>
              </a:rPr>
              <a:t>SI and TI scores</a:t>
            </a:r>
          </a:p>
          <a:p>
            <a:r>
              <a:rPr lang="en-US" dirty="0">
                <a:sym typeface="Wingdings" pitchFamily="2" charset="2"/>
              </a:rPr>
              <a:t>Per frame, averages, minimum/maximum</a:t>
            </a:r>
            <a:r>
              <a:rPr lang="en-US" baseline="30000" dirty="0">
                <a:sym typeface="Wingdings" pitchFamily="2" charset="2"/>
              </a:rPr>
              <a:t>2</a:t>
            </a:r>
            <a:endParaRPr lang="en-US" baseline="30000" dirty="0"/>
          </a:p>
          <a:p>
            <a:r>
              <a:rPr lang="en-US" dirty="0"/>
              <a:t>Additionally: Criticality metric from Fenimore et al.</a:t>
            </a:r>
            <a:r>
              <a:rPr lang="en-US" baseline="30000" dirty="0"/>
              <a:t>3</a:t>
            </a:r>
            <a:r>
              <a:rPr lang="en-US" dirty="0"/>
              <a:t> that uses SI/TI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408CBA8-1641-C144-B73C-8D55AA138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and Features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A6B234-44BC-D543-A485-EA8A8F31BE33}"/>
              </a:ext>
            </a:extLst>
          </p:cNvPr>
          <p:cNvSpPr/>
          <p:nvPr/>
        </p:nvSpPr>
        <p:spPr>
          <a:xfrm>
            <a:off x="4716255" y="5423752"/>
            <a:ext cx="72274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aseline="30000" dirty="0">
                <a:solidFill>
                  <a:schemeClr val="bg2"/>
                </a:solidFill>
                <a:latin typeface="Source Sans Pro" panose="020B0503030403020204" pitchFamily="34" charset="0"/>
              </a:rPr>
              <a:t>1</a:t>
            </a:r>
            <a:r>
              <a:rPr lang="en-US" sz="1200" dirty="0">
                <a:solidFill>
                  <a:schemeClr val="accent1"/>
                </a:solidFill>
                <a:latin typeface="Source Sans Pro" panose="020B0503030403020204" pitchFamily="34" charset="0"/>
              </a:rPr>
              <a:t> https://</a:t>
            </a:r>
            <a:r>
              <a:rPr lang="en-US" sz="1200" dirty="0" err="1">
                <a:solidFill>
                  <a:schemeClr val="accent1"/>
                </a:solidFill>
                <a:latin typeface="Source Sans Pro" panose="020B0503030403020204" pitchFamily="34" charset="0"/>
              </a:rPr>
              <a:t>github.com</a:t>
            </a:r>
            <a:r>
              <a:rPr lang="en-US" sz="1200" dirty="0">
                <a:solidFill>
                  <a:schemeClr val="accent1"/>
                </a:solidFill>
                <a:latin typeface="Source Sans Pro" panose="020B0503030403020204" pitchFamily="34" charset="0"/>
              </a:rPr>
              <a:t>/Telecommunication-Telemedia-Assessment/AVT-VQDB-UHD-1</a:t>
            </a:r>
          </a:p>
          <a:p>
            <a:pPr algn="r"/>
            <a:r>
              <a:rPr lang="en-US" sz="1200" baseline="30000" dirty="0">
                <a:solidFill>
                  <a:schemeClr val="bg2"/>
                </a:solidFill>
                <a:latin typeface="Source Sans Pro" panose="020B0503030403020204" pitchFamily="34" charset="0"/>
              </a:rPr>
              <a:t>2 </a:t>
            </a:r>
            <a:r>
              <a:rPr lang="en-US" sz="1200" dirty="0">
                <a:solidFill>
                  <a:schemeClr val="bg2"/>
                </a:solidFill>
                <a:latin typeface="Source Sans Pro" panose="020B0503030403020204" pitchFamily="34" charset="0"/>
              </a:rPr>
              <a:t>calculated via </a:t>
            </a:r>
            <a:r>
              <a:rPr lang="en-US" sz="1200" dirty="0">
                <a:solidFill>
                  <a:srgbClr val="1F798C"/>
                </a:solidFill>
                <a:latin typeface="Source Sans Pro"/>
                <a:sym typeface="Wingdings" pitchFamily="2" charset="2"/>
              </a:rPr>
              <a:t>https://</a:t>
            </a:r>
            <a:r>
              <a:rPr lang="en-US" sz="1200" dirty="0" err="1">
                <a:solidFill>
                  <a:srgbClr val="1F798C"/>
                </a:solidFill>
                <a:latin typeface="Source Sans Pro"/>
                <a:sym typeface="Wingdings" pitchFamily="2" charset="2"/>
              </a:rPr>
              <a:t>github.com</a:t>
            </a:r>
            <a:r>
              <a:rPr lang="en-US" sz="1200" dirty="0">
                <a:solidFill>
                  <a:srgbClr val="1F798C"/>
                </a:solidFill>
                <a:latin typeface="Source Sans Pro"/>
                <a:sym typeface="Wingdings" pitchFamily="2" charset="2"/>
              </a:rPr>
              <a:t>/Telecommunication-Telemedia-Assessment/</a:t>
            </a:r>
            <a:r>
              <a:rPr lang="en-US" sz="1200" dirty="0" err="1">
                <a:solidFill>
                  <a:srgbClr val="1F798C"/>
                </a:solidFill>
                <a:latin typeface="Source Sans Pro"/>
                <a:sym typeface="Wingdings" pitchFamily="2" charset="2"/>
              </a:rPr>
              <a:t>siti</a:t>
            </a:r>
            <a:r>
              <a:rPr lang="en-US" sz="1200" dirty="0">
                <a:solidFill>
                  <a:srgbClr val="1F798C"/>
                </a:solidFill>
                <a:latin typeface="Source Sans Pro"/>
                <a:sym typeface="Wingdings" pitchFamily="2" charset="2"/>
              </a:rPr>
              <a:t>-tools</a:t>
            </a:r>
          </a:p>
          <a:p>
            <a:pPr algn="r"/>
            <a:r>
              <a:rPr lang="en-US" sz="1200" baseline="30000" dirty="0">
                <a:solidFill>
                  <a:schemeClr val="bg2"/>
                </a:solidFill>
                <a:latin typeface="Source Sans Pro" panose="020B0503030403020204" pitchFamily="34" charset="0"/>
              </a:rPr>
              <a:t>3 </a:t>
            </a:r>
            <a:r>
              <a:rPr lang="en-US" sz="1200" dirty="0">
                <a:solidFill>
                  <a:schemeClr val="bg2"/>
                </a:solidFill>
                <a:latin typeface="Source Sans Pro" panose="020B0503030403020204" pitchFamily="34" charset="0"/>
              </a:rPr>
              <a:t>see Fenimore et al. (1998), Perceptual Effects of Noise in Digital Video Compression</a:t>
            </a:r>
            <a:endParaRPr lang="en-US" sz="1200" dirty="0">
              <a:solidFill>
                <a:schemeClr val="accent1"/>
              </a:solidFill>
              <a:latin typeface="Source Sans Pro" panose="020B0503030403020204" pitchFamily="34" charset="0"/>
            </a:endParaRPr>
          </a:p>
          <a:p>
            <a:pPr algn="r"/>
            <a:r>
              <a:rPr lang="en-US" sz="1200" baseline="30000" dirty="0">
                <a:solidFill>
                  <a:schemeClr val="bg2"/>
                </a:solidFill>
                <a:latin typeface="Source Sans Pro" panose="020B0503030403020204" pitchFamily="34" charset="0"/>
              </a:rPr>
              <a:t>4</a:t>
            </a:r>
            <a:r>
              <a:rPr lang="en-US" sz="1200" dirty="0">
                <a:solidFill>
                  <a:schemeClr val="accent1"/>
                </a:solidFill>
                <a:latin typeface="Source Sans Pro" panose="020B0503030403020204" pitchFamily="34" charset="0"/>
              </a:rPr>
              <a:t> </a:t>
            </a:r>
            <a:r>
              <a:rPr lang="en-US" sz="1200" dirty="0">
                <a:solidFill>
                  <a:srgbClr val="1A1A1A"/>
                </a:solidFill>
                <a:latin typeface="Source Sans Pro"/>
                <a:sym typeface="Wingdings" pitchFamily="2" charset="2"/>
              </a:rPr>
              <a:t>calculated via </a:t>
            </a:r>
            <a:r>
              <a:rPr lang="en-US" sz="1200" dirty="0">
                <a:solidFill>
                  <a:srgbClr val="1F798C"/>
                </a:solidFill>
                <a:latin typeface="Source Sans Pro"/>
                <a:sym typeface="Wingdings" pitchFamily="2" charset="2"/>
              </a:rPr>
              <a:t>https://</a:t>
            </a:r>
            <a:r>
              <a:rPr lang="en-US" sz="1200" dirty="0" err="1">
                <a:solidFill>
                  <a:srgbClr val="1F798C"/>
                </a:solidFill>
                <a:latin typeface="Source Sans Pro"/>
                <a:sym typeface="Wingdings" pitchFamily="2" charset="2"/>
              </a:rPr>
              <a:t>github.com</a:t>
            </a:r>
            <a:r>
              <a:rPr lang="en-US" sz="1200" dirty="0">
                <a:solidFill>
                  <a:srgbClr val="1F798C"/>
                </a:solidFill>
                <a:latin typeface="Source Sans Pro"/>
                <a:sym typeface="Wingdings" pitchFamily="2" charset="2"/>
              </a:rPr>
              <a:t>/Telecommunication-Telemedia-Assessment/bitstream_mode3_p1204_3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3F31ACB-E86B-274C-9D05-DC373B8CA58D}"/>
              </a:ext>
            </a:extLst>
          </p:cNvPr>
          <p:cNvSpPr txBox="1">
            <a:spLocks/>
          </p:cNvSpPr>
          <p:nvPr/>
        </p:nvSpPr>
        <p:spPr>
          <a:xfrm>
            <a:off x="6509091" y="1298914"/>
            <a:ext cx="5022278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60000" marR="0" lvl="0" indent="-3111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System Font Regular"/>
              <a:buChar char="—"/>
              <a:defRPr sz="1800" b="0" i="0" u="none" strike="noStrike" cap="none">
                <a:solidFill>
                  <a:schemeClr val="bg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20000" marR="0" lvl="1" indent="-2984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defRPr sz="1800" b="0" i="0" u="none" strike="noStrike" cap="none">
                <a:solidFill>
                  <a:schemeClr val="bg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080000" marR="0" lvl="2" indent="-2984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800" b="0" i="0" u="none" strike="noStrike" cap="none">
                <a:solidFill>
                  <a:schemeClr val="bg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440000" marR="0" lvl="3" indent="-2984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Courier New" panose="02070309020205020404" pitchFamily="49" charset="0"/>
              <a:buChar char="o"/>
              <a:defRPr sz="1800" b="0" i="0" u="none" strike="noStrike" cap="none">
                <a:solidFill>
                  <a:schemeClr val="bg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00000" marR="0" lvl="4" indent="-2984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ts val="1100"/>
              <a:buFont typeface="System Font Regular"/>
              <a:buChar char="—"/>
              <a:defRPr sz="1800" b="0" i="0" u="none" strike="noStrike" cap="none">
                <a:solidFill>
                  <a:schemeClr val="bg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Source Sans Pro"/>
              <a:buChar char="■"/>
              <a:defRPr sz="11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Source Sans Pro"/>
              <a:buChar char="●"/>
              <a:defRPr sz="11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Source Sans Pro"/>
              <a:buChar char="○"/>
              <a:defRPr sz="11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Source Sans Pro"/>
              <a:buChar char="■"/>
              <a:defRPr sz="11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48850" indent="0">
              <a:buNone/>
            </a:pPr>
            <a:r>
              <a:rPr lang="en-US" b="1" dirty="0">
                <a:sym typeface="Wingdings" pitchFamily="2" charset="2"/>
              </a:rPr>
              <a:t>Video quality scores</a:t>
            </a:r>
          </a:p>
          <a:p>
            <a:r>
              <a:rPr lang="en-US" dirty="0">
                <a:sym typeface="Wingdings" pitchFamily="2" charset="2"/>
              </a:rPr>
              <a:t>Subjective MOS from ITU-T Rec. P.910-compliant lab tests</a:t>
            </a:r>
          </a:p>
          <a:p>
            <a:r>
              <a:rPr lang="en-US" dirty="0">
                <a:sym typeface="Wingdings" pitchFamily="2" charset="2"/>
              </a:rPr>
              <a:t>VMAF (4K model, v0.6.1); full-reference model</a:t>
            </a:r>
            <a:endParaRPr lang="en-US" dirty="0">
              <a:solidFill>
                <a:schemeClr val="accent1"/>
              </a:solidFill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ITU-T Rec. P.1204.3; bitstream-based model</a:t>
            </a:r>
            <a:r>
              <a:rPr lang="en-US" baseline="30000" dirty="0"/>
              <a:t>4</a:t>
            </a:r>
            <a:endParaRPr lang="en-US" dirty="0">
              <a:solidFill>
                <a:schemeClr val="accent1"/>
              </a:solidFill>
              <a:sym typeface="Wingdings" pitchFamily="2" charset="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B0919D-DDE8-D849-9C43-3A84A347E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755" y="5110417"/>
            <a:ext cx="3873500" cy="23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141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EB4EBB-2248-EB47-97BD-85AEC88DF98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21B316-A7B9-9E49-8D7A-3485E8DD823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VQEG Online Meeting, June 2021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84953B-8900-244A-A179-478B1D5D1D4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5654" y="1331888"/>
            <a:ext cx="6366840" cy="4441825"/>
          </a:xfrm>
        </p:spPr>
        <p:txBody>
          <a:bodyPr/>
          <a:lstStyle/>
          <a:p>
            <a:r>
              <a:rPr lang="en-US" dirty="0"/>
              <a:t>Consistency checks:</a:t>
            </a:r>
          </a:p>
          <a:p>
            <a:pPr lvl="1"/>
            <a:r>
              <a:rPr lang="en-US" dirty="0"/>
              <a:t>“Dancers_8s” contained possibly erroneous </a:t>
            </a:r>
            <a:r>
              <a:rPr lang="en-US" dirty="0" err="1"/>
              <a:t>PVSes</a:t>
            </a:r>
            <a:r>
              <a:rPr lang="en-US" dirty="0"/>
              <a:t> already at encoding stage, and was completely removed</a:t>
            </a:r>
          </a:p>
          <a:p>
            <a:pPr lvl="1"/>
            <a:r>
              <a:rPr lang="en-US" dirty="0"/>
              <a:t>All VMAF scores for “</a:t>
            </a:r>
            <a:r>
              <a:rPr lang="en-US" dirty="0" err="1"/>
              <a:t>water_netflix</a:t>
            </a:r>
            <a:r>
              <a:rPr lang="en-US" dirty="0"/>
              <a:t>” sequence were erroneous and removed (possible frame offset)</a:t>
            </a:r>
          </a:p>
          <a:p>
            <a:pPr lvl="1"/>
            <a:r>
              <a:rPr lang="en-US" dirty="0"/>
              <a:t>P.1204.3 scores for four </a:t>
            </a:r>
            <a:r>
              <a:rPr lang="en-US" dirty="0" err="1"/>
              <a:t>PVSes</a:t>
            </a:r>
            <a:r>
              <a:rPr lang="en-US" dirty="0"/>
              <a:t> were removed due to being extreme outliers (possible model bug)</a:t>
            </a:r>
          </a:p>
          <a:p>
            <a:r>
              <a:rPr lang="en-US" dirty="0"/>
              <a:t>How well do VMAF and P.1204.3 work?</a:t>
            </a:r>
          </a:p>
          <a:p>
            <a:pPr lvl="1"/>
            <a:r>
              <a:rPr lang="en-US" dirty="0"/>
              <a:t>Very well — see plot on the right</a:t>
            </a:r>
          </a:p>
          <a:p>
            <a:pPr lvl="1"/>
            <a:r>
              <a:rPr lang="en-US" dirty="0"/>
              <a:t>Pearson correlation between metric and MOS:</a:t>
            </a:r>
            <a:br>
              <a:rPr lang="en-US" dirty="0"/>
            </a:br>
            <a:r>
              <a:rPr lang="en-US" dirty="0"/>
              <a:t>	P.1204.3: 0.96</a:t>
            </a:r>
            <a:br>
              <a:rPr lang="en-US" dirty="0"/>
            </a:br>
            <a:r>
              <a:rPr lang="en-US" dirty="0"/>
              <a:t>	VMAF: 0.94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1F7604C-BA47-7341-800F-66A7ACD6E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Preparations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2FD7E2-2695-2942-89FC-0AF9D6FCA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2765" y="1676400"/>
            <a:ext cx="5200097" cy="390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3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5C40AB-3FCA-3F4C-99D9-ABB9E1F1BD0C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11046239" y="6333134"/>
            <a:ext cx="731695" cy="365125"/>
          </a:xfrm>
        </p:spPr>
        <p:txBody>
          <a:bodyPr/>
          <a:lstStyle/>
          <a:p>
            <a:fld id="{00000000-1234-1234-1234-123412341234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6C0749-D523-C74E-9205-20BAAD9EDCF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329961" y="6333133"/>
            <a:ext cx="2354791" cy="365125"/>
          </a:xfrm>
        </p:spPr>
        <p:txBody>
          <a:bodyPr/>
          <a:lstStyle/>
          <a:p>
            <a:r>
              <a:rPr lang="en-US"/>
              <a:t>VQEG Online Meeting, June 2021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CC373B1-DBB7-D34B-B5D1-D715E346F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54" y="593366"/>
            <a:ext cx="11362280" cy="763600"/>
          </a:xfrm>
        </p:spPr>
        <p:txBody>
          <a:bodyPr/>
          <a:lstStyle/>
          <a:p>
            <a:r>
              <a:rPr lang="en-US" dirty="0"/>
              <a:t>Determining Quality/Compressibility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C5BBC63-C61E-FA4E-9740-6CBE0A8BD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54" y="1356966"/>
            <a:ext cx="6400800" cy="4572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F691AA-F252-4848-B079-92756134E5A9}"/>
              </a:ext>
            </a:extLst>
          </p:cNvPr>
          <p:cNvSpPr txBox="1"/>
          <p:nvPr/>
        </p:nvSpPr>
        <p:spPr>
          <a:xfrm>
            <a:off x="7549798" y="2829387"/>
            <a:ext cx="4228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Source Sans Pro" panose="020B0503030403020204" pitchFamily="34" charset="0"/>
              </a:rPr>
              <a:t>Create bitrate ladder for each SRC, i.e. MOS against bitrate</a:t>
            </a:r>
          </a:p>
        </p:txBody>
      </p:sp>
    </p:spTree>
    <p:extLst>
      <p:ext uri="{BB962C8B-B14F-4D97-AF65-F5344CB8AC3E}">
        <p14:creationId xmlns:p14="http://schemas.microsoft.com/office/powerpoint/2010/main" val="4158782207"/>
      </p:ext>
    </p:extLst>
  </p:cSld>
  <p:clrMapOvr>
    <a:masterClrMapping/>
  </p:clrMapOvr>
</p:sld>
</file>

<file path=ppt/theme/theme1.xml><?xml version="1.0" encoding="utf-8"?>
<a:theme xmlns:a="http://schemas.openxmlformats.org/drawingml/2006/main" name="AVEQ">
  <a:themeElements>
    <a:clrScheme name="AVEQ 1">
      <a:dk1>
        <a:srgbClr val="022B3A"/>
      </a:dk1>
      <a:lt1>
        <a:srgbClr val="FFFFFF"/>
      </a:lt1>
      <a:dk2>
        <a:srgbClr val="1A1A1A"/>
      </a:dk2>
      <a:lt2>
        <a:srgbClr val="F5F1ED"/>
      </a:lt2>
      <a:accent1>
        <a:srgbClr val="1F798C"/>
      </a:accent1>
      <a:accent2>
        <a:srgbClr val="E69758"/>
      </a:accent2>
      <a:accent3>
        <a:srgbClr val="E5DC48"/>
      </a:accent3>
      <a:accent4>
        <a:srgbClr val="D62838"/>
      </a:accent4>
      <a:accent5>
        <a:srgbClr val="7EC657"/>
      </a:accent5>
      <a:accent6>
        <a:srgbClr val="34478C"/>
      </a:accent6>
      <a:hlink>
        <a:srgbClr val="1F798C"/>
      </a:hlink>
      <a:folHlink>
        <a:srgbClr val="1F79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1400" dirty="0" smtClean="0">
            <a:latin typeface="Source Sans Pro" panose="020B0503030403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5891</TotalTime>
  <Words>1036</Words>
  <Application>Microsoft Macintosh PowerPoint</Application>
  <PresentationFormat>Custom</PresentationFormat>
  <Paragraphs>145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Glegoo</vt:lpstr>
      <vt:lpstr>Arial</vt:lpstr>
      <vt:lpstr>Wingdings</vt:lpstr>
      <vt:lpstr>System Font Regular</vt:lpstr>
      <vt:lpstr>Source Sans Pro</vt:lpstr>
      <vt:lpstr>Courier New</vt:lpstr>
      <vt:lpstr>AVEQ</vt:lpstr>
      <vt:lpstr>Impact of Spatial and Temporal Information on Video Quality and Compressibility </vt:lpstr>
      <vt:lpstr>Intro</vt:lpstr>
      <vt:lpstr>Spatial Information / Temporal Information</vt:lpstr>
      <vt:lpstr>This Contribution</vt:lpstr>
      <vt:lpstr>Working Hypothesis</vt:lpstr>
      <vt:lpstr>Our Approach</vt:lpstr>
      <vt:lpstr>Database and Features</vt:lpstr>
      <vt:lpstr>Data Preparations</vt:lpstr>
      <vt:lpstr>Determining Quality/Compressibility</vt:lpstr>
      <vt:lpstr>Determining Quality/Compressibility</vt:lpstr>
      <vt:lpstr>Determining Quality/Compressibility</vt:lpstr>
      <vt:lpstr>Determining Quality/Compressibility</vt:lpstr>
      <vt:lpstr>Compressibility</vt:lpstr>
      <vt:lpstr>Correlations</vt:lpstr>
      <vt:lpstr>Summary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Mobile Video MOS</dc:title>
  <cp:lastModifiedBy>Werner Robitza</cp:lastModifiedBy>
  <cp:revision>91</cp:revision>
  <dcterms:modified xsi:type="dcterms:W3CDTF">2021-06-04T06:50:35Z</dcterms:modified>
</cp:coreProperties>
</file>