
<file path=[Content_Types].xml><?xml version="1.0" encoding="utf-8"?>
<Types xmlns="http://schemas.openxmlformats.org/package/2006/content-types">
  <Override PartName="/_rels/.rels" ContentType="application/vnd.openxmlformats-package.relationships+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19.xml.rels" ContentType="application/vnd.openxmlformats-package.relationships+xml"/>
  <Override PartName="/ppt/slides/_rels/slide18.xml.rels" ContentType="application/vnd.openxmlformats-package.relationships+xml"/>
  <Override PartName="/ppt/slides/_rels/slide17.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xml.rels" ContentType="application/vnd.openxmlformats-package.relationships+xml"/>
  <Override PartName="/ppt/slides/_rels/slide4.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5.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_rels/presentation.xml.rels" ContentType="application/vnd.openxmlformats-package.relationships+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26.xml.rels" ContentType="application/vnd.openxmlformats-package.relationships+xml"/>
  <Override PartName="/ppt/slideLayouts/_rels/slideLayout17.xml.rels" ContentType="application/vnd.openxmlformats-package.relationships+xml"/>
  <Override PartName="/ppt/slideLayouts/_rels/slideLayout6.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32.xml.rels" ContentType="application/vnd.openxmlformats-package.relationships+xml"/>
  <Override PartName="/ppt/slideLayouts/_rels/slideLayout10.xml.rels" ContentType="application/vnd.openxmlformats-package.relationships+xml"/>
  <Override PartName="/ppt/slideLayouts/_rels/slideLayout25.xml.rels" ContentType="application/vnd.openxmlformats-package.relationships+xml"/>
  <Override PartName="/ppt/slideLayouts/_rels/slideLayout16.xml.rels" ContentType="application/vnd.openxmlformats-package.relationships+xml"/>
  <Override PartName="/ppt/slideLayouts/_rels/slideLayout8.xml.rels" ContentType="application/vnd.openxmlformats-package.relationships+xml"/>
  <Override PartName="/ppt/slideLayouts/_rels/slideLayout2.xml.rels" ContentType="application/vnd.openxmlformats-package.relationships+xml"/>
  <Override PartName="/ppt/slideLayouts/_rels/slideLayout31.xml.rels" ContentType="application/vnd.openxmlformats-package.relationships+xml"/>
  <Override PartName="/ppt/slideLayouts/_rels/slideLayout24.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0.xml.rels" ContentType="application/vnd.openxmlformats-package.relationships+xml"/>
  <Override PartName="/ppt/slideLayouts/_rels/slideLayout23.xml.rels" ContentType="application/vnd.openxmlformats-package.relationships+xml"/>
  <Override PartName="/ppt/slideLayouts/_rels/slideLayout14.xml.rels" ContentType="application/vnd.openxmlformats-package.relationships+xml"/>
  <Override PartName="/ppt/slideLayouts/_rels/slideLayout2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35.xml.rels" ContentType="application/vnd.openxmlformats-package.relationships+xml"/>
  <Override PartName="/ppt/slideLayouts/_rels/slideLayout20.xml.rels" ContentType="application/vnd.openxmlformats-package.relationships+xml"/>
  <Override PartName="/ppt/slideLayouts/_rels/slideLayout36.xml.rels" ContentType="application/vnd.openxmlformats-package.relationships+xml"/>
  <Override PartName="/ppt/slideLayouts/_rels/slideLayout21.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8.xml.rels" ContentType="application/vnd.openxmlformats-package.relationships+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27.xml" ContentType="application/vnd.openxmlformats-officedocument.presentationml.slideLayout+xml"/>
  <Override PartName="/ppt/slideLayouts/slideLayout7.xml" ContentType="application/vnd.openxmlformats-officedocument.presentationml.slideLayout+xml"/>
  <Override PartName="/ppt/slideLayouts/slideLayout26.xml" ContentType="application/vnd.openxmlformats-officedocument.presentationml.slideLayout+xml"/>
  <Override PartName="/ppt/slideLayouts/slideLayout6.xml" ContentType="application/vnd.openxmlformats-officedocument.presentationml.slideLayout+xml"/>
  <Override PartName="/ppt/slideLayouts/slideLayout25.xml" ContentType="application/vnd.openxmlformats-officedocument.presentationml.slideLayout+xml"/>
  <Override PartName="/ppt/slideLayouts/slideLayout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22.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8.xml" ContentType="application/vnd.openxmlformats-officedocument.presentationml.slideLayout+xml"/>
  <Override PartName="/ppt/slideLayouts/slideLayout28.xml" ContentType="application/vnd.openxmlformats-officedocument.presentationml.slideLayout+xml"/>
  <Override PartName="/ppt/slideLayouts/slideLayout9.xml" ContentType="application/vnd.openxmlformats-officedocument.presentationml.slideLayout+xml"/>
  <Override PartName="/ppt/slideLayouts/slideLayout29.xml" ContentType="application/vnd.openxmlformats-officedocument.presentationml.slideLayout+xml"/>
  <Override PartName="/ppt/media/image18.png" ContentType="image/png"/>
  <Override PartName="/ppt/media/image17.png" ContentType="image/png"/>
  <Override PartName="/ppt/media/image16.png" ContentType="image/png"/>
  <Override PartName="/ppt/media/image15.png" ContentType="image/png"/>
  <Override PartName="/ppt/media/image1.png" ContentType="image/png"/>
  <Override PartName="/ppt/media/image2.png" ContentType="image/png"/>
  <Override PartName="/ppt/media/image3.png" ContentType="image/png"/>
  <Override PartName="/ppt/media/image4.png" ContentType="image/png"/>
  <Override PartName="/ppt/media/image13.jpeg" ContentType="image/jpeg"/>
  <Override PartName="/ppt/media/image5.png" ContentType="image/png"/>
  <Override PartName="/ppt/media/image10.png" ContentType="image/png"/>
  <Override PartName="/ppt/media/image6.png" ContentType="image/png"/>
  <Override PartName="/ppt/media/image11.png" ContentType="image/png"/>
  <Override PartName="/ppt/media/image7.png" ContentType="image/png"/>
  <Override PartName="/ppt/media/image12.png" ContentType="image/png"/>
  <Override PartName="/ppt/media/image14.jpeg" ContentType="image/jpeg"/>
  <Override PartName="/ppt/media/image8.png" ContentType="image/png"/>
  <Override PartName="/ppt/media/image9.png" ContentType="image/png"/>
  <Override PartName="/ppt/notesSlides/_rels/notesSlide21.xml.rels" ContentType="application/vnd.openxmlformats-package.relationships+xml"/>
  <Override PartName="/ppt/notesSlides/_rels/notesSlide20.xml.rels" ContentType="application/vnd.openxmlformats-package.relationships+xml"/>
  <Override PartName="/ppt/notesSlides/_rels/notesSlide19.xml.rels" ContentType="application/vnd.openxmlformats-package.relationships+xml"/>
  <Override PartName="/ppt/notesSlides/_rels/notesSlide14.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3.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4.xml.rels" ContentType="application/vnd.openxmlformats-package.relationships+xml"/>
  <Override PartName="/ppt/notesSlides/_rels/notesSlide2.xml.rels" ContentType="application/vnd.openxmlformats-package.relationships+xml"/>
  <Override PartName="/ppt/notesSlides/_rels/notesSlide11.xml.rels" ContentType="application/vnd.openxmlformats-package.relationships+xml"/>
  <Override PartName="/ppt/notesSlides/_rels/notesSlide5.xml.rels" ContentType="application/vnd.openxmlformats-package.relationships+xml"/>
  <Override PartName="/ppt/notesSlides/_rels/notesSlide12.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x="9144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216000" y="812520"/>
            <a:ext cx="7127280" cy="4008960"/>
          </a:xfrm>
          <a:prstGeom prst="rect">
            <a:avLst/>
          </a:prstGeom>
        </p:spPr>
        <p:txBody>
          <a:bodyPr lIns="0" rIns="0" tIns="0" bIns="0" anchor="ctr"/>
          <a:p>
            <a:pPr algn="ctr"/>
            <a:r>
              <a:rPr b="0" lang="en-US" sz="4400" spc="-1" strike="noStrike">
                <a:latin typeface="Arial"/>
              </a:rPr>
              <a:t>Click to move the slide</a:t>
            </a:r>
            <a:endParaRPr b="0" lang="en-US" sz="4400" spc="-1" strike="noStrike">
              <a:latin typeface="Arial"/>
            </a:endParaRPr>
          </a:p>
        </p:txBody>
      </p:sp>
      <p:sp>
        <p:nvSpPr>
          <p:cNvPr id="127" name="PlaceHolder 2"/>
          <p:cNvSpPr>
            <a:spLocks noGrp="1"/>
          </p:cNvSpPr>
          <p:nvPr>
            <p:ph type="body"/>
          </p:nvPr>
        </p:nvSpPr>
        <p:spPr>
          <a:xfrm>
            <a:off x="756000" y="5078520"/>
            <a:ext cx="6047640" cy="4811040"/>
          </a:xfrm>
          <a:prstGeom prst="rect">
            <a:avLst/>
          </a:prstGeom>
        </p:spPr>
        <p:txBody>
          <a:bodyPr lIns="0" rIns="0" tIns="0" bIns="0"/>
          <a:p>
            <a:r>
              <a:rPr b="0" lang="en-US" sz="2000" spc="-1" strike="noStrike">
                <a:latin typeface="Arial"/>
              </a:rPr>
              <a:t>Click to edit the notes format</a:t>
            </a:r>
            <a:endParaRPr b="0" lang="en-US" sz="2000" spc="-1" strike="noStrike">
              <a:latin typeface="Arial"/>
            </a:endParaRPr>
          </a:p>
        </p:txBody>
      </p:sp>
      <p:sp>
        <p:nvSpPr>
          <p:cNvPr id="128" name="PlaceHolder 3"/>
          <p:cNvSpPr>
            <a:spLocks noGrp="1"/>
          </p:cNvSpPr>
          <p:nvPr>
            <p:ph type="hdr"/>
          </p:nvPr>
        </p:nvSpPr>
        <p:spPr>
          <a:xfrm>
            <a:off x="0" y="0"/>
            <a:ext cx="3280680" cy="534240"/>
          </a:xfrm>
          <a:prstGeom prst="rect">
            <a:avLst/>
          </a:prstGeom>
        </p:spPr>
        <p:txBody>
          <a:bodyPr lIns="0" rIns="0" tIns="0" bIns="0"/>
          <a:p>
            <a:r>
              <a:rPr b="0" lang="en-US" sz="1400" spc="-1" strike="noStrike">
                <a:latin typeface="Times New Roman"/>
              </a:rPr>
              <a:t> </a:t>
            </a:r>
            <a:endParaRPr b="0" lang="en-US" sz="1400" spc="-1" strike="noStrike">
              <a:latin typeface="Times New Roman"/>
            </a:endParaRPr>
          </a:p>
        </p:txBody>
      </p:sp>
      <p:sp>
        <p:nvSpPr>
          <p:cNvPr id="129" name="PlaceHolder 4"/>
          <p:cNvSpPr>
            <a:spLocks noGrp="1"/>
          </p:cNvSpPr>
          <p:nvPr>
            <p:ph type="dt"/>
          </p:nvPr>
        </p:nvSpPr>
        <p:spPr>
          <a:xfrm>
            <a:off x="4278960" y="0"/>
            <a:ext cx="3280680" cy="534240"/>
          </a:xfrm>
          <a:prstGeom prst="rect">
            <a:avLst/>
          </a:prstGeom>
        </p:spPr>
        <p:txBody>
          <a:bodyPr lIns="0" rIns="0" tIns="0" bIns="0"/>
          <a:p>
            <a:pPr algn="r"/>
            <a:r>
              <a:rPr b="0" lang="en-US" sz="1400" spc="-1" strike="noStrike">
                <a:latin typeface="Times New Roman"/>
              </a:rPr>
              <a:t> </a:t>
            </a:r>
            <a:endParaRPr b="0" lang="en-US" sz="1400" spc="-1" strike="noStrike">
              <a:latin typeface="Times New Roman"/>
            </a:endParaRPr>
          </a:p>
        </p:txBody>
      </p:sp>
      <p:sp>
        <p:nvSpPr>
          <p:cNvPr id="130" name="PlaceHolder 5"/>
          <p:cNvSpPr>
            <a:spLocks noGrp="1"/>
          </p:cNvSpPr>
          <p:nvPr>
            <p:ph type="ftr"/>
          </p:nvPr>
        </p:nvSpPr>
        <p:spPr>
          <a:xfrm>
            <a:off x="0" y="10157400"/>
            <a:ext cx="3280680" cy="534240"/>
          </a:xfrm>
          <a:prstGeom prst="rect">
            <a:avLst/>
          </a:prstGeom>
        </p:spPr>
        <p:txBody>
          <a:bodyPr lIns="0" rIns="0" tIns="0" bIns="0" anchor="b"/>
          <a:p>
            <a:r>
              <a:rPr b="0" lang="en-US" sz="1400" spc="-1" strike="noStrike">
                <a:latin typeface="Times New Roman"/>
              </a:rPr>
              <a:t> </a:t>
            </a:r>
            <a:endParaRPr b="0" lang="en-US" sz="1400" spc="-1" strike="noStrike">
              <a:latin typeface="Times New Roman"/>
            </a:endParaRPr>
          </a:p>
        </p:txBody>
      </p:sp>
      <p:sp>
        <p:nvSpPr>
          <p:cNvPr id="131" name="PlaceHolder 6"/>
          <p:cNvSpPr>
            <a:spLocks noGrp="1"/>
          </p:cNvSpPr>
          <p:nvPr>
            <p:ph type="sldNum"/>
          </p:nvPr>
        </p:nvSpPr>
        <p:spPr>
          <a:xfrm>
            <a:off x="4278960" y="10157400"/>
            <a:ext cx="3280680" cy="534240"/>
          </a:xfrm>
          <a:prstGeom prst="rect">
            <a:avLst/>
          </a:prstGeom>
        </p:spPr>
        <p:txBody>
          <a:bodyPr lIns="0" rIns="0" tIns="0" bIns="0" anchor="b"/>
          <a:p>
            <a:pPr algn="r"/>
            <a:fld id="{14808FCF-FDC6-4DDA-AEFB-ACBA42CAADE0}"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0" name="PlaceHolder 1"/>
          <p:cNvSpPr>
            <a:spLocks noGrp="1"/>
          </p:cNvSpPr>
          <p:nvPr>
            <p:ph type="sldImg"/>
          </p:nvPr>
        </p:nvSpPr>
        <p:spPr>
          <a:xfrm>
            <a:off x="216000" y="812520"/>
            <a:ext cx="7125120" cy="4006800"/>
          </a:xfrm>
          <a:prstGeom prst="rect">
            <a:avLst/>
          </a:prstGeom>
        </p:spPr>
      </p:sp>
      <p:sp>
        <p:nvSpPr>
          <p:cNvPr id="271"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So, </a:t>
            </a:r>
            <a:r>
              <a:rPr b="0" lang="en-US" sz="2000" spc="-1" strike="noStrike">
                <a:latin typeface="Arial"/>
              </a:rPr>
              <a:t>good </a:t>
            </a:r>
            <a:r>
              <a:rPr b="0" lang="en-US" sz="2000" spc="-1" strike="noStrike">
                <a:latin typeface="Arial"/>
              </a:rPr>
              <a:t>aftern</a:t>
            </a:r>
            <a:r>
              <a:rPr b="0" lang="en-US" sz="2000" spc="-1" strike="noStrike">
                <a:latin typeface="Arial"/>
              </a:rPr>
              <a:t>oon </a:t>
            </a:r>
            <a:r>
              <a:rPr b="0" lang="en-US" sz="2000" spc="-1" strike="noStrike">
                <a:latin typeface="Arial"/>
              </a:rPr>
              <a:t>or </a:t>
            </a:r>
            <a:r>
              <a:rPr b="0" lang="en-US" sz="2000" spc="-1" strike="noStrike">
                <a:latin typeface="Arial"/>
              </a:rPr>
              <a:t>good </a:t>
            </a:r>
            <a:r>
              <a:rPr b="0" lang="en-US" sz="2000" spc="-1" strike="noStrike">
                <a:latin typeface="Arial"/>
              </a:rPr>
              <a:t>morni</a:t>
            </a:r>
            <a:r>
              <a:rPr b="0" lang="en-US" sz="2000" spc="-1" strike="noStrike">
                <a:latin typeface="Arial"/>
              </a:rPr>
              <a:t>ng, I </a:t>
            </a:r>
            <a:r>
              <a:rPr b="0" lang="en-US" sz="2000" spc="-1" strike="noStrike">
                <a:latin typeface="Arial"/>
              </a:rPr>
              <a:t>am </a:t>
            </a:r>
            <a:r>
              <a:rPr b="0" lang="en-US" sz="2000" spc="-1" strike="noStrike">
                <a:latin typeface="Arial"/>
              </a:rPr>
              <a:t>Elijs </a:t>
            </a:r>
            <a:r>
              <a:rPr b="0" lang="en-US" sz="2000" spc="-1" strike="noStrike">
                <a:latin typeface="Arial"/>
              </a:rPr>
              <a:t>Dima, </a:t>
            </a:r>
            <a:r>
              <a:rPr b="0" lang="en-US" sz="2000" spc="-1" strike="noStrike">
                <a:latin typeface="Arial"/>
              </a:rPr>
              <a:t>from </a:t>
            </a:r>
            <a:r>
              <a:rPr b="0" lang="en-US" sz="2000" spc="-1" strike="noStrike">
                <a:latin typeface="Arial"/>
              </a:rPr>
              <a:t>the </a:t>
            </a:r>
            <a:r>
              <a:rPr b="0" lang="en-US" sz="2000" spc="-1" strike="noStrike">
                <a:latin typeface="Arial"/>
              </a:rPr>
              <a:t>Realis</a:t>
            </a:r>
            <a:r>
              <a:rPr b="0" lang="en-US" sz="2000" spc="-1" strike="noStrike">
                <a:latin typeface="Arial"/>
              </a:rPr>
              <a:t>tic 3D </a:t>
            </a:r>
            <a:r>
              <a:rPr b="0" lang="en-US" sz="2000" spc="-1" strike="noStrike">
                <a:latin typeface="Arial"/>
              </a:rPr>
              <a:t>resea</a:t>
            </a:r>
            <a:r>
              <a:rPr b="0" lang="en-US" sz="2000" spc="-1" strike="noStrike">
                <a:latin typeface="Arial"/>
              </a:rPr>
              <a:t>rch </a:t>
            </a:r>
            <a:r>
              <a:rPr b="0" lang="en-US" sz="2000" spc="-1" strike="noStrike">
                <a:latin typeface="Arial"/>
              </a:rPr>
              <a:t>group </a:t>
            </a:r>
            <a:r>
              <a:rPr b="0" lang="en-US" sz="2000" spc="-1" strike="noStrike">
                <a:latin typeface="Arial"/>
              </a:rPr>
              <a:t>at Mid </a:t>
            </a:r>
            <a:r>
              <a:rPr b="0" lang="en-US" sz="2000" spc="-1" strike="noStrike">
                <a:latin typeface="Arial"/>
              </a:rPr>
              <a:t>Swed</a:t>
            </a:r>
            <a:r>
              <a:rPr b="0" lang="en-US" sz="2000" spc="-1" strike="noStrike">
                <a:latin typeface="Arial"/>
              </a:rPr>
              <a:t>en </a:t>
            </a:r>
            <a:r>
              <a:rPr b="0" lang="en-US" sz="2000" spc="-1" strike="noStrike">
                <a:latin typeface="Arial"/>
              </a:rPr>
              <a:t>Unive</a:t>
            </a:r>
            <a:r>
              <a:rPr b="0" lang="en-US" sz="2000" spc="-1" strike="noStrike">
                <a:latin typeface="Arial"/>
              </a:rPr>
              <a:t>rsity.</a:t>
            </a:r>
            <a:endParaRPr b="0" lang="en-US" sz="2000" spc="-1" strike="noStrike">
              <a:latin typeface="Arial"/>
            </a:endParaRPr>
          </a:p>
          <a:p>
            <a:pPr marL="216000" indent="-214200">
              <a:lnSpc>
                <a:spcPct val="100000"/>
              </a:lnSpc>
            </a:pPr>
            <a:r>
              <a:rPr b="0" lang="en-US" sz="2000" spc="-1" strike="noStrike">
                <a:latin typeface="Arial"/>
              </a:rPr>
              <a:t>Today </a:t>
            </a:r>
            <a:r>
              <a:rPr b="0" lang="en-US" sz="2000" spc="-1" strike="noStrike">
                <a:latin typeface="Arial"/>
              </a:rPr>
              <a:t>I’d </a:t>
            </a:r>
            <a:r>
              <a:rPr b="0" lang="en-US" sz="2000" spc="-1" strike="noStrike">
                <a:latin typeface="Arial"/>
              </a:rPr>
              <a:t>like to </a:t>
            </a:r>
            <a:r>
              <a:rPr b="0" lang="en-US" sz="2000" spc="-1" strike="noStrike">
                <a:latin typeface="Arial"/>
              </a:rPr>
              <a:t>give a </a:t>
            </a:r>
            <a:r>
              <a:rPr b="0" lang="en-US" sz="2000" spc="-1" strike="noStrike">
                <a:latin typeface="Arial"/>
              </a:rPr>
              <a:t>quick </a:t>
            </a:r>
            <a:r>
              <a:rPr b="0" lang="en-US" sz="2000" spc="-1" strike="noStrike">
                <a:latin typeface="Arial"/>
              </a:rPr>
              <a:t>summ</a:t>
            </a:r>
            <a:r>
              <a:rPr b="0" lang="en-US" sz="2000" spc="-1" strike="noStrike">
                <a:latin typeface="Arial"/>
              </a:rPr>
              <a:t>ary of </a:t>
            </a:r>
            <a:r>
              <a:rPr b="0" lang="en-US" sz="2000" spc="-1" strike="noStrike">
                <a:latin typeface="Arial"/>
              </a:rPr>
              <a:t>our </a:t>
            </a:r>
            <a:r>
              <a:rPr b="0" lang="en-US" sz="2000" spc="-1" strike="noStrike">
                <a:latin typeface="Arial"/>
              </a:rPr>
              <a:t>findin</a:t>
            </a:r>
            <a:r>
              <a:rPr b="0" lang="en-US" sz="2000" spc="-1" strike="noStrike">
                <a:latin typeface="Arial"/>
              </a:rPr>
              <a:t>gs </a:t>
            </a:r>
            <a:r>
              <a:rPr b="0" lang="en-US" sz="2000" spc="-1" strike="noStrike">
                <a:latin typeface="Arial"/>
              </a:rPr>
              <a:t>regar</a:t>
            </a:r>
            <a:r>
              <a:rPr b="0" lang="en-US" sz="2000" spc="-1" strike="noStrike">
                <a:latin typeface="Arial"/>
              </a:rPr>
              <a:t>ding </a:t>
            </a:r>
            <a:r>
              <a:rPr b="0" lang="en-US" sz="2000" spc="-1" strike="noStrike">
                <a:latin typeface="Arial"/>
              </a:rPr>
              <a:t>QoE </a:t>
            </a:r>
            <a:r>
              <a:rPr b="0" lang="en-US" sz="2000" spc="-1" strike="noStrike">
                <a:latin typeface="Arial"/>
              </a:rPr>
              <a:t>aspec</a:t>
            </a:r>
            <a:r>
              <a:rPr b="0" lang="en-US" sz="2000" spc="-1" strike="noStrike">
                <a:latin typeface="Arial"/>
              </a:rPr>
              <a:t>ts of </a:t>
            </a:r>
            <a:r>
              <a:rPr b="0" lang="en-US" sz="2000" spc="-1" strike="noStrike">
                <a:latin typeface="Arial"/>
              </a:rPr>
              <a:t>Augm</a:t>
            </a:r>
            <a:r>
              <a:rPr b="0" lang="en-US" sz="2000" spc="-1" strike="noStrike">
                <a:latin typeface="Arial"/>
              </a:rPr>
              <a:t>ented </a:t>
            </a:r>
            <a:r>
              <a:rPr b="0" lang="en-US" sz="2000" spc="-1" strike="noStrike">
                <a:latin typeface="Arial"/>
              </a:rPr>
              <a:t>Telepr</a:t>
            </a:r>
            <a:r>
              <a:rPr b="0" lang="en-US" sz="2000" spc="-1" strike="noStrike">
                <a:latin typeface="Arial"/>
              </a:rPr>
              <a:t>esenc</a:t>
            </a:r>
            <a:r>
              <a:rPr b="0" lang="en-US" sz="2000" spc="-1" strike="noStrike">
                <a:latin typeface="Arial"/>
              </a:rPr>
              <a:t>e; I’ll </a:t>
            </a:r>
            <a:r>
              <a:rPr b="0" lang="en-US" sz="2000" spc="-1" strike="noStrike">
                <a:latin typeface="Arial"/>
              </a:rPr>
              <a:t>try to </a:t>
            </a:r>
            <a:r>
              <a:rPr b="0" lang="en-US" sz="2000" spc="-1" strike="noStrike">
                <a:latin typeface="Arial"/>
              </a:rPr>
              <a:t>keep </a:t>
            </a:r>
            <a:r>
              <a:rPr b="0" lang="en-US" sz="2000" spc="-1" strike="noStrike">
                <a:latin typeface="Arial"/>
              </a:rPr>
              <a:t>this </a:t>
            </a:r>
            <a:r>
              <a:rPr b="0" lang="en-US" sz="2000" spc="-1" strike="noStrike">
                <a:latin typeface="Arial"/>
              </a:rPr>
              <a:t>within </a:t>
            </a:r>
            <a:r>
              <a:rPr b="0" lang="en-US" sz="2000" spc="-1" strike="noStrike">
                <a:latin typeface="Arial"/>
              </a:rPr>
              <a:t>10 </a:t>
            </a:r>
            <a:r>
              <a:rPr b="0" lang="en-US" sz="2000" spc="-1" strike="noStrike">
                <a:latin typeface="Arial"/>
              </a:rPr>
              <a:t>minut</a:t>
            </a:r>
            <a:r>
              <a:rPr b="0" lang="en-US" sz="2000" spc="-1" strike="noStrike">
                <a:latin typeface="Arial"/>
              </a:rPr>
              <a:t>es so </a:t>
            </a:r>
            <a:r>
              <a:rPr b="0" lang="en-US" sz="2000" spc="-1" strike="noStrike">
                <a:latin typeface="Arial"/>
              </a:rPr>
              <a:t>we </a:t>
            </a:r>
            <a:r>
              <a:rPr b="0" lang="en-US" sz="2000" spc="-1" strike="noStrike">
                <a:latin typeface="Arial"/>
              </a:rPr>
              <a:t>have </a:t>
            </a:r>
            <a:r>
              <a:rPr b="0" lang="en-US" sz="2000" spc="-1" strike="noStrike">
                <a:latin typeface="Arial"/>
              </a:rPr>
              <a:t>time.</a:t>
            </a:r>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sldImg"/>
          </p:nvPr>
        </p:nvSpPr>
        <p:spPr>
          <a:xfrm>
            <a:off x="1107000" y="812520"/>
            <a:ext cx="5343120" cy="4006800"/>
          </a:xfrm>
          <a:prstGeom prst="rect">
            <a:avLst/>
          </a:prstGeom>
        </p:spPr>
      </p:sp>
      <p:sp>
        <p:nvSpPr>
          <p:cNvPr id="289"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From these results, we can draw two take-aways that affect augmented telepresence systems that provide third-person telepresence.</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First, the system-defined viewing position of the remote environment has a strong effect on the user experience and on their task performance. Particularly worsening the experience as more emphasis is placed on depth perception through the hmd.</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Secondly, we can say that in-view augmentations, that provide additional depth or positioning hints, seem to provide a </a:t>
            </a:r>
            <a:r>
              <a:rPr b="1" lang="en-US" sz="2000" spc="-1" strike="noStrike">
                <a:latin typeface="Arial"/>
              </a:rPr>
              <a:t>perceived</a:t>
            </a:r>
            <a:r>
              <a:rPr b="0" lang="en-US" sz="2000" spc="-1" strike="noStrike">
                <a:latin typeface="Arial"/>
              </a:rPr>
              <a:t> benefit to the users, even though the task performance is not improved. </a:t>
            </a:r>
            <a:endParaRPr b="0" lang="en-US" sz="2000" spc="-1" strike="noStrike">
              <a:latin typeface="Arial"/>
            </a:endParaRPr>
          </a:p>
          <a:p>
            <a:pPr marL="216000" indent="-214200">
              <a:lnSpc>
                <a:spcPct val="100000"/>
              </a:lnSpc>
            </a:pPr>
            <a:r>
              <a:rPr b="0" lang="en-US" sz="2000" spc="-1" strike="noStrike">
                <a:latin typeface="Arial"/>
              </a:rPr>
              <a:t>This, then opens a question, is it worthwhile to allocate processing power (and rendering time) to generating augmented content for telepresence systems that don’t fully resolve the underlying problem (i.e. viewing perspective).</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This study was first described in a QoMEX conf. Paper, and full details were published in QUEX journal, if anyone wants to take a further look.</a:t>
            </a:r>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PlaceHolder 1"/>
          <p:cNvSpPr>
            <a:spLocks noGrp="1"/>
          </p:cNvSpPr>
          <p:nvPr>
            <p:ph type="sldImg"/>
          </p:nvPr>
        </p:nvSpPr>
        <p:spPr>
          <a:xfrm>
            <a:off x="1143000" y="694800"/>
            <a:ext cx="4571640" cy="3428640"/>
          </a:xfrm>
          <a:prstGeom prst="rect">
            <a:avLst/>
          </a:prstGeom>
        </p:spPr>
      </p:sp>
      <p:sp>
        <p:nvSpPr>
          <p:cNvPr id="291" name="PlaceHolder 2"/>
          <p:cNvSpPr>
            <a:spLocks noGrp="1"/>
          </p:cNvSpPr>
          <p:nvPr>
            <p:ph type="body"/>
          </p:nvPr>
        </p:nvSpPr>
        <p:spPr>
          <a:xfrm>
            <a:off x="685800" y="4343400"/>
            <a:ext cx="5486040" cy="4114440"/>
          </a:xfrm>
          <a:prstGeom prst="rect">
            <a:avLst/>
          </a:prstGeom>
        </p:spPr>
        <p:txBody>
          <a:bodyPr lIns="0" rIns="0" tIns="0" bIns="0"/>
          <a:p>
            <a:r>
              <a:rPr b="0" lang="en-US" sz="2000" spc="-1" strike="noStrike">
                <a:latin typeface="Arial"/>
              </a:rPr>
              <a:t>Now then, briefly moving on to the next work, on augmented </a:t>
            </a:r>
            <a:r>
              <a:rPr b="0" lang="en-US" sz="2000" spc="-1" strike="noStrike">
                <a:latin typeface="Arial"/>
              </a:rPr>
              <a:t>remote operation systems.</a:t>
            </a:r>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PlaceHolder 1"/>
          <p:cNvSpPr>
            <a:spLocks noGrp="1"/>
          </p:cNvSpPr>
          <p:nvPr>
            <p:ph type="sldImg"/>
          </p:nvPr>
        </p:nvSpPr>
        <p:spPr>
          <a:xfrm>
            <a:off x="1107000" y="812520"/>
            <a:ext cx="5343120" cy="4006800"/>
          </a:xfrm>
          <a:prstGeom prst="rect">
            <a:avLst/>
          </a:prstGeom>
        </p:spPr>
      </p:sp>
      <p:sp>
        <p:nvSpPr>
          <p:cNvPr id="293" name="PlaceHolder 2"/>
          <p:cNvSpPr>
            <a:spLocks noGrp="1"/>
          </p:cNvSpPr>
          <p:nvPr>
            <p:ph type="body"/>
          </p:nvPr>
        </p:nvSpPr>
        <p:spPr>
          <a:xfrm>
            <a:off x="756000" y="5078520"/>
            <a:ext cx="6045480" cy="5947920"/>
          </a:xfrm>
          <a:prstGeom prst="rect">
            <a:avLst/>
          </a:prstGeom>
        </p:spPr>
        <p:txBody>
          <a:bodyPr lIns="0" rIns="0" tIns="0" bIns="0"/>
          <a:p>
            <a:pPr marL="216000" indent="-214200">
              <a:lnSpc>
                <a:spcPct val="100000"/>
              </a:lnSpc>
            </a:pPr>
            <a:r>
              <a:rPr b="0" lang="en-US" sz="2000" spc="-1" strike="noStrike">
                <a:latin typeface="Arial"/>
              </a:rPr>
              <a:t>This is a work we’re doing in collaboration with companies from the swedish mining industry, concerning the interfaces for remote operation.</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Now, in mining, contemporary remote operation solutions are based on straightforward telepresence, meaning direct transmission of camera views from the remotely operated machinery.</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In other, similar industries, augmentations are typically additive, in that extra information is used to insert virtual augmented elements into the presented view, and optionally show the 3D structure from another perspective.</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sldImg"/>
          </p:nvPr>
        </p:nvSpPr>
        <p:spPr>
          <a:xfrm>
            <a:off x="1107000" y="812520"/>
            <a:ext cx="5343120" cy="4006800"/>
          </a:xfrm>
          <a:prstGeom prst="rect">
            <a:avLst/>
          </a:prstGeom>
        </p:spPr>
      </p:sp>
      <p:sp>
        <p:nvSpPr>
          <p:cNvPr id="295"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For our approach, focusing on the mining context, we decided to use camera and lidar data to create an augmented telepresence interface that shows novel perspective views of the environment (indirect views in the image), as well as a disoccluded view with occluder removal, which acts as a diminished reality augmentation for that view.</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Because of the application context, we wanted to first demonstrate the feasibility of this data fusion and rendering in real time without relying on environment pre-scanning, or large-patch inpainting, since that could lead to discrepancies between the environment and presented replica in the interface.</a:t>
            </a:r>
            <a:endParaRPr b="0" lang="en-U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6" name="PlaceHolder 1"/>
          <p:cNvSpPr>
            <a:spLocks noGrp="1"/>
          </p:cNvSpPr>
          <p:nvPr>
            <p:ph type="sldImg"/>
          </p:nvPr>
        </p:nvSpPr>
        <p:spPr>
          <a:xfrm>
            <a:off x="1107000" y="812520"/>
            <a:ext cx="5343120" cy="4006800"/>
          </a:xfrm>
          <a:prstGeom prst="rect">
            <a:avLst/>
          </a:prstGeom>
        </p:spPr>
      </p:sp>
      <p:sp>
        <p:nvSpPr>
          <p:cNvPr id="297"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A very high-level overview of the rendering process is shown here.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The core principle is, we use the sparse points from the lidar as the basis for scene geometry depth, which then is used for rendering the novel views via DIBR, or depth-based view reprojection.</a:t>
            </a:r>
            <a:endParaRPr b="0" lang="en-US" sz="2000" spc="-1" strike="noStrike">
              <a:latin typeface="Arial"/>
            </a:endParaRPr>
          </a:p>
          <a:p>
            <a:pPr marL="216000" indent="-214200">
              <a:lnSpc>
                <a:spcPct val="100000"/>
              </a:lnSpc>
            </a:pPr>
            <a:r>
              <a:rPr b="0" lang="en-US" sz="2000" spc="-1" strike="noStrike">
                <a:latin typeface="Arial"/>
              </a:rPr>
              <a:t>The rendering algorithm is largely “memoryless”, meaning all operations are performed on frame-by-frame basis.</a:t>
            </a:r>
            <a:endParaRPr b="0" lang="en-US" sz="2000" spc="-1" strike="noStrike">
              <a:latin typeface="Arial"/>
            </a:endParaRPr>
          </a:p>
          <a:p>
            <a:pPr marL="216000" indent="-214200">
              <a:lnSpc>
                <a:spcPct val="100000"/>
              </a:lnSpc>
            </a:pPr>
            <a:r>
              <a:rPr b="0" lang="en-US" sz="2000" spc="-1" strike="noStrike">
                <a:latin typeface="Arial"/>
              </a:rPr>
              <a:t>To avoid bottlenecking, these rendering steps occur in parallel with frame capture and pre-processing, which includes accumulation of the lidar scan frame and denoising.</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Img"/>
          </p:nvPr>
        </p:nvSpPr>
        <p:spPr>
          <a:xfrm>
            <a:off x="1107000" y="812520"/>
            <a:ext cx="5343120" cy="4006800"/>
          </a:xfrm>
          <a:prstGeom prst="rect">
            <a:avLst/>
          </a:prstGeom>
        </p:spPr>
      </p:sp>
      <p:sp>
        <p:nvSpPr>
          <p:cNvPr id="299"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So far, we have just published the technical part of this system, including details of the rendering, view generation, and lidar denoising algorithms;</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And currently, we are doing a task-based user assessment of this interface; mainly we want to find out whether there is any significant improvement from the added elements (disoccluded view, novel perspective views) compared to just having the camera pass-through views.</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Although, the pandemic restrictions are still complicating the test procedures and severely limiting the test volunteer counts…  So we may need to perform other rounds of tests after the summer.</a:t>
            </a:r>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0" name="PlaceHolder 1"/>
          <p:cNvSpPr>
            <a:spLocks noGrp="1"/>
          </p:cNvSpPr>
          <p:nvPr>
            <p:ph type="sldImg"/>
          </p:nvPr>
        </p:nvSpPr>
        <p:spPr>
          <a:xfrm>
            <a:off x="1143000" y="694800"/>
            <a:ext cx="4571640" cy="3428640"/>
          </a:xfrm>
          <a:prstGeom prst="rect">
            <a:avLst/>
          </a:prstGeom>
        </p:spPr>
      </p:sp>
      <p:sp>
        <p:nvSpPr>
          <p:cNvPr id="301" name="PlaceHolder 2"/>
          <p:cNvSpPr>
            <a:spLocks noGrp="1"/>
          </p:cNvSpPr>
          <p:nvPr>
            <p:ph type="body"/>
          </p:nvPr>
        </p:nvSpPr>
        <p:spPr>
          <a:xfrm>
            <a:off x="685800" y="4343400"/>
            <a:ext cx="5486040" cy="4114440"/>
          </a:xfrm>
          <a:prstGeom prst="rect">
            <a:avLst/>
          </a:prstGeom>
        </p:spPr>
        <p:txBody>
          <a:bodyPr lIns="0" rIns="0" tIns="0" bIns="0"/>
          <a:p>
            <a:r>
              <a:rPr b="0" lang="en-US" sz="2000" spc="-1" strike="noStrike">
                <a:latin typeface="Arial"/>
              </a:rPr>
              <a:t>So, that concludes this summary, thank you for your time and attention.</a:t>
            </a:r>
            <a:endParaRPr b="0" lang="en-US" sz="2000" spc="-1" strike="noStrike">
              <a:latin typeface="Arial"/>
            </a:endParaRPr>
          </a:p>
          <a:p>
            <a:endParaRPr b="0" lang="en-US" sz="2000" spc="-1" strike="noStrike">
              <a:latin typeface="Arial"/>
            </a:endParaRPr>
          </a:p>
          <a:p>
            <a:r>
              <a:rPr b="0" lang="en-US" sz="2000" spc="-1" strike="noStrike">
                <a:latin typeface="Arial"/>
              </a:rPr>
              <a:t>These works were done in collaboration with prof. Brunnström, so please feel free to reach out to any of us for further details now or afterwards.</a:t>
            </a:r>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sldImg"/>
          </p:nvPr>
        </p:nvSpPr>
        <p:spPr>
          <a:xfrm>
            <a:off x="1107000" y="812520"/>
            <a:ext cx="5343120" cy="4006800"/>
          </a:xfrm>
          <a:prstGeom prst="rect">
            <a:avLst/>
          </a:prstGeom>
        </p:spPr>
      </p:sp>
      <p:sp>
        <p:nvSpPr>
          <p:cNvPr id="303"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QOE test results – how participants were grouped into 3 groups according to their “skill” at the task</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2" name="PlaceHolder 1"/>
          <p:cNvSpPr>
            <a:spLocks noGrp="1"/>
          </p:cNvSpPr>
          <p:nvPr>
            <p:ph type="sldImg"/>
          </p:nvPr>
        </p:nvSpPr>
        <p:spPr>
          <a:xfrm>
            <a:off x="216000" y="812520"/>
            <a:ext cx="7125120" cy="4006800"/>
          </a:xfrm>
          <a:prstGeom prst="rect">
            <a:avLst/>
          </a:prstGeom>
        </p:spPr>
      </p:sp>
      <p:sp>
        <p:nvSpPr>
          <p:cNvPr id="273"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I’ll mainly cover one of our studies, specifically regarding QoE in augmented telepresence enabled by head-mounted displays.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and if there is time, I will touch on on an ongoing work with augmented remote operation systems that we are undertaking currently.</a:t>
            </a:r>
            <a:endParaRPr b="0" lang="en-US" sz="2000" spc="-1" strike="noStrike">
              <a:latin typeface="Arial"/>
            </a:endParaRPr>
          </a:p>
          <a:p>
            <a:pPr marL="216000" indent="-214200">
              <a:lnSpc>
                <a:spcPct val="100000"/>
              </a:lnSpc>
            </a:pPr>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sldImg"/>
          </p:nvPr>
        </p:nvSpPr>
        <p:spPr>
          <a:xfrm>
            <a:off x="1107000" y="812520"/>
            <a:ext cx="5343120" cy="4006800"/>
          </a:xfrm>
          <a:prstGeom prst="rect">
            <a:avLst/>
          </a:prstGeom>
        </p:spPr>
      </p:sp>
      <p:sp>
        <p:nvSpPr>
          <p:cNvPr id="305"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Results from individual groups, where some differences between augmentations can be found.</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sldImg"/>
          </p:nvPr>
        </p:nvSpPr>
        <p:spPr>
          <a:xfrm>
            <a:off x="1107000" y="812520"/>
            <a:ext cx="5343120" cy="4006800"/>
          </a:xfrm>
          <a:prstGeom prst="rect">
            <a:avLst/>
          </a:prstGeom>
        </p:spPr>
      </p:sp>
      <p:sp>
        <p:nvSpPr>
          <p:cNvPr id="307"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Simulator sickness results from the QoE tests (1</a:t>
            </a:r>
            <a:r>
              <a:rPr b="0" lang="en-US" sz="2000" spc="-1" strike="noStrike" baseline="101000">
                <a:latin typeface="Arial"/>
              </a:rPr>
              <a:t>st</a:t>
            </a:r>
            <a:r>
              <a:rPr b="0" lang="en-US" sz="2000" spc="-1" strike="noStrike">
                <a:latin typeface="Arial"/>
              </a:rPr>
              <a:t> study). Though there is a slight increase in SS for some participants, the effect magnitude is negligible (with one exception), considering the absolute max for each SS scale.</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4" name="PlaceHolder 1"/>
          <p:cNvSpPr>
            <a:spLocks noGrp="1"/>
          </p:cNvSpPr>
          <p:nvPr>
            <p:ph type="sldImg"/>
          </p:nvPr>
        </p:nvSpPr>
        <p:spPr>
          <a:xfrm>
            <a:off x="1107000" y="812520"/>
            <a:ext cx="5343120" cy="4006800"/>
          </a:xfrm>
          <a:prstGeom prst="rect">
            <a:avLst/>
          </a:prstGeom>
        </p:spPr>
      </p:sp>
      <p:sp>
        <p:nvSpPr>
          <p:cNvPr id="275" name="PlaceHolder 2"/>
          <p:cNvSpPr>
            <a:spLocks noGrp="1"/>
          </p:cNvSpPr>
          <p:nvPr>
            <p:ph type="body"/>
          </p:nvPr>
        </p:nvSpPr>
        <p:spPr>
          <a:xfrm>
            <a:off x="756000" y="5078520"/>
            <a:ext cx="6045480" cy="5664600"/>
          </a:xfrm>
          <a:prstGeom prst="rect">
            <a:avLst/>
          </a:prstGeom>
        </p:spPr>
        <p:txBody>
          <a:bodyPr lIns="0" rIns="0" tIns="0" bIns="0"/>
          <a:p>
            <a:pPr marL="216000" indent="-214200">
              <a:lnSpc>
                <a:spcPct val="100000"/>
              </a:lnSpc>
            </a:pPr>
            <a:r>
              <a:rPr b="0" lang="en-US" sz="2000" spc="-1" strike="noStrike">
                <a:latin typeface="Arial"/>
              </a:rPr>
              <a:t>If we intend to </a:t>
            </a:r>
            <a:r>
              <a:rPr b="0" lang="en-US" sz="2000" spc="-1" strike="noStrike">
                <a:latin typeface="Arial"/>
              </a:rPr>
              <a:t>have an </a:t>
            </a:r>
            <a:r>
              <a:rPr b="0" lang="en-US" sz="2000" spc="-1" strike="noStrike">
                <a:latin typeface="Arial"/>
              </a:rPr>
              <a:t>immersive </a:t>
            </a:r>
            <a:r>
              <a:rPr b="0" lang="en-US" sz="2000" spc="-1" strike="noStrike">
                <a:latin typeface="Arial"/>
              </a:rPr>
              <a:t>telepresenc</a:t>
            </a:r>
            <a:r>
              <a:rPr b="0" lang="en-US" sz="2000" spc="-1" strike="noStrike">
                <a:latin typeface="Arial"/>
              </a:rPr>
              <a:t>e system </a:t>
            </a:r>
            <a:r>
              <a:rPr b="0" lang="en-US" sz="2000" spc="-1" strike="noStrike">
                <a:latin typeface="Arial"/>
              </a:rPr>
              <a:t>for remotely </a:t>
            </a:r>
            <a:r>
              <a:rPr b="0" lang="en-US" sz="2000" spc="-1" strike="noStrike">
                <a:latin typeface="Arial"/>
              </a:rPr>
              <a:t>controlling </a:t>
            </a:r>
            <a:r>
              <a:rPr b="0" lang="en-US" sz="2000" spc="-1" strike="noStrike">
                <a:latin typeface="Arial"/>
              </a:rPr>
              <a:t>something, </a:t>
            </a:r>
            <a:r>
              <a:rPr b="0" lang="en-US" sz="2000" spc="-1" strike="noStrike">
                <a:latin typeface="Arial"/>
              </a:rPr>
              <a:t>then the </a:t>
            </a:r>
            <a:r>
              <a:rPr b="0" lang="en-US" sz="2000" spc="-1" strike="noStrike">
                <a:latin typeface="Arial"/>
              </a:rPr>
              <a:t>remote </a:t>
            </a:r>
            <a:r>
              <a:rPr b="0" lang="en-US" sz="2000" spc="-1" strike="noStrike">
                <a:latin typeface="Arial"/>
              </a:rPr>
              <a:t>environment </a:t>
            </a:r>
            <a:r>
              <a:rPr b="0" lang="en-US" sz="2000" spc="-1" strike="noStrike">
                <a:latin typeface="Arial"/>
              </a:rPr>
              <a:t>can be </a:t>
            </a:r>
            <a:r>
              <a:rPr b="0" lang="en-US" sz="2000" spc="-1" strike="noStrike">
                <a:latin typeface="Arial"/>
              </a:rPr>
              <a:t>shown to </a:t>
            </a:r>
            <a:r>
              <a:rPr b="0" lang="en-US" sz="2000" spc="-1" strike="noStrike">
                <a:latin typeface="Arial"/>
              </a:rPr>
              <a:t>the user in </a:t>
            </a:r>
            <a:r>
              <a:rPr b="0" lang="en-US" sz="2000" spc="-1" strike="noStrike">
                <a:latin typeface="Arial"/>
              </a:rPr>
              <a:t>either 1</a:t>
            </a:r>
            <a:r>
              <a:rPr b="0" lang="en-US" sz="2000" spc="-1" strike="noStrike" baseline="33000">
                <a:latin typeface="Arial"/>
              </a:rPr>
              <a:t>st </a:t>
            </a:r>
            <a:r>
              <a:rPr b="0" lang="en-US" sz="2000" spc="-1" strike="noStrike">
                <a:latin typeface="Arial"/>
              </a:rPr>
              <a:t>person or </a:t>
            </a:r>
            <a:r>
              <a:rPr b="0" lang="en-US" sz="2000" spc="-1" strike="noStrike">
                <a:latin typeface="Arial"/>
              </a:rPr>
              <a:t>3</a:t>
            </a:r>
            <a:r>
              <a:rPr b="0" lang="en-US" sz="2000" spc="-1" strike="noStrike" baseline="33000">
                <a:latin typeface="Arial"/>
              </a:rPr>
              <a:t>rd</a:t>
            </a:r>
            <a:r>
              <a:rPr b="0" lang="en-US" sz="2000" spc="-1" strike="noStrike">
                <a:latin typeface="Arial"/>
              </a:rPr>
              <a:t> person </a:t>
            </a:r>
            <a:r>
              <a:rPr b="0" lang="en-US" sz="2000" spc="-1" strike="noStrike">
                <a:latin typeface="Arial"/>
              </a:rPr>
              <a:t>view (like </a:t>
            </a:r>
            <a:r>
              <a:rPr b="0" lang="en-US" sz="2000" spc="-1" strike="noStrike">
                <a:latin typeface="Arial"/>
              </a:rPr>
              <a:t>sitting in a </a:t>
            </a:r>
            <a:r>
              <a:rPr b="0" lang="en-US" sz="2000" spc="-1" strike="noStrike">
                <a:latin typeface="Arial"/>
              </a:rPr>
              <a:t>cockpit vs. </a:t>
            </a:r>
            <a:r>
              <a:rPr b="0" lang="en-US" sz="2000" spc="-1" strike="noStrike">
                <a:latin typeface="Arial"/>
              </a:rPr>
              <a:t>standing off </a:t>
            </a:r>
            <a:r>
              <a:rPr b="0" lang="en-US" sz="2000" spc="-1" strike="noStrike">
                <a:latin typeface="Arial"/>
              </a:rPr>
              <a:t>to the side </a:t>
            </a:r>
            <a:r>
              <a:rPr b="0" lang="en-US" sz="2000" spc="-1" strike="noStrike">
                <a:latin typeface="Arial"/>
              </a:rPr>
              <a:t>of a </a:t>
            </a:r>
            <a:r>
              <a:rPr b="0" lang="en-US" sz="2000" spc="-1" strike="noStrike">
                <a:latin typeface="Arial"/>
              </a:rPr>
              <a:t>machine).</a:t>
            </a:r>
            <a:endParaRPr b="0" lang="en-US" sz="2000" spc="-1" strike="noStrike">
              <a:latin typeface="Arial"/>
            </a:endParaRPr>
          </a:p>
          <a:p>
            <a:pPr marL="216000" indent="-214200">
              <a:lnSpc>
                <a:spcPct val="100000"/>
              </a:lnSpc>
            </a:pPr>
            <a:r>
              <a:rPr b="0" lang="en-US" sz="2000" spc="-1" strike="noStrike">
                <a:latin typeface="Arial"/>
              </a:rPr>
              <a:t>3</a:t>
            </a:r>
            <a:r>
              <a:rPr b="0" lang="en-US" sz="2000" spc="-1" strike="noStrike" baseline="33000">
                <a:latin typeface="Arial"/>
              </a:rPr>
              <a:t>rd</a:t>
            </a:r>
            <a:r>
              <a:rPr b="0" lang="en-US" sz="2000" spc="-1" strike="noStrike">
                <a:latin typeface="Arial"/>
              </a:rPr>
              <a:t> person </a:t>
            </a:r>
            <a:r>
              <a:rPr b="0" lang="en-US" sz="2000" spc="-1" strike="noStrike">
                <a:latin typeface="Arial"/>
              </a:rPr>
              <a:t>view tends </a:t>
            </a:r>
            <a:r>
              <a:rPr b="0" lang="en-US" sz="2000" spc="-1" strike="noStrike">
                <a:latin typeface="Arial"/>
              </a:rPr>
              <a:t>to provide </a:t>
            </a:r>
            <a:r>
              <a:rPr b="0" lang="en-US" sz="2000" spc="-1" strike="noStrike">
                <a:latin typeface="Arial"/>
              </a:rPr>
              <a:t>better </a:t>
            </a:r>
            <a:r>
              <a:rPr b="0" lang="en-US" sz="2000" spc="-1" strike="noStrike">
                <a:latin typeface="Arial"/>
              </a:rPr>
              <a:t>awareness </a:t>
            </a:r>
            <a:r>
              <a:rPr b="0" lang="en-US" sz="2000" spc="-1" strike="noStrike">
                <a:latin typeface="Arial"/>
              </a:rPr>
              <a:t>of the </a:t>
            </a:r>
            <a:r>
              <a:rPr b="0" lang="en-US" sz="2000" spc="-1" strike="noStrike">
                <a:latin typeface="Arial"/>
              </a:rPr>
              <a:t>surrounding </a:t>
            </a:r>
            <a:r>
              <a:rPr b="0" lang="en-US" sz="2000" spc="-1" strike="noStrike">
                <a:latin typeface="Arial"/>
              </a:rPr>
              <a:t>environment</a:t>
            </a:r>
            <a:r>
              <a:rPr b="0" lang="en-US" sz="2000" spc="-1" strike="noStrike">
                <a:latin typeface="Arial"/>
              </a:rPr>
              <a:t>, which is </a:t>
            </a:r>
            <a:r>
              <a:rPr b="0" lang="en-US" sz="2000" spc="-1" strike="noStrike">
                <a:latin typeface="Arial"/>
              </a:rPr>
              <a:t>good for </a:t>
            </a:r>
            <a:r>
              <a:rPr b="0" lang="en-US" sz="2000" spc="-1" strike="noStrike">
                <a:latin typeface="Arial"/>
              </a:rPr>
              <a:t>safety. </a:t>
            </a:r>
            <a:r>
              <a:rPr b="0" lang="en-US" sz="2000" spc="-1" strike="noStrike">
                <a:latin typeface="Arial"/>
              </a:rPr>
              <a:t>However, </a:t>
            </a:r>
            <a:r>
              <a:rPr b="0" lang="en-US" sz="2000" spc="-1" strike="noStrike">
                <a:latin typeface="Arial"/>
              </a:rPr>
              <a:t>with a direct </a:t>
            </a:r>
            <a:r>
              <a:rPr b="0" lang="en-US" sz="2000" spc="-1" strike="noStrike">
                <a:latin typeface="Arial"/>
              </a:rPr>
              <a:t>camera </a:t>
            </a:r>
            <a:r>
              <a:rPr b="0" lang="en-US" sz="2000" spc="-1" strike="noStrike">
                <a:latin typeface="Arial"/>
              </a:rPr>
              <a:t>pass-</a:t>
            </a:r>
            <a:r>
              <a:rPr b="0" lang="en-US" sz="2000" spc="-1" strike="noStrike">
                <a:latin typeface="Arial"/>
              </a:rPr>
              <a:t>through </a:t>
            </a:r>
            <a:r>
              <a:rPr b="0" lang="en-US" sz="2000" spc="-1" strike="noStrike">
                <a:latin typeface="Arial"/>
              </a:rPr>
              <a:t>solution, the </a:t>
            </a:r>
            <a:r>
              <a:rPr b="0" lang="en-US" sz="2000" spc="-1" strike="noStrike">
                <a:latin typeface="Arial"/>
              </a:rPr>
              <a:t>3</a:t>
            </a:r>
            <a:r>
              <a:rPr b="0" lang="en-US" sz="2000" spc="-1" strike="noStrike" baseline="33000">
                <a:latin typeface="Arial"/>
              </a:rPr>
              <a:t>rd</a:t>
            </a:r>
            <a:r>
              <a:rPr b="0" lang="en-US" sz="2000" spc="-1" strike="noStrike">
                <a:latin typeface="Arial"/>
              </a:rPr>
              <a:t> person </a:t>
            </a:r>
            <a:r>
              <a:rPr b="0" lang="en-US" sz="2000" spc="-1" strike="noStrike">
                <a:latin typeface="Arial"/>
              </a:rPr>
              <a:t>view also </a:t>
            </a:r>
            <a:r>
              <a:rPr b="0" lang="en-US" sz="2000" spc="-1" strike="noStrike">
                <a:latin typeface="Arial"/>
              </a:rPr>
              <a:t>leads to </a:t>
            </a:r>
            <a:r>
              <a:rPr b="0" lang="en-US" sz="2000" spc="-1" strike="noStrike">
                <a:latin typeface="Arial"/>
              </a:rPr>
              <a:t>reduced </a:t>
            </a:r>
            <a:r>
              <a:rPr b="0" lang="en-US" sz="2000" spc="-1" strike="noStrike">
                <a:latin typeface="Arial"/>
              </a:rPr>
              <a:t>view </a:t>
            </a:r>
            <a:r>
              <a:rPr b="0" lang="en-US" sz="2000" spc="-1" strike="noStrike">
                <a:latin typeface="Arial"/>
              </a:rPr>
              <a:t>mobility, and </a:t>
            </a:r>
            <a:r>
              <a:rPr b="0" lang="en-US" sz="2000" spc="-1" strike="noStrike">
                <a:latin typeface="Arial"/>
              </a:rPr>
              <a:t>the selected </a:t>
            </a:r>
            <a:r>
              <a:rPr b="0" lang="en-US" sz="2000" spc="-1" strike="noStrike">
                <a:latin typeface="Arial"/>
              </a:rPr>
              <a:t>view </a:t>
            </a:r>
            <a:r>
              <a:rPr b="0" lang="en-US" sz="2000" spc="-1" strike="noStrike">
                <a:latin typeface="Arial"/>
              </a:rPr>
              <a:t>position </a:t>
            </a:r>
            <a:r>
              <a:rPr b="0" lang="en-US" sz="2000" spc="-1" strike="noStrike">
                <a:latin typeface="Arial"/>
              </a:rPr>
              <a:t>may affect </a:t>
            </a:r>
            <a:r>
              <a:rPr b="0" lang="en-US" sz="2000" spc="-1" strike="noStrike">
                <a:latin typeface="Arial"/>
              </a:rPr>
              <a:t>control </a:t>
            </a:r>
            <a:r>
              <a:rPr b="0" lang="en-US" sz="2000" spc="-1" strike="noStrike">
                <a:latin typeface="Arial"/>
              </a:rPr>
              <a:t>accuracy, </a:t>
            </a:r>
            <a:r>
              <a:rPr b="0" lang="en-US" sz="2000" spc="-1" strike="noStrike">
                <a:latin typeface="Arial"/>
              </a:rPr>
              <a:t>e.g. if it is </a:t>
            </a:r>
            <a:r>
              <a:rPr b="0" lang="en-US" sz="2000" spc="-1" strike="noStrike">
                <a:latin typeface="Arial"/>
              </a:rPr>
              <a:t>too far.</a:t>
            </a:r>
            <a:endParaRPr b="0" lang="en-US" sz="2000" spc="-1" strike="noStrike">
              <a:latin typeface="Arial"/>
            </a:endParaRPr>
          </a:p>
          <a:p>
            <a:pPr marL="216000" indent="-214200">
              <a:lnSpc>
                <a:spcPct val="100000"/>
              </a:lnSpc>
            </a:pPr>
            <a:r>
              <a:rPr b="0" lang="en-US" sz="2000" spc="-1" strike="noStrike">
                <a:latin typeface="Arial"/>
              </a:rPr>
              <a:t>Further, for </a:t>
            </a:r>
            <a:r>
              <a:rPr b="0" lang="en-US" sz="2000" spc="-1" strike="noStrike">
                <a:latin typeface="Arial"/>
              </a:rPr>
              <a:t>providing </a:t>
            </a:r>
            <a:r>
              <a:rPr b="0" lang="en-US" sz="2000" spc="-1" strike="noStrike">
                <a:latin typeface="Arial"/>
              </a:rPr>
              <a:t>the </a:t>
            </a:r>
            <a:r>
              <a:rPr b="0" lang="en-US" sz="2000" spc="-1" strike="noStrike">
                <a:latin typeface="Arial"/>
              </a:rPr>
              <a:t>immersive </a:t>
            </a:r>
            <a:r>
              <a:rPr b="0" lang="en-US" sz="2000" spc="-1" strike="noStrike">
                <a:latin typeface="Arial"/>
              </a:rPr>
              <a:t>control </a:t>
            </a:r>
            <a:r>
              <a:rPr b="0" lang="en-US" sz="2000" spc="-1" strike="noStrike">
                <a:latin typeface="Arial"/>
              </a:rPr>
              <a:t>interface, </a:t>
            </a:r>
            <a:r>
              <a:rPr b="0" lang="en-US" sz="2000" spc="-1" strike="noStrike">
                <a:latin typeface="Arial"/>
              </a:rPr>
              <a:t>usually </a:t>
            </a:r>
            <a:r>
              <a:rPr b="0" lang="en-US" sz="2000" spc="-1" strike="noStrike">
                <a:latin typeface="Arial"/>
              </a:rPr>
              <a:t>head </a:t>
            </a:r>
            <a:r>
              <a:rPr b="0" lang="en-US" sz="2000" spc="-1" strike="noStrike">
                <a:latin typeface="Arial"/>
              </a:rPr>
              <a:t>mounted </a:t>
            </a:r>
            <a:r>
              <a:rPr b="0" lang="en-US" sz="2000" spc="-1" strike="noStrike">
                <a:latin typeface="Arial"/>
              </a:rPr>
              <a:t>displays are </a:t>
            </a:r>
            <a:r>
              <a:rPr b="0" lang="en-US" sz="2000" spc="-1" strike="noStrike">
                <a:latin typeface="Arial"/>
              </a:rPr>
              <a:t>used. </a:t>
            </a:r>
            <a:r>
              <a:rPr b="0" lang="en-US" sz="2000" spc="-1" strike="noStrike">
                <a:latin typeface="Arial"/>
              </a:rPr>
              <a:t>HMD’s tend </a:t>
            </a:r>
            <a:r>
              <a:rPr b="0" lang="en-US" sz="2000" spc="-1" strike="noStrike">
                <a:latin typeface="Arial"/>
              </a:rPr>
              <a:t>to reduce </a:t>
            </a:r>
            <a:r>
              <a:rPr b="0" lang="en-US" sz="2000" spc="-1" strike="noStrike">
                <a:latin typeface="Arial"/>
              </a:rPr>
              <a:t>depth </a:t>
            </a:r>
            <a:r>
              <a:rPr b="0" lang="en-US" sz="2000" spc="-1" strike="noStrike">
                <a:latin typeface="Arial"/>
              </a:rPr>
              <a:t>(distance) </a:t>
            </a:r>
            <a:r>
              <a:rPr b="0" lang="en-US" sz="2000" spc="-1" strike="noStrike">
                <a:latin typeface="Arial"/>
              </a:rPr>
              <a:t>judgement </a:t>
            </a:r>
            <a:r>
              <a:rPr b="0" lang="en-US" sz="2000" spc="-1" strike="noStrike">
                <a:latin typeface="Arial"/>
              </a:rPr>
              <a:t>accuracy, </a:t>
            </a:r>
            <a:r>
              <a:rPr b="0" lang="en-US" sz="2000" spc="-1" strike="noStrike">
                <a:latin typeface="Arial"/>
              </a:rPr>
              <a:t>especially in </a:t>
            </a:r>
            <a:r>
              <a:rPr b="0" lang="en-US" sz="2000" spc="-1" strike="noStrike">
                <a:latin typeface="Arial"/>
              </a:rPr>
              <a:t>setups with </a:t>
            </a:r>
            <a:r>
              <a:rPr b="0" lang="en-US" sz="2000" spc="-1" strike="noStrike">
                <a:latin typeface="Arial"/>
              </a:rPr>
              <a:t>constrained </a:t>
            </a:r>
            <a:r>
              <a:rPr b="0" lang="en-US" sz="2000" spc="-1" strike="noStrike">
                <a:latin typeface="Arial"/>
              </a:rPr>
              <a:t>FoV or </a:t>
            </a:r>
            <a:r>
              <a:rPr b="0" lang="en-US" sz="2000" spc="-1" strike="noStrike">
                <a:latin typeface="Arial"/>
              </a:rPr>
              <a:t>limited </a:t>
            </a:r>
            <a:r>
              <a:rPr b="0" lang="en-US" sz="2000" spc="-1" strike="noStrike">
                <a:latin typeface="Arial"/>
              </a:rPr>
              <a:t>viewpoint </a:t>
            </a:r>
            <a:r>
              <a:rPr b="0" lang="en-US" sz="2000" spc="-1" strike="noStrike">
                <a:latin typeface="Arial"/>
              </a:rPr>
              <a:t>mobility, and </a:t>
            </a:r>
            <a:r>
              <a:rPr b="0" lang="en-US" sz="2000" spc="-1" strike="noStrike">
                <a:latin typeface="Arial"/>
              </a:rPr>
              <a:t>setups </a:t>
            </a:r>
            <a:r>
              <a:rPr b="0" lang="en-US" sz="2000" spc="-1" strike="noStrike">
                <a:latin typeface="Arial"/>
              </a:rPr>
              <a:t>where </a:t>
            </a:r>
            <a:r>
              <a:rPr b="0" lang="en-US" sz="2000" spc="-1" strike="noStrike">
                <a:latin typeface="Arial"/>
              </a:rPr>
              <a:t>people do </a:t>
            </a:r>
            <a:r>
              <a:rPr b="0" lang="en-US" sz="2000" spc="-1" strike="noStrike">
                <a:latin typeface="Arial"/>
              </a:rPr>
              <a:t>not get to </a:t>
            </a:r>
            <a:r>
              <a:rPr b="0" lang="en-US" sz="2000" spc="-1" strike="noStrike">
                <a:latin typeface="Arial"/>
              </a:rPr>
              <a:t>experience </a:t>
            </a:r>
            <a:r>
              <a:rPr b="0" lang="en-US" sz="2000" spc="-1" strike="noStrike">
                <a:latin typeface="Arial"/>
              </a:rPr>
              <a:t>the same </a:t>
            </a:r>
            <a:r>
              <a:rPr b="0" lang="en-US" sz="2000" spc="-1" strike="noStrike">
                <a:latin typeface="Arial"/>
              </a:rPr>
              <a:t>environment </a:t>
            </a:r>
            <a:r>
              <a:rPr b="0" lang="en-US" sz="2000" spc="-1" strike="noStrike">
                <a:latin typeface="Arial"/>
              </a:rPr>
              <a:t>in reality </a:t>
            </a:r>
            <a:r>
              <a:rPr b="0" lang="en-US" sz="2000" spc="-1" strike="noStrike">
                <a:latin typeface="Arial"/>
              </a:rPr>
              <a:t>and through </a:t>
            </a:r>
            <a:r>
              <a:rPr b="0" lang="en-US" sz="2000" spc="-1" strike="noStrike">
                <a:latin typeface="Arial"/>
              </a:rPr>
              <a:t>the </a:t>
            </a:r>
            <a:r>
              <a:rPr b="0" lang="en-US" sz="2000" spc="-1" strike="noStrike">
                <a:latin typeface="Arial"/>
              </a:rPr>
              <a:t>headset. </a:t>
            </a:r>
            <a:r>
              <a:rPr b="0" lang="en-US" sz="2000" spc="-1" strike="noStrike">
                <a:latin typeface="Arial"/>
              </a:rPr>
              <a:t>This </a:t>
            </a:r>
            <a:r>
              <a:rPr b="0" lang="en-US" sz="2000" spc="-1" strike="noStrike">
                <a:latin typeface="Arial"/>
              </a:rPr>
              <a:t>altogether </a:t>
            </a:r>
            <a:r>
              <a:rPr b="0" lang="en-US" sz="2000" spc="-1" strike="noStrike">
                <a:latin typeface="Arial"/>
              </a:rPr>
              <a:t>implies a </a:t>
            </a:r>
            <a:r>
              <a:rPr b="0" lang="en-US" sz="2000" spc="-1" strike="noStrike">
                <a:latin typeface="Arial"/>
              </a:rPr>
              <a:t>potential </a:t>
            </a:r>
            <a:r>
              <a:rPr b="0" lang="en-US" sz="2000" spc="-1" strike="noStrike">
                <a:latin typeface="Arial"/>
              </a:rPr>
              <a:t>problem in </a:t>
            </a:r>
            <a:r>
              <a:rPr b="0" lang="en-US" sz="2000" spc="-1" strike="noStrike">
                <a:latin typeface="Arial"/>
              </a:rPr>
              <a:t>telepresenc</a:t>
            </a:r>
            <a:r>
              <a:rPr b="0" lang="en-US" sz="2000" spc="-1" strike="noStrike">
                <a:latin typeface="Arial"/>
              </a:rPr>
              <a:t>e systems </a:t>
            </a:r>
            <a:r>
              <a:rPr b="0" lang="en-US" sz="2000" spc="-1" strike="noStrike">
                <a:latin typeface="Arial"/>
              </a:rPr>
              <a:t>with </a:t>
            </a:r>
            <a:r>
              <a:rPr b="0" lang="en-US" sz="2000" spc="-1" strike="noStrike">
                <a:latin typeface="Arial"/>
              </a:rPr>
              <a:t>immersive, </a:t>
            </a:r>
            <a:r>
              <a:rPr b="0" lang="en-US" sz="2000" spc="-1" strike="noStrike">
                <a:latin typeface="Arial"/>
              </a:rPr>
              <a:t>3</a:t>
            </a:r>
            <a:r>
              <a:rPr b="0" lang="en-US" sz="2000" spc="-1" strike="noStrike" baseline="33000">
                <a:latin typeface="Arial"/>
              </a:rPr>
              <a:t>rd </a:t>
            </a:r>
            <a:r>
              <a:rPr b="0" lang="en-US" sz="2000" spc="-1" strike="noStrike">
                <a:latin typeface="Arial"/>
              </a:rPr>
              <a:t>person </a:t>
            </a:r>
            <a:r>
              <a:rPr b="0" lang="en-US" sz="2000" spc="-1" strike="noStrike">
                <a:latin typeface="Arial"/>
              </a:rPr>
              <a:t>viewpoint</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6" name="PlaceHolder 1"/>
          <p:cNvSpPr>
            <a:spLocks noGrp="1"/>
          </p:cNvSpPr>
          <p:nvPr>
            <p:ph type="sldImg"/>
          </p:nvPr>
        </p:nvSpPr>
        <p:spPr>
          <a:xfrm>
            <a:off x="1107000" y="812520"/>
            <a:ext cx="5343120" cy="4006800"/>
          </a:xfrm>
          <a:prstGeom prst="rect">
            <a:avLst/>
          </a:prstGeom>
        </p:spPr>
      </p:sp>
      <p:sp>
        <p:nvSpPr>
          <p:cNvPr id="277" name="PlaceHolder 2"/>
          <p:cNvSpPr>
            <a:spLocks noGrp="1"/>
          </p:cNvSpPr>
          <p:nvPr>
            <p:ph type="body"/>
          </p:nvPr>
        </p:nvSpPr>
        <p:spPr>
          <a:xfrm>
            <a:off x="756000" y="5078520"/>
            <a:ext cx="6045480" cy="5664600"/>
          </a:xfrm>
          <a:prstGeom prst="rect">
            <a:avLst/>
          </a:prstGeom>
        </p:spPr>
        <p:txBody>
          <a:bodyPr lIns="0" rIns="0" tIns="0" bIns="0"/>
          <a:p>
            <a:pPr marL="216000" indent="-214200">
              <a:lnSpc>
                <a:spcPct val="100000"/>
              </a:lnSpc>
            </a:pPr>
            <a:r>
              <a:rPr b="0" lang="en-US" sz="2000" spc="-1" strike="noStrike">
                <a:latin typeface="Arial"/>
              </a:rPr>
              <a:t>In an augmented telepresence scenario with a fixed 3</a:t>
            </a:r>
            <a:r>
              <a:rPr b="0" lang="en-US" sz="2000" spc="-1" strike="noStrike" baseline="101000">
                <a:latin typeface="Arial"/>
              </a:rPr>
              <a:t>rd</a:t>
            </a:r>
            <a:r>
              <a:rPr b="0" lang="en-US" sz="2000" spc="-1" strike="noStrike">
                <a:latin typeface="Arial"/>
              </a:rPr>
              <a:t> person view, HMD rendering, and remote controlling, the problems in depth judgement might lead to problems in the control ability.</a:t>
            </a:r>
            <a:endParaRPr b="0" lang="en-US" sz="2000" spc="-1" strike="noStrike">
              <a:latin typeface="Arial"/>
            </a:endParaRPr>
          </a:p>
          <a:p>
            <a:pPr marL="216000" indent="-214200">
              <a:lnSpc>
                <a:spcPct val="100000"/>
              </a:lnSpc>
            </a:pPr>
            <a:r>
              <a:rPr b="0" lang="en-US" sz="2000" spc="-1" strike="noStrike">
                <a:latin typeface="Arial"/>
              </a:rPr>
              <a:t>To investigate this, we focused on how these two factors – the choice of viewing position and in-view augmentation – affect the user’s remote controlling ability in AT.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To address these questions, we performed a task-oriented QoE study with non-expert participants in a controlled lab environment.</a:t>
            </a:r>
            <a:endParaRPr b="0" lang="en-US" sz="2000" spc="-1" strike="noStrike">
              <a:latin typeface="Arial"/>
            </a:endParaRPr>
          </a:p>
          <a:p>
            <a:pPr marL="216000" indent="-214200">
              <a:lnSpc>
                <a:spcPct val="100000"/>
              </a:lnSpc>
            </a:pPr>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78" name="PlaceHolder 1"/>
          <p:cNvSpPr>
            <a:spLocks noGrp="1"/>
          </p:cNvSpPr>
          <p:nvPr>
            <p:ph type="sldImg"/>
          </p:nvPr>
        </p:nvSpPr>
        <p:spPr>
          <a:xfrm>
            <a:off x="1107000" y="812520"/>
            <a:ext cx="5343120" cy="4006800"/>
          </a:xfrm>
          <a:prstGeom prst="rect">
            <a:avLst/>
          </a:prstGeom>
        </p:spPr>
      </p:sp>
      <p:sp>
        <p:nvSpPr>
          <p:cNvPr id="279"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Here are images of the test setup, with two stereo camera pairs providing a 3</a:t>
            </a:r>
            <a:r>
              <a:rPr b="0" lang="en-US" sz="2000" spc="-1" strike="noStrike" baseline="101000">
                <a:latin typeface="Arial"/>
              </a:rPr>
              <a:t>rd</a:t>
            </a:r>
            <a:r>
              <a:rPr b="0" lang="en-US" sz="2000" spc="-1" strike="noStrike">
                <a:latin typeface="Arial"/>
              </a:rPr>
              <a:t> person side view and overhead view perspective. </a:t>
            </a:r>
            <a:endParaRPr b="0" lang="en-US" sz="2000" spc="-1" strike="noStrike">
              <a:latin typeface="Arial"/>
            </a:endParaRPr>
          </a:p>
          <a:p>
            <a:pPr marL="216000" indent="-214200">
              <a:lnSpc>
                <a:spcPct val="100000"/>
              </a:lnSpc>
            </a:pPr>
            <a:r>
              <a:rPr b="0" lang="en-US" sz="2000" spc="-1" strike="noStrike">
                <a:latin typeface="Arial"/>
              </a:rPr>
              <a:t>The side view is closer to physical out-of-cockpit driving of crane vehicles, but the overhead view requires less of a dependence on depth perception to navigate to each target. </a:t>
            </a:r>
            <a:endParaRPr b="0" lang="en-US" sz="2000" spc="-1" strike="noStrike">
              <a:latin typeface="Arial"/>
            </a:endParaRPr>
          </a:p>
          <a:p>
            <a:pPr marL="216000" indent="-214200">
              <a:lnSpc>
                <a:spcPct val="100000"/>
              </a:lnSpc>
            </a:pPr>
            <a:r>
              <a:rPr b="0" lang="en-US" sz="2000" spc="-1" strike="noStrike">
                <a:latin typeface="Arial"/>
              </a:rPr>
              <a:t>The task enabled by this system is a “reach and touch” task, i.e. the user would use the remote control to drive the vehicle to a selected target and use the arm to touch the target as accurately as they can.</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0" name="PlaceHolder 1"/>
          <p:cNvSpPr>
            <a:spLocks noGrp="1"/>
          </p:cNvSpPr>
          <p:nvPr>
            <p:ph type="sldImg"/>
          </p:nvPr>
        </p:nvSpPr>
        <p:spPr>
          <a:xfrm>
            <a:off x="1107000" y="812520"/>
            <a:ext cx="5343120" cy="4006800"/>
          </a:xfrm>
          <a:prstGeom prst="rect">
            <a:avLst/>
          </a:prstGeom>
        </p:spPr>
      </p:sp>
      <p:sp>
        <p:nvSpPr>
          <p:cNvPr id="281" name="PlaceHolder 2"/>
          <p:cNvSpPr>
            <a:spLocks noGrp="1"/>
          </p:cNvSpPr>
          <p:nvPr>
            <p:ph type="body"/>
          </p:nvPr>
        </p:nvSpPr>
        <p:spPr>
          <a:xfrm>
            <a:off x="756000" y="5078520"/>
            <a:ext cx="6045480" cy="5097960"/>
          </a:xfrm>
          <a:prstGeom prst="rect">
            <a:avLst/>
          </a:prstGeom>
        </p:spPr>
        <p:txBody>
          <a:bodyPr lIns="0" rIns="0" tIns="0" bIns="0"/>
          <a:p>
            <a:pPr marL="216000" indent="-214200">
              <a:lnSpc>
                <a:spcPct val="100000"/>
              </a:lnSpc>
            </a:pPr>
            <a:r>
              <a:rPr b="0" lang="en-US" sz="2000" spc="-1" strike="noStrike">
                <a:latin typeface="Arial"/>
              </a:rPr>
              <a:t>Here are the three augmentations used in the study, a “control” that only highlights the active target that user must reach, and two assisting augmentations (grid and box) that indicate how far the remote control crane is from the active target.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All augmentations attached to in-scene objects, like the target indicator, are rendered stereoscopically, and consistent to the displayed camera views, in order to prevent the augmentations from giving a conflicting depth cue.</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2" name="PlaceHolder 1"/>
          <p:cNvSpPr>
            <a:spLocks noGrp="1"/>
          </p:cNvSpPr>
          <p:nvPr>
            <p:ph type="sldImg"/>
          </p:nvPr>
        </p:nvSpPr>
        <p:spPr>
          <a:xfrm>
            <a:off x="1107000" y="812520"/>
            <a:ext cx="5343120" cy="4006800"/>
          </a:xfrm>
          <a:prstGeom prst="rect">
            <a:avLst/>
          </a:prstGeom>
        </p:spPr>
      </p:sp>
      <p:sp>
        <p:nvSpPr>
          <p:cNvPr id="283"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To summarize the test design, we set up an experimental task for participants to use the remote controlled vehicle to drive to and touch as many targets as possible in a single 2 minute run.</a:t>
            </a:r>
            <a:endParaRPr b="0" lang="en-US" sz="2000" spc="-1" strike="noStrike">
              <a:latin typeface="Arial"/>
            </a:endParaRPr>
          </a:p>
          <a:p>
            <a:pPr marL="216000" indent="-214200">
              <a:lnSpc>
                <a:spcPct val="100000"/>
              </a:lnSpc>
            </a:pPr>
            <a:r>
              <a:rPr b="0" lang="en-US" sz="2000" spc="-1" strike="noStrike">
                <a:latin typeface="Arial"/>
              </a:rPr>
              <a:t>We used 6 test runs, to cover each combination of the augmentation and view-position stimuli.</a:t>
            </a:r>
            <a:endParaRPr b="0" lang="en-US" sz="2000" spc="-1" strike="noStrike">
              <a:latin typeface="Arial"/>
            </a:endParaRPr>
          </a:p>
          <a:p>
            <a:pPr marL="216000" indent="-214200">
              <a:lnSpc>
                <a:spcPct val="100000"/>
              </a:lnSpc>
            </a:pPr>
            <a:r>
              <a:rPr b="0" lang="en-US" sz="2000" spc="-1" strike="noStrike">
                <a:latin typeface="Arial"/>
              </a:rPr>
              <a:t>Both the run order, and the order of picked targets inside each run, were randomized.</a:t>
            </a:r>
            <a:endParaRPr b="0" lang="en-US" sz="2000" spc="-1" strike="noStrike">
              <a:latin typeface="Arial"/>
            </a:endParaRPr>
          </a:p>
          <a:p>
            <a:pPr marL="216000" indent="-214200">
              <a:lnSpc>
                <a:spcPct val="100000"/>
              </a:lnSpc>
            </a:pPr>
            <a:r>
              <a:rPr b="0" lang="en-US" sz="2000" spc="-1" strike="noStrike">
                <a:latin typeface="Arial"/>
              </a:rPr>
              <a:t>For taking the QoE control on user state during the experiment, we used the 16-symptom simulator sickness questionnaire by Kennedy et al.</a:t>
            </a:r>
            <a:endParaRPr b="0" lang="en-US" sz="2000" spc="-1" strike="noStrike">
              <a:latin typeface="Arial"/>
            </a:endParaRPr>
          </a:p>
          <a:p>
            <a:pPr marL="216000" indent="-214200">
              <a:lnSpc>
                <a:spcPct val="100000"/>
              </a:lnSpc>
            </a:pPr>
            <a:r>
              <a:rPr b="0" lang="en-US" sz="2000" spc="-1" strike="noStrike">
                <a:latin typeface="Arial"/>
              </a:rPr>
              <a:t>For Assessing QoE, for each run we gathered participant opinion, on linear scale of 1 to 5, on their task accomplishment ability, perceived task difficulty, and the view and augmentation helpfulness.</a:t>
            </a:r>
            <a:endParaRPr b="0" lang="en-US" sz="2000" spc="-1" strike="noStrike">
              <a:latin typeface="Arial"/>
            </a:endParaRPr>
          </a:p>
          <a:p>
            <a:pPr marL="216000" indent="-214200">
              <a:lnSpc>
                <a:spcPct val="100000"/>
              </a:lnSpc>
            </a:pPr>
            <a:r>
              <a:rPr b="0" lang="en-US" sz="2000" spc="-1" strike="noStrike">
                <a:latin typeface="Arial"/>
              </a:rPr>
              <a:t>We also tracked the task performance through the nr. of targets reached in each run, time taken to reach target and to touch each target, and the accuracy of the each touch.</a:t>
            </a:r>
            <a:endParaRPr b="0" lang="en-US" sz="2000" spc="-1" strike="noStrike">
              <a:latin typeface="Arial"/>
            </a:endParaRPr>
          </a:p>
          <a:p>
            <a:pPr marL="216000" indent="-214200">
              <a:lnSpc>
                <a:spcPct val="100000"/>
              </a:lnSpc>
            </a:pPr>
            <a:r>
              <a:rPr b="0" lang="en-US" sz="2000" spc="-1" strike="noStrike">
                <a:latin typeface="Arial"/>
              </a:rPr>
              <a:t>The gathered results were analyzed through score aggregation, repeated-measures anova and bonferroni-corrected t-tests for determining significance of any potential difference caused by the input stimuli.</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 </a:t>
            </a:r>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4" name="PlaceHolder 1"/>
          <p:cNvSpPr>
            <a:spLocks noGrp="1"/>
          </p:cNvSpPr>
          <p:nvPr>
            <p:ph type="sldImg"/>
          </p:nvPr>
        </p:nvSpPr>
        <p:spPr>
          <a:xfrm>
            <a:off x="1107000" y="812520"/>
            <a:ext cx="5343120" cy="4006800"/>
          </a:xfrm>
          <a:prstGeom prst="rect">
            <a:avLst/>
          </a:prstGeom>
        </p:spPr>
      </p:sp>
      <p:sp>
        <p:nvSpPr>
          <p:cNvPr id="285"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We had a total of 27 participants taking these tests.</a:t>
            </a:r>
            <a:endParaRPr b="0" lang="en-US" sz="2000" spc="-1" strike="noStrike">
              <a:latin typeface="Arial"/>
            </a:endParaRPr>
          </a:p>
          <a:p>
            <a:pPr marL="216000" indent="-214200">
              <a:lnSpc>
                <a:spcPct val="100000"/>
              </a:lnSpc>
            </a:pPr>
            <a:endParaRPr b="0" lang="en-US" sz="2000" spc="-1" strike="noStrike">
              <a:latin typeface="Arial"/>
            </a:endParaRPr>
          </a:p>
          <a:p>
            <a:pPr marL="216000" indent="-214200">
              <a:lnSpc>
                <a:spcPct val="100000"/>
              </a:lnSpc>
            </a:pPr>
            <a:r>
              <a:rPr b="0" lang="en-US" sz="2000" spc="-1" strike="noStrike">
                <a:latin typeface="Arial"/>
              </a:rPr>
              <a:t>In subjective metrics (meaning opinion scores), we saw a more significant difference between the viewing positions on all subjective metrics. The difference between specific augmentation designs was less pronounced, however the depth-aiding augmentations were rated as “fair” to “good” by the participants, suggesting at least a perceived positive benefit.</a:t>
            </a:r>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PlaceHolder 1"/>
          <p:cNvSpPr>
            <a:spLocks noGrp="1"/>
          </p:cNvSpPr>
          <p:nvPr>
            <p:ph type="sldImg"/>
          </p:nvPr>
        </p:nvSpPr>
        <p:spPr>
          <a:xfrm>
            <a:off x="1107000" y="812520"/>
            <a:ext cx="5343120" cy="4006800"/>
          </a:xfrm>
          <a:prstGeom prst="rect">
            <a:avLst/>
          </a:prstGeom>
        </p:spPr>
      </p:sp>
      <p:sp>
        <p:nvSpPr>
          <p:cNvPr id="287" name="PlaceHolder 2"/>
          <p:cNvSpPr>
            <a:spLocks noGrp="1"/>
          </p:cNvSpPr>
          <p:nvPr>
            <p:ph type="body"/>
          </p:nvPr>
        </p:nvSpPr>
        <p:spPr>
          <a:xfrm>
            <a:off x="756000" y="5078520"/>
            <a:ext cx="6045480" cy="4808880"/>
          </a:xfrm>
          <a:prstGeom prst="rect">
            <a:avLst/>
          </a:prstGeom>
        </p:spPr>
        <p:txBody>
          <a:bodyPr lIns="0" rIns="0" tIns="0" bIns="0"/>
          <a:p>
            <a:pPr marL="216000" indent="-214200">
              <a:lnSpc>
                <a:spcPct val="100000"/>
              </a:lnSpc>
            </a:pPr>
            <a:r>
              <a:rPr b="0" lang="en-US" sz="2000" spc="-1" strike="noStrike">
                <a:latin typeface="Arial"/>
              </a:rPr>
              <a:t>In objective metrics (meaning task performance), we again saw a significant difference between the two viewing positions, regardless of augmentation.</a:t>
            </a:r>
            <a:endParaRPr b="0" lang="en-US" sz="2000" spc="-1" strike="noStrike">
              <a:latin typeface="Arial"/>
            </a:endParaRPr>
          </a:p>
          <a:p>
            <a:pPr marL="216000" indent="-214200">
              <a:lnSpc>
                <a:spcPct val="100000"/>
              </a:lnSpc>
            </a:pPr>
            <a:r>
              <a:rPr b="0" lang="en-US" sz="2000" spc="-1" strike="noStrike">
                <a:latin typeface="Arial"/>
              </a:rPr>
              <a:t> </a:t>
            </a:r>
            <a:r>
              <a:rPr b="0" lang="en-US" sz="2000" spc="-1" strike="noStrike">
                <a:latin typeface="Arial"/>
              </a:rPr>
              <a:t>Here, the augmentations specifically did not seem show any significant differences, unlike in the subjective results.</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7"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28"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3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3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33"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35"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36"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37"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38"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39"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40"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48"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50"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5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5"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57"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5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59"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1"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6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6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67"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69"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70"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72"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7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74"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7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77"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7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7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80"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8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8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91" name="PlaceHolder 2"/>
          <p:cNvSpPr>
            <a:spLocks noGrp="1"/>
          </p:cNvSpPr>
          <p:nvPr>
            <p:ph type="subTitle"/>
          </p:nvPr>
        </p:nvSpPr>
        <p:spPr>
          <a:xfrm>
            <a:off x="457200" y="1604520"/>
            <a:ext cx="8229240" cy="397728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93"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95"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9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8" name="PlaceHolder 2"/>
          <p:cNvSpPr>
            <a:spLocks noGrp="1"/>
          </p:cNvSpPr>
          <p:nvPr>
            <p:ph type="body"/>
          </p:nvPr>
        </p:nvSpPr>
        <p:spPr>
          <a:xfrm>
            <a:off x="457200" y="1604520"/>
            <a:ext cx="822924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00"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0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02"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04"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0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0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08"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0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10"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2" name="PlaceHolder 2"/>
          <p:cNvSpPr>
            <a:spLocks noGrp="1"/>
          </p:cNvSpPr>
          <p:nvPr>
            <p:ph type="body"/>
          </p:nvPr>
        </p:nvSpPr>
        <p:spPr>
          <a:xfrm>
            <a:off x="457200" y="1604520"/>
            <a:ext cx="8229240" cy="1896840"/>
          </a:xfrm>
          <a:prstGeom prst="rect">
            <a:avLst/>
          </a:prstGeom>
        </p:spPr>
        <p:txBody>
          <a:bodyPr lIns="0" rIns="0" tIns="0" bIns="0">
            <a:normAutofit/>
          </a:bodyPr>
          <a:p>
            <a:endParaRPr b="0" lang="en-US" sz="3200" spc="-1" strike="noStrike">
              <a:latin typeface="Arial"/>
            </a:endParaRPr>
          </a:p>
        </p:txBody>
      </p:sp>
      <p:sp>
        <p:nvSpPr>
          <p:cNvPr id="113" name="PlaceHolder 3"/>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1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1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
        <p:nvSpPr>
          <p:cNvPr id="11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20" name="PlaceHolder 2"/>
          <p:cNvSpPr>
            <a:spLocks noGrp="1"/>
          </p:cNvSpPr>
          <p:nvPr>
            <p:ph type="body"/>
          </p:nvPr>
        </p:nvSpPr>
        <p:spPr>
          <a:xfrm>
            <a:off x="457200" y="1604520"/>
            <a:ext cx="2649600" cy="1896840"/>
          </a:xfrm>
          <a:prstGeom prst="rect">
            <a:avLst/>
          </a:prstGeom>
        </p:spPr>
        <p:txBody>
          <a:bodyPr lIns="0" rIns="0" tIns="0" bIns="0">
            <a:normAutofit/>
          </a:bodyPr>
          <a:p>
            <a:endParaRPr b="0" lang="en-US" sz="3200" spc="-1" strike="noStrike">
              <a:latin typeface="Arial"/>
            </a:endParaRPr>
          </a:p>
        </p:txBody>
      </p:sp>
      <p:sp>
        <p:nvSpPr>
          <p:cNvPr id="12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US" sz="3200" spc="-1" strike="noStrike">
              <a:latin typeface="Arial"/>
            </a:endParaRPr>
          </a:p>
        </p:txBody>
      </p:sp>
      <p:sp>
        <p:nvSpPr>
          <p:cNvPr id="12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US" sz="3200" spc="-1" strike="noStrike">
              <a:latin typeface="Arial"/>
            </a:endParaRPr>
          </a:p>
        </p:txBody>
      </p:sp>
      <p:sp>
        <p:nvSpPr>
          <p:cNvPr id="123" name="PlaceHolder 5"/>
          <p:cNvSpPr>
            <a:spLocks noGrp="1"/>
          </p:cNvSpPr>
          <p:nvPr>
            <p:ph type="body"/>
          </p:nvPr>
        </p:nvSpPr>
        <p:spPr>
          <a:xfrm>
            <a:off x="457200" y="3682080"/>
            <a:ext cx="2649600" cy="1896840"/>
          </a:xfrm>
          <a:prstGeom prst="rect">
            <a:avLst/>
          </a:prstGeom>
        </p:spPr>
        <p:txBody>
          <a:bodyPr lIns="0" rIns="0" tIns="0" bIns="0">
            <a:normAutofit/>
          </a:bodyPr>
          <a:p>
            <a:endParaRPr b="0" lang="en-US" sz="3200" spc="-1" strike="noStrike">
              <a:latin typeface="Arial"/>
            </a:endParaRPr>
          </a:p>
        </p:txBody>
      </p:sp>
      <p:sp>
        <p:nvSpPr>
          <p:cNvPr id="12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US" sz="3200" spc="-1" strike="noStrike">
              <a:latin typeface="Arial"/>
            </a:endParaRPr>
          </a:p>
        </p:txBody>
      </p:sp>
      <p:sp>
        <p:nvSpPr>
          <p:cNvPr id="12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0"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1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p:spPr>
        <p:txBody>
          <a:bodyPr lIns="0" rIns="0" tIns="0" bIns="0" anchor="ct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5"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1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US" sz="3200" spc="-1" strike="noStrike">
              <a:latin typeface="Arial"/>
            </a:endParaRPr>
          </a:p>
        </p:txBody>
      </p:sp>
      <p:sp>
        <p:nvSpPr>
          <p:cNvPr id="17" name="PlaceHolder 4"/>
          <p:cNvSpPr>
            <a:spLocks noGrp="1"/>
          </p:cNvSpPr>
          <p:nvPr>
            <p:ph type="body"/>
          </p:nvPr>
        </p:nvSpPr>
        <p:spPr>
          <a:xfrm>
            <a:off x="45720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19" name="PlaceHolder 2"/>
          <p:cNvSpPr>
            <a:spLocks noGrp="1"/>
          </p:cNvSpPr>
          <p:nvPr>
            <p:ph type="body"/>
          </p:nvPr>
        </p:nvSpPr>
        <p:spPr>
          <a:xfrm>
            <a:off x="457200" y="1604520"/>
            <a:ext cx="4015800" cy="3977280"/>
          </a:xfrm>
          <a:prstGeom prst="rect">
            <a:avLst/>
          </a:prstGeom>
        </p:spPr>
        <p:txBody>
          <a:bodyPr lIns="0" rIns="0" tIns="0" bIns="0">
            <a:normAutofit/>
          </a:bodyPr>
          <a:p>
            <a:endParaRPr b="0" lang="en-US" sz="3200" spc="-1" strike="noStrike">
              <a:latin typeface="Arial"/>
            </a:endParaRPr>
          </a:p>
        </p:txBody>
      </p:sp>
      <p:sp>
        <p:nvSpPr>
          <p:cNvPr id="2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1" name="PlaceHolder 4"/>
          <p:cNvSpPr>
            <a:spLocks noGrp="1"/>
          </p:cNvSpPr>
          <p:nvPr>
            <p:ph type="body"/>
          </p:nvPr>
        </p:nvSpPr>
        <p:spPr>
          <a:xfrm>
            <a:off x="4674240" y="3682080"/>
            <a:ext cx="4015800" cy="1896840"/>
          </a:xfrm>
          <a:prstGeom prst="rect">
            <a:avLst/>
          </a:prstGeom>
        </p:spPr>
        <p:txBody>
          <a:bodyPr lIns="0" rIns="0" tIns="0" bIns="0">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p:spPr>
        <p:txBody>
          <a:bodyPr lIns="0" rIns="0" tIns="0" bIns="0" anchor="ctr"/>
          <a:p>
            <a:pPr algn="ctr"/>
            <a:endParaRPr b="0" lang="en-US" sz="4400" spc="-1" strike="noStrike">
              <a:latin typeface="Arial"/>
            </a:endParaRPr>
          </a:p>
        </p:txBody>
      </p:sp>
      <p:sp>
        <p:nvSpPr>
          <p:cNvPr id="23" name="PlaceHolder 2"/>
          <p:cNvSpPr>
            <a:spLocks noGrp="1"/>
          </p:cNvSpPr>
          <p:nvPr>
            <p:ph type="body"/>
          </p:nvPr>
        </p:nvSpPr>
        <p:spPr>
          <a:xfrm>
            <a:off x="457200" y="1604520"/>
            <a:ext cx="4015800" cy="1896840"/>
          </a:xfrm>
          <a:prstGeom prst="rect">
            <a:avLst/>
          </a:prstGeom>
        </p:spPr>
        <p:txBody>
          <a:bodyPr lIns="0" rIns="0" tIns="0" bIns="0">
            <a:normAutofit/>
          </a:bodyPr>
          <a:p>
            <a:endParaRPr b="0" lang="en-US" sz="3200" spc="-1" strike="noStrike">
              <a:latin typeface="Arial"/>
            </a:endParaRPr>
          </a:p>
        </p:txBody>
      </p:sp>
      <p:sp>
        <p:nvSpPr>
          <p:cNvPr id="2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US" sz="3200" spc="-1" strike="noStrike">
              <a:latin typeface="Arial"/>
            </a:endParaRPr>
          </a:p>
        </p:txBody>
      </p:sp>
      <p:sp>
        <p:nvSpPr>
          <p:cNvPr id="25" name="PlaceHolder 4"/>
          <p:cNvSpPr>
            <a:spLocks noGrp="1"/>
          </p:cNvSpPr>
          <p:nvPr>
            <p:ph type="body"/>
          </p:nvPr>
        </p:nvSpPr>
        <p:spPr>
          <a:xfrm>
            <a:off x="457200" y="3682080"/>
            <a:ext cx="8229240" cy="1896840"/>
          </a:xfrm>
          <a:prstGeom prst="rect">
            <a:avLst/>
          </a:prstGeom>
        </p:spPr>
        <p:txBody>
          <a:bodyPr lIns="0" rIns="0" tIns="0" bIns="0">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0" name="107192D2-3778-4ECE-8BEC-1F42874D3F29" descr=""/>
          <p:cNvPicPr/>
          <p:nvPr/>
        </p:nvPicPr>
        <p:blipFill>
          <a:blip r:embed="rId2"/>
          <a:stretch/>
        </p:blipFill>
        <p:spPr>
          <a:xfrm>
            <a:off x="7038000" y="360000"/>
            <a:ext cx="1563120" cy="717120"/>
          </a:xfrm>
          <a:prstGeom prst="rect">
            <a:avLst/>
          </a:prstGeom>
          <a:ln>
            <a:noFill/>
          </a:ln>
        </p:spPr>
      </p:pic>
      <p:sp>
        <p:nvSpPr>
          <p:cNvPr id="1" name="CustomShape 1"/>
          <p:cNvSpPr/>
          <p:nvPr/>
        </p:nvSpPr>
        <p:spPr>
          <a:xfrm>
            <a:off x="629280" y="6356520"/>
            <a:ext cx="2054520" cy="362160"/>
          </a:xfrm>
          <a:prstGeom prst="rect">
            <a:avLst/>
          </a:prstGeom>
          <a:noFill/>
          <a:ln>
            <a:noFill/>
          </a:ln>
        </p:spPr>
        <p:style>
          <a:lnRef idx="0"/>
          <a:fillRef idx="0"/>
          <a:effectRef idx="0"/>
          <a:fontRef idx="minor"/>
        </p:style>
        <p:txBody>
          <a:bodyPr lIns="36000" rIns="90000" tIns="45000" bIns="45000" anchor="ctr"/>
          <a:p>
            <a:pPr>
              <a:lnSpc>
                <a:spcPct val="100000"/>
              </a:lnSpc>
            </a:pPr>
            <a:r>
              <a:rPr b="0" lang="en-US" sz="1200" spc="-1" strike="noStrike">
                <a:solidFill>
                  <a:srgbClr val="000000"/>
                </a:solidFill>
                <a:latin typeface="Arial"/>
                <a:ea typeface="DejaVu Sans"/>
              </a:rPr>
              <a:t>Mittuniversitetet</a:t>
            </a:r>
            <a:endParaRPr b="0" lang="en-US" sz="1200" spc="-1" strike="noStrike">
              <a:latin typeface="Arial"/>
            </a:endParaRPr>
          </a:p>
        </p:txBody>
      </p:sp>
      <p:sp>
        <p:nvSpPr>
          <p:cNvPr id="2" name="Line 2"/>
          <p:cNvSpPr/>
          <p:nvPr/>
        </p:nvSpPr>
        <p:spPr>
          <a:xfrm>
            <a:off x="639000" y="6310080"/>
            <a:ext cx="7884000" cy="360"/>
          </a:xfrm>
          <a:prstGeom prst="line">
            <a:avLst/>
          </a:prstGeom>
          <a:ln w="3240">
            <a:solidFill>
              <a:schemeClr val="tx1"/>
            </a:solidFill>
            <a:round/>
          </a:ln>
        </p:spPr>
        <p:style>
          <a:lnRef idx="1">
            <a:schemeClr val="accent1"/>
          </a:lnRef>
          <a:fillRef idx="0">
            <a:schemeClr val="accent1"/>
          </a:fillRef>
          <a:effectRef idx="0">
            <a:schemeClr val="accent1"/>
          </a:effectRef>
          <a:fontRef idx="minor"/>
        </p:style>
      </p:sp>
      <p:sp>
        <p:nvSpPr>
          <p:cNvPr id="3" name="PlaceHolder 3"/>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4" name="PlaceHolder 4"/>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1" name="107192D2-3778-4ECE-8BEC-1F42874D3F29" descr=""/>
          <p:cNvPicPr/>
          <p:nvPr/>
        </p:nvPicPr>
        <p:blipFill>
          <a:blip r:embed="rId2"/>
          <a:stretch/>
        </p:blipFill>
        <p:spPr>
          <a:xfrm>
            <a:off x="7038000" y="360000"/>
            <a:ext cx="1563120" cy="717120"/>
          </a:xfrm>
          <a:prstGeom prst="rect">
            <a:avLst/>
          </a:prstGeom>
          <a:ln>
            <a:noFill/>
          </a:ln>
        </p:spPr>
      </p:pic>
      <p:sp>
        <p:nvSpPr>
          <p:cNvPr id="42" name="CustomShape 1"/>
          <p:cNvSpPr/>
          <p:nvPr/>
        </p:nvSpPr>
        <p:spPr>
          <a:xfrm>
            <a:off x="629280" y="6356520"/>
            <a:ext cx="2054520" cy="362160"/>
          </a:xfrm>
          <a:prstGeom prst="rect">
            <a:avLst/>
          </a:prstGeom>
          <a:noFill/>
          <a:ln>
            <a:noFill/>
          </a:ln>
        </p:spPr>
        <p:style>
          <a:lnRef idx="0"/>
          <a:fillRef idx="0"/>
          <a:effectRef idx="0"/>
          <a:fontRef idx="minor"/>
        </p:style>
        <p:txBody>
          <a:bodyPr lIns="36000" rIns="90000" tIns="45000" bIns="45000" anchor="ctr"/>
          <a:p>
            <a:pPr>
              <a:lnSpc>
                <a:spcPct val="100000"/>
              </a:lnSpc>
            </a:pPr>
            <a:r>
              <a:rPr b="0" lang="en-US" sz="1200" spc="-1" strike="noStrike">
                <a:solidFill>
                  <a:srgbClr val="000000"/>
                </a:solidFill>
                <a:latin typeface="Arial"/>
                <a:ea typeface="DejaVu Sans"/>
              </a:rPr>
              <a:t>Mittuniversitetet</a:t>
            </a:r>
            <a:endParaRPr b="0" lang="en-US" sz="1200" spc="-1" strike="noStrike">
              <a:latin typeface="Arial"/>
            </a:endParaRPr>
          </a:p>
        </p:txBody>
      </p:sp>
      <p:sp>
        <p:nvSpPr>
          <p:cNvPr id="43" name="Line 2"/>
          <p:cNvSpPr/>
          <p:nvPr/>
        </p:nvSpPr>
        <p:spPr>
          <a:xfrm>
            <a:off x="639000" y="6310080"/>
            <a:ext cx="7884000" cy="360"/>
          </a:xfrm>
          <a:prstGeom prst="line">
            <a:avLst/>
          </a:prstGeom>
          <a:ln w="3240">
            <a:solidFill>
              <a:schemeClr val="tx1"/>
            </a:solidFill>
            <a:round/>
          </a:ln>
        </p:spPr>
        <p:style>
          <a:lnRef idx="1">
            <a:schemeClr val="accent1"/>
          </a:lnRef>
          <a:fillRef idx="0">
            <a:schemeClr val="accent1"/>
          </a:fillRef>
          <a:effectRef idx="0">
            <a:schemeClr val="accent1"/>
          </a:effectRef>
          <a:fontRef idx="minor"/>
        </p:style>
      </p:sp>
      <p:sp>
        <p:nvSpPr>
          <p:cNvPr id="44" name="CustomShape 3"/>
          <p:cNvSpPr/>
          <p:nvPr/>
        </p:nvSpPr>
        <p:spPr>
          <a:xfrm>
            <a:off x="7406640" y="6309360"/>
            <a:ext cx="1219320" cy="424440"/>
          </a:xfrm>
          <a:prstGeom prst="rect">
            <a:avLst/>
          </a:prstGeom>
          <a:noFill/>
          <a:ln>
            <a:noFill/>
          </a:ln>
        </p:spPr>
        <p:style>
          <a:lnRef idx="0"/>
          <a:fillRef idx="0"/>
          <a:effectRef idx="0"/>
          <a:fontRef idx="minor"/>
        </p:style>
        <p:txBody>
          <a:bodyPr lIns="90000" rIns="90000" tIns="45000" bIns="45000"/>
          <a:p>
            <a:pPr algn="r">
              <a:lnSpc>
                <a:spcPct val="100000"/>
              </a:lnSpc>
            </a:pPr>
            <a:fld id="{EBB38CF0-C955-46AD-B0C2-A7DFDBE69C0F}" type="slidenum">
              <a:rPr b="0" lang="en-US" sz="1800" spc="-1" strike="noStrike">
                <a:solidFill>
                  <a:srgbClr val="000000"/>
                </a:solidFill>
                <a:latin typeface="Arial"/>
                <a:ea typeface="DejaVu Sans"/>
              </a:rPr>
              <a:t>1</a:t>
            </a:fld>
            <a:endParaRPr b="0" lang="en-US" sz="1800" spc="-1" strike="noStrike">
              <a:latin typeface="Arial"/>
            </a:endParaRPr>
          </a:p>
        </p:txBody>
      </p:sp>
      <p:sp>
        <p:nvSpPr>
          <p:cNvPr id="45" name="PlaceHolder 4"/>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a:t>
            </a:r>
            <a:r>
              <a:rPr b="0" lang="en-US" sz="4400" spc="-1" strike="noStrike">
                <a:latin typeface="Arial"/>
              </a:rPr>
              <a:t>edit the </a:t>
            </a:r>
            <a:r>
              <a:rPr b="0" lang="en-US" sz="4400" spc="-1" strike="noStrike">
                <a:latin typeface="Arial"/>
              </a:rPr>
              <a:t>title text </a:t>
            </a:r>
            <a:r>
              <a:rPr b="0" lang="en-US" sz="4400" spc="-1" strike="noStrike">
                <a:latin typeface="Arial"/>
              </a:rPr>
              <a:t>format</a:t>
            </a:r>
            <a:endParaRPr b="0" lang="en-US" sz="4400" spc="-1" strike="noStrike">
              <a:latin typeface="Arial"/>
            </a:endParaRPr>
          </a:p>
        </p:txBody>
      </p:sp>
      <p:sp>
        <p:nvSpPr>
          <p:cNvPr id="46"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3" name="107192D2-3778-4ECE-8BEC-1F42874D3F29" descr=""/>
          <p:cNvPicPr/>
          <p:nvPr/>
        </p:nvPicPr>
        <p:blipFill>
          <a:blip r:embed="rId2"/>
          <a:stretch/>
        </p:blipFill>
        <p:spPr>
          <a:xfrm>
            <a:off x="7038000" y="360000"/>
            <a:ext cx="1563120" cy="717120"/>
          </a:xfrm>
          <a:prstGeom prst="rect">
            <a:avLst/>
          </a:prstGeom>
          <a:ln>
            <a:noFill/>
          </a:ln>
        </p:spPr>
      </p:pic>
      <p:sp>
        <p:nvSpPr>
          <p:cNvPr id="84" name="CustomShape 1" hidden="1"/>
          <p:cNvSpPr/>
          <p:nvPr/>
        </p:nvSpPr>
        <p:spPr>
          <a:xfrm>
            <a:off x="629280" y="6356520"/>
            <a:ext cx="2054520" cy="362160"/>
          </a:xfrm>
          <a:prstGeom prst="rect">
            <a:avLst/>
          </a:prstGeom>
          <a:noFill/>
          <a:ln>
            <a:noFill/>
          </a:ln>
        </p:spPr>
        <p:style>
          <a:lnRef idx="0"/>
          <a:fillRef idx="0"/>
          <a:effectRef idx="0"/>
          <a:fontRef idx="minor"/>
        </p:style>
        <p:txBody>
          <a:bodyPr lIns="36000" rIns="90000" tIns="45000" bIns="45000" anchor="ctr"/>
          <a:p>
            <a:pPr>
              <a:lnSpc>
                <a:spcPct val="100000"/>
              </a:lnSpc>
            </a:pPr>
            <a:r>
              <a:rPr b="0" lang="en-US" sz="1200" spc="-1" strike="noStrike">
                <a:solidFill>
                  <a:srgbClr val="000000"/>
                </a:solidFill>
                <a:latin typeface="Arial"/>
                <a:ea typeface="DejaVu Sans"/>
              </a:rPr>
              <a:t>Mittuniversitetet</a:t>
            </a:r>
            <a:endParaRPr b="0" lang="en-US" sz="1200" spc="-1" strike="noStrike">
              <a:latin typeface="Arial"/>
            </a:endParaRPr>
          </a:p>
        </p:txBody>
      </p:sp>
      <p:sp>
        <p:nvSpPr>
          <p:cNvPr id="85" name="Line 2"/>
          <p:cNvSpPr/>
          <p:nvPr/>
        </p:nvSpPr>
        <p:spPr>
          <a:xfrm>
            <a:off x="639000" y="6310080"/>
            <a:ext cx="7884000" cy="360"/>
          </a:xfrm>
          <a:prstGeom prst="line">
            <a:avLst/>
          </a:prstGeom>
          <a:ln w="3240">
            <a:solidFill>
              <a:schemeClr val="tx1"/>
            </a:solidFill>
            <a:round/>
          </a:ln>
        </p:spPr>
        <p:style>
          <a:lnRef idx="1">
            <a:schemeClr val="accent1"/>
          </a:lnRef>
          <a:fillRef idx="0">
            <a:schemeClr val="accent1"/>
          </a:fillRef>
          <a:effectRef idx="0">
            <a:schemeClr val="accent1"/>
          </a:effectRef>
          <a:fontRef idx="minor"/>
        </p:style>
      </p:sp>
      <p:sp>
        <p:nvSpPr>
          <p:cNvPr id="86" name="CustomShape 3"/>
          <p:cNvSpPr/>
          <p:nvPr/>
        </p:nvSpPr>
        <p:spPr>
          <a:xfrm>
            <a:off x="7407000" y="6309720"/>
            <a:ext cx="1219320" cy="424440"/>
          </a:xfrm>
          <a:prstGeom prst="rect">
            <a:avLst/>
          </a:prstGeom>
          <a:noFill/>
          <a:ln>
            <a:noFill/>
          </a:ln>
        </p:spPr>
        <p:style>
          <a:lnRef idx="0"/>
          <a:fillRef idx="0"/>
          <a:effectRef idx="0"/>
          <a:fontRef idx="minor"/>
        </p:style>
        <p:txBody>
          <a:bodyPr lIns="90000" rIns="90000" tIns="45000" bIns="45000"/>
          <a:p>
            <a:pPr algn="r">
              <a:lnSpc>
                <a:spcPct val="100000"/>
              </a:lnSpc>
            </a:pPr>
            <a:fld id="{FEF41CE1-876B-4C3E-9B0F-925B94340F5E}" type="slidenum">
              <a:rPr b="0" lang="en-US" sz="1800" spc="-1" strike="noStrike">
                <a:solidFill>
                  <a:srgbClr val="000000"/>
                </a:solidFill>
                <a:latin typeface="Arial"/>
                <a:ea typeface="DejaVu Sans"/>
              </a:rPr>
              <a:t>1</a:t>
            </a:fld>
            <a:endParaRPr b="0" lang="en-US" sz="1800" spc="-1" strike="noStrike">
              <a:latin typeface="Arial"/>
            </a:endParaRPr>
          </a:p>
        </p:txBody>
      </p:sp>
      <p:sp>
        <p:nvSpPr>
          <p:cNvPr id="87" name="CustomShape 4"/>
          <p:cNvSpPr/>
          <p:nvPr/>
        </p:nvSpPr>
        <p:spPr>
          <a:xfrm>
            <a:off x="629280" y="6356520"/>
            <a:ext cx="2054520" cy="362160"/>
          </a:xfrm>
          <a:prstGeom prst="rect">
            <a:avLst/>
          </a:prstGeom>
          <a:noFill/>
          <a:ln>
            <a:noFill/>
          </a:ln>
        </p:spPr>
        <p:style>
          <a:lnRef idx="0"/>
          <a:fillRef idx="0"/>
          <a:effectRef idx="0"/>
          <a:fontRef idx="minor"/>
        </p:style>
        <p:txBody>
          <a:bodyPr lIns="36000" rIns="90000" tIns="45000" bIns="45000" anchor="ctr"/>
          <a:p>
            <a:pPr>
              <a:lnSpc>
                <a:spcPct val="100000"/>
              </a:lnSpc>
            </a:pPr>
            <a:r>
              <a:rPr b="0" lang="en-US" sz="1200" spc="-1" strike="noStrike">
                <a:solidFill>
                  <a:srgbClr val="000000"/>
                </a:solidFill>
                <a:latin typeface="Arial"/>
                <a:ea typeface="DejaVu Sans"/>
              </a:rPr>
              <a:t>Mittuniversitetet</a:t>
            </a:r>
            <a:endParaRPr b="0" lang="en-US" sz="1200" spc="-1" strike="noStrike">
              <a:latin typeface="Arial"/>
            </a:endParaRPr>
          </a:p>
        </p:txBody>
      </p:sp>
      <p:sp>
        <p:nvSpPr>
          <p:cNvPr id="88" name="PlaceHolder 5"/>
          <p:cNvSpPr>
            <a:spLocks noGrp="1"/>
          </p:cNvSpPr>
          <p:nvPr>
            <p:ph type="title"/>
          </p:nvPr>
        </p:nvSpPr>
        <p:spPr>
          <a:xfrm>
            <a:off x="457200" y="273600"/>
            <a:ext cx="8229240" cy="1144800"/>
          </a:xfrm>
          <a:prstGeom prst="rect">
            <a:avLst/>
          </a:prstGeom>
        </p:spPr>
        <p:txBody>
          <a:bodyPr lIns="0" rIns="0" tIns="0" bIns="0" anchor="ctr"/>
          <a:p>
            <a:pPr algn="ctr"/>
            <a:r>
              <a:rPr b="0" lang="en-US" sz="4400" spc="-1" strike="noStrike">
                <a:latin typeface="Arial"/>
              </a:rPr>
              <a:t>Click to edit the title text format</a:t>
            </a:r>
            <a:endParaRPr b="0" lang="en-US" sz="4400" spc="-1" strike="noStrike">
              <a:latin typeface="Arial"/>
            </a:endParaRPr>
          </a:p>
        </p:txBody>
      </p:sp>
      <p:sp>
        <p:nvSpPr>
          <p:cNvPr id="89"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3.xml"/><Relationship Id="rId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jpeg"/><Relationship Id="rId3" Type="http://schemas.openxmlformats.org/officeDocument/2006/relationships/slideLayout" Target="../slideLayouts/slideLayout13.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Relationship Id="rId3" Type="http://schemas.openxmlformats.org/officeDocument/2006/relationships/notesSlide" Target="../notesSlides/notesSlide21.xml"/>
</Relationships>
</file>

<file path=ppt/slides/_rels/slide3.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3.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Relationship Id="rId3"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CustomShape 1"/>
          <p:cNvSpPr/>
          <p:nvPr/>
        </p:nvSpPr>
        <p:spPr>
          <a:xfrm>
            <a:off x="588600" y="1923480"/>
            <a:ext cx="7923960" cy="806400"/>
          </a:xfrm>
          <a:prstGeom prst="rect">
            <a:avLst/>
          </a:prstGeom>
          <a:noFill/>
          <a:ln>
            <a:noFill/>
          </a:ln>
        </p:spPr>
        <p:style>
          <a:lnRef idx="0"/>
          <a:fillRef idx="0"/>
          <a:effectRef idx="0"/>
          <a:fontRef idx="minor"/>
        </p:style>
        <p:txBody>
          <a:bodyPr lIns="90000" rIns="90000" tIns="45000" bIns="45000"/>
          <a:p>
            <a:pPr algn="ctr">
              <a:lnSpc>
                <a:spcPct val="100000"/>
              </a:lnSpc>
            </a:pPr>
            <a:r>
              <a:rPr b="1" lang="en-US" sz="3600" spc="-1" strike="noStrike">
                <a:solidFill>
                  <a:srgbClr val="005cb9"/>
                </a:solidFill>
                <a:latin typeface="Arial"/>
                <a:ea typeface="DejaVu Sans"/>
              </a:rPr>
              <a:t>Quality of Experience in Augmented Telepresence</a:t>
            </a:r>
            <a:endParaRPr b="0" lang="en-US" sz="3600" spc="-1" strike="noStrike">
              <a:latin typeface="Arial"/>
            </a:endParaRPr>
          </a:p>
        </p:txBody>
      </p:sp>
      <p:sp>
        <p:nvSpPr>
          <p:cNvPr id="133" name="CustomShape 2"/>
          <p:cNvSpPr/>
          <p:nvPr/>
        </p:nvSpPr>
        <p:spPr>
          <a:xfrm>
            <a:off x="577440" y="3285720"/>
            <a:ext cx="7923960" cy="1100880"/>
          </a:xfrm>
          <a:prstGeom prst="rect">
            <a:avLst/>
          </a:prstGeom>
          <a:noFill/>
          <a:ln>
            <a:noFill/>
          </a:ln>
        </p:spPr>
        <p:style>
          <a:lnRef idx="0"/>
          <a:fillRef idx="0"/>
          <a:effectRef idx="0"/>
          <a:fontRef idx="minor"/>
        </p:style>
        <p:txBody>
          <a:bodyPr lIns="90000" rIns="90000" tIns="45000" bIns="45000"/>
          <a:p>
            <a:pPr algn="ctr">
              <a:lnSpc>
                <a:spcPct val="100000"/>
              </a:lnSpc>
              <a:spcBef>
                <a:spcPts val="1500"/>
              </a:spcBef>
            </a:pPr>
            <a:r>
              <a:rPr b="1" lang="en-US" sz="2200" spc="-1" strike="noStrike">
                <a:solidFill>
                  <a:srgbClr val="005cb9"/>
                </a:solidFill>
                <a:latin typeface="Arial"/>
                <a:ea typeface="DejaVu Sans"/>
              </a:rPr>
              <a:t>Effects of viewing positions and depth-aiding augmentations</a:t>
            </a:r>
            <a:endParaRPr b="0" lang="en-US" sz="2200" spc="-1" strike="noStrike">
              <a:latin typeface="Arial"/>
            </a:endParaRPr>
          </a:p>
        </p:txBody>
      </p:sp>
      <p:sp>
        <p:nvSpPr>
          <p:cNvPr id="134" name="CustomShape 3"/>
          <p:cNvSpPr/>
          <p:nvPr/>
        </p:nvSpPr>
        <p:spPr>
          <a:xfrm>
            <a:off x="588600" y="5340240"/>
            <a:ext cx="7345800" cy="9108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Arial"/>
                <a:ea typeface="DejaVu Sans"/>
              </a:rPr>
              <a:t>Elijs Dima</a:t>
            </a:r>
            <a:endParaRPr b="0" lang="en-US" sz="1800" spc="-1" strike="noStrike">
              <a:latin typeface="Arial"/>
            </a:endParaRPr>
          </a:p>
          <a:p>
            <a:pPr>
              <a:lnSpc>
                <a:spcPct val="100000"/>
              </a:lnSpc>
            </a:pPr>
            <a:r>
              <a:rPr b="0" lang="en-US" sz="1800" spc="-1" strike="noStrike">
                <a:solidFill>
                  <a:srgbClr val="000000"/>
                </a:solidFill>
                <a:latin typeface="Arial"/>
                <a:ea typeface="DejaVu Sans"/>
              </a:rPr>
              <a:t>Realistic 3D, Mid Sweden University</a:t>
            </a:r>
            <a:br/>
            <a:r>
              <a:rPr b="0" lang="en-US" sz="1800" spc="-1" strike="noStrike">
                <a:solidFill>
                  <a:srgbClr val="000000"/>
                </a:solidFill>
                <a:latin typeface="Arial"/>
                <a:ea typeface="DejaVu Sans"/>
              </a:rPr>
              <a:t>June 11, 2021</a:t>
            </a:r>
            <a:endParaRPr b="0" lang="en-US" sz="1800" spc="-1" strike="noStrike">
              <a:latin typeface="Arial"/>
            </a:endParaRPr>
          </a:p>
        </p:txBody>
      </p:sp>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Outcomes: QoE in AT</a:t>
            </a:r>
            <a:endParaRPr b="0" lang="en-US" sz="2200" spc="-1" strike="noStrike">
              <a:latin typeface="Arial"/>
            </a:endParaRPr>
          </a:p>
        </p:txBody>
      </p:sp>
      <p:sp>
        <p:nvSpPr>
          <p:cNvPr id="181"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Viewing positions affect QoE in 3</a:t>
            </a:r>
            <a:r>
              <a:rPr b="0" lang="en-US" sz="2000" spc="-1" strike="noStrike" baseline="33000">
                <a:solidFill>
                  <a:srgbClr val="000000"/>
                </a:solidFill>
                <a:latin typeface="Arial"/>
                <a:ea typeface="DejaVu Sans"/>
              </a:rPr>
              <a:t>rd</a:t>
            </a:r>
            <a:r>
              <a:rPr b="0" lang="en-US" sz="2000" spc="-1" strike="noStrike">
                <a:solidFill>
                  <a:srgbClr val="000000"/>
                </a:solidFill>
                <a:latin typeface="Arial"/>
                <a:ea typeface="DejaVu Sans"/>
              </a:rPr>
              <a:t> person AT</a:t>
            </a:r>
            <a:endParaRPr b="0" lang="en-US" sz="2000" spc="-1" strike="noStrike">
              <a:latin typeface="Arial"/>
            </a:endParaRPr>
          </a:p>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Position-assisting augmentations may </a:t>
            </a:r>
            <a:br/>
            <a:r>
              <a:rPr b="0" lang="en-US" sz="2000" spc="-1" strike="noStrike">
                <a:solidFill>
                  <a:srgbClr val="000000"/>
                </a:solidFill>
                <a:latin typeface="Arial"/>
                <a:ea typeface="DejaVu Sans"/>
              </a:rPr>
              <a:t>mitigate some effects from viewing positions</a:t>
            </a:r>
            <a:endParaRPr b="0" lang="en-US" sz="2000" spc="-1" strike="noStrike">
              <a:latin typeface="Arial"/>
            </a:endParaRPr>
          </a:p>
          <a:p>
            <a:pPr>
              <a:lnSpc>
                <a:spcPct val="100000"/>
              </a:lnSpc>
              <a:spcBef>
                <a:spcPts val="1500"/>
              </a:spcBef>
            </a:pPr>
            <a:r>
              <a:rPr b="0" lang="en-US" sz="2000" spc="-1" strike="noStrike">
                <a:solidFill>
                  <a:srgbClr val="005cb9"/>
                </a:solidFill>
                <a:latin typeface="Arial"/>
                <a:ea typeface="DejaVu Sans"/>
              </a:rPr>
              <a:t>Contributions: </a:t>
            </a:r>
            <a:br/>
            <a:r>
              <a:rPr b="0" i="1" lang="en-US" sz="1500" spc="-1" strike="noStrike">
                <a:solidFill>
                  <a:srgbClr val="000000"/>
                </a:solidFill>
                <a:latin typeface="Arial"/>
                <a:ea typeface="DejaVu Sans"/>
              </a:rPr>
              <a:t>View Position Impact on QoE in an Immersive Telepresence System for Remote Operation (QoMEX 2019)</a:t>
            </a:r>
            <a:endParaRPr b="0" lang="en-US" sz="1500" spc="-1" strike="noStrike">
              <a:latin typeface="Arial"/>
            </a:endParaRPr>
          </a:p>
          <a:p>
            <a:pPr>
              <a:lnSpc>
                <a:spcPct val="100000"/>
              </a:lnSpc>
              <a:spcBef>
                <a:spcPts val="1500"/>
              </a:spcBef>
            </a:pPr>
            <a:r>
              <a:rPr b="0" i="1" lang="en-US" sz="1500" spc="-1" strike="noStrike">
                <a:solidFill>
                  <a:srgbClr val="000000"/>
                </a:solidFill>
                <a:latin typeface="Arial"/>
                <a:ea typeface="DejaVu Sans"/>
              </a:rPr>
              <a:t>Joint Effects of Depth-aiding Augmentations and Viewing Positions on the Quality of Experience in Augmented Telepresence</a:t>
            </a:r>
            <a:br/>
            <a:r>
              <a:rPr b="0" i="1" lang="en-US" sz="1500" spc="-1" strike="noStrike">
                <a:solidFill>
                  <a:srgbClr val="000000"/>
                </a:solidFill>
                <a:latin typeface="Arial"/>
                <a:ea typeface="DejaVu Sans"/>
              </a:rPr>
              <a:t>(Quality and User Experience vol.5, 2020)</a:t>
            </a:r>
            <a:endParaRPr b="0" lang="en-US" sz="1500" spc="-1" strike="noStrike">
              <a:latin typeface="Arial"/>
            </a:endParaRPr>
          </a:p>
          <a:p>
            <a:pPr>
              <a:lnSpc>
                <a:spcPct val="100000"/>
              </a:lnSpc>
              <a:spcBef>
                <a:spcPts val="1500"/>
              </a:spcBef>
            </a:pPr>
            <a:endParaRPr b="0" lang="en-US" sz="1500" spc="-1" strike="noStrike">
              <a:latin typeface="Arial"/>
            </a:endParaRPr>
          </a:p>
        </p:txBody>
      </p:sp>
      <p:sp>
        <p:nvSpPr>
          <p:cNvPr id="182"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CustomShape 1"/>
          <p:cNvSpPr/>
          <p:nvPr/>
        </p:nvSpPr>
        <p:spPr>
          <a:xfrm>
            <a:off x="457200" y="273600"/>
            <a:ext cx="8227080" cy="1142640"/>
          </a:xfrm>
          <a:prstGeom prst="rect">
            <a:avLst/>
          </a:prstGeom>
          <a:noFill/>
          <a:ln>
            <a:noFill/>
          </a:ln>
        </p:spPr>
        <p:style>
          <a:lnRef idx="0"/>
          <a:fillRef idx="0"/>
          <a:effectRef idx="0"/>
          <a:fontRef idx="minor"/>
        </p:style>
      </p:sp>
      <p:sp>
        <p:nvSpPr>
          <p:cNvPr id="184" name="CustomShape 2"/>
          <p:cNvSpPr/>
          <p:nvPr/>
        </p:nvSpPr>
        <p:spPr>
          <a:xfrm>
            <a:off x="457200" y="1604520"/>
            <a:ext cx="2647440" cy="1894680"/>
          </a:xfrm>
          <a:prstGeom prst="rect">
            <a:avLst/>
          </a:prstGeom>
          <a:noFill/>
          <a:ln>
            <a:noFill/>
          </a:ln>
        </p:spPr>
        <p:style>
          <a:lnRef idx="0"/>
          <a:fillRef idx="0"/>
          <a:effectRef idx="0"/>
          <a:fontRef idx="minor"/>
        </p:style>
      </p:sp>
      <p:sp>
        <p:nvSpPr>
          <p:cNvPr id="185" name="CustomShape 3"/>
          <p:cNvSpPr/>
          <p:nvPr/>
        </p:nvSpPr>
        <p:spPr>
          <a:xfrm>
            <a:off x="3239640" y="1604520"/>
            <a:ext cx="2647440" cy="1894680"/>
          </a:xfrm>
          <a:prstGeom prst="rect">
            <a:avLst/>
          </a:prstGeom>
          <a:noFill/>
          <a:ln>
            <a:noFill/>
          </a:ln>
        </p:spPr>
        <p:style>
          <a:lnRef idx="0"/>
          <a:fillRef idx="0"/>
          <a:effectRef idx="0"/>
          <a:fontRef idx="minor"/>
        </p:style>
      </p:sp>
      <p:sp>
        <p:nvSpPr>
          <p:cNvPr id="186" name="CustomShape 4"/>
          <p:cNvSpPr/>
          <p:nvPr/>
        </p:nvSpPr>
        <p:spPr>
          <a:xfrm>
            <a:off x="6022080" y="1604520"/>
            <a:ext cx="2647440" cy="1894680"/>
          </a:xfrm>
          <a:prstGeom prst="rect">
            <a:avLst/>
          </a:prstGeom>
          <a:noFill/>
          <a:ln>
            <a:noFill/>
          </a:ln>
        </p:spPr>
        <p:style>
          <a:lnRef idx="0"/>
          <a:fillRef idx="0"/>
          <a:effectRef idx="0"/>
          <a:fontRef idx="minor"/>
        </p:style>
      </p:sp>
      <p:sp>
        <p:nvSpPr>
          <p:cNvPr id="187" name="CustomShape 5"/>
          <p:cNvSpPr/>
          <p:nvPr/>
        </p:nvSpPr>
        <p:spPr>
          <a:xfrm>
            <a:off x="457200" y="3682080"/>
            <a:ext cx="2647440" cy="1894680"/>
          </a:xfrm>
          <a:prstGeom prst="rect">
            <a:avLst/>
          </a:prstGeom>
          <a:noFill/>
          <a:ln>
            <a:noFill/>
          </a:ln>
        </p:spPr>
        <p:style>
          <a:lnRef idx="0"/>
          <a:fillRef idx="0"/>
          <a:effectRef idx="0"/>
          <a:fontRef idx="minor"/>
        </p:style>
      </p:sp>
      <p:sp>
        <p:nvSpPr>
          <p:cNvPr id="188" name="CustomShape 6"/>
          <p:cNvSpPr/>
          <p:nvPr/>
        </p:nvSpPr>
        <p:spPr>
          <a:xfrm>
            <a:off x="3239640" y="3682080"/>
            <a:ext cx="2647440" cy="1894680"/>
          </a:xfrm>
          <a:prstGeom prst="rect">
            <a:avLst/>
          </a:prstGeom>
          <a:noFill/>
          <a:ln>
            <a:noFill/>
          </a:ln>
        </p:spPr>
        <p:style>
          <a:lnRef idx="0"/>
          <a:fillRef idx="0"/>
          <a:effectRef idx="0"/>
          <a:fontRef idx="minor"/>
        </p:style>
      </p:sp>
      <p:sp>
        <p:nvSpPr>
          <p:cNvPr id="189" name="CustomShape 7"/>
          <p:cNvSpPr/>
          <p:nvPr/>
        </p:nvSpPr>
        <p:spPr>
          <a:xfrm>
            <a:off x="6022080" y="3682080"/>
            <a:ext cx="2647440" cy="1894680"/>
          </a:xfrm>
          <a:prstGeom prst="rect">
            <a:avLst/>
          </a:prstGeom>
          <a:noFill/>
          <a:ln>
            <a:noFill/>
          </a:ln>
        </p:spPr>
        <p:style>
          <a:lnRef idx="0"/>
          <a:fillRef idx="0"/>
          <a:effectRef idx="0"/>
          <a:fontRef idx="minor"/>
        </p:style>
      </p:sp>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Remote Operation Interfaces</a:t>
            </a:r>
            <a:endParaRPr b="0" lang="en-US" sz="2200" spc="-1" strike="noStrike">
              <a:latin typeface="Arial"/>
            </a:endParaRPr>
          </a:p>
        </p:txBody>
      </p:sp>
      <p:sp>
        <p:nvSpPr>
          <p:cNvPr id="191" name="CustomShape 2"/>
          <p:cNvSpPr/>
          <p:nvPr/>
        </p:nvSpPr>
        <p:spPr>
          <a:xfrm>
            <a:off x="629280" y="2193120"/>
            <a:ext cx="4033080" cy="2286360"/>
          </a:xfrm>
          <a:prstGeom prst="rect">
            <a:avLst/>
          </a:prstGeom>
          <a:noFill/>
          <a:ln>
            <a:noFill/>
          </a:ln>
        </p:spPr>
        <p:style>
          <a:lnRef idx="0"/>
          <a:fillRef idx="0"/>
          <a:effectRef idx="0"/>
          <a:fontRef idx="minor"/>
        </p:style>
        <p:txBody>
          <a:bodyPr lIns="90000" rIns="90000" tIns="45000" bIns="45000"/>
          <a:p>
            <a:pPr marL="216000" indent="-21492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Remote operation in mining: non-augmented interfaces</a:t>
            </a: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a:p>
            <a:pPr marL="216000" indent="-21492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In other contexts, tend to </a:t>
            </a:r>
            <a:br/>
            <a:r>
              <a:rPr b="0" lang="en-US" sz="2000" spc="-1" strike="noStrike">
                <a:solidFill>
                  <a:srgbClr val="000000"/>
                </a:solidFill>
                <a:latin typeface="Arial"/>
                <a:ea typeface="DejaVu Sans"/>
              </a:rPr>
              <a:t>have additive augmentation:</a:t>
            </a:r>
            <a:endParaRPr b="0" lang="en-US" sz="2000" spc="-1" strike="noStrike">
              <a:latin typeface="Arial"/>
            </a:endParaRPr>
          </a:p>
        </p:txBody>
      </p:sp>
      <p:pic>
        <p:nvPicPr>
          <p:cNvPr id="192" name="" descr=""/>
          <p:cNvPicPr/>
          <p:nvPr/>
        </p:nvPicPr>
        <p:blipFill>
          <a:blip r:embed="rId1"/>
          <a:stretch/>
        </p:blipFill>
        <p:spPr>
          <a:xfrm>
            <a:off x="4961520" y="1680120"/>
            <a:ext cx="3853800" cy="2889720"/>
          </a:xfrm>
          <a:prstGeom prst="rect">
            <a:avLst/>
          </a:prstGeom>
          <a:ln>
            <a:noFill/>
          </a:ln>
        </p:spPr>
      </p:pic>
      <p:pic>
        <p:nvPicPr>
          <p:cNvPr id="193" name="" descr=""/>
          <p:cNvPicPr/>
          <p:nvPr/>
        </p:nvPicPr>
        <p:blipFill>
          <a:blip r:embed="rId2"/>
          <a:stretch/>
        </p:blipFill>
        <p:spPr>
          <a:xfrm>
            <a:off x="640080" y="4726800"/>
            <a:ext cx="2940480" cy="1566720"/>
          </a:xfrm>
          <a:prstGeom prst="rect">
            <a:avLst/>
          </a:prstGeom>
          <a:ln>
            <a:noFill/>
          </a:ln>
        </p:spPr>
      </p:pic>
      <p:pic>
        <p:nvPicPr>
          <p:cNvPr id="194" name="" descr=""/>
          <p:cNvPicPr/>
          <p:nvPr/>
        </p:nvPicPr>
        <p:blipFill>
          <a:blip r:embed="rId3"/>
          <a:stretch/>
        </p:blipFill>
        <p:spPr>
          <a:xfrm>
            <a:off x="3657600" y="4754880"/>
            <a:ext cx="5188680" cy="1197720"/>
          </a:xfrm>
          <a:prstGeom prst="rect">
            <a:avLst/>
          </a:prstGeom>
          <a:ln>
            <a:noFill/>
          </a:ln>
        </p:spPr>
      </p:pic>
      <p:sp>
        <p:nvSpPr>
          <p:cNvPr id="195"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sp>
        <p:nvSpPr>
          <p:cNvPr id="196" name="CustomShape 4"/>
          <p:cNvSpPr/>
          <p:nvPr/>
        </p:nvSpPr>
        <p:spPr>
          <a:xfrm>
            <a:off x="7223760" y="6020640"/>
            <a:ext cx="1553400" cy="28764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[52a, 52b, 52c]</a:t>
            </a:r>
            <a:endParaRPr b="0" lang="en-US" sz="1400" spc="-1" strike="noStrike">
              <a:latin typeface="Arial"/>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Augmented Interface (“diminished” augmented reality)</a:t>
            </a:r>
            <a:endParaRPr b="0" lang="en-US" sz="2200" spc="-1" strike="noStrike">
              <a:latin typeface="Arial"/>
            </a:endParaRPr>
          </a:p>
        </p:txBody>
      </p:sp>
      <p:sp>
        <p:nvSpPr>
          <p:cNvPr id="198"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2000" spc="-1" strike="noStrike">
                <a:solidFill>
                  <a:srgbClr val="000000"/>
                </a:solidFill>
                <a:latin typeface="Arial"/>
                <a:ea typeface="DejaVu Sans"/>
              </a:rPr>
              <a:t>Interface with novel-perspective views, occluder disocclusion</a:t>
            </a:r>
            <a:endParaRPr b="0" lang="en-US" sz="2000" spc="-1" strike="noStrike">
              <a:latin typeface="Arial"/>
            </a:endParaRPr>
          </a:p>
        </p:txBody>
      </p:sp>
      <p:sp>
        <p:nvSpPr>
          <p:cNvPr id="199"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pic>
        <p:nvPicPr>
          <p:cNvPr id="200" name="" descr=""/>
          <p:cNvPicPr/>
          <p:nvPr/>
        </p:nvPicPr>
        <p:blipFill>
          <a:blip r:embed="rId1"/>
          <a:srcRect l="0" t="26551" r="0" b="12254"/>
          <a:stretch/>
        </p:blipFill>
        <p:spPr>
          <a:xfrm>
            <a:off x="2377440" y="2759400"/>
            <a:ext cx="6539760" cy="3001320"/>
          </a:xfrm>
          <a:prstGeom prst="rect">
            <a:avLst/>
          </a:prstGeom>
          <a:ln>
            <a:noFill/>
          </a:ln>
        </p:spPr>
      </p:pic>
      <p:pic>
        <p:nvPicPr>
          <p:cNvPr id="201" name="" descr=""/>
          <p:cNvPicPr/>
          <p:nvPr/>
        </p:nvPicPr>
        <p:blipFill>
          <a:blip r:embed="rId2"/>
          <a:srcRect l="25661" t="14447" r="37443" b="15363"/>
          <a:stretch/>
        </p:blipFill>
        <p:spPr>
          <a:xfrm>
            <a:off x="182880" y="2759760"/>
            <a:ext cx="2102760" cy="300060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Real-time rendering solution</a:t>
            </a:r>
            <a:endParaRPr b="0" lang="en-US" sz="2200" spc="-1" strike="noStrike">
              <a:latin typeface="Arial"/>
            </a:endParaRPr>
          </a:p>
        </p:txBody>
      </p:sp>
      <p:sp>
        <p:nvSpPr>
          <p:cNvPr id="203" name="CustomShape 2"/>
          <p:cNvSpPr/>
          <p:nvPr/>
        </p:nvSpPr>
        <p:spPr>
          <a:xfrm>
            <a:off x="629280" y="2193120"/>
            <a:ext cx="7909920" cy="4100400"/>
          </a:xfrm>
          <a:prstGeom prst="rect">
            <a:avLst/>
          </a:prstGeom>
          <a:noFill/>
          <a:ln>
            <a:noFill/>
          </a:ln>
        </p:spPr>
        <p:style>
          <a:lnRef idx="0"/>
          <a:fillRef idx="0"/>
          <a:effectRef idx="0"/>
          <a:fontRef idx="minor"/>
        </p:style>
      </p:sp>
      <p:sp>
        <p:nvSpPr>
          <p:cNvPr id="204"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pic>
        <p:nvPicPr>
          <p:cNvPr id="205" name="" descr=""/>
          <p:cNvPicPr/>
          <p:nvPr/>
        </p:nvPicPr>
        <p:blipFill>
          <a:blip r:embed="rId1"/>
          <a:stretch/>
        </p:blipFill>
        <p:spPr>
          <a:xfrm>
            <a:off x="5206680" y="2560320"/>
            <a:ext cx="3332520" cy="3650400"/>
          </a:xfrm>
          <a:prstGeom prst="rect">
            <a:avLst/>
          </a:prstGeom>
          <a:ln>
            <a:noFill/>
          </a:ln>
        </p:spPr>
      </p:pic>
      <p:sp>
        <p:nvSpPr>
          <p:cNvPr id="206" name="CustomShape 4"/>
          <p:cNvSpPr/>
          <p:nvPr/>
        </p:nvSpPr>
        <p:spPr>
          <a:xfrm>
            <a:off x="7863840" y="2560320"/>
            <a:ext cx="730800" cy="182160"/>
          </a:xfrm>
          <a:prstGeom prst="rect">
            <a:avLst/>
          </a:prstGeom>
          <a:solidFill>
            <a:srgbClr val="ffffff"/>
          </a:solidFill>
          <a:ln>
            <a:noFill/>
          </a:ln>
        </p:spPr>
        <p:style>
          <a:lnRef idx="0"/>
          <a:fillRef idx="0"/>
          <a:effectRef idx="0"/>
          <a:fontRef idx="minor"/>
        </p:style>
      </p:sp>
      <p:sp>
        <p:nvSpPr>
          <p:cNvPr id="207" name="CustomShape 5"/>
          <p:cNvSpPr/>
          <p:nvPr/>
        </p:nvSpPr>
        <p:spPr>
          <a:xfrm>
            <a:off x="7863840" y="3017520"/>
            <a:ext cx="730800" cy="182160"/>
          </a:xfrm>
          <a:prstGeom prst="rect">
            <a:avLst/>
          </a:prstGeom>
          <a:solidFill>
            <a:srgbClr val="ffffff"/>
          </a:solidFill>
          <a:ln>
            <a:noFill/>
          </a:ln>
        </p:spPr>
        <p:style>
          <a:lnRef idx="0"/>
          <a:fillRef idx="0"/>
          <a:effectRef idx="0"/>
          <a:fontRef idx="minor"/>
        </p:style>
      </p:sp>
      <p:sp>
        <p:nvSpPr>
          <p:cNvPr id="208" name="CustomShape 6"/>
          <p:cNvSpPr/>
          <p:nvPr/>
        </p:nvSpPr>
        <p:spPr>
          <a:xfrm>
            <a:off x="7863840" y="4023360"/>
            <a:ext cx="730800" cy="1005120"/>
          </a:xfrm>
          <a:prstGeom prst="rect">
            <a:avLst/>
          </a:prstGeom>
          <a:solidFill>
            <a:srgbClr val="ffffff"/>
          </a:solidFill>
          <a:ln>
            <a:noFill/>
          </a:ln>
        </p:spPr>
        <p:style>
          <a:lnRef idx="0"/>
          <a:fillRef idx="0"/>
          <a:effectRef idx="0"/>
          <a:fontRef idx="minor"/>
        </p:style>
      </p:sp>
      <p:sp>
        <p:nvSpPr>
          <p:cNvPr id="209" name="CustomShape 7"/>
          <p:cNvSpPr/>
          <p:nvPr/>
        </p:nvSpPr>
        <p:spPr>
          <a:xfrm>
            <a:off x="7863840" y="5943600"/>
            <a:ext cx="730800" cy="349920"/>
          </a:xfrm>
          <a:prstGeom prst="rect">
            <a:avLst/>
          </a:prstGeom>
          <a:solidFill>
            <a:srgbClr val="ffffff"/>
          </a:solidFill>
          <a:ln>
            <a:noFill/>
          </a:ln>
        </p:spPr>
        <p:style>
          <a:lnRef idx="0"/>
          <a:fillRef idx="0"/>
          <a:effectRef idx="0"/>
          <a:fontRef idx="minor"/>
        </p:style>
      </p:sp>
      <p:sp>
        <p:nvSpPr>
          <p:cNvPr id="210" name="CustomShape 8"/>
          <p:cNvSpPr/>
          <p:nvPr/>
        </p:nvSpPr>
        <p:spPr>
          <a:xfrm>
            <a:off x="5212080" y="2286000"/>
            <a:ext cx="2863800" cy="260280"/>
          </a:xfrm>
          <a:prstGeom prst="rect">
            <a:avLst/>
          </a:prstGeom>
          <a:noFill/>
          <a:ln>
            <a:noFill/>
          </a:ln>
        </p:spPr>
        <p:style>
          <a:lnRef idx="0"/>
          <a:fillRef idx="0"/>
          <a:effectRef idx="0"/>
          <a:fontRef idx="minor"/>
        </p:style>
        <p:txBody>
          <a:bodyPr lIns="90000" rIns="90000" tIns="45000" bIns="45000"/>
          <a:p>
            <a:pPr>
              <a:lnSpc>
                <a:spcPct val="100000"/>
              </a:lnSpc>
            </a:pPr>
            <a:r>
              <a:rPr b="0" lang="en-US" sz="1200" spc="-1" strike="noStrike">
                <a:solidFill>
                  <a:srgbClr val="000000"/>
                </a:solidFill>
                <a:latin typeface="Arial"/>
                <a:ea typeface="DejaVu Sans"/>
              </a:rPr>
              <a:t>High-level algorithm for view generation</a:t>
            </a:r>
            <a:endParaRPr b="0" lang="en-US" sz="1200" spc="-1" strike="noStrike">
              <a:latin typeface="Arial"/>
            </a:endParaRPr>
          </a:p>
        </p:txBody>
      </p:sp>
      <p:sp>
        <p:nvSpPr>
          <p:cNvPr id="211" name="CustomShape 9"/>
          <p:cNvSpPr/>
          <p:nvPr/>
        </p:nvSpPr>
        <p:spPr>
          <a:xfrm>
            <a:off x="731520" y="2651760"/>
            <a:ext cx="1096560" cy="547920"/>
          </a:xfrm>
          <a:custGeom>
            <a:avLst/>
            <a:gdLst/>
            <a:ahLst/>
            <a:rect l="l" t="t" r="r" b="b"/>
            <a:pathLst>
              <a:path w="3049" h="1525">
                <a:moveTo>
                  <a:pt x="254" y="0"/>
                </a:moveTo>
                <a:cubicBezTo>
                  <a:pt x="127" y="0"/>
                  <a:pt x="0" y="127"/>
                  <a:pt x="0" y="254"/>
                </a:cubicBezTo>
                <a:lnTo>
                  <a:pt x="0" y="1270"/>
                </a:lnTo>
                <a:cubicBezTo>
                  <a:pt x="0" y="1397"/>
                  <a:pt x="127" y="1524"/>
                  <a:pt x="254" y="1524"/>
                </a:cubicBezTo>
                <a:lnTo>
                  <a:pt x="2794" y="1524"/>
                </a:lnTo>
                <a:cubicBezTo>
                  <a:pt x="2921" y="1524"/>
                  <a:pt x="3048" y="1397"/>
                  <a:pt x="3048" y="1270"/>
                </a:cubicBezTo>
                <a:lnTo>
                  <a:pt x="3048" y="254"/>
                </a:lnTo>
                <a:cubicBezTo>
                  <a:pt x="3048" y="127"/>
                  <a:pt x="2921" y="0"/>
                  <a:pt x="2794" y="0"/>
                </a:cubicBezTo>
                <a:lnTo>
                  <a:pt x="254" y="0"/>
                </a:lnTo>
              </a:path>
            </a:pathLst>
          </a:custGeom>
          <a:noFill/>
          <a:ln w="38160">
            <a:solidFill>
              <a:srgbClr val="3465a4"/>
            </a:solidFill>
            <a:round/>
          </a:ln>
        </p:spPr>
        <p:style>
          <a:lnRef idx="0"/>
          <a:fillRef idx="0"/>
          <a:effectRef idx="0"/>
          <a:fontRef idx="minor"/>
        </p:style>
        <p:txBody>
          <a:bodyPr wrap="none" lIns="108720" rIns="108720" tIns="63720" bIns="63720" anchor="ctr"/>
          <a:p>
            <a:pPr algn="ctr">
              <a:lnSpc>
                <a:spcPct val="100000"/>
              </a:lnSpc>
            </a:pPr>
            <a:r>
              <a:rPr b="0" lang="en-US" sz="1300" spc="-1" strike="noStrike">
                <a:solidFill>
                  <a:srgbClr val="000000"/>
                </a:solidFill>
                <a:latin typeface="Arial"/>
                <a:ea typeface="DejaVu Sans"/>
              </a:rPr>
              <a:t>Input </a:t>
            </a:r>
            <a:br/>
            <a:r>
              <a:rPr b="0" lang="en-US" sz="1300" spc="-1" strike="noStrike">
                <a:solidFill>
                  <a:srgbClr val="000000"/>
                </a:solidFill>
                <a:latin typeface="Arial"/>
                <a:ea typeface="DejaVu Sans"/>
              </a:rPr>
              <a:t>from sensors</a:t>
            </a:r>
            <a:endParaRPr b="0" lang="en-US" sz="1300" spc="-1" strike="noStrike">
              <a:latin typeface="Arial"/>
            </a:endParaRPr>
          </a:p>
        </p:txBody>
      </p:sp>
      <p:sp>
        <p:nvSpPr>
          <p:cNvPr id="212" name="CustomShape 10"/>
          <p:cNvSpPr/>
          <p:nvPr/>
        </p:nvSpPr>
        <p:spPr>
          <a:xfrm>
            <a:off x="629280" y="3566160"/>
            <a:ext cx="1279440" cy="45648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Pre-processing</a:t>
            </a:r>
            <a:endParaRPr b="0" lang="en-US" sz="1300" spc="-1" strike="noStrike">
              <a:latin typeface="Arial"/>
            </a:endParaRPr>
          </a:p>
        </p:txBody>
      </p:sp>
      <p:sp>
        <p:nvSpPr>
          <p:cNvPr id="213" name="CustomShape 11"/>
          <p:cNvSpPr/>
          <p:nvPr/>
        </p:nvSpPr>
        <p:spPr>
          <a:xfrm>
            <a:off x="2743200" y="2651760"/>
            <a:ext cx="1919520" cy="273600"/>
          </a:xfrm>
          <a:custGeom>
            <a:avLst/>
            <a:gdLst/>
            <a:ahLst/>
            <a:rect l="l" t="t" r="r" b="b"/>
            <a:pathLst>
              <a:path w="5335" h="764">
                <a:moveTo>
                  <a:pt x="127" y="0"/>
                </a:moveTo>
                <a:cubicBezTo>
                  <a:pt x="63" y="0"/>
                  <a:pt x="0" y="63"/>
                  <a:pt x="0" y="127"/>
                </a:cubicBezTo>
                <a:lnTo>
                  <a:pt x="0" y="635"/>
                </a:lnTo>
                <a:cubicBezTo>
                  <a:pt x="0" y="699"/>
                  <a:pt x="63" y="763"/>
                  <a:pt x="127" y="763"/>
                </a:cubicBezTo>
                <a:lnTo>
                  <a:pt x="5207" y="763"/>
                </a:lnTo>
                <a:cubicBezTo>
                  <a:pt x="5270" y="763"/>
                  <a:pt x="5334" y="699"/>
                  <a:pt x="5334" y="635"/>
                </a:cubicBezTo>
                <a:lnTo>
                  <a:pt x="5334" y="127"/>
                </a:lnTo>
                <a:cubicBezTo>
                  <a:pt x="5334" y="63"/>
                  <a:pt x="5270" y="0"/>
                  <a:pt x="5207" y="0"/>
                </a:cubicBezTo>
                <a:lnTo>
                  <a:pt x="127" y="0"/>
                </a:lnTo>
              </a:path>
            </a:pathLst>
          </a:cu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Prepared frames</a:t>
            </a:r>
            <a:endParaRPr b="0" lang="en-US" sz="1300" spc="-1" strike="noStrike">
              <a:latin typeface="Arial"/>
            </a:endParaRPr>
          </a:p>
        </p:txBody>
      </p:sp>
      <p:sp>
        <p:nvSpPr>
          <p:cNvPr id="214" name="CustomShape 12"/>
          <p:cNvSpPr/>
          <p:nvPr/>
        </p:nvSpPr>
        <p:spPr>
          <a:xfrm>
            <a:off x="548640" y="5852160"/>
            <a:ext cx="1462320" cy="273600"/>
          </a:xfrm>
          <a:custGeom>
            <a:avLst/>
            <a:gdLst/>
            <a:ahLst/>
            <a:rect l="l" t="t" r="r" b="b"/>
            <a:pathLst>
              <a:path w="4066" h="764">
                <a:moveTo>
                  <a:pt x="127" y="0"/>
                </a:moveTo>
                <a:cubicBezTo>
                  <a:pt x="63" y="0"/>
                  <a:pt x="0" y="63"/>
                  <a:pt x="0" y="127"/>
                </a:cubicBezTo>
                <a:lnTo>
                  <a:pt x="0" y="635"/>
                </a:lnTo>
                <a:cubicBezTo>
                  <a:pt x="0" y="699"/>
                  <a:pt x="63" y="763"/>
                  <a:pt x="127" y="763"/>
                </a:cubicBezTo>
                <a:lnTo>
                  <a:pt x="3937" y="763"/>
                </a:lnTo>
                <a:cubicBezTo>
                  <a:pt x="4001" y="763"/>
                  <a:pt x="4065" y="699"/>
                  <a:pt x="4065" y="635"/>
                </a:cubicBezTo>
                <a:lnTo>
                  <a:pt x="4065" y="127"/>
                </a:lnTo>
                <a:cubicBezTo>
                  <a:pt x="4065" y="63"/>
                  <a:pt x="4001" y="0"/>
                  <a:pt x="3937" y="0"/>
                </a:cubicBezTo>
                <a:lnTo>
                  <a:pt x="127" y="0"/>
                </a:lnTo>
              </a:path>
            </a:pathLst>
          </a:cu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Prepared frames</a:t>
            </a:r>
            <a:endParaRPr b="0" lang="en-US" sz="1300" spc="-1" strike="noStrike">
              <a:latin typeface="Arial"/>
            </a:endParaRPr>
          </a:p>
        </p:txBody>
      </p:sp>
      <p:sp>
        <p:nvSpPr>
          <p:cNvPr id="215" name="CustomShape 13"/>
          <p:cNvSpPr/>
          <p:nvPr/>
        </p:nvSpPr>
        <p:spPr>
          <a:xfrm>
            <a:off x="1097280" y="4297680"/>
            <a:ext cx="913680" cy="45648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Lidar noise </a:t>
            </a:r>
            <a:br/>
            <a:r>
              <a:rPr b="0" lang="en-US" sz="1300" spc="-1" strike="noStrike">
                <a:solidFill>
                  <a:srgbClr val="000000"/>
                </a:solidFill>
                <a:latin typeface="Arial"/>
                <a:ea typeface="DejaVu Sans"/>
              </a:rPr>
              <a:t>reduction</a:t>
            </a:r>
            <a:endParaRPr b="0" lang="en-US" sz="1300" spc="-1" strike="noStrike">
              <a:latin typeface="Arial"/>
            </a:endParaRPr>
          </a:p>
        </p:txBody>
      </p:sp>
      <p:sp>
        <p:nvSpPr>
          <p:cNvPr id="216" name="CustomShape 14"/>
          <p:cNvSpPr/>
          <p:nvPr/>
        </p:nvSpPr>
        <p:spPr>
          <a:xfrm>
            <a:off x="2926080" y="3108960"/>
            <a:ext cx="1553760" cy="27360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Edge extraction</a:t>
            </a:r>
            <a:endParaRPr b="0" lang="en-US" sz="1300" spc="-1" strike="noStrike">
              <a:latin typeface="Arial"/>
            </a:endParaRPr>
          </a:p>
        </p:txBody>
      </p:sp>
      <p:sp>
        <p:nvSpPr>
          <p:cNvPr id="217" name="CustomShape 15"/>
          <p:cNvSpPr/>
          <p:nvPr/>
        </p:nvSpPr>
        <p:spPr>
          <a:xfrm>
            <a:off x="2834640" y="3566160"/>
            <a:ext cx="1736640" cy="27360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Sparse point projection</a:t>
            </a:r>
            <a:endParaRPr b="0" lang="en-US" sz="1300" spc="-1" strike="noStrike">
              <a:latin typeface="Arial"/>
            </a:endParaRPr>
          </a:p>
        </p:txBody>
      </p:sp>
      <p:sp>
        <p:nvSpPr>
          <p:cNvPr id="218" name="CustomShape 16"/>
          <p:cNvSpPr/>
          <p:nvPr/>
        </p:nvSpPr>
        <p:spPr>
          <a:xfrm>
            <a:off x="2834640" y="4023360"/>
            <a:ext cx="1736640" cy="45648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a:t>
            </a:r>
            <a:r>
              <a:rPr b="0" lang="en-US" sz="1300" spc="-1" strike="noStrike">
                <a:solidFill>
                  <a:srgbClr val="000000"/>
                </a:solidFill>
                <a:latin typeface="Arial"/>
                <a:ea typeface="DejaVu Sans"/>
              </a:rPr>
              <a:t>Piercethrough” </a:t>
            </a:r>
            <a:br/>
            <a:r>
              <a:rPr b="0" lang="en-US" sz="1300" spc="-1" strike="noStrike">
                <a:solidFill>
                  <a:srgbClr val="000000"/>
                </a:solidFill>
                <a:latin typeface="Arial"/>
                <a:ea typeface="DejaVu Sans"/>
              </a:rPr>
              <a:t>point removal</a:t>
            </a:r>
            <a:endParaRPr b="0" lang="en-US" sz="1300" spc="-1" strike="noStrike">
              <a:latin typeface="Arial"/>
            </a:endParaRPr>
          </a:p>
        </p:txBody>
      </p:sp>
      <p:sp>
        <p:nvSpPr>
          <p:cNvPr id="219" name="CustomShape 17"/>
          <p:cNvSpPr/>
          <p:nvPr/>
        </p:nvSpPr>
        <p:spPr>
          <a:xfrm>
            <a:off x="2834640" y="4663440"/>
            <a:ext cx="1736640" cy="27360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Depth edge masking</a:t>
            </a:r>
            <a:endParaRPr b="0" lang="en-US" sz="1300" spc="-1" strike="noStrike">
              <a:latin typeface="Arial"/>
            </a:endParaRPr>
          </a:p>
        </p:txBody>
      </p:sp>
      <p:sp>
        <p:nvSpPr>
          <p:cNvPr id="220" name="CustomShape 18"/>
          <p:cNvSpPr/>
          <p:nvPr/>
        </p:nvSpPr>
        <p:spPr>
          <a:xfrm>
            <a:off x="2834640" y="5029200"/>
            <a:ext cx="1736640" cy="27360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Depth upscaling</a:t>
            </a:r>
            <a:endParaRPr b="0" lang="en-US" sz="1300" spc="-1" strike="noStrike">
              <a:latin typeface="Arial"/>
            </a:endParaRPr>
          </a:p>
        </p:txBody>
      </p:sp>
      <p:sp>
        <p:nvSpPr>
          <p:cNvPr id="221" name="CustomShape 19"/>
          <p:cNvSpPr/>
          <p:nvPr/>
        </p:nvSpPr>
        <p:spPr>
          <a:xfrm>
            <a:off x="2834640" y="5394960"/>
            <a:ext cx="1736640" cy="273600"/>
          </a:xfrm>
          <a:prstGeom prst="rect">
            <a:avLst/>
          </a:prstGeom>
          <a:noFill/>
          <a:ln w="19080">
            <a:solidFill>
              <a:srgbClr val="3465a4"/>
            </a:solidFill>
            <a:round/>
          </a:ln>
        </p:spPr>
        <p:style>
          <a:lnRef idx="0"/>
          <a:fillRef idx="0"/>
          <a:effectRef idx="0"/>
          <a:fontRef idx="minor"/>
        </p:style>
        <p:txBody>
          <a:bodyPr wrap="none" lIns="99360" rIns="99360" tIns="54360" bIns="54360" anchor="ctr"/>
          <a:p>
            <a:pPr algn="ctr">
              <a:lnSpc>
                <a:spcPct val="100000"/>
              </a:lnSpc>
            </a:pPr>
            <a:r>
              <a:rPr b="0" lang="en-US" sz="1300" spc="-1" strike="noStrike">
                <a:solidFill>
                  <a:srgbClr val="000000"/>
                </a:solidFill>
                <a:latin typeface="Arial"/>
                <a:ea typeface="DejaVu Sans"/>
              </a:rPr>
              <a:t>DIBR + color lookup</a:t>
            </a:r>
            <a:endParaRPr b="0" lang="en-US" sz="1300" spc="-1" strike="noStrike">
              <a:latin typeface="Arial"/>
            </a:endParaRPr>
          </a:p>
        </p:txBody>
      </p:sp>
      <p:sp>
        <p:nvSpPr>
          <p:cNvPr id="222" name="CustomShape 20"/>
          <p:cNvSpPr/>
          <p:nvPr/>
        </p:nvSpPr>
        <p:spPr>
          <a:xfrm>
            <a:off x="2926080" y="5852160"/>
            <a:ext cx="1553760" cy="273600"/>
          </a:xfrm>
          <a:custGeom>
            <a:avLst/>
            <a:gdLst/>
            <a:ahLst/>
            <a:rect l="l" t="t" r="r" b="b"/>
            <a:pathLst>
              <a:path w="4320" h="764">
                <a:moveTo>
                  <a:pt x="127" y="0"/>
                </a:moveTo>
                <a:cubicBezTo>
                  <a:pt x="63" y="0"/>
                  <a:pt x="0" y="63"/>
                  <a:pt x="0" y="127"/>
                </a:cubicBezTo>
                <a:lnTo>
                  <a:pt x="0" y="635"/>
                </a:lnTo>
                <a:cubicBezTo>
                  <a:pt x="0" y="699"/>
                  <a:pt x="63" y="763"/>
                  <a:pt x="127" y="763"/>
                </a:cubicBezTo>
                <a:lnTo>
                  <a:pt x="4191" y="763"/>
                </a:lnTo>
                <a:cubicBezTo>
                  <a:pt x="4255" y="763"/>
                  <a:pt x="4319" y="699"/>
                  <a:pt x="4319" y="635"/>
                </a:cubicBezTo>
                <a:lnTo>
                  <a:pt x="4319" y="127"/>
                </a:lnTo>
                <a:cubicBezTo>
                  <a:pt x="4319" y="63"/>
                  <a:pt x="4255" y="0"/>
                  <a:pt x="4191" y="0"/>
                </a:cubicBezTo>
                <a:lnTo>
                  <a:pt x="127" y="0"/>
                </a:lnTo>
              </a:path>
            </a:pathLst>
          </a:custGeom>
          <a:noFill/>
          <a:ln w="38160">
            <a:solidFill>
              <a:srgbClr val="3465a4"/>
            </a:solidFill>
            <a:round/>
          </a:ln>
        </p:spPr>
        <p:style>
          <a:lnRef idx="0"/>
          <a:fillRef idx="0"/>
          <a:effectRef idx="0"/>
          <a:fontRef idx="minor"/>
        </p:style>
        <p:txBody>
          <a:bodyPr wrap="none" lIns="108720" rIns="108720" tIns="63720" bIns="63720" anchor="ctr"/>
          <a:p>
            <a:pPr algn="ctr">
              <a:lnSpc>
                <a:spcPct val="100000"/>
              </a:lnSpc>
            </a:pPr>
            <a:r>
              <a:rPr b="0" lang="en-US" sz="1300" spc="-1" strike="noStrike">
                <a:solidFill>
                  <a:srgbClr val="000000"/>
                </a:solidFill>
                <a:latin typeface="Arial"/>
                <a:ea typeface="DejaVu Sans"/>
              </a:rPr>
              <a:t>Render image data</a:t>
            </a:r>
            <a:endParaRPr b="0" lang="en-US" sz="1300" spc="-1" strike="noStrike">
              <a:latin typeface="Arial"/>
            </a:endParaRPr>
          </a:p>
        </p:txBody>
      </p:sp>
      <p:sp>
        <p:nvSpPr>
          <p:cNvPr id="223" name="Line 21"/>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4" name="Line 22"/>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5" name="Line 23"/>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6" name="Line 24"/>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7" name="Line 25"/>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8" name="Line 26"/>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29" name="Line 27"/>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0" name="Line 28"/>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1" name="Line 29"/>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2" name="Line 30"/>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3" name="Line 31"/>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4" name="Line 32"/>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235" name="CustomShape 33"/>
          <p:cNvSpPr/>
          <p:nvPr/>
        </p:nvSpPr>
        <p:spPr>
          <a:xfrm flipV="1">
            <a:off x="2011680" y="2788200"/>
            <a:ext cx="731160" cy="3200040"/>
          </a:xfrm>
          <a:prstGeom prst="curvedConnector3">
            <a:avLst>
              <a:gd name="adj1" fmla="val 50000"/>
            </a:avLst>
          </a:prstGeom>
          <a:noFill/>
          <a:ln cap="rnd" w="19080">
            <a:solidFill>
              <a:srgbClr val="808080"/>
            </a:solidFill>
            <a:custDash>
              <a:ds d="300000" sp="200000"/>
            </a:custDash>
            <a:round/>
            <a:tailEnd len="med" type="triangle" w="med"/>
          </a:ln>
        </p:spPr>
        <p:style>
          <a:lnRef idx="0"/>
          <a:fillRef idx="0"/>
          <a:effectRef idx="0"/>
          <a:fontRef idx="minor"/>
        </p:style>
      </p:sp>
      <p:sp>
        <p:nvSpPr>
          <p:cNvPr id="236" name="CustomShape 34"/>
          <p:cNvSpPr/>
          <p:nvPr/>
        </p:nvSpPr>
        <p:spPr>
          <a:xfrm>
            <a:off x="2103120" y="3930480"/>
            <a:ext cx="639360" cy="275040"/>
          </a:xfrm>
          <a:prstGeom prst="rect">
            <a:avLst/>
          </a:prstGeom>
          <a:solidFill>
            <a:srgbClr val="ffffff"/>
          </a:solidFill>
          <a:ln>
            <a:no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a:t>
            </a:r>
            <a:endParaRPr b="0" lang="en-US" sz="1800" spc="-1" strike="noStrike">
              <a:latin typeface="Arial"/>
            </a:endParaRPr>
          </a:p>
        </p:txBody>
      </p:sp>
      <p:sp>
        <p:nvSpPr>
          <p:cNvPr id="237" name="Line 35"/>
          <p:cNvSpPr/>
          <p:nvPr/>
        </p:nvSpPr>
        <p:spPr>
          <a:xfrm>
            <a:off x="365760" y="2560320"/>
            <a:ext cx="360" cy="3657600"/>
          </a:xfrm>
          <a:prstGeom prst="line">
            <a:avLst/>
          </a:prstGeom>
          <a:ln w="29160">
            <a:solidFill>
              <a:srgbClr val="ed1c24"/>
            </a:solidFill>
            <a:round/>
            <a:tailEnd len="med" type="triangle" w="med"/>
          </a:ln>
        </p:spPr>
        <p:style>
          <a:lnRef idx="0"/>
          <a:fillRef idx="0"/>
          <a:effectRef idx="0"/>
          <a:fontRef idx="minor"/>
        </p:style>
      </p:sp>
      <p:sp>
        <p:nvSpPr>
          <p:cNvPr id="238" name="CustomShape 36"/>
          <p:cNvSpPr/>
          <p:nvPr/>
        </p:nvSpPr>
        <p:spPr>
          <a:xfrm>
            <a:off x="182880" y="2488320"/>
            <a:ext cx="90720" cy="34560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Arial"/>
                <a:ea typeface="DejaVu Sans"/>
              </a:rPr>
              <a:t>t</a:t>
            </a:r>
            <a:endParaRPr b="0" lang="en-US" sz="1800" spc="-1" strike="noStrike">
              <a:latin typeface="Arial"/>
            </a:endParaRPr>
          </a:p>
        </p:txBody>
      </p:sp>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9"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Outcomes: Augmented Remote Operation</a:t>
            </a:r>
            <a:endParaRPr b="0" lang="en-US" sz="2200" spc="-1" strike="noStrike">
              <a:latin typeface="Arial"/>
            </a:endParaRPr>
          </a:p>
        </p:txBody>
      </p:sp>
      <p:sp>
        <p:nvSpPr>
          <p:cNvPr id="240"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marL="216000" indent="-21492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End-to-end system that covers the whole processing chain, </a:t>
            </a:r>
            <a:br/>
            <a:r>
              <a:rPr b="0" lang="en-US" sz="2000" spc="-1" strike="noStrike">
                <a:solidFill>
                  <a:srgbClr val="000000"/>
                </a:solidFill>
                <a:latin typeface="Arial"/>
                <a:ea typeface="DejaVu Sans"/>
              </a:rPr>
              <a:t>from sensors to rendered views</a:t>
            </a:r>
            <a:endParaRPr b="0" lang="en-US" sz="2000" spc="-1" strike="noStrike">
              <a:latin typeface="Arial"/>
            </a:endParaRPr>
          </a:p>
          <a:p>
            <a:pPr marL="216000" indent="-21492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Sparse lidar as basis for view generation and augmentation</a:t>
            </a:r>
            <a:endParaRPr b="0" lang="en-US" sz="2000" spc="-1" strike="noStrike">
              <a:latin typeface="Arial"/>
            </a:endParaRPr>
          </a:p>
          <a:p>
            <a:pPr>
              <a:lnSpc>
                <a:spcPct val="100000"/>
              </a:lnSpc>
              <a:spcBef>
                <a:spcPts val="1500"/>
              </a:spcBef>
            </a:pPr>
            <a:br/>
            <a:r>
              <a:rPr b="0" lang="en-US" sz="2000" spc="-1" strike="noStrike">
                <a:solidFill>
                  <a:srgbClr val="005cb9"/>
                </a:solidFill>
                <a:latin typeface="Arial"/>
                <a:ea typeface="DejaVu Sans"/>
              </a:rPr>
              <a:t>Contribution: </a:t>
            </a:r>
            <a:br/>
            <a:r>
              <a:rPr b="0" i="1" lang="en-US" sz="1500" spc="-1" strike="noStrike">
                <a:solidFill>
                  <a:srgbClr val="000000"/>
                </a:solidFill>
                <a:latin typeface="Arial"/>
                <a:ea typeface="DejaVu Sans"/>
              </a:rPr>
              <a:t>Camera and Lidar-based View Generation for Augmented Remote Operation in Mining Applications</a:t>
            </a:r>
            <a:br/>
            <a:r>
              <a:rPr b="0" i="1" lang="en-US" sz="1500" spc="-1" strike="noStrike">
                <a:solidFill>
                  <a:srgbClr val="000000"/>
                </a:solidFill>
                <a:latin typeface="Arial"/>
                <a:ea typeface="DejaVu Sans"/>
              </a:rPr>
              <a:t>( IEEE Access 2021 vol. 8 [currently on early access] )</a:t>
            </a:r>
            <a:endParaRPr b="0" lang="en-US" sz="1500" spc="-1" strike="noStrike">
              <a:latin typeface="Arial"/>
            </a:endParaRPr>
          </a:p>
          <a:p>
            <a:pPr>
              <a:lnSpc>
                <a:spcPct val="100000"/>
              </a:lnSpc>
              <a:spcBef>
                <a:spcPts val="1500"/>
              </a:spcBef>
            </a:pPr>
            <a:r>
              <a:rPr b="0" lang="en-US" sz="2000" spc="-1" strike="noStrike">
                <a:solidFill>
                  <a:srgbClr val="005cb9"/>
                </a:solidFill>
                <a:latin typeface="Arial"/>
                <a:ea typeface="DejaVu Sans"/>
              </a:rPr>
              <a:t>Ongoing: </a:t>
            </a:r>
            <a:br/>
            <a:r>
              <a:rPr b="0" i="1" lang="en-US" sz="1500" spc="-1" strike="noStrike">
                <a:solidFill>
                  <a:srgbClr val="000000"/>
                </a:solidFill>
                <a:latin typeface="Arial"/>
                <a:ea typeface="DejaVu Sans"/>
              </a:rPr>
              <a:t>Task-oriented testing of this interface with non-expert users</a:t>
            </a:r>
            <a:endParaRPr b="0" lang="en-US" sz="1500" spc="-1" strike="noStrike">
              <a:latin typeface="Arial"/>
            </a:endParaRPr>
          </a:p>
          <a:p>
            <a:pPr>
              <a:lnSpc>
                <a:spcPct val="100000"/>
              </a:lnSpc>
              <a:spcBef>
                <a:spcPts val="1500"/>
              </a:spcBef>
            </a:pPr>
            <a:endParaRPr b="0" lang="en-US" sz="1500" spc="-1" strike="noStrike">
              <a:latin typeface="Arial"/>
            </a:endParaRPr>
          </a:p>
          <a:p>
            <a:pPr>
              <a:lnSpc>
                <a:spcPct val="90000"/>
              </a:lnSpc>
              <a:spcBef>
                <a:spcPts val="499"/>
              </a:spcBef>
            </a:pPr>
            <a:endParaRPr b="0" lang="en-US" sz="1500" spc="-1" strike="noStrike">
              <a:latin typeface="Arial"/>
            </a:endParaRPr>
          </a:p>
        </p:txBody>
      </p:sp>
      <p:sp>
        <p:nvSpPr>
          <p:cNvPr id="241"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2" name="CustomShape 1"/>
          <p:cNvSpPr/>
          <p:nvPr/>
        </p:nvSpPr>
        <p:spPr>
          <a:xfrm>
            <a:off x="457200" y="273600"/>
            <a:ext cx="8227080" cy="1142640"/>
          </a:xfrm>
          <a:prstGeom prst="rect">
            <a:avLst/>
          </a:prstGeom>
          <a:noFill/>
          <a:ln>
            <a:noFill/>
          </a:ln>
        </p:spPr>
        <p:style>
          <a:lnRef idx="0"/>
          <a:fillRef idx="0"/>
          <a:effectRef idx="0"/>
          <a:fontRef idx="minor"/>
        </p:style>
      </p:sp>
      <p:sp>
        <p:nvSpPr>
          <p:cNvPr id="243" name="CustomShape 2"/>
          <p:cNvSpPr/>
          <p:nvPr/>
        </p:nvSpPr>
        <p:spPr>
          <a:xfrm>
            <a:off x="457200" y="1604520"/>
            <a:ext cx="2647440" cy="1894680"/>
          </a:xfrm>
          <a:prstGeom prst="rect">
            <a:avLst/>
          </a:prstGeom>
          <a:noFill/>
          <a:ln>
            <a:noFill/>
          </a:ln>
        </p:spPr>
        <p:style>
          <a:lnRef idx="0"/>
          <a:fillRef idx="0"/>
          <a:effectRef idx="0"/>
          <a:fontRef idx="minor"/>
        </p:style>
      </p:sp>
      <p:sp>
        <p:nvSpPr>
          <p:cNvPr id="244" name="CustomShape 3"/>
          <p:cNvSpPr/>
          <p:nvPr/>
        </p:nvSpPr>
        <p:spPr>
          <a:xfrm>
            <a:off x="3239640" y="1604520"/>
            <a:ext cx="2647440" cy="1894680"/>
          </a:xfrm>
          <a:prstGeom prst="rect">
            <a:avLst/>
          </a:prstGeom>
          <a:noFill/>
          <a:ln>
            <a:noFill/>
          </a:ln>
        </p:spPr>
        <p:style>
          <a:lnRef idx="0"/>
          <a:fillRef idx="0"/>
          <a:effectRef idx="0"/>
          <a:fontRef idx="minor"/>
        </p:style>
      </p:sp>
      <p:sp>
        <p:nvSpPr>
          <p:cNvPr id="245" name="CustomShape 4"/>
          <p:cNvSpPr/>
          <p:nvPr/>
        </p:nvSpPr>
        <p:spPr>
          <a:xfrm>
            <a:off x="6022080" y="1604520"/>
            <a:ext cx="2647440" cy="1894680"/>
          </a:xfrm>
          <a:prstGeom prst="rect">
            <a:avLst/>
          </a:prstGeom>
          <a:noFill/>
          <a:ln>
            <a:noFill/>
          </a:ln>
        </p:spPr>
        <p:style>
          <a:lnRef idx="0"/>
          <a:fillRef idx="0"/>
          <a:effectRef idx="0"/>
          <a:fontRef idx="minor"/>
        </p:style>
      </p:sp>
      <p:sp>
        <p:nvSpPr>
          <p:cNvPr id="246" name="CustomShape 5"/>
          <p:cNvSpPr/>
          <p:nvPr/>
        </p:nvSpPr>
        <p:spPr>
          <a:xfrm>
            <a:off x="457200" y="3682080"/>
            <a:ext cx="2647440" cy="1894680"/>
          </a:xfrm>
          <a:prstGeom prst="rect">
            <a:avLst/>
          </a:prstGeom>
          <a:noFill/>
          <a:ln>
            <a:noFill/>
          </a:ln>
        </p:spPr>
        <p:style>
          <a:lnRef idx="0"/>
          <a:fillRef idx="0"/>
          <a:effectRef idx="0"/>
          <a:fontRef idx="minor"/>
        </p:style>
      </p:sp>
      <p:sp>
        <p:nvSpPr>
          <p:cNvPr id="247" name="CustomShape 6"/>
          <p:cNvSpPr/>
          <p:nvPr/>
        </p:nvSpPr>
        <p:spPr>
          <a:xfrm>
            <a:off x="3239640" y="3682080"/>
            <a:ext cx="2647440" cy="1894680"/>
          </a:xfrm>
          <a:prstGeom prst="rect">
            <a:avLst/>
          </a:prstGeom>
          <a:noFill/>
          <a:ln>
            <a:noFill/>
          </a:ln>
        </p:spPr>
        <p:style>
          <a:lnRef idx="0"/>
          <a:fillRef idx="0"/>
          <a:effectRef idx="0"/>
          <a:fontRef idx="minor"/>
        </p:style>
      </p:sp>
      <p:sp>
        <p:nvSpPr>
          <p:cNvPr id="248" name="CustomShape 7"/>
          <p:cNvSpPr/>
          <p:nvPr/>
        </p:nvSpPr>
        <p:spPr>
          <a:xfrm>
            <a:off x="6022080" y="3682080"/>
            <a:ext cx="2647440" cy="1894680"/>
          </a:xfrm>
          <a:prstGeom prst="rect">
            <a:avLst/>
          </a:prstGeom>
          <a:noFill/>
          <a:ln>
            <a:noFill/>
          </a:ln>
        </p:spPr>
        <p:style>
          <a:lnRef idx="0"/>
          <a:fillRef idx="0"/>
          <a:effectRef idx="0"/>
          <a:fontRef idx="minor"/>
        </p:style>
      </p:sp>
      <p:sp>
        <p:nvSpPr>
          <p:cNvPr id="249" name="CustomShape 8"/>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gn="ctr">
              <a:lnSpc>
                <a:spcPts val="3600"/>
              </a:lnSpc>
            </a:pPr>
            <a:r>
              <a:rPr b="1" lang="en-US" sz="2200" spc="-1" strike="noStrike">
                <a:solidFill>
                  <a:srgbClr val="000000"/>
                </a:solidFill>
                <a:latin typeface="Arial"/>
                <a:ea typeface="DejaVu Sans"/>
              </a:rPr>
              <a:t>Thank you!</a:t>
            </a:r>
            <a:endParaRPr b="0" lang="en-US" sz="2200" spc="-1" strike="noStrike">
              <a:latin typeface="Arial"/>
            </a:endParaRPr>
          </a:p>
        </p:txBody>
      </p:sp>
      <p:sp>
        <p:nvSpPr>
          <p:cNvPr id="250" name="CustomShape 9"/>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marL="216000" indent="-214920">
              <a:lnSpc>
                <a:spcPct val="100000"/>
              </a:lnSpc>
              <a:spcBef>
                <a:spcPts val="1500"/>
              </a:spcBef>
              <a:buClr>
                <a:srgbClr val="000000"/>
              </a:buClr>
              <a:buFont typeface="Wingdings" charset="2"/>
              <a:buChar char=""/>
            </a:pPr>
            <a:endParaRPr b="0" lang="en-US" sz="1800" spc="-1" strike="noStrike">
              <a:latin typeface="Arial"/>
            </a:endParaRPr>
          </a:p>
          <a:p>
            <a:pPr marL="216000" indent="-214920">
              <a:lnSpc>
                <a:spcPct val="100000"/>
              </a:lnSpc>
              <a:spcBef>
                <a:spcPts val="1500"/>
              </a:spcBef>
              <a:buClr>
                <a:srgbClr val="000000"/>
              </a:buClr>
              <a:buFont typeface="Wingdings" charset="2"/>
              <a:buChar char=""/>
            </a:pPr>
            <a:r>
              <a:rPr b="0" lang="en-US" sz="1800" spc="-1" strike="noStrike">
                <a:solidFill>
                  <a:srgbClr val="0066b3"/>
                </a:solidFill>
                <a:latin typeface="Arial"/>
                <a:ea typeface="DejaVu Sans"/>
              </a:rPr>
              <a:t>Realistic 3D, Mid Sweden University</a:t>
            </a:r>
            <a:endParaRPr b="0" lang="en-US" sz="1800" spc="-1" strike="noStrike">
              <a:latin typeface="Arial"/>
            </a:endParaRPr>
          </a:p>
          <a:p>
            <a:pPr lvl="1" marL="432000" indent="-216000">
              <a:lnSpc>
                <a:spcPct val="100000"/>
              </a:lnSpc>
              <a:spcBef>
                <a:spcPts val="1500"/>
              </a:spcBef>
              <a:buClr>
                <a:srgbClr val="000000"/>
              </a:buClr>
              <a:buSzPct val="45000"/>
              <a:buFont typeface="Wingdings" charset="2"/>
              <a:buChar char=""/>
            </a:pPr>
            <a:r>
              <a:rPr b="0" lang="en-US" sz="1600" spc="-1" strike="noStrike">
                <a:solidFill>
                  <a:srgbClr val="000000"/>
                </a:solidFill>
                <a:latin typeface="Arial"/>
                <a:ea typeface="DejaVu Sans"/>
              </a:rPr>
              <a:t>Prof. Mårten Sjöström,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marten.sjostrom@miun.se</a:t>
            </a:r>
            <a:endParaRPr b="0" lang="en-US" sz="1600" spc="-1" strike="noStrike">
              <a:latin typeface="Arial"/>
            </a:endParaRPr>
          </a:p>
          <a:p>
            <a:pPr lvl="1" marL="432000" indent="-216000">
              <a:lnSpc>
                <a:spcPct val="100000"/>
              </a:lnSpc>
              <a:spcBef>
                <a:spcPts val="1500"/>
              </a:spcBef>
              <a:buClr>
                <a:srgbClr val="000000"/>
              </a:buClr>
              <a:buSzPct val="45000"/>
              <a:buFont typeface="Wingdings" charset="2"/>
              <a:buChar char=""/>
            </a:pPr>
            <a:r>
              <a:rPr b="0" lang="en-US" sz="1600" spc="-1" strike="noStrike">
                <a:solidFill>
                  <a:srgbClr val="000000"/>
                </a:solidFill>
                <a:latin typeface="Arial"/>
                <a:ea typeface="DejaVu Sans"/>
              </a:rPr>
              <a:t>Dr. Elijs Dima,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elijs.dima@miun.se</a:t>
            </a:r>
            <a:endParaRPr b="0" lang="en-US" sz="1600" spc="-1" strike="noStrike">
              <a:latin typeface="Arial"/>
            </a:endParaRPr>
          </a:p>
          <a:p>
            <a:pPr marL="216000" indent="-214920">
              <a:lnSpc>
                <a:spcPct val="100000"/>
              </a:lnSpc>
              <a:spcBef>
                <a:spcPts val="1500"/>
              </a:spcBef>
              <a:buClr>
                <a:srgbClr val="000000"/>
              </a:buClr>
              <a:buFont typeface="Wingdings" charset="2"/>
              <a:buChar char=""/>
            </a:pPr>
            <a:r>
              <a:rPr b="0" lang="en-US" sz="1800" spc="-1" strike="noStrike">
                <a:solidFill>
                  <a:srgbClr val="0066b3"/>
                </a:solidFill>
                <a:latin typeface="Arial"/>
                <a:ea typeface="DejaVu Sans"/>
              </a:rPr>
              <a:t>RISE &amp; Mid Sweden University</a:t>
            </a:r>
            <a:endParaRPr b="0" lang="en-US" sz="1800" spc="-1" strike="noStrike">
              <a:latin typeface="Arial"/>
            </a:endParaRPr>
          </a:p>
          <a:p>
            <a:pPr lvl="1" marL="432000" indent="-216000">
              <a:lnSpc>
                <a:spcPct val="100000"/>
              </a:lnSpc>
              <a:spcBef>
                <a:spcPts val="1500"/>
              </a:spcBef>
              <a:buClr>
                <a:srgbClr val="000000"/>
              </a:buClr>
              <a:buSzPct val="45000"/>
              <a:buFont typeface="Wingdings" charset="2"/>
              <a:buChar char=""/>
            </a:pPr>
            <a:r>
              <a:rPr b="0" lang="en-US" sz="1600" spc="-1" strike="noStrike">
                <a:solidFill>
                  <a:srgbClr val="000000"/>
                </a:solidFill>
                <a:latin typeface="Arial"/>
                <a:ea typeface="DejaVu Sans"/>
              </a:rPr>
              <a:t>Prof. Kjell Brunnström, </a:t>
            </a:r>
            <a:r>
              <a:rPr b="0" lang="en-US" sz="1600" spc="-1" strike="noStrike">
                <a:solidFill>
                  <a:srgbClr val="000000"/>
                </a:solidFill>
                <a:latin typeface="Arial"/>
                <a:ea typeface="DejaVu Sans"/>
              </a:rPr>
              <a:t>	</a:t>
            </a:r>
            <a:r>
              <a:rPr b="0" lang="en-US" sz="1600" spc="-1" strike="noStrike">
                <a:solidFill>
                  <a:srgbClr val="000000"/>
                </a:solidFill>
                <a:latin typeface="Arial"/>
                <a:ea typeface="DejaVu Sans"/>
              </a:rPr>
              <a:t>kjell.brunnstrom@ri.se</a:t>
            </a:r>
            <a:endParaRPr b="0" lang="en-US" sz="1600" spc="-1" strike="noStrike">
              <a:latin typeface="Arial"/>
            </a:endParaRPr>
          </a:p>
          <a:p>
            <a:pPr>
              <a:lnSpc>
                <a:spcPct val="100000"/>
              </a:lnSpc>
              <a:spcBef>
                <a:spcPts val="1500"/>
              </a:spcBef>
            </a:pPr>
            <a:endParaRPr b="0" lang="en-US" sz="1600" spc="-1" strike="noStrike">
              <a:latin typeface="Arial"/>
            </a:endParaRPr>
          </a:p>
          <a:p>
            <a:pPr>
              <a:lnSpc>
                <a:spcPct val="90000"/>
              </a:lnSpc>
              <a:spcBef>
                <a:spcPts val="499"/>
              </a:spcBef>
            </a:pPr>
            <a:endParaRPr b="0" lang="en-US" sz="1600" spc="-1" strike="noStrike">
              <a:latin typeface="Arial"/>
            </a:endParaRPr>
          </a:p>
        </p:txBody>
      </p:sp>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1"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References</a:t>
            </a:r>
            <a:endParaRPr b="0" lang="en-US" sz="2200" spc="-1" strike="noStrike">
              <a:latin typeface="Arial"/>
            </a:endParaRPr>
          </a:p>
        </p:txBody>
      </p:sp>
      <p:sp>
        <p:nvSpPr>
          <p:cNvPr id="252" name="CustomShape 2"/>
          <p:cNvSpPr/>
          <p:nvPr/>
        </p:nvSpPr>
        <p:spPr>
          <a:xfrm>
            <a:off x="629280" y="2237040"/>
            <a:ext cx="7909920" cy="3834000"/>
          </a:xfrm>
          <a:prstGeom prst="rect">
            <a:avLst/>
          </a:prstGeom>
          <a:noFill/>
          <a:ln>
            <a:noFill/>
          </a:ln>
        </p:spPr>
        <p:style>
          <a:lnRef idx="0"/>
          <a:fillRef idx="0"/>
          <a:effectRef idx="0"/>
          <a:fontRef idx="minor"/>
        </p:style>
      </p:sp>
      <p:sp>
        <p:nvSpPr>
          <p:cNvPr id="253" name="CustomShape 3"/>
          <p:cNvSpPr/>
          <p:nvPr/>
        </p:nvSpPr>
        <p:spPr>
          <a:xfrm>
            <a:off x="629280" y="2237040"/>
            <a:ext cx="7909920" cy="38340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1200" spc="-1" strike="noStrike">
                <a:solidFill>
                  <a:srgbClr val="000000"/>
                </a:solidFill>
                <a:latin typeface="Arial"/>
                <a:ea typeface="DejaVu Sans"/>
              </a:rPr>
              <a:t>[12a]  Sánchez, F., and Hartlieb, P. "Innovation in the Mining Industry: Technological Trends and a Case Study of the Challenges of Disruptive Innovation." Mining, Metallurgy &amp; Exploration (2020): 1-15.</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[44a] Matusik, W., and Pfister, H. "3D TV: a scalable system for real-time acquisition, transmission, and autostereoscopic display of dynamic scenes." ACM Transactions on Graphics (TOG) 23.3 (2004): 814-824.</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[44b] Balogh, T., and Kovács, P. T. "Real-time 3D light field transmission." Real-Time Image and Video Processing 2010. Vol. 7724. International Society for Optics and Photonics, 2010.</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[52a] Photo provided by Boliden AB.</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[52b] Bruno, Fabio, et al. "Augmented reality visualization of scene depth for aiding ROV pilots in underwater manipulation." Ocean Engineering 168 (2018): 140-154.</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[52c] Vagvolgyi, Balazs P., et al. "Scene modeling and augmented virtuality interface for telerobotic satellite servicing." IEEE Robotics and Automation Letters 3.4 (2018): 4241-4248.</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[62a] Pointon, Grant, et al. "Judging action capabilities in augmented reality." Proceedings of the 15th ACM Symposium on Applied Perception. 2018.</a:t>
            </a:r>
            <a:endParaRPr b="0" lang="en-US" sz="1200" spc="-1" strike="noStrike">
              <a:latin typeface="Arial"/>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4"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References</a:t>
            </a:r>
            <a:endParaRPr b="0" lang="en-US" sz="2200" spc="-1" strike="noStrike">
              <a:latin typeface="Arial"/>
            </a:endParaRPr>
          </a:p>
        </p:txBody>
      </p:sp>
      <p:sp>
        <p:nvSpPr>
          <p:cNvPr id="255" name="CustomShape 2"/>
          <p:cNvSpPr/>
          <p:nvPr/>
        </p:nvSpPr>
        <p:spPr>
          <a:xfrm>
            <a:off x="629280" y="2237040"/>
            <a:ext cx="7909920" cy="3834000"/>
          </a:xfrm>
          <a:prstGeom prst="rect">
            <a:avLst/>
          </a:prstGeom>
          <a:noFill/>
          <a:ln>
            <a:noFill/>
          </a:ln>
        </p:spPr>
        <p:style>
          <a:lnRef idx="0"/>
          <a:fillRef idx="0"/>
          <a:effectRef idx="0"/>
          <a:fontRef idx="minor"/>
        </p:style>
      </p:sp>
      <p:sp>
        <p:nvSpPr>
          <p:cNvPr id="256" name="CustomShape 3"/>
          <p:cNvSpPr/>
          <p:nvPr/>
        </p:nvSpPr>
        <p:spPr>
          <a:xfrm>
            <a:off x="629280" y="2237040"/>
            <a:ext cx="7909920" cy="38340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1200" spc="-1" strike="noStrike">
                <a:solidFill>
                  <a:srgbClr val="000000"/>
                </a:solidFill>
                <a:latin typeface="Arial"/>
                <a:ea typeface="DejaVu Sans"/>
              </a:rPr>
              <a:t>[62b] Cutolo, Fabrizio, Umberto Fontana, and Vincenzo Ferrari. "Perspective preserving solution for quasi-orthoscopic video see-through HMDs." Technologies 6.1 (2018): 9.</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[3a] Brunnström, Kjell, et al. "Quality of experience of hand controller latency in a virtual reality simulator." Electronic Imaging 2019.12 (2019): 218-1.</a:t>
            </a:r>
            <a:endParaRPr b="0" lang="en-US" sz="1200" spc="-1" strike="noStrike">
              <a:latin typeface="Arial"/>
            </a:endParaRPr>
          </a:p>
          <a:p>
            <a:pPr>
              <a:lnSpc>
                <a:spcPct val="100000"/>
              </a:lnSpc>
              <a:spcBef>
                <a:spcPts val="1500"/>
              </a:spcBef>
            </a:pPr>
            <a:r>
              <a:rPr b="0" lang="en-US" sz="1200" spc="-1" strike="noStrike">
                <a:solidFill>
                  <a:srgbClr val="000000"/>
                </a:solidFill>
                <a:latin typeface="Arial"/>
                <a:ea typeface="DejaVu Sans"/>
              </a:rPr>
              <a:t>[63a] Brunnström, Kjell, et al. "Qualinet white paper on definitions of quality of experience." (2013).</a:t>
            </a:r>
            <a:endParaRPr b="0" lang="en-US" sz="1200" spc="-1" strike="noStrike">
              <a:latin typeface="Arial"/>
            </a:endParaRPr>
          </a:p>
        </p:txBody>
      </p:sp>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7"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QoE test – participant grouping in skills</a:t>
            </a:r>
            <a:endParaRPr b="0" lang="en-US" sz="2200" spc="-1" strike="noStrike">
              <a:latin typeface="Arial"/>
            </a:endParaRPr>
          </a:p>
        </p:txBody>
      </p:sp>
      <p:sp>
        <p:nvSpPr>
          <p:cNvPr id="258" name="CustomShape 2"/>
          <p:cNvSpPr/>
          <p:nvPr/>
        </p:nvSpPr>
        <p:spPr>
          <a:xfrm>
            <a:off x="629280" y="2193120"/>
            <a:ext cx="7909920" cy="4100400"/>
          </a:xfrm>
          <a:prstGeom prst="rect">
            <a:avLst/>
          </a:prstGeom>
          <a:noFill/>
          <a:ln>
            <a:noFill/>
          </a:ln>
        </p:spPr>
        <p:style>
          <a:lnRef idx="0"/>
          <a:fillRef idx="0"/>
          <a:effectRef idx="0"/>
          <a:fontRef idx="minor"/>
        </p:style>
      </p:sp>
      <p:sp>
        <p:nvSpPr>
          <p:cNvPr id="259"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pic>
        <p:nvPicPr>
          <p:cNvPr id="260" name="" descr=""/>
          <p:cNvPicPr/>
          <p:nvPr/>
        </p:nvPicPr>
        <p:blipFill>
          <a:blip r:embed="rId1"/>
          <a:stretch/>
        </p:blipFill>
        <p:spPr>
          <a:xfrm>
            <a:off x="665280" y="2162160"/>
            <a:ext cx="6466320" cy="40374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5"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Outline</a:t>
            </a:r>
            <a:endParaRPr b="0" lang="en-US" sz="2200" spc="-1" strike="noStrike">
              <a:latin typeface="Arial"/>
            </a:endParaRPr>
          </a:p>
        </p:txBody>
      </p:sp>
      <p:sp>
        <p:nvSpPr>
          <p:cNvPr id="136" name="CustomShape 2"/>
          <p:cNvSpPr/>
          <p:nvPr/>
        </p:nvSpPr>
        <p:spPr>
          <a:xfrm>
            <a:off x="629280" y="2237040"/>
            <a:ext cx="7909920" cy="3847320"/>
          </a:xfrm>
          <a:prstGeom prst="rect">
            <a:avLst/>
          </a:prstGeom>
          <a:noFill/>
          <a:ln>
            <a:noFill/>
          </a:ln>
        </p:spPr>
        <p:style>
          <a:lnRef idx="0"/>
          <a:fillRef idx="0"/>
          <a:effectRef idx="0"/>
          <a:fontRef idx="minor"/>
        </p:style>
        <p:txBody>
          <a:bodyPr lIns="90000" rIns="90000" tIns="45000" bIns="45000"/>
          <a:p>
            <a:pPr marL="228600" indent="-22572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QoE in AT:</a:t>
            </a:r>
            <a:endParaRPr b="0" lang="en-US" sz="2000" spc="-1" strike="noStrike">
              <a:latin typeface="Arial"/>
            </a:endParaRPr>
          </a:p>
          <a:p>
            <a:pPr lvl="2" marL="648000" indent="-21564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Motivation / Summary</a:t>
            </a:r>
            <a:endParaRPr b="0" lang="en-US" sz="2000" spc="-1" strike="noStrike">
              <a:latin typeface="Arial"/>
            </a:endParaRPr>
          </a:p>
          <a:p>
            <a:pPr lvl="2" marL="648000" indent="-21564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Investigation focus</a:t>
            </a:r>
            <a:endParaRPr b="0" lang="en-US" sz="2000" spc="-1" strike="noStrike">
              <a:latin typeface="Arial"/>
            </a:endParaRPr>
          </a:p>
          <a:p>
            <a:pPr lvl="1" marL="685800" indent="-22572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Test setup &amp; design</a:t>
            </a:r>
            <a:endParaRPr b="0" lang="en-US" sz="2000" spc="-1" strike="noStrike">
              <a:latin typeface="Arial"/>
            </a:endParaRPr>
          </a:p>
          <a:p>
            <a:pPr lvl="1" marL="685800" indent="-22572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Main findings</a:t>
            </a:r>
            <a:endParaRPr b="0" lang="en-US" sz="2000" spc="-1" strike="noStrike">
              <a:latin typeface="Arial"/>
            </a:endParaRPr>
          </a:p>
          <a:p>
            <a:pPr marL="228600" indent="-22572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Ongoing work: Augmented Remote Operation</a:t>
            </a:r>
            <a:endParaRPr b="0" lang="en-US" sz="2000" spc="-1" strike="noStrike">
              <a:latin typeface="Arial"/>
            </a:endParaRPr>
          </a:p>
          <a:p>
            <a:pPr lvl="1" marL="685800" indent="-22572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Background and brief information</a:t>
            </a:r>
            <a:endParaRPr b="0" lang="en-US" sz="2000" spc="-1" strike="noStrike">
              <a:latin typeface="Arial"/>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QoE test – participant grouping in skills</a:t>
            </a:r>
            <a:endParaRPr b="0" lang="en-US" sz="2200" spc="-1" strike="noStrike">
              <a:latin typeface="Arial"/>
            </a:endParaRPr>
          </a:p>
        </p:txBody>
      </p:sp>
      <p:sp>
        <p:nvSpPr>
          <p:cNvPr id="262" name="CustomShape 2"/>
          <p:cNvSpPr/>
          <p:nvPr/>
        </p:nvSpPr>
        <p:spPr>
          <a:xfrm>
            <a:off x="629280" y="2193120"/>
            <a:ext cx="7909920" cy="4100400"/>
          </a:xfrm>
          <a:prstGeom prst="rect">
            <a:avLst/>
          </a:prstGeom>
          <a:noFill/>
          <a:ln>
            <a:noFill/>
          </a:ln>
        </p:spPr>
        <p:style>
          <a:lnRef idx="0"/>
          <a:fillRef idx="0"/>
          <a:effectRef idx="0"/>
          <a:fontRef idx="minor"/>
        </p:style>
      </p:sp>
      <p:sp>
        <p:nvSpPr>
          <p:cNvPr id="263"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pic>
        <p:nvPicPr>
          <p:cNvPr id="264" name="" descr=""/>
          <p:cNvPicPr/>
          <p:nvPr/>
        </p:nvPicPr>
        <p:blipFill>
          <a:blip r:embed="rId1"/>
          <a:stretch/>
        </p:blipFill>
        <p:spPr>
          <a:xfrm>
            <a:off x="360" y="2286000"/>
            <a:ext cx="9142920" cy="2706120"/>
          </a:xfrm>
          <a:prstGeom prst="rect">
            <a:avLst/>
          </a:prstGeom>
          <a:ln>
            <a:noFill/>
          </a:ln>
        </p:spPr>
      </p:pic>
      <p:sp>
        <p:nvSpPr>
          <p:cNvPr id="265" name="CustomShape 4"/>
          <p:cNvSpPr/>
          <p:nvPr/>
        </p:nvSpPr>
        <p:spPr>
          <a:xfrm>
            <a:off x="1188720" y="5577840"/>
            <a:ext cx="7271280" cy="601560"/>
          </a:xfrm>
          <a:prstGeom prst="rect">
            <a:avLst/>
          </a:prstGeom>
          <a:noFill/>
          <a:ln>
            <a:noFill/>
          </a:ln>
        </p:spPr>
        <p:style>
          <a:lnRef idx="0"/>
          <a:fillRef idx="0"/>
          <a:effectRef idx="0"/>
          <a:fontRef idx="minor"/>
        </p:style>
        <p:txBody>
          <a:bodyPr lIns="90000" rIns="90000" tIns="45000" bIns="45000"/>
          <a:p>
            <a:pPr>
              <a:lnSpc>
                <a:spcPct val="100000"/>
              </a:lnSpc>
            </a:pPr>
            <a:r>
              <a:rPr b="0" lang="en-US" sz="1800" spc="-1" strike="noStrike">
                <a:solidFill>
                  <a:srgbClr val="000000"/>
                </a:solidFill>
                <a:latin typeface="Arial"/>
                <a:ea typeface="DejaVu Sans"/>
              </a:rPr>
              <a:t>From Anova, A3 reduced obj. performance relative to control (A1):</a:t>
            </a:r>
            <a:endParaRPr b="0" lang="en-US" sz="1800" spc="-1" strike="noStrike">
              <a:latin typeface="Arial"/>
            </a:endParaRPr>
          </a:p>
          <a:p>
            <a:pPr>
              <a:lnSpc>
                <a:spcPct val="100000"/>
              </a:lnSpc>
            </a:pPr>
            <a:r>
              <a:rPr b="0" lang="en-US" sz="1800" spc="-1" strike="noStrike">
                <a:solidFill>
                  <a:srgbClr val="000000"/>
                </a:solidFill>
                <a:latin typeface="Arial"/>
                <a:ea typeface="DejaVu Sans"/>
              </a:rPr>
              <a:t>Low-skill: A1 / A3 (o); Medium-skill: A1 / A3 (g); High-skill: A1 / A3 (o).  </a:t>
            </a:r>
            <a:endParaRPr b="0" lang="en-US" sz="1800" spc="-1" strike="noStrike">
              <a:latin typeface="Arial"/>
            </a:endParaRPr>
          </a:p>
        </p:txBody>
      </p:sp>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QoE test – simulator sickness</a:t>
            </a:r>
            <a:endParaRPr b="0" lang="en-US" sz="2200" spc="-1" strike="noStrike">
              <a:latin typeface="Arial"/>
            </a:endParaRPr>
          </a:p>
        </p:txBody>
      </p:sp>
      <p:sp>
        <p:nvSpPr>
          <p:cNvPr id="267" name="CustomShape 2"/>
          <p:cNvSpPr/>
          <p:nvPr/>
        </p:nvSpPr>
        <p:spPr>
          <a:xfrm>
            <a:off x="629280" y="2193120"/>
            <a:ext cx="7909920" cy="4100400"/>
          </a:xfrm>
          <a:prstGeom prst="rect">
            <a:avLst/>
          </a:prstGeom>
          <a:noFill/>
          <a:ln>
            <a:noFill/>
          </a:ln>
        </p:spPr>
        <p:style>
          <a:lnRef idx="0"/>
          <a:fillRef idx="0"/>
          <a:effectRef idx="0"/>
          <a:fontRef idx="minor"/>
        </p:style>
      </p:sp>
      <p:sp>
        <p:nvSpPr>
          <p:cNvPr id="268"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Augmented Remote Operation</a:t>
            </a:r>
            <a:endParaRPr b="0" lang="en-US" sz="1400" spc="-1" strike="noStrike">
              <a:latin typeface="Arial"/>
            </a:endParaRPr>
          </a:p>
        </p:txBody>
      </p:sp>
      <p:pic>
        <p:nvPicPr>
          <p:cNvPr id="269" name="" descr=""/>
          <p:cNvPicPr/>
          <p:nvPr/>
        </p:nvPicPr>
        <p:blipFill>
          <a:blip r:embed="rId1"/>
          <a:stretch/>
        </p:blipFill>
        <p:spPr>
          <a:xfrm>
            <a:off x="629280" y="2103120"/>
            <a:ext cx="7863120" cy="4146480"/>
          </a:xfrm>
          <a:prstGeom prst="rect">
            <a:avLst/>
          </a:prstGeom>
          <a:ln>
            <a:noFill/>
          </a:ln>
        </p:spPr>
      </p:pic>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Problem summary</a:t>
            </a:r>
            <a:endParaRPr b="0" lang="en-US" sz="2200" spc="-1" strike="noStrike">
              <a:latin typeface="Arial"/>
            </a:endParaRPr>
          </a:p>
        </p:txBody>
      </p:sp>
      <p:sp>
        <p:nvSpPr>
          <p:cNvPr id="138"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2000" spc="-1" strike="noStrike">
                <a:solidFill>
                  <a:srgbClr val="000000"/>
                </a:solidFill>
                <a:latin typeface="Arial"/>
                <a:ea typeface="DejaVu Sans"/>
              </a:rPr>
              <a:t>“</a:t>
            </a:r>
            <a:r>
              <a:rPr b="0" lang="en-US" sz="2000" spc="-1" strike="noStrike">
                <a:solidFill>
                  <a:srgbClr val="000000"/>
                </a:solidFill>
                <a:latin typeface="Arial"/>
                <a:ea typeface="DejaVu Sans"/>
              </a:rPr>
              <a:t>Immersive telepresence” ⇒</a:t>
            </a:r>
            <a:endParaRPr b="0" lang="en-US" sz="2000" spc="-1" strike="noStrike">
              <a:latin typeface="Arial"/>
            </a:endParaRPr>
          </a:p>
          <a:p>
            <a:pPr marL="216000" indent="-21384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Control view: </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1</a:t>
            </a:r>
            <a:r>
              <a:rPr b="0" lang="en-US" sz="2000" spc="-1" strike="noStrike" baseline="33000">
                <a:solidFill>
                  <a:srgbClr val="000000"/>
                </a:solidFill>
                <a:latin typeface="Arial"/>
                <a:ea typeface="DejaVu Sans"/>
              </a:rPr>
              <a:t>st </a:t>
            </a:r>
            <a:r>
              <a:rPr b="0" lang="en-US" sz="2000" spc="-1" strike="noStrike">
                <a:solidFill>
                  <a:srgbClr val="000000"/>
                </a:solidFill>
                <a:latin typeface="Arial"/>
                <a:ea typeface="DejaVu Sans"/>
              </a:rPr>
              <a:t>/ 3</a:t>
            </a:r>
            <a:r>
              <a:rPr b="0" lang="en-US" sz="2000" spc="-1" strike="noStrike" baseline="33000">
                <a:solidFill>
                  <a:srgbClr val="000000"/>
                </a:solidFill>
                <a:latin typeface="Arial"/>
                <a:ea typeface="DejaVu Sans"/>
              </a:rPr>
              <a:t>rd</a:t>
            </a:r>
            <a:r>
              <a:rPr b="0" lang="en-US" sz="2000" spc="-1" strike="noStrike">
                <a:solidFill>
                  <a:srgbClr val="000000"/>
                </a:solidFill>
                <a:latin typeface="Arial"/>
                <a:ea typeface="DejaVu Sans"/>
              </a:rPr>
              <a:t> pers.</a:t>
            </a:r>
            <a:endParaRPr b="0" lang="en-US" sz="2000" spc="-1" strike="noStrike">
              <a:latin typeface="Arial"/>
            </a:endParaRPr>
          </a:p>
          <a:p>
            <a:pPr lvl="2" marL="648000" indent="-21456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Env. Awareness:</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  /  </a:t>
            </a:r>
            <a:r>
              <a:rPr b="0" lang="en-US" sz="2000" spc="-1" strike="noStrike">
                <a:solidFill>
                  <a:srgbClr val="3465a4"/>
                </a:solidFill>
                <a:latin typeface="Arial"/>
                <a:ea typeface="DejaVu Sans"/>
              </a:rPr>
              <a:t>↑</a:t>
            </a:r>
            <a:endParaRPr b="0" lang="en-US" sz="2000" spc="-1" strike="noStrike">
              <a:latin typeface="Arial"/>
            </a:endParaRPr>
          </a:p>
          <a:p>
            <a:pPr lvl="2" marL="648000" indent="-21456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View mobility:</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  /  </a:t>
            </a:r>
            <a:r>
              <a:rPr b="0" lang="en-US" sz="2000" spc="-1" strike="noStrike">
                <a:solidFill>
                  <a:srgbClr val="ce181e"/>
                </a:solidFill>
                <a:latin typeface="Arial"/>
                <a:ea typeface="DejaVu Sans"/>
              </a:rPr>
              <a:t>↓</a:t>
            </a:r>
            <a:endParaRPr b="0" lang="en-US" sz="2000" spc="-1" strike="noStrike">
              <a:latin typeface="Arial"/>
            </a:endParaRPr>
          </a:p>
          <a:p>
            <a:pPr lvl="2" marL="648000" indent="-21456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Control accuracy: </a:t>
            </a: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 ↑  /  </a:t>
            </a:r>
            <a:r>
              <a:rPr b="0" lang="en-US" sz="2000" spc="-1" strike="noStrike">
                <a:solidFill>
                  <a:srgbClr val="ed1c24"/>
                </a:solidFill>
                <a:latin typeface="Arial"/>
                <a:ea typeface="DejaVu Sans"/>
              </a:rPr>
              <a:t>↓</a:t>
            </a:r>
            <a:endParaRPr b="0" lang="en-US" sz="2000" spc="-1" strike="noStrike">
              <a:latin typeface="Arial"/>
            </a:endParaRPr>
          </a:p>
          <a:p>
            <a:pPr marL="216000" indent="-21384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Head-Mounted Displays</a:t>
            </a:r>
            <a:endParaRPr b="0" lang="en-US" sz="2000" spc="-1" strike="noStrike">
              <a:latin typeface="Arial"/>
            </a:endParaRPr>
          </a:p>
          <a:p>
            <a:pPr lvl="2" marL="648000" indent="-214560">
              <a:lnSpc>
                <a:spcPct val="100000"/>
              </a:lnSpc>
              <a:spcBef>
                <a:spcPts val="1500"/>
              </a:spcBef>
              <a:buClr>
                <a:srgbClr val="000000"/>
              </a:buClr>
              <a:buSzPct val="45000"/>
              <a:buFont typeface="Wingdings" charset="2"/>
              <a:buChar char=""/>
            </a:pPr>
            <a:r>
              <a:rPr b="0" lang="en-US" sz="2000" spc="-1" strike="noStrike">
                <a:solidFill>
                  <a:srgbClr val="000000"/>
                </a:solidFill>
                <a:latin typeface="Arial"/>
                <a:ea typeface="DejaVu Sans"/>
              </a:rPr>
              <a:t>Depth guess accuracy: </a:t>
            </a:r>
            <a:r>
              <a:rPr b="0" lang="en-US" sz="2000" spc="-1" strike="noStrike">
                <a:solidFill>
                  <a:srgbClr val="ed1c24"/>
                </a:solidFill>
                <a:latin typeface="Arial"/>
                <a:ea typeface="DejaVu Sans"/>
              </a:rPr>
              <a:t>↓</a:t>
            </a:r>
            <a:endParaRPr b="0" lang="en-US" sz="2000" spc="-1" strike="noStrike">
              <a:latin typeface="Arial"/>
            </a:endParaRPr>
          </a:p>
          <a:p>
            <a:pPr>
              <a:lnSpc>
                <a:spcPct val="100000"/>
              </a:lnSpc>
              <a:spcBef>
                <a:spcPts val="1500"/>
              </a:spcBef>
            </a:pPr>
            <a:endParaRPr b="0" lang="en-US" sz="2000" spc="-1" strike="noStrike">
              <a:latin typeface="Arial"/>
            </a:endParaRPr>
          </a:p>
        </p:txBody>
      </p:sp>
      <p:pic>
        <p:nvPicPr>
          <p:cNvPr id="139" name="" descr=""/>
          <p:cNvPicPr/>
          <p:nvPr/>
        </p:nvPicPr>
        <p:blipFill>
          <a:blip r:embed="rId1"/>
          <a:stretch/>
        </p:blipFill>
        <p:spPr>
          <a:xfrm>
            <a:off x="5394960" y="2291760"/>
            <a:ext cx="3106800" cy="3310200"/>
          </a:xfrm>
          <a:prstGeom prst="rect">
            <a:avLst/>
          </a:prstGeom>
          <a:ln>
            <a:noFill/>
          </a:ln>
        </p:spPr>
      </p:pic>
      <p:sp>
        <p:nvSpPr>
          <p:cNvPr id="140" name="CustomShape 3"/>
          <p:cNvSpPr/>
          <p:nvPr/>
        </p:nvSpPr>
        <p:spPr>
          <a:xfrm>
            <a:off x="629280" y="6049080"/>
            <a:ext cx="1735920" cy="244440"/>
          </a:xfrm>
          <a:prstGeom prst="rect">
            <a:avLst/>
          </a:prstGeom>
          <a:noFill/>
          <a:ln>
            <a:noFill/>
          </a:ln>
        </p:spPr>
        <p:style>
          <a:lnRef idx="0"/>
          <a:fillRef idx="0"/>
          <a:effectRef idx="0"/>
          <a:fontRef idx="minor"/>
        </p:style>
        <p:txBody>
          <a:bodyPr lIns="90000" rIns="90000" tIns="45000" bIns="45000"/>
          <a:p>
            <a:pPr>
              <a:lnSpc>
                <a:spcPct val="100000"/>
              </a:lnSpc>
            </a:pPr>
            <a:r>
              <a:rPr b="0" lang="en-US" sz="1100" spc="-1" strike="noStrike">
                <a:solidFill>
                  <a:srgbClr val="000000"/>
                </a:solidFill>
                <a:latin typeface="Arial"/>
                <a:ea typeface="DejaVu Sans"/>
              </a:rPr>
              <a:t>[62a, 62b]</a:t>
            </a:r>
            <a:endParaRPr b="0" lang="en-US" sz="1100" spc="-1" strike="noStrike">
              <a:latin typeface="Arial"/>
            </a:endParaRPr>
          </a:p>
        </p:txBody>
      </p:sp>
      <p:sp>
        <p:nvSpPr>
          <p:cNvPr id="141" name="CustomShape 4"/>
          <p:cNvSpPr/>
          <p:nvPr/>
        </p:nvSpPr>
        <p:spPr>
          <a:xfrm>
            <a:off x="6766560" y="5669280"/>
            <a:ext cx="1735920" cy="244440"/>
          </a:xfrm>
          <a:prstGeom prst="rect">
            <a:avLst/>
          </a:prstGeom>
          <a:noFill/>
          <a:ln>
            <a:noFill/>
          </a:ln>
        </p:spPr>
        <p:style>
          <a:lnRef idx="0"/>
          <a:fillRef idx="0"/>
          <a:effectRef idx="0"/>
          <a:fontRef idx="minor"/>
        </p:style>
        <p:txBody>
          <a:bodyPr lIns="90000" rIns="90000" tIns="45000" bIns="45000"/>
          <a:p>
            <a:pPr algn="r">
              <a:lnSpc>
                <a:spcPct val="100000"/>
              </a:lnSpc>
            </a:pPr>
            <a:r>
              <a:rPr b="0" lang="en-US" sz="1100" spc="-1" strike="noStrike">
                <a:solidFill>
                  <a:srgbClr val="000000"/>
                </a:solidFill>
                <a:latin typeface="Arial"/>
                <a:ea typeface="DejaVu Sans"/>
              </a:rPr>
              <a:t>[3a]</a:t>
            </a:r>
            <a:endParaRPr b="0" lang="en-US" sz="1100" spc="-1" strike="noStrike">
              <a:latin typeface="Arial"/>
            </a:endParaRPr>
          </a:p>
        </p:txBody>
      </p:sp>
      <p:sp>
        <p:nvSpPr>
          <p:cNvPr id="142" name="CustomShape 5"/>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Investigation focus</a:t>
            </a:r>
            <a:endParaRPr b="0" lang="en-US" sz="2200" spc="-1" strike="noStrike">
              <a:latin typeface="Arial"/>
            </a:endParaRPr>
          </a:p>
        </p:txBody>
      </p:sp>
      <p:sp>
        <p:nvSpPr>
          <p:cNvPr id="144"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2000" spc="-1" strike="noStrike">
                <a:solidFill>
                  <a:srgbClr val="000000"/>
                </a:solidFill>
                <a:latin typeface="Arial"/>
                <a:ea typeface="DejaVu Sans"/>
              </a:rPr>
              <a:t>3</a:t>
            </a:r>
            <a:r>
              <a:rPr b="0" lang="en-US" sz="2000" spc="-1" strike="noStrike" baseline="33000">
                <a:solidFill>
                  <a:srgbClr val="000000"/>
                </a:solidFill>
                <a:latin typeface="Arial"/>
                <a:ea typeface="DejaVu Sans"/>
              </a:rPr>
              <a:t>rd</a:t>
            </a:r>
            <a:r>
              <a:rPr b="0" lang="en-US" sz="2000" spc="-1" strike="noStrike">
                <a:solidFill>
                  <a:srgbClr val="000000"/>
                </a:solidFill>
                <a:latin typeface="Arial"/>
                <a:ea typeface="DejaVu Sans"/>
              </a:rPr>
              <a:t> pers. view, HMD, remote controlling, with AT…</a:t>
            </a:r>
            <a:endParaRPr b="0" lang="en-US" sz="2000" spc="-1" strike="noStrike">
              <a:latin typeface="Arial"/>
            </a:endParaRPr>
          </a:p>
          <a:p>
            <a:pPr lvl="1" marL="432000" indent="-214560">
              <a:lnSpc>
                <a:spcPct val="100000"/>
              </a:lnSpc>
              <a:spcBef>
                <a:spcPts val="1500"/>
              </a:spcBef>
              <a:buClr>
                <a:srgbClr val="000000"/>
              </a:buClr>
              <a:buSzPct val="45000"/>
              <a:buFont typeface="Wingdings" charset="2"/>
              <a:buChar char=""/>
            </a:pPr>
            <a:r>
              <a:rPr b="0" i="1" lang="en-US" sz="2000" spc="-1" strike="noStrike">
                <a:solidFill>
                  <a:srgbClr val="000000"/>
                </a:solidFill>
                <a:latin typeface="Arial"/>
                <a:ea typeface="DejaVu Sans"/>
              </a:rPr>
              <a:t>Depth judgement compromised ⇒ remote control </a:t>
            </a:r>
            <a:r>
              <a:rPr b="0" i="1" lang="en-US" sz="2000" spc="-1" strike="noStrike">
                <a:solidFill>
                  <a:srgbClr val="ce181e"/>
                </a:solidFill>
                <a:latin typeface="Arial"/>
                <a:ea typeface="DejaVu Sans"/>
              </a:rPr>
              <a:t>↓</a:t>
            </a:r>
            <a:endParaRPr b="0" lang="en-US" sz="2000" spc="-1" strike="noStrike">
              <a:latin typeface="Arial"/>
            </a:endParaRPr>
          </a:p>
          <a:p>
            <a:pPr marL="216000" indent="-214560">
              <a:lnSpc>
                <a:spcPct val="100000"/>
              </a:lnSpc>
              <a:spcBef>
                <a:spcPts val="1500"/>
              </a:spcBef>
              <a:buClr>
                <a:srgbClr val="000000"/>
              </a:buClr>
              <a:buFont typeface="StarSymbol"/>
              <a:buAutoNum type="alphaLcParenR"/>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Impact of Viewing Positions?</a:t>
            </a:r>
            <a:endParaRPr b="0" lang="en-US" sz="2000" spc="-1" strike="noStrike">
              <a:latin typeface="Arial"/>
            </a:endParaRPr>
          </a:p>
          <a:p>
            <a:pPr marL="216000" indent="-214560">
              <a:lnSpc>
                <a:spcPct val="100000"/>
              </a:lnSpc>
              <a:spcBef>
                <a:spcPts val="1500"/>
              </a:spcBef>
              <a:buClr>
                <a:srgbClr val="000000"/>
              </a:buClr>
              <a:buFont typeface="StarSymbol"/>
              <a:buAutoNum type="alphaLcParenR"/>
            </a:pPr>
            <a:r>
              <a:rPr b="0" lang="en-US" sz="2000" spc="-1" strike="noStrike">
                <a:solidFill>
                  <a:srgbClr val="000000"/>
                </a:solidFill>
                <a:latin typeface="Arial"/>
                <a:ea typeface="DejaVu Sans"/>
              </a:rPr>
              <a:t> </a:t>
            </a:r>
            <a:r>
              <a:rPr b="0" lang="en-US" sz="2000" spc="-1" strike="noStrike">
                <a:solidFill>
                  <a:srgbClr val="000000"/>
                </a:solidFill>
                <a:latin typeface="Arial"/>
                <a:ea typeface="DejaVu Sans"/>
              </a:rPr>
              <a:t>Impact of Augmentations?</a:t>
            </a:r>
            <a:endParaRPr b="0" lang="en-US" sz="2000" spc="-1" strike="noStrike">
              <a:latin typeface="Arial"/>
            </a:endParaRPr>
          </a:p>
          <a:p>
            <a:pPr>
              <a:lnSpc>
                <a:spcPct val="100000"/>
              </a:lnSpc>
              <a:spcBef>
                <a:spcPts val="1500"/>
              </a:spcBef>
            </a:pPr>
            <a:endParaRPr b="0" lang="en-US" sz="2000" spc="-1" strike="noStrike">
              <a:latin typeface="Arial"/>
            </a:endParaRPr>
          </a:p>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QoE: “… the degree of delight or annoyance of the user of an application or service. It results from the fulfillment of </a:t>
            </a:r>
            <a:r>
              <a:rPr b="0" i="1" lang="en-US" sz="2000" spc="-1" strike="noStrike">
                <a:solidFill>
                  <a:srgbClr val="000000"/>
                </a:solidFill>
                <a:latin typeface="Arial"/>
                <a:ea typeface="DejaVu Sans"/>
              </a:rPr>
              <a:t>[their]</a:t>
            </a:r>
            <a:r>
              <a:rPr b="0" lang="en-US" sz="2000" spc="-1" strike="noStrike">
                <a:solidFill>
                  <a:srgbClr val="000000"/>
                </a:solidFill>
                <a:latin typeface="Arial"/>
                <a:ea typeface="DejaVu Sans"/>
              </a:rPr>
              <a:t> expectations </a:t>
            </a:r>
            <a:r>
              <a:rPr b="0" i="1" lang="en-US" sz="2000" spc="-1" strike="noStrike">
                <a:solidFill>
                  <a:srgbClr val="000000"/>
                </a:solidFill>
                <a:latin typeface="Arial"/>
                <a:ea typeface="DejaVu Sans"/>
              </a:rPr>
              <a:t>[w.r.t.]</a:t>
            </a:r>
            <a:r>
              <a:rPr b="0" lang="en-US" sz="2000" spc="-1" strike="noStrike">
                <a:solidFill>
                  <a:srgbClr val="000000"/>
                </a:solidFill>
                <a:latin typeface="Arial"/>
                <a:ea typeface="DejaVu Sans"/>
              </a:rPr>
              <a:t> the utility and enjoyment of the application or service in light of user’s personality and current state.” </a:t>
            </a:r>
            <a:r>
              <a:rPr b="0" lang="en-US" sz="1100" spc="-1" strike="noStrike">
                <a:solidFill>
                  <a:srgbClr val="000000"/>
                </a:solidFill>
                <a:latin typeface="Arial"/>
                <a:ea typeface="DejaVu Sans"/>
              </a:rPr>
              <a:t>[63a]</a:t>
            </a:r>
            <a:endParaRPr b="0" lang="en-US" sz="1100" spc="-1" strike="noStrike">
              <a:latin typeface="Arial"/>
            </a:endParaRPr>
          </a:p>
          <a:p>
            <a:pPr>
              <a:lnSpc>
                <a:spcPct val="100000"/>
              </a:lnSpc>
              <a:spcBef>
                <a:spcPts val="1500"/>
              </a:spcBef>
            </a:pPr>
            <a:endParaRPr b="0" lang="en-US" sz="1100" spc="-1" strike="noStrike">
              <a:latin typeface="Arial"/>
            </a:endParaRPr>
          </a:p>
          <a:p>
            <a:pPr>
              <a:lnSpc>
                <a:spcPct val="100000"/>
              </a:lnSpc>
              <a:spcBef>
                <a:spcPts val="1500"/>
              </a:spcBef>
            </a:pPr>
            <a:endParaRPr b="0" lang="en-US" sz="1100" spc="-1" strike="noStrike">
              <a:latin typeface="Arial"/>
            </a:endParaRPr>
          </a:p>
        </p:txBody>
      </p:sp>
      <p:sp>
        <p:nvSpPr>
          <p:cNvPr id="145"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Test setup</a:t>
            </a:r>
            <a:endParaRPr b="0" lang="en-US" sz="2200" spc="-1" strike="noStrike">
              <a:latin typeface="Arial"/>
            </a:endParaRPr>
          </a:p>
        </p:txBody>
      </p:sp>
      <p:sp>
        <p:nvSpPr>
          <p:cNvPr id="147"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Fixed viewpoints ⇒ “</a:t>
            </a:r>
            <a:r>
              <a:rPr b="0" lang="en-US" sz="2000" spc="-1" strike="noStrike">
                <a:solidFill>
                  <a:srgbClr val="ce181e"/>
                </a:solidFill>
                <a:latin typeface="Arial"/>
                <a:ea typeface="DejaVu Sans"/>
              </a:rPr>
              <a:t>Ground view</a:t>
            </a:r>
            <a:r>
              <a:rPr b="0" lang="en-US" sz="2000" spc="-1" strike="noStrike">
                <a:solidFill>
                  <a:srgbClr val="000000"/>
                </a:solidFill>
                <a:latin typeface="Arial"/>
                <a:ea typeface="DejaVu Sans"/>
              </a:rPr>
              <a:t>”  /  “</a:t>
            </a:r>
            <a:r>
              <a:rPr b="0" lang="en-US" sz="2000" spc="-1" strike="noStrike">
                <a:solidFill>
                  <a:srgbClr val="72bf44"/>
                </a:solidFill>
                <a:latin typeface="Arial"/>
                <a:ea typeface="DejaVu Sans"/>
              </a:rPr>
              <a:t>Overhead view</a:t>
            </a:r>
            <a:r>
              <a:rPr b="0" lang="en-US" sz="2000" spc="-1" strike="noStrike">
                <a:solidFill>
                  <a:srgbClr val="000000"/>
                </a:solidFill>
                <a:latin typeface="Arial"/>
                <a:ea typeface="DejaVu Sans"/>
              </a:rPr>
              <a:t>”</a:t>
            </a:r>
            <a:endParaRPr b="0" lang="en-US" sz="2000" spc="-1" strike="noStrike">
              <a:latin typeface="Arial"/>
            </a:endParaRPr>
          </a:p>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Fixed </a:t>
            </a:r>
            <a:r>
              <a:rPr b="0" lang="en-US" sz="2000" spc="-1" strike="noStrike">
                <a:solidFill>
                  <a:srgbClr val="0066b3"/>
                </a:solidFill>
                <a:latin typeface="Arial"/>
                <a:ea typeface="DejaVu Sans"/>
              </a:rPr>
              <a:t>targets</a:t>
            </a:r>
            <a:r>
              <a:rPr b="0" lang="en-US" sz="2000" spc="-1" strike="noStrike">
                <a:solidFill>
                  <a:srgbClr val="000000"/>
                </a:solidFill>
                <a:latin typeface="Arial"/>
                <a:ea typeface="DejaVu Sans"/>
              </a:rPr>
              <a:t> + remote control vehicle ⇒</a:t>
            </a:r>
            <a:r>
              <a:rPr b="0" i="1" lang="en-US" sz="2000" spc="-1" strike="noStrike">
                <a:solidFill>
                  <a:srgbClr val="000000"/>
                </a:solidFill>
                <a:latin typeface="Arial"/>
                <a:ea typeface="DejaVu Sans"/>
              </a:rPr>
              <a:t> </a:t>
            </a:r>
            <a:r>
              <a:rPr b="0" lang="en-US" sz="2000" spc="-1" strike="noStrike">
                <a:solidFill>
                  <a:srgbClr val="000000"/>
                </a:solidFill>
                <a:latin typeface="Arial"/>
                <a:ea typeface="DejaVu Sans"/>
              </a:rPr>
              <a:t>“reach and touch” task</a:t>
            </a: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p:txBody>
      </p:sp>
      <p:pic>
        <p:nvPicPr>
          <p:cNvPr id="148" name="" descr=""/>
          <p:cNvPicPr/>
          <p:nvPr/>
        </p:nvPicPr>
        <p:blipFill>
          <a:blip r:embed="rId1"/>
          <a:stretch/>
        </p:blipFill>
        <p:spPr>
          <a:xfrm>
            <a:off x="460800" y="3268080"/>
            <a:ext cx="8315280" cy="3025440"/>
          </a:xfrm>
          <a:prstGeom prst="rect">
            <a:avLst/>
          </a:prstGeom>
          <a:ln>
            <a:noFill/>
          </a:ln>
        </p:spPr>
      </p:pic>
      <p:sp>
        <p:nvSpPr>
          <p:cNvPr id="149"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Test setup</a:t>
            </a:r>
            <a:endParaRPr b="0" lang="en-US" sz="2200" spc="-1" strike="noStrike">
              <a:latin typeface="Arial"/>
            </a:endParaRPr>
          </a:p>
        </p:txBody>
      </p:sp>
      <p:sp>
        <p:nvSpPr>
          <p:cNvPr id="151" name="CustomShape 2"/>
          <p:cNvSpPr/>
          <p:nvPr/>
        </p:nvSpPr>
        <p:spPr>
          <a:xfrm>
            <a:off x="629280" y="2193120"/>
            <a:ext cx="7909920" cy="4100400"/>
          </a:xfrm>
          <a:prstGeom prst="rect">
            <a:avLst/>
          </a:prstGeom>
          <a:noFill/>
          <a:ln>
            <a:noFill/>
          </a:ln>
        </p:spPr>
        <p:style>
          <a:lnRef idx="0"/>
          <a:fillRef idx="0"/>
          <a:effectRef idx="0"/>
          <a:fontRef idx="minor"/>
        </p:style>
        <p:txBody>
          <a:bodyPr lIns="90000" rIns="90000" tIns="45000" bIns="45000"/>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Augmentations: Control (</a:t>
            </a:r>
            <a:r>
              <a:rPr b="0" lang="en-US" sz="2000" spc="-1" strike="noStrike">
                <a:solidFill>
                  <a:srgbClr val="f58220"/>
                </a:solidFill>
                <a:latin typeface="Arial"/>
                <a:ea typeface="DejaVu Sans"/>
              </a:rPr>
              <a:t>A1</a:t>
            </a:r>
            <a:r>
              <a:rPr b="0" lang="en-US" sz="2000" spc="-1" strike="noStrike">
                <a:solidFill>
                  <a:srgbClr val="000000"/>
                </a:solidFill>
                <a:latin typeface="Arial"/>
                <a:ea typeface="DejaVu Sans"/>
              </a:rPr>
              <a:t>), Grid (</a:t>
            </a:r>
            <a:r>
              <a:rPr b="0" lang="en-US" sz="2000" spc="-1" strike="noStrike">
                <a:solidFill>
                  <a:srgbClr val="f58220"/>
                </a:solidFill>
                <a:latin typeface="Arial"/>
                <a:ea typeface="DejaVu Sans"/>
              </a:rPr>
              <a:t>A2</a:t>
            </a:r>
            <a:r>
              <a:rPr b="0" lang="en-US" sz="2000" spc="-1" strike="noStrike">
                <a:solidFill>
                  <a:srgbClr val="000000"/>
                </a:solidFill>
                <a:latin typeface="Arial"/>
                <a:ea typeface="DejaVu Sans"/>
              </a:rPr>
              <a:t>), Box (</a:t>
            </a:r>
            <a:r>
              <a:rPr b="0" lang="en-US" sz="2000" spc="-1" strike="noStrike">
                <a:solidFill>
                  <a:srgbClr val="f58220"/>
                </a:solidFill>
                <a:latin typeface="Arial"/>
                <a:ea typeface="DejaVu Sans"/>
              </a:rPr>
              <a:t>A3</a:t>
            </a:r>
            <a:r>
              <a:rPr b="0" lang="en-US" sz="2000" spc="-1" strike="noStrike">
                <a:solidFill>
                  <a:srgbClr val="000000"/>
                </a:solidFill>
                <a:latin typeface="Arial"/>
                <a:ea typeface="DejaVu Sans"/>
              </a:rPr>
              <a:t>)</a:t>
            </a:r>
            <a:endParaRPr b="0" lang="en-US" sz="2000" spc="-1" strike="noStrike">
              <a:latin typeface="Arial"/>
            </a:endParaRPr>
          </a:p>
          <a:p>
            <a:pPr marL="216000" indent="-214560">
              <a:lnSpc>
                <a:spcPct val="100000"/>
              </a:lnSpc>
              <a:spcBef>
                <a:spcPts val="1500"/>
              </a:spcBef>
              <a:buClr>
                <a:srgbClr val="000000"/>
              </a:buClr>
              <a:buFont typeface="Wingdings" charset="2"/>
              <a:buChar char=""/>
            </a:pPr>
            <a:r>
              <a:rPr b="0" lang="en-US" sz="2000" spc="-1" strike="noStrike">
                <a:solidFill>
                  <a:srgbClr val="000000"/>
                </a:solidFill>
                <a:latin typeface="Arial"/>
                <a:ea typeface="DejaVu Sans"/>
              </a:rPr>
              <a:t>Stereoscopic rendering for “in scene” augmentations</a:t>
            </a: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endParaRPr b="0" lang="en-US" sz="2000" spc="-1" strike="noStrike">
              <a:latin typeface="Arial"/>
            </a:endParaRPr>
          </a:p>
        </p:txBody>
      </p:sp>
      <p:pic>
        <p:nvPicPr>
          <p:cNvPr id="152" name="" descr=""/>
          <p:cNvPicPr/>
          <p:nvPr/>
        </p:nvPicPr>
        <p:blipFill>
          <a:blip r:embed="rId1"/>
          <a:stretch/>
        </p:blipFill>
        <p:spPr>
          <a:xfrm>
            <a:off x="758880" y="3534840"/>
            <a:ext cx="3628080" cy="2406600"/>
          </a:xfrm>
          <a:prstGeom prst="rect">
            <a:avLst/>
          </a:prstGeom>
          <a:ln>
            <a:noFill/>
          </a:ln>
        </p:spPr>
      </p:pic>
      <p:pic>
        <p:nvPicPr>
          <p:cNvPr id="153" name="" descr=""/>
          <p:cNvPicPr/>
          <p:nvPr/>
        </p:nvPicPr>
        <p:blipFill>
          <a:blip r:embed="rId2"/>
          <a:stretch/>
        </p:blipFill>
        <p:spPr>
          <a:xfrm>
            <a:off x="5120640" y="3250440"/>
            <a:ext cx="2607480" cy="2873880"/>
          </a:xfrm>
          <a:prstGeom prst="rect">
            <a:avLst/>
          </a:prstGeom>
          <a:ln>
            <a:noFill/>
          </a:ln>
        </p:spPr>
      </p:pic>
      <p:sp>
        <p:nvSpPr>
          <p:cNvPr id="154"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Test design summary</a:t>
            </a:r>
            <a:endParaRPr b="0" lang="en-US" sz="2200" spc="-1" strike="noStrike">
              <a:latin typeface="Arial"/>
            </a:endParaRPr>
          </a:p>
        </p:txBody>
      </p:sp>
      <p:sp>
        <p:nvSpPr>
          <p:cNvPr id="156" name="CustomShape 2"/>
          <p:cNvSpPr/>
          <p:nvPr/>
        </p:nvSpPr>
        <p:spPr>
          <a:xfrm>
            <a:off x="629280" y="2191680"/>
            <a:ext cx="4307040" cy="4100400"/>
          </a:xfrm>
          <a:prstGeom prst="rect">
            <a:avLst/>
          </a:prstGeom>
          <a:noFill/>
          <a:ln>
            <a:noFill/>
          </a:ln>
        </p:spPr>
        <p:style>
          <a:lnRef idx="0"/>
          <a:fillRef idx="0"/>
          <a:effectRef idx="0"/>
          <a:fontRef idx="minor"/>
        </p:style>
        <p:txBody>
          <a:bodyPr lIns="90000" rIns="90000" tIns="45000" bIns="45000"/>
          <a:p>
            <a:pPr marL="216000" indent="-214560">
              <a:lnSpc>
                <a:spcPct val="100000"/>
              </a:lnSpc>
              <a:spcBef>
                <a:spcPts val="1500"/>
              </a:spcBef>
              <a:buClr>
                <a:srgbClr val="000000"/>
              </a:buClr>
              <a:buFont typeface="Symbol"/>
              <a:buChar char=""/>
            </a:pPr>
            <a:r>
              <a:rPr b="0" lang="en-US" sz="1800" spc="-1" strike="noStrike">
                <a:solidFill>
                  <a:srgbClr val="000000"/>
                </a:solidFill>
                <a:latin typeface="Arial"/>
                <a:ea typeface="DejaVu Sans"/>
              </a:rPr>
              <a:t>Task: “reach and touch” targets </a:t>
            </a:r>
            <a:br/>
            <a:r>
              <a:rPr b="0" lang="en-US" sz="1800" spc="-1" strike="noStrike">
                <a:solidFill>
                  <a:srgbClr val="000000"/>
                </a:solidFill>
                <a:latin typeface="Arial"/>
                <a:ea typeface="DejaVu Sans"/>
              </a:rPr>
              <a:t>(as many as possible in 2 min)</a:t>
            </a:r>
            <a:endParaRPr b="0" lang="en-US" sz="1800" spc="-1" strike="noStrike">
              <a:latin typeface="Arial"/>
            </a:endParaRPr>
          </a:p>
          <a:p>
            <a:pPr marL="216000" indent="-214560">
              <a:lnSpc>
                <a:spcPct val="100000"/>
              </a:lnSpc>
              <a:spcBef>
                <a:spcPts val="1500"/>
              </a:spcBef>
              <a:buClr>
                <a:srgbClr val="000000"/>
              </a:buClr>
              <a:buFont typeface="Symbol"/>
              <a:buChar char=""/>
            </a:pPr>
            <a:r>
              <a:rPr b="0" lang="en-US" sz="1800" spc="-1" strike="noStrike">
                <a:solidFill>
                  <a:srgbClr val="000000"/>
                </a:solidFill>
                <a:latin typeface="Arial"/>
                <a:ea typeface="DejaVu Sans"/>
              </a:rPr>
              <a:t>Randomized test run order</a:t>
            </a:r>
            <a:endParaRPr b="0" lang="en-US" sz="1800" spc="-1" strike="noStrike">
              <a:latin typeface="Arial"/>
            </a:endParaRPr>
          </a:p>
          <a:p>
            <a:pPr marL="216000" indent="-214560">
              <a:lnSpc>
                <a:spcPct val="100000"/>
              </a:lnSpc>
              <a:spcBef>
                <a:spcPts val="1500"/>
              </a:spcBef>
              <a:buClr>
                <a:srgbClr val="000000"/>
              </a:buClr>
              <a:buFont typeface="Wingdings" charset="2"/>
              <a:buChar char=""/>
            </a:pPr>
            <a:r>
              <a:rPr b="0" lang="en-US" sz="1800" spc="-1" strike="noStrike">
                <a:solidFill>
                  <a:srgbClr val="000000"/>
                </a:solidFill>
                <a:latin typeface="Arial"/>
                <a:ea typeface="DejaVu Sans"/>
              </a:rPr>
              <a:t>SSQ (16 sympt., Kennedy et al. </a:t>
            </a:r>
            <a:r>
              <a:rPr b="0" lang="en-US" sz="1050" spc="-1" strike="noStrike">
                <a:solidFill>
                  <a:srgbClr val="000000"/>
                </a:solidFill>
                <a:latin typeface="Arial"/>
                <a:ea typeface="DejaVu Sans"/>
              </a:rPr>
              <a:t>[66a]</a:t>
            </a:r>
            <a:r>
              <a:rPr b="0" lang="en-US" sz="1800" spc="-1" strike="noStrike">
                <a:solidFill>
                  <a:srgbClr val="000000"/>
                </a:solidFill>
                <a:latin typeface="Arial"/>
                <a:ea typeface="DejaVu Sans"/>
              </a:rPr>
              <a:t>)</a:t>
            </a:r>
            <a:endParaRPr b="0" lang="en-US" sz="1800" spc="-1" strike="noStrike">
              <a:latin typeface="Arial"/>
            </a:endParaRPr>
          </a:p>
          <a:p>
            <a:pPr marL="216000" indent="-214560">
              <a:lnSpc>
                <a:spcPct val="100000"/>
              </a:lnSpc>
              <a:spcBef>
                <a:spcPts val="1500"/>
              </a:spcBef>
              <a:buClr>
                <a:srgbClr val="000000"/>
              </a:buClr>
              <a:buFont typeface="Wingdings" charset="2"/>
              <a:buChar char=""/>
            </a:pPr>
            <a:r>
              <a:rPr b="0" lang="en-US" sz="1800" spc="-1" strike="noStrike">
                <a:solidFill>
                  <a:srgbClr val="000000"/>
                </a:solidFill>
                <a:latin typeface="Arial"/>
                <a:ea typeface="DejaVu Sans"/>
              </a:rPr>
              <a:t>Subj.: MOS (1 to 5 linear)</a:t>
            </a:r>
            <a:br/>
            <a:r>
              <a:rPr b="0" lang="en-US" sz="1800" spc="-1" strike="noStrike">
                <a:solidFill>
                  <a:srgbClr val="000000"/>
                </a:solidFill>
                <a:latin typeface="Arial"/>
                <a:ea typeface="DejaVu Sans"/>
              </a:rPr>
              <a:t>- Task Accomplishment</a:t>
            </a:r>
            <a:br/>
            <a:r>
              <a:rPr b="0" lang="en-US" sz="1800" spc="-1" strike="noStrike">
                <a:solidFill>
                  <a:srgbClr val="000000"/>
                </a:solidFill>
                <a:latin typeface="Arial"/>
                <a:ea typeface="DejaVu Sans"/>
              </a:rPr>
              <a:t>- Task Difficulty</a:t>
            </a:r>
            <a:br/>
            <a:r>
              <a:rPr b="0" lang="en-US" sz="1800" spc="-1" strike="noStrike">
                <a:solidFill>
                  <a:srgbClr val="000000"/>
                </a:solidFill>
                <a:latin typeface="Arial"/>
                <a:ea typeface="DejaVu Sans"/>
              </a:rPr>
              <a:t>- View Helpfulness</a:t>
            </a:r>
            <a:br/>
            <a:r>
              <a:rPr b="0" lang="en-US" sz="1800" spc="-1" strike="noStrike">
                <a:solidFill>
                  <a:srgbClr val="000000"/>
                </a:solidFill>
                <a:latin typeface="Arial"/>
                <a:ea typeface="DejaVu Sans"/>
              </a:rPr>
              <a:t>- Augmentation Helpfulness</a:t>
            </a:r>
            <a:endParaRPr b="0" lang="en-US" sz="1800" spc="-1" strike="noStrike">
              <a:latin typeface="Arial"/>
            </a:endParaRPr>
          </a:p>
          <a:p>
            <a:pPr marL="216000" indent="-214560">
              <a:lnSpc>
                <a:spcPct val="100000"/>
              </a:lnSpc>
              <a:spcBef>
                <a:spcPts val="1500"/>
              </a:spcBef>
              <a:buClr>
                <a:srgbClr val="000000"/>
              </a:buClr>
              <a:buFont typeface="Wingdings" charset="2"/>
              <a:buChar char=""/>
            </a:pPr>
            <a:r>
              <a:rPr b="0" lang="en-US" sz="1800" spc="-1" strike="noStrike">
                <a:solidFill>
                  <a:srgbClr val="000000"/>
                </a:solidFill>
                <a:latin typeface="Arial"/>
                <a:ea typeface="DejaVu Sans"/>
              </a:rPr>
              <a:t>Obj.: Nr. targets, Time to/near target, Touch precision </a:t>
            </a: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a:p>
            <a:pPr>
              <a:lnSpc>
                <a:spcPct val="100000"/>
              </a:lnSpc>
              <a:spcBef>
                <a:spcPts val="1500"/>
              </a:spcBef>
            </a:pPr>
            <a:endParaRPr b="0" lang="en-US" sz="1800" spc="-1" strike="noStrike">
              <a:latin typeface="Arial"/>
            </a:endParaRPr>
          </a:p>
        </p:txBody>
      </p:sp>
      <p:sp>
        <p:nvSpPr>
          <p:cNvPr id="157"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graphicFrame>
        <p:nvGraphicFramePr>
          <p:cNvPr id="158" name="Table 4"/>
          <p:cNvGraphicFramePr/>
          <p:nvPr/>
        </p:nvGraphicFramePr>
        <p:xfrm>
          <a:off x="5185800" y="4245480"/>
          <a:ext cx="3522240" cy="1186560"/>
        </p:xfrm>
        <a:graphic>
          <a:graphicData uri="http://schemas.openxmlformats.org/drawingml/2006/table">
            <a:tbl>
              <a:tblPr/>
              <a:tblGrid>
                <a:gridCol w="933120"/>
                <a:gridCol w="972360"/>
                <a:gridCol w="808200"/>
                <a:gridCol w="808920"/>
              </a:tblGrid>
              <a:tr h="491400">
                <a:tc>
                  <a:txBody>
                    <a:bodyPr lIns="90000" rIns="90000"/>
                    <a:p>
                      <a:pPr>
                        <a:lnSpc>
                          <a:spcPct val="100000"/>
                        </a:lnSpc>
                      </a:pPr>
                      <a:r>
                        <a:rPr b="0" i="1" lang="en-US" sz="1400" spc="-1" strike="noStrike">
                          <a:solidFill>
                            <a:srgbClr val="1c1c1c"/>
                          </a:solidFill>
                          <a:latin typeface="Arial"/>
                        </a:rPr>
                        <a:t>TEST RUNS</a:t>
                      </a:r>
                      <a:endParaRPr b="0" lang="en-US" sz="14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lIns="90000" rIns="90000"/>
                    <a:p>
                      <a:pPr>
                        <a:lnSpc>
                          <a:spcPct val="100000"/>
                        </a:lnSpc>
                      </a:pPr>
                      <a:r>
                        <a:rPr b="0" lang="en-US" sz="1800" spc="-1" strike="noStrike">
                          <a:latin typeface="Arial"/>
                        </a:rPr>
                        <a:t>Aug 1</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lIns="90000" rIns="90000"/>
                    <a:p>
                      <a:pPr>
                        <a:lnSpc>
                          <a:spcPct val="100000"/>
                        </a:lnSpc>
                      </a:pPr>
                      <a:r>
                        <a:rPr b="0" lang="en-US" sz="1800" spc="-1" strike="noStrike">
                          <a:latin typeface="Arial"/>
                        </a:rPr>
                        <a:t>Aug 2</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lIns="90000" rIns="90000"/>
                    <a:p>
                      <a:pPr>
                        <a:lnSpc>
                          <a:spcPct val="100000"/>
                        </a:lnSpc>
                      </a:pPr>
                      <a:r>
                        <a:rPr b="0" lang="en-US" sz="1800" spc="-1" strike="noStrike">
                          <a:latin typeface="Arial"/>
                        </a:rPr>
                        <a:t>Aug 3</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347760">
                <a:tc>
                  <a:txBody>
                    <a:bodyPr lIns="90000" rIns="90000"/>
                    <a:p>
                      <a:pPr>
                        <a:lnSpc>
                          <a:spcPct val="100000"/>
                        </a:lnSpc>
                      </a:pPr>
                      <a:r>
                        <a:rPr b="0" lang="en-US" sz="1800" spc="-1" strike="noStrike">
                          <a:latin typeface="Arial"/>
                        </a:rPr>
                        <a:t>View o</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lIns="90000" rIns="90000"/>
                    <a:p>
                      <a:pPr>
                        <a:lnSpc>
                          <a:spcPct val="100000"/>
                        </a:lnSpc>
                      </a:pPr>
                      <a:r>
                        <a:rPr b="0" lang="en-US" sz="1800" spc="-1" strike="noStrike">
                          <a:latin typeface="Arial"/>
                        </a:rPr>
                        <a:t>A1_o</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p>
                      <a:pPr>
                        <a:lnSpc>
                          <a:spcPct val="100000"/>
                        </a:lnSpc>
                      </a:pPr>
                      <a:r>
                        <a:rPr b="0" lang="en-US" sz="1800" spc="-1" strike="noStrike">
                          <a:latin typeface="Arial"/>
                        </a:rPr>
                        <a:t>A2_o</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p>
                      <a:pPr>
                        <a:lnSpc>
                          <a:spcPct val="100000"/>
                        </a:lnSpc>
                      </a:pPr>
                      <a:r>
                        <a:rPr b="0" lang="en-US" sz="1800" spc="-1" strike="noStrike">
                          <a:latin typeface="Arial"/>
                        </a:rPr>
                        <a:t>A3_o</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347760">
                <a:tc>
                  <a:txBody>
                    <a:bodyPr lIns="90000" rIns="90000"/>
                    <a:p>
                      <a:pPr>
                        <a:lnSpc>
                          <a:spcPct val="100000"/>
                        </a:lnSpc>
                      </a:pPr>
                      <a:r>
                        <a:rPr b="0" lang="en-US" sz="1800" spc="-1" strike="noStrike">
                          <a:latin typeface="Arial"/>
                        </a:rPr>
                        <a:t>View g</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lIns="90000" rIns="90000"/>
                    <a:p>
                      <a:pPr>
                        <a:lnSpc>
                          <a:spcPct val="100000"/>
                        </a:lnSpc>
                      </a:pPr>
                      <a:r>
                        <a:rPr b="0" lang="en-US" sz="1800" spc="-1" strike="noStrike">
                          <a:latin typeface="Arial"/>
                        </a:rPr>
                        <a:t>A1_g</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p>
                      <a:pPr>
                        <a:lnSpc>
                          <a:spcPct val="100000"/>
                        </a:lnSpc>
                      </a:pPr>
                      <a:r>
                        <a:rPr b="0" lang="en-US" sz="1800" spc="-1" strike="noStrike">
                          <a:latin typeface="Arial"/>
                        </a:rPr>
                        <a:t>A2_g</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lIns="90000" rIns="90000"/>
                    <a:p>
                      <a:pPr>
                        <a:lnSpc>
                          <a:spcPct val="100000"/>
                        </a:lnSpc>
                      </a:pPr>
                      <a:r>
                        <a:rPr b="0" lang="en-US" sz="1800" spc="-1" strike="noStrike">
                          <a:latin typeface="Arial"/>
                        </a:rPr>
                        <a:t>A3_g</a:t>
                      </a:r>
                      <a:endParaRPr b="0" lang="en-US" sz="1800" spc="-1" strike="noStrike">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bl>
          </a:graphicData>
        </a:graphic>
      </p:graphicFrame>
      <p:sp>
        <p:nvSpPr>
          <p:cNvPr id="159" name="CustomShape 5"/>
          <p:cNvSpPr/>
          <p:nvPr/>
        </p:nvSpPr>
        <p:spPr>
          <a:xfrm>
            <a:off x="5212080" y="2377440"/>
            <a:ext cx="3473280" cy="364320"/>
          </a:xfrm>
          <a:prstGeom prst="rect">
            <a:avLst/>
          </a:prstGeom>
          <a:solidFill>
            <a:srgbClr val="fedcc6"/>
          </a:solidFill>
          <a:ln>
            <a:solidFill>
              <a:srgbClr val="fedcc6"/>
            </a:solid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Simulator Sickness Questionnaire</a:t>
            </a:r>
            <a:endParaRPr b="0" lang="en-US" sz="1800" spc="-1" strike="noStrike">
              <a:latin typeface="Arial"/>
            </a:endParaRPr>
          </a:p>
        </p:txBody>
      </p:sp>
      <p:sp>
        <p:nvSpPr>
          <p:cNvPr id="160" name="CustomShape 6"/>
          <p:cNvSpPr/>
          <p:nvPr/>
        </p:nvSpPr>
        <p:spPr>
          <a:xfrm>
            <a:off x="5212080" y="1737360"/>
            <a:ext cx="3473280" cy="364320"/>
          </a:xfrm>
          <a:prstGeom prst="rect">
            <a:avLst/>
          </a:prstGeom>
          <a:solidFill>
            <a:srgbClr val="fedcc6"/>
          </a:solidFill>
          <a:ln>
            <a:solidFill>
              <a:srgbClr val="fedcc6"/>
            </a:solid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Info + Consent form</a:t>
            </a:r>
            <a:endParaRPr b="0" lang="en-US" sz="1800" spc="-1" strike="noStrike">
              <a:latin typeface="Arial"/>
            </a:endParaRPr>
          </a:p>
        </p:txBody>
      </p:sp>
      <p:sp>
        <p:nvSpPr>
          <p:cNvPr id="161" name="CustomShape 7"/>
          <p:cNvSpPr/>
          <p:nvPr/>
        </p:nvSpPr>
        <p:spPr>
          <a:xfrm>
            <a:off x="5212080" y="3017520"/>
            <a:ext cx="3473280" cy="364320"/>
          </a:xfrm>
          <a:prstGeom prst="rect">
            <a:avLst/>
          </a:prstGeom>
          <a:solidFill>
            <a:srgbClr val="fedcc6"/>
          </a:solidFill>
          <a:ln>
            <a:solidFill>
              <a:srgbClr val="fedcc6"/>
            </a:solid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Practice Run – Remote Controls</a:t>
            </a:r>
            <a:endParaRPr b="0" lang="en-US" sz="1800" spc="-1" strike="noStrike">
              <a:latin typeface="Arial"/>
            </a:endParaRPr>
          </a:p>
        </p:txBody>
      </p:sp>
      <p:sp>
        <p:nvSpPr>
          <p:cNvPr id="162" name="CustomShape 8"/>
          <p:cNvSpPr/>
          <p:nvPr/>
        </p:nvSpPr>
        <p:spPr>
          <a:xfrm>
            <a:off x="5212080" y="3657600"/>
            <a:ext cx="3473280" cy="364320"/>
          </a:xfrm>
          <a:prstGeom prst="rect">
            <a:avLst/>
          </a:prstGeom>
          <a:solidFill>
            <a:srgbClr val="fedcc6"/>
          </a:solidFill>
          <a:ln>
            <a:solidFill>
              <a:srgbClr val="fedcc6"/>
            </a:solid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Practice Run – HMD fit &amp; use</a:t>
            </a:r>
            <a:endParaRPr b="0" lang="en-US" sz="1800" spc="-1" strike="noStrike">
              <a:latin typeface="Arial"/>
            </a:endParaRPr>
          </a:p>
        </p:txBody>
      </p:sp>
      <p:sp>
        <p:nvSpPr>
          <p:cNvPr id="163" name="CustomShape 9"/>
          <p:cNvSpPr/>
          <p:nvPr/>
        </p:nvSpPr>
        <p:spPr>
          <a:xfrm>
            <a:off x="5212080" y="5669280"/>
            <a:ext cx="3473280" cy="364320"/>
          </a:xfrm>
          <a:prstGeom prst="rect">
            <a:avLst/>
          </a:prstGeom>
          <a:solidFill>
            <a:srgbClr val="fedcc6"/>
          </a:solidFill>
          <a:ln>
            <a:solidFill>
              <a:srgbClr val="fedcc6"/>
            </a:solidFill>
          </a:ln>
        </p:spPr>
        <p:style>
          <a:lnRef idx="0"/>
          <a:fillRef idx="0"/>
          <a:effectRef idx="0"/>
          <a:fontRef idx="minor"/>
        </p:style>
        <p:txBody>
          <a:bodyPr wrap="none" lIns="90000" rIns="90000" tIns="45000" bIns="45000" anchor="ctr"/>
          <a:p>
            <a:pPr algn="ctr">
              <a:lnSpc>
                <a:spcPct val="100000"/>
              </a:lnSpc>
            </a:pPr>
            <a:r>
              <a:rPr b="0" lang="en-US" sz="1800" spc="-1" strike="noStrike">
                <a:solidFill>
                  <a:srgbClr val="000000"/>
                </a:solidFill>
                <a:latin typeface="Arial"/>
                <a:ea typeface="DejaVu Sans"/>
              </a:rPr>
              <a:t>Simulator Sickness Questionnaire</a:t>
            </a:r>
            <a:endParaRPr b="0" lang="en-US" sz="1800" spc="-1" strike="noStrike">
              <a:latin typeface="Arial"/>
            </a:endParaRPr>
          </a:p>
        </p:txBody>
      </p:sp>
      <p:sp>
        <p:nvSpPr>
          <p:cNvPr id="164" name="Line 10"/>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165" name="Line 11"/>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166" name="Line 12"/>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167" name="Line 13"/>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168" name="Line 14"/>
          <p:cNvSpPr/>
          <p:nvPr/>
        </p:nvSpPr>
        <p:spPr>
          <a:xfrm>
            <a:off x="0" y="0"/>
            <a:ext cx="360" cy="360"/>
          </a:xfrm>
          <a:prstGeom prst="line">
            <a:avLst/>
          </a:prstGeom>
          <a:ln>
            <a:solidFill>
              <a:srgbClr val="000000"/>
            </a:solidFill>
            <a:tailEnd len="med" type="triangle" w="med"/>
          </a:ln>
        </p:spPr>
        <p:style>
          <a:lnRef idx="0"/>
          <a:fillRef idx="0"/>
          <a:effectRef idx="0"/>
          <a:fontRef idx="minor"/>
        </p:style>
      </p:sp>
      <p:sp>
        <p:nvSpPr>
          <p:cNvPr id="169" name="CustomShape 15"/>
          <p:cNvSpPr/>
          <p:nvPr/>
        </p:nvSpPr>
        <p:spPr>
          <a:xfrm>
            <a:off x="5212080" y="1343880"/>
            <a:ext cx="3473280" cy="30060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500" spc="-1" strike="noStrike">
                <a:solidFill>
                  <a:srgbClr val="000000"/>
                </a:solidFill>
                <a:latin typeface="Arial"/>
                <a:ea typeface="DejaVu Sans"/>
              </a:rPr>
              <a:t>(Experiment flow for each participant)</a:t>
            </a:r>
            <a:endParaRPr b="0" lang="en-US" sz="1500" spc="-1" strike="noStrike">
              <a:latin typeface="Arial"/>
            </a:endParaRPr>
          </a:p>
        </p:txBody>
      </p:sp>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Investigation Results</a:t>
            </a:r>
            <a:endParaRPr b="0" lang="en-US" sz="2200" spc="-1" strike="noStrike">
              <a:latin typeface="Arial"/>
            </a:endParaRPr>
          </a:p>
        </p:txBody>
      </p:sp>
      <p:sp>
        <p:nvSpPr>
          <p:cNvPr id="171" name="CustomShape 2"/>
          <p:cNvSpPr/>
          <p:nvPr/>
        </p:nvSpPr>
        <p:spPr>
          <a:xfrm>
            <a:off x="629280" y="2193120"/>
            <a:ext cx="3544200" cy="41004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2000" spc="-1" strike="noStrike">
                <a:solidFill>
                  <a:srgbClr val="000000"/>
                </a:solidFill>
                <a:latin typeface="Arial"/>
                <a:ea typeface="DejaVu Sans"/>
              </a:rPr>
              <a:t>27 Participants</a:t>
            </a: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r>
              <a:rPr b="0" lang="en-US" sz="2000" spc="-1" strike="noStrike">
                <a:solidFill>
                  <a:srgbClr val="000000"/>
                </a:solidFill>
                <a:latin typeface="Arial"/>
                <a:ea typeface="DejaVu Sans"/>
              </a:rPr>
              <a:t>Subjective:</a:t>
            </a:r>
            <a:endParaRPr b="0" lang="en-US" sz="2000" spc="-1" strike="noStrike">
              <a:latin typeface="Arial"/>
            </a:endParaRPr>
          </a:p>
          <a:p>
            <a:pPr marL="216000" indent="-21528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View positions (o / g) → sign. diff, esp. given A1, A3</a:t>
            </a:r>
            <a:endParaRPr b="0" lang="en-US" sz="2000" spc="-1" strike="noStrike">
              <a:latin typeface="Arial"/>
            </a:endParaRPr>
          </a:p>
          <a:p>
            <a:pPr marL="216000" indent="-21528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AR (A1 / A2 / A3) → only </a:t>
            </a:r>
            <a:br/>
            <a:r>
              <a:rPr b="0" lang="en-US" sz="2000" spc="-1" strike="noStrike">
                <a:solidFill>
                  <a:srgbClr val="000000"/>
                </a:solidFill>
                <a:latin typeface="Arial"/>
                <a:ea typeface="DejaVu Sans"/>
              </a:rPr>
              <a:t>in perceived “helpfulness” (A1, A2) and task diff. (A1, A2).</a:t>
            </a:r>
            <a:endParaRPr b="0" lang="en-US" sz="2000" spc="-1" strike="noStrike">
              <a:latin typeface="Arial"/>
            </a:endParaRPr>
          </a:p>
        </p:txBody>
      </p:sp>
      <p:sp>
        <p:nvSpPr>
          <p:cNvPr id="172"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pic>
        <p:nvPicPr>
          <p:cNvPr id="173" name="" descr=""/>
          <p:cNvPicPr/>
          <p:nvPr/>
        </p:nvPicPr>
        <p:blipFill>
          <a:blip r:embed="rId1"/>
          <a:stretch/>
        </p:blipFill>
        <p:spPr>
          <a:xfrm>
            <a:off x="4389120" y="2103120"/>
            <a:ext cx="4603320" cy="3625560"/>
          </a:xfrm>
          <a:prstGeom prst="rect">
            <a:avLst/>
          </a:prstGeom>
          <a:ln>
            <a:noFill/>
          </a:ln>
        </p:spPr>
      </p:pic>
      <p:sp>
        <p:nvSpPr>
          <p:cNvPr id="174" name="CustomShape 4"/>
          <p:cNvSpPr/>
          <p:nvPr/>
        </p:nvSpPr>
        <p:spPr>
          <a:xfrm>
            <a:off x="5168520" y="5758920"/>
            <a:ext cx="2877480" cy="4582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300" spc="-1" strike="noStrike">
                <a:solidFill>
                  <a:srgbClr val="000000"/>
                </a:solidFill>
                <a:latin typeface="Arial"/>
                <a:ea typeface="DejaVu Sans"/>
              </a:rPr>
              <a:t>MOS and 95% ci for AR designs </a:t>
            </a:r>
            <a:br/>
            <a:r>
              <a:rPr b="0" lang="en-US" sz="1300" spc="-1" strike="noStrike">
                <a:solidFill>
                  <a:srgbClr val="000000"/>
                </a:solidFill>
                <a:latin typeface="Arial"/>
                <a:ea typeface="DejaVu Sans"/>
              </a:rPr>
              <a:t>(A1, A2, A3) and view positions (o, g)</a:t>
            </a:r>
            <a:endParaRPr b="0" lang="en-US" sz="1300" spc="-1" strike="noStrike">
              <a:latin typeface="Arial"/>
            </a:endParaRPr>
          </a:p>
        </p:txBody>
      </p:sp>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5" name="CustomShape 1"/>
          <p:cNvSpPr/>
          <p:nvPr/>
        </p:nvSpPr>
        <p:spPr>
          <a:xfrm>
            <a:off x="629280" y="1540800"/>
            <a:ext cx="7909920" cy="649440"/>
          </a:xfrm>
          <a:prstGeom prst="rect">
            <a:avLst/>
          </a:prstGeom>
          <a:noFill/>
          <a:ln>
            <a:noFill/>
          </a:ln>
        </p:spPr>
        <p:style>
          <a:lnRef idx="0"/>
          <a:fillRef idx="0"/>
          <a:effectRef idx="0"/>
          <a:fontRef idx="minor"/>
        </p:style>
        <p:txBody>
          <a:bodyPr lIns="90000" rIns="90000" tIns="45000" bIns="45000"/>
          <a:p>
            <a:pPr>
              <a:lnSpc>
                <a:spcPts val="3600"/>
              </a:lnSpc>
            </a:pPr>
            <a:r>
              <a:rPr b="1" lang="en-US" sz="2200" spc="-1" strike="noStrike">
                <a:solidFill>
                  <a:srgbClr val="000000"/>
                </a:solidFill>
                <a:latin typeface="Arial"/>
                <a:ea typeface="DejaVu Sans"/>
              </a:rPr>
              <a:t>Investigation Results</a:t>
            </a:r>
            <a:endParaRPr b="0" lang="en-US" sz="2200" spc="-1" strike="noStrike">
              <a:latin typeface="Arial"/>
            </a:endParaRPr>
          </a:p>
        </p:txBody>
      </p:sp>
      <p:sp>
        <p:nvSpPr>
          <p:cNvPr id="176" name="CustomShape 2"/>
          <p:cNvSpPr/>
          <p:nvPr/>
        </p:nvSpPr>
        <p:spPr>
          <a:xfrm>
            <a:off x="629280" y="2193120"/>
            <a:ext cx="3544200" cy="4100400"/>
          </a:xfrm>
          <a:prstGeom prst="rect">
            <a:avLst/>
          </a:prstGeom>
          <a:noFill/>
          <a:ln>
            <a:noFill/>
          </a:ln>
        </p:spPr>
        <p:style>
          <a:lnRef idx="0"/>
          <a:fillRef idx="0"/>
          <a:effectRef idx="0"/>
          <a:fontRef idx="minor"/>
        </p:style>
        <p:txBody>
          <a:bodyPr lIns="90000" rIns="90000" tIns="45000" bIns="45000"/>
          <a:p>
            <a:pPr>
              <a:lnSpc>
                <a:spcPct val="100000"/>
              </a:lnSpc>
              <a:spcBef>
                <a:spcPts val="1500"/>
              </a:spcBef>
            </a:pPr>
            <a:r>
              <a:rPr b="0" lang="en-US" sz="2000" spc="-1" strike="noStrike">
                <a:solidFill>
                  <a:srgbClr val="000000"/>
                </a:solidFill>
                <a:latin typeface="Arial"/>
                <a:ea typeface="DejaVu Sans"/>
              </a:rPr>
              <a:t>27 Participants</a:t>
            </a:r>
            <a:endParaRPr b="0" lang="en-US" sz="2000" spc="-1" strike="noStrike">
              <a:latin typeface="Arial"/>
            </a:endParaRPr>
          </a:p>
          <a:p>
            <a:pPr>
              <a:lnSpc>
                <a:spcPct val="100000"/>
              </a:lnSpc>
              <a:spcBef>
                <a:spcPts val="1500"/>
              </a:spcBef>
            </a:pPr>
            <a:endParaRPr b="0" lang="en-US" sz="2000" spc="-1" strike="noStrike">
              <a:latin typeface="Arial"/>
            </a:endParaRPr>
          </a:p>
          <a:p>
            <a:pPr>
              <a:lnSpc>
                <a:spcPct val="100000"/>
              </a:lnSpc>
              <a:spcBef>
                <a:spcPts val="1500"/>
              </a:spcBef>
            </a:pPr>
            <a:r>
              <a:rPr b="0" lang="en-US" sz="2000" spc="-1" strike="noStrike">
                <a:solidFill>
                  <a:srgbClr val="000000"/>
                </a:solidFill>
                <a:latin typeface="Arial"/>
                <a:ea typeface="DejaVu Sans"/>
              </a:rPr>
              <a:t>Objective:</a:t>
            </a:r>
            <a:endParaRPr b="0" lang="en-US" sz="2000" spc="-1" strike="noStrike">
              <a:latin typeface="Arial"/>
            </a:endParaRPr>
          </a:p>
          <a:p>
            <a:pPr marL="216000" indent="-21528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View positions (o / g) → significant</a:t>
            </a:r>
            <a:endParaRPr b="0" lang="en-US" sz="2000" spc="-1" strike="noStrike">
              <a:latin typeface="Arial"/>
            </a:endParaRPr>
          </a:p>
          <a:p>
            <a:pPr marL="216000" indent="-215280">
              <a:lnSpc>
                <a:spcPct val="100000"/>
              </a:lnSpc>
              <a:spcBef>
                <a:spcPts val="1500"/>
              </a:spcBef>
              <a:buClr>
                <a:srgbClr val="000000"/>
              </a:buClr>
              <a:buFont typeface="Symbol"/>
              <a:buChar char=""/>
            </a:pPr>
            <a:r>
              <a:rPr b="0" lang="en-US" sz="2000" spc="-1" strike="noStrike">
                <a:solidFill>
                  <a:srgbClr val="000000"/>
                </a:solidFill>
                <a:latin typeface="Arial"/>
                <a:ea typeface="DejaVu Sans"/>
              </a:rPr>
              <a:t>AR → no significant effect</a:t>
            </a:r>
            <a:endParaRPr b="0" lang="en-US" sz="2000" spc="-1" strike="noStrike">
              <a:latin typeface="Arial"/>
            </a:endParaRPr>
          </a:p>
        </p:txBody>
      </p:sp>
      <p:sp>
        <p:nvSpPr>
          <p:cNvPr id="177" name="CustomShape 3"/>
          <p:cNvSpPr/>
          <p:nvPr/>
        </p:nvSpPr>
        <p:spPr>
          <a:xfrm>
            <a:off x="91440" y="91440"/>
            <a:ext cx="5393520" cy="287280"/>
          </a:xfrm>
          <a:prstGeom prst="rect">
            <a:avLst/>
          </a:prstGeom>
          <a:noFill/>
          <a:ln>
            <a:noFill/>
          </a:ln>
        </p:spPr>
        <p:style>
          <a:lnRef idx="0"/>
          <a:fillRef idx="0"/>
          <a:effectRef idx="0"/>
          <a:fontRef idx="minor"/>
        </p:style>
        <p:txBody>
          <a:bodyPr lIns="90000" rIns="90000" tIns="45000" bIns="45000"/>
          <a:p>
            <a:pPr>
              <a:lnSpc>
                <a:spcPct val="100000"/>
              </a:lnSpc>
            </a:pPr>
            <a:r>
              <a:rPr b="0" lang="en-US" sz="1400" spc="-1" strike="noStrike">
                <a:solidFill>
                  <a:srgbClr val="000000"/>
                </a:solidFill>
                <a:latin typeface="Arial"/>
                <a:ea typeface="DejaVu Sans"/>
              </a:rPr>
              <a:t>Quality of Experience in Augmented Telepresence</a:t>
            </a:r>
            <a:endParaRPr b="0" lang="en-US" sz="1400" spc="-1" strike="noStrike">
              <a:latin typeface="Arial"/>
            </a:endParaRPr>
          </a:p>
        </p:txBody>
      </p:sp>
      <p:sp>
        <p:nvSpPr>
          <p:cNvPr id="178" name="CustomShape 4"/>
          <p:cNvSpPr/>
          <p:nvPr/>
        </p:nvSpPr>
        <p:spPr>
          <a:xfrm>
            <a:off x="4663440" y="5669280"/>
            <a:ext cx="3993120" cy="458280"/>
          </a:xfrm>
          <a:prstGeom prst="rect">
            <a:avLst/>
          </a:prstGeom>
          <a:noFill/>
          <a:ln>
            <a:noFill/>
          </a:ln>
        </p:spPr>
        <p:style>
          <a:lnRef idx="0"/>
          <a:fillRef idx="0"/>
          <a:effectRef idx="0"/>
          <a:fontRef idx="minor"/>
        </p:style>
        <p:txBody>
          <a:bodyPr lIns="90000" rIns="90000" tIns="45000" bIns="45000"/>
          <a:p>
            <a:pPr algn="ctr">
              <a:lnSpc>
                <a:spcPct val="100000"/>
              </a:lnSpc>
            </a:pPr>
            <a:r>
              <a:rPr b="0" lang="en-US" sz="1300" spc="-1" strike="noStrike">
                <a:solidFill>
                  <a:srgbClr val="000000"/>
                </a:solidFill>
                <a:latin typeface="Arial"/>
                <a:ea typeface="DejaVu Sans"/>
              </a:rPr>
              <a:t>Mean and 95% ci of times, </a:t>
            </a:r>
            <a:br/>
            <a:r>
              <a:rPr b="0" lang="en-US" sz="1300" spc="-1" strike="noStrike">
                <a:solidFill>
                  <a:srgbClr val="000000"/>
                </a:solidFill>
                <a:latin typeface="Arial"/>
                <a:ea typeface="DejaVu Sans"/>
              </a:rPr>
              <a:t>for AR designs (A1, A2, A3) and view positions (o, g)</a:t>
            </a:r>
            <a:endParaRPr b="0" lang="en-US" sz="1300" spc="-1" strike="noStrike">
              <a:latin typeface="Arial"/>
            </a:endParaRPr>
          </a:p>
        </p:txBody>
      </p:sp>
      <p:pic>
        <p:nvPicPr>
          <p:cNvPr id="179" name="" descr=""/>
          <p:cNvPicPr/>
          <p:nvPr/>
        </p:nvPicPr>
        <p:blipFill>
          <a:blip r:embed="rId1"/>
          <a:stretch/>
        </p:blipFill>
        <p:spPr>
          <a:xfrm>
            <a:off x="4114800" y="3657600"/>
            <a:ext cx="4917960" cy="2010960"/>
          </a:xfrm>
          <a:prstGeom prst="rect">
            <a:avLst/>
          </a:prstGeom>
          <a:ln>
            <a:noFill/>
          </a:ln>
        </p:spPr>
      </p:pic>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005cb9"/>
      </a:accent1>
      <a:accent2>
        <a:srgbClr val="00bfd6"/>
      </a:accent2>
      <a:accent3>
        <a:srgbClr val="007934"/>
      </a:accent3>
      <a:accent4>
        <a:srgbClr val="3fae2a"/>
      </a:accent4>
      <a:accent5>
        <a:srgbClr val="706259"/>
      </a:accent5>
      <a:accent6>
        <a:srgbClr val="aea29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005cb9"/>
      </a:accent1>
      <a:accent2>
        <a:srgbClr val="00bfd6"/>
      </a:accent2>
      <a:accent3>
        <a:srgbClr val="007934"/>
      </a:accent3>
      <a:accent4>
        <a:srgbClr val="3fae2a"/>
      </a:accent4>
      <a:accent5>
        <a:srgbClr val="706259"/>
      </a:accent5>
      <a:accent6>
        <a:srgbClr val="aea29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005cb9"/>
      </a:accent1>
      <a:accent2>
        <a:srgbClr val="00bfd6"/>
      </a:accent2>
      <a:accent3>
        <a:srgbClr val="007934"/>
      </a:accent3>
      <a:accent4>
        <a:srgbClr val="3fae2a"/>
      </a:accent4>
      <a:accent5>
        <a:srgbClr val="706259"/>
      </a:accent5>
      <a:accent6>
        <a:srgbClr val="aea29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005cb9"/>
      </a:accent1>
      <a:accent2>
        <a:srgbClr val="00bfd6"/>
      </a:accent2>
      <a:accent3>
        <a:srgbClr val="007934"/>
      </a:accent3>
      <a:accent4>
        <a:srgbClr val="3fae2a"/>
      </a:accent4>
      <a:accent5>
        <a:srgbClr val="706259"/>
      </a:accent5>
      <a:accent6>
        <a:srgbClr val="aea29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blank</Template>
  <TotalTime>10524</TotalTime>
  <Application>LibreOffice/6.0.7.3$Linux_X86_64 LibreOffice_project/00m0$Build-3</Application>
  <Words>2116</Words>
  <Paragraphs>444</Paragraphs>
  <Company>Mittuniversitetet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2018-06-07T06:50:46Z</dcterms:created>
  <dc:creator>Dima Elijs</dc:creator>
  <dc:description/>
  <dc:language>en-US</dc:language>
  <cp:lastModifiedBy/>
  <cp:lastPrinted>2015-05-26T13:42:18Z</cp:lastPrinted>
  <dcterms:modified xsi:type="dcterms:W3CDTF">2021-06-11T13:05:24Z</dcterms:modified>
  <cp:revision>203</cp:revision>
  <dc:subject/>
  <dc:title>Multi-Camera Light Field Capture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Mittuniversitetet</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37</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65</vt:i4>
  </property>
</Properties>
</file>