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96" r:id="rId4"/>
  </p:sldMasterIdLst>
  <p:notesMasterIdLst>
    <p:notesMasterId r:id="rId27"/>
  </p:notesMasterIdLst>
  <p:sldIdLst>
    <p:sldId id="256" r:id="rId5"/>
    <p:sldId id="259" r:id="rId6"/>
    <p:sldId id="277" r:id="rId7"/>
    <p:sldId id="278" r:id="rId8"/>
    <p:sldId id="261" r:id="rId9"/>
    <p:sldId id="269" r:id="rId10"/>
    <p:sldId id="262" r:id="rId11"/>
    <p:sldId id="258" r:id="rId12"/>
    <p:sldId id="263" r:id="rId13"/>
    <p:sldId id="267" r:id="rId14"/>
    <p:sldId id="268" r:id="rId15"/>
    <p:sldId id="264" r:id="rId16"/>
    <p:sldId id="279" r:id="rId17"/>
    <p:sldId id="270" r:id="rId18"/>
    <p:sldId id="260" r:id="rId19"/>
    <p:sldId id="265" r:id="rId20"/>
    <p:sldId id="271" r:id="rId21"/>
    <p:sldId id="272" r:id="rId22"/>
    <p:sldId id="273" r:id="rId23"/>
    <p:sldId id="274" r:id="rId24"/>
    <p:sldId id="276" r:id="rId25"/>
    <p:sldId id="275" r:id="rId26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4BF75-9489-4020-9E4E-848086776527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375F2-511C-4931-AA44-97CB65C53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96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hyperlink" Target="https://www.its.bldrdoc.gov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46313"/>
            <a:ext cx="9144000" cy="2259850"/>
          </a:xfrm>
        </p:spPr>
        <p:txBody>
          <a:bodyPr anchor="ctr" anchorCtr="0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99548"/>
            <a:ext cx="9144000" cy="145900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9"/>
          <p:cNvSpPr/>
          <p:nvPr userDrawn="1"/>
        </p:nvSpPr>
        <p:spPr>
          <a:xfrm>
            <a:off x="0" y="4645959"/>
            <a:ext cx="12188952" cy="221204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/>
            <a:lightRig rig="soft" dir="t"/>
          </a:scene3d>
          <a:sp3d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375025" lvl="8" indent="0" algn="l">
              <a:lnSpc>
                <a:spcPct val="120000"/>
              </a:lnSpc>
              <a:spcBef>
                <a:spcPts val="0"/>
              </a:spcBef>
            </a:pPr>
            <a:endParaRPr lang="en-US" sz="24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31963" y="4860751"/>
            <a:ext cx="1040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chemeClr val="bg1"/>
                </a:solidFill>
                <a:latin typeface="Palatino Linotype" panose="02040502050505030304" pitchFamily="18" charset="0"/>
                <a:ea typeface="Source Sans Pro" panose="020B0503030403020204" pitchFamily="34" charset="0"/>
              </a:rPr>
              <a:t>ITS: The Nation’s Spectrum and Communications</a:t>
            </a:r>
            <a:r>
              <a:rPr lang="en-US" sz="3200" b="1" baseline="0" dirty="0">
                <a:solidFill>
                  <a:schemeClr val="bg1"/>
                </a:solidFill>
                <a:latin typeface="Palatino Linotype" panose="02040502050505030304" pitchFamily="18" charset="0"/>
                <a:ea typeface="Source Sans Pro" panose="020B0503030403020204" pitchFamily="34" charset="0"/>
              </a:rPr>
              <a:t> Lab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98" y="5898503"/>
            <a:ext cx="822960" cy="8229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19" y="4860751"/>
            <a:ext cx="812318" cy="822960"/>
          </a:xfrm>
          <a:prstGeom prst="rect">
            <a:avLst/>
          </a:prstGeom>
        </p:spPr>
      </p:pic>
      <p:pic>
        <p:nvPicPr>
          <p:cNvPr id="13" name="Picture 12">
            <a:hlinkClick r:id="rId4"/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156" y="6041401"/>
            <a:ext cx="3960400" cy="619103"/>
          </a:xfrm>
          <a:prstGeom prst="rect">
            <a:avLst/>
          </a:prstGeom>
        </p:spPr>
      </p:pic>
      <p:sp>
        <p:nvSpPr>
          <p:cNvPr id="15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141288" y="87313"/>
            <a:ext cx="11947525" cy="517525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CUI markings</a:t>
            </a:r>
          </a:p>
        </p:txBody>
      </p:sp>
    </p:spTree>
    <p:extLst>
      <p:ext uri="{BB962C8B-B14F-4D97-AF65-F5344CB8AC3E}">
        <p14:creationId xmlns:p14="http://schemas.microsoft.com/office/powerpoint/2010/main" val="3571373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1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64208"/>
            <a:ext cx="5638800" cy="450397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64208"/>
            <a:ext cx="5638800" cy="450397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9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859536"/>
            <a:ext cx="11430000" cy="6949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" y="1681163"/>
            <a:ext cx="5613527" cy="497261"/>
          </a:xfrm>
        </p:spPr>
        <p:txBody>
          <a:bodyPr anchor="t" anchorCtr="0"/>
          <a:lstStyle>
            <a:lvl1pPr marL="0" indent="0">
              <a:buNone/>
              <a:defRPr sz="24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48" y="2305107"/>
            <a:ext cx="5613527" cy="388455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41848" cy="497261"/>
          </a:xfrm>
        </p:spPr>
        <p:txBody>
          <a:bodyPr anchor="t" anchorCtr="0"/>
          <a:lstStyle>
            <a:lvl1pPr marL="0" indent="0">
              <a:buNone/>
              <a:defRPr sz="24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05107"/>
            <a:ext cx="5641848" cy="3884556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05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4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5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859536"/>
            <a:ext cx="4355167" cy="685800"/>
          </a:xfrm>
        </p:spPr>
        <p:txBody>
          <a:bodyPr anchor="ctr" anchorCtr="0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6465" y="859536"/>
            <a:ext cx="6636776" cy="51755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1647265"/>
            <a:ext cx="4416552" cy="438912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2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hyperlink" Target="https://www.its.bldrdoc.gov/" TargetMode="Externa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" y="6589156"/>
            <a:ext cx="12192000" cy="274320"/>
          </a:xfrm>
          <a:prstGeom prst="rect">
            <a:avLst/>
          </a:prstGeom>
          <a:solidFill>
            <a:srgbClr val="0141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854789"/>
            <a:ext cx="11430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63859"/>
            <a:ext cx="11430000" cy="4391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33363" marR="0" lvl="0" indent="-233363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173662"/>
              </a:buClr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233363" marR="0" lvl="1" indent="-233363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173662"/>
              </a:buClr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233363" marR="0" lvl="2" indent="-233363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173662"/>
              </a:buClr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233363" marR="0" lvl="3" indent="-233363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173662"/>
              </a:buClr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33363" marR="0" lvl="4" indent="-233363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173662"/>
              </a:buClr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83680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9/10/2020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09360"/>
            <a:ext cx="1219199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83680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B2F9756-37D5-43E7-BAF1-285C14F9A7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9"/>
          <p:cNvSpPr/>
          <p:nvPr userDrawn="1"/>
        </p:nvSpPr>
        <p:spPr>
          <a:xfrm>
            <a:off x="0" y="0"/>
            <a:ext cx="12214231" cy="73152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/>
            <a:lightRig rig="soft" dir="t"/>
          </a:scene3d>
          <a:sp3d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375025" lvl="8" indent="0" algn="l">
              <a:lnSpc>
                <a:spcPct val="120000"/>
              </a:lnSpc>
              <a:spcBef>
                <a:spcPts val="0"/>
              </a:spcBef>
            </a:pPr>
            <a:endParaRPr lang="en-US" sz="24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58" y="123269"/>
            <a:ext cx="457200" cy="457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27" y="123269"/>
            <a:ext cx="451288" cy="457200"/>
          </a:xfrm>
          <a:prstGeom prst="rect">
            <a:avLst/>
          </a:prstGeom>
        </p:spPr>
      </p:pic>
      <p:sp>
        <p:nvSpPr>
          <p:cNvPr id="10" name="Rectangle 9"/>
          <p:cNvSpPr>
            <a:spLocks/>
          </p:cNvSpPr>
          <p:nvPr userDrawn="1"/>
        </p:nvSpPr>
        <p:spPr>
          <a:xfrm>
            <a:off x="3407466" y="329213"/>
            <a:ext cx="2304288" cy="73152"/>
          </a:xfrm>
          <a:prstGeom prst="rect">
            <a:avLst/>
          </a:prstGeom>
          <a:gradFill flip="none" rotWithShape="1">
            <a:gsLst>
              <a:gs pos="0">
                <a:srgbClr val="E7798B"/>
              </a:gs>
              <a:gs pos="100000">
                <a:srgbClr val="E30025"/>
              </a:gs>
            </a:gsLst>
            <a:lin ang="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687605" y="150939"/>
            <a:ext cx="105266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chemeClr val="bg1"/>
                </a:solidFill>
                <a:latin typeface="Palatino Linotype" panose="02040502050505030304" pitchFamily="18" charset="0"/>
                <a:ea typeface="Source Sans Pro" panose="020B0503030403020204" pitchFamily="34" charset="0"/>
              </a:rPr>
              <a:t>ITS: The Nation’s Spectrum and Communications</a:t>
            </a:r>
            <a:r>
              <a:rPr lang="en-US" sz="2200" b="1" baseline="0" dirty="0">
                <a:solidFill>
                  <a:schemeClr val="bg1"/>
                </a:solidFill>
                <a:latin typeface="Palatino Linotype" panose="02040502050505030304" pitchFamily="18" charset="0"/>
                <a:ea typeface="Source Sans Pro" panose="020B0503030403020204" pitchFamily="34" charset="0"/>
              </a:rPr>
              <a:t> Lab</a:t>
            </a:r>
          </a:p>
        </p:txBody>
      </p:sp>
      <p:sp>
        <p:nvSpPr>
          <p:cNvPr id="13" name="Rectangle 12">
            <a:hlinkClick r:id="rId11"/>
          </p:cNvPr>
          <p:cNvSpPr/>
          <p:nvPr userDrawn="1"/>
        </p:nvSpPr>
        <p:spPr>
          <a:xfrm>
            <a:off x="7424189" y="6589156"/>
            <a:ext cx="1441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www.its.bldrdoc.gov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3271804" y="6589156"/>
            <a:ext cx="56400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Institute for Telecommunication Sciences • Boulder, Colorado • </a:t>
            </a:r>
          </a:p>
        </p:txBody>
      </p:sp>
    </p:spTree>
    <p:extLst>
      <p:ext uri="{BB962C8B-B14F-4D97-AF65-F5344CB8AC3E}">
        <p14:creationId xmlns:p14="http://schemas.microsoft.com/office/powerpoint/2010/main" val="71758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0" r:id="rId3"/>
    <p:sldLayoutId id="2147483701" r:id="rId4"/>
    <p:sldLayoutId id="2147483702" r:id="rId5"/>
    <p:sldLayoutId id="2147483703" r:id="rId6"/>
    <p:sldLayoutId id="2147483704" r:id="rId7"/>
  </p:sldLayoutIdLst>
  <p:hf hdr="0" ftr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lang="en-US" sz="3200" kern="1200" dirty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33363" marR="0" indent="-233363" algn="l" defTabSz="685800" rtl="0" eaLnBrk="1" fontAlgn="auto" latinLnBrk="0" hangingPunct="1">
        <a:lnSpc>
          <a:spcPct val="100000"/>
        </a:lnSpc>
        <a:spcBef>
          <a:spcPts val="750"/>
        </a:spcBef>
        <a:spcAft>
          <a:spcPts val="0"/>
        </a:spcAft>
        <a:buClr>
          <a:srgbClr val="173662"/>
        </a:buClr>
        <a:buSzTx/>
        <a:buFont typeface="Calibri" panose="020F0502020204030204" pitchFamily="34" charset="0"/>
        <a:buChar char="●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96875" marR="0" indent="-163513" algn="l" defTabSz="6858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173662"/>
        </a:buClr>
        <a:buSzTx/>
        <a:buFont typeface="Wingdings" panose="05000000000000000000" pitchFamily="2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17525" marR="0" indent="-120650" algn="l" defTabSz="6858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173662"/>
        </a:buClr>
        <a:buSzTx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marR="0" indent="-111125" algn="l" defTabSz="6858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173662"/>
        </a:buClr>
        <a:buSzTx/>
        <a:buFont typeface="Calibri" panose="020F0502020204030204" pitchFamily="34" charset="0"/>
        <a:buChar char="‐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01688" marR="0" indent="-119063" algn="l" defTabSz="6858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173662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pinson@ntia.go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s.bldrdoc.gov/publications/details.aspx?pub=3253" TargetMode="External"/><Relationship Id="rId2" Type="http://schemas.openxmlformats.org/officeDocument/2006/relationships/hyperlink" Target="https://github.com/NTIA/NRMetricFramewor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Confidence Intervals for Metrics and Subjective Tests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Margaret H. Pinson</a:t>
            </a:r>
            <a:br>
              <a:rPr lang="en-US" dirty="0"/>
            </a:br>
            <a:r>
              <a:rPr lang="en-US" dirty="0">
                <a:hlinkClick r:id="rId2"/>
              </a:rPr>
              <a:t>mpinson@ntia.gov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553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CDE83-025D-4F7C-BC34-C1945FC28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Gain Independence from Range of Quality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0AAB01-1E0A-432D-A8DD-F6D4F3833F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1000" y="1663859"/>
                <a:ext cx="11430000" cy="1042019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𝑎𝑔𝑟𝑒𝑒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𝑟𝑎𝑛𝑘𝑖𝑛𝑔</m:t>
                          </m:r>
                        </m:e>
                      </m:rad>
                      <m: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≈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−1.2×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𝑎𝑔𝑟𝑒𝑒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𝑡𝑖𝑒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+1.0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𝑐𝑜𝑛𝑐𝑢𝑟</m:t>
                      </m:r>
                      <m:r>
                        <a:rPr lang="en-US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𝑎𝑔𝑟𝑒𝑒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𝑟𝑎𝑛𝑘𝑖𝑛𝑔</m:t>
                          </m:r>
                        </m:e>
                      </m:ra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+1.2 ×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𝑎𝑔𝑟𝑒𝑒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𝑡𝑖𝑒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0AAB01-1E0A-432D-A8DD-F6D4F3833F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663859"/>
                <a:ext cx="11430000" cy="104201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2844B-C3A9-438A-A7C7-E20C76C66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E70866-AB28-494B-9B2F-475431FBF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FD94E6-8A52-4A2A-BFA1-999D1BA117B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6" r="7301"/>
          <a:stretch/>
        </p:blipFill>
        <p:spPr bwMode="auto">
          <a:xfrm>
            <a:off x="1735494" y="2523509"/>
            <a:ext cx="8535955" cy="389407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12933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ABEA0-9BE4-4582-B249-29998CBB1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Lab-to-lab 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4D4DF-6E12-4123-9761-5BE059745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disagree</a:t>
            </a:r>
            <a:r>
              <a:rPr lang="en-US" dirty="0"/>
              <a:t> is ≤ 1% and typically  ≈0.17%</a:t>
            </a:r>
          </a:p>
          <a:p>
            <a:r>
              <a:rPr lang="en-US" i="1" dirty="0"/>
              <a:t>unconfirmed</a:t>
            </a:r>
            <a:r>
              <a:rPr lang="en-US" dirty="0"/>
              <a:t> is ≤ 31% and typically ≈20%</a:t>
            </a:r>
          </a:p>
          <a:p>
            <a:r>
              <a:rPr lang="en-US" i="1" dirty="0"/>
              <a:t>concur</a:t>
            </a:r>
            <a:r>
              <a:rPr lang="en-US" dirty="0"/>
              <a:t> ranges from 0.91 to 1.05</a:t>
            </a:r>
          </a:p>
          <a:p>
            <a:r>
              <a:rPr lang="en-US" i="1" dirty="0"/>
              <a:t>disagree</a:t>
            </a:r>
            <a:r>
              <a:rPr lang="en-US" dirty="0"/>
              <a:t> and </a:t>
            </a:r>
            <a:r>
              <a:rPr lang="en-US" i="1" dirty="0"/>
              <a:t>concur</a:t>
            </a:r>
            <a:r>
              <a:rPr lang="en-US" dirty="0"/>
              <a:t> are minimally influenced by the range of quality in the dataset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FE6C7-ADB1-4E60-AF8A-DA444FC72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5F5090-4367-415D-B8D9-EB55F8815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24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C113FF6-77A9-4BFA-9092-B74122298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Confusion Matrices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843AF-7CA1-4BCA-B875-1F7BBB4E8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48AB98-18E6-435F-9ECF-F26234BEC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5E91DE9-AFEF-4CBC-AD0E-7BA5FDE8F4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829698"/>
              </p:ext>
            </p:extLst>
          </p:nvPr>
        </p:nvGraphicFramePr>
        <p:xfrm>
          <a:off x="124135" y="4625644"/>
          <a:ext cx="5847728" cy="1600756"/>
        </p:xfrm>
        <a:graphic>
          <a:graphicData uri="http://schemas.openxmlformats.org/drawingml/2006/table">
            <a:tbl>
              <a:tblPr firstRow="1" firstCol="1" bandRow="1"/>
              <a:tblGrid>
                <a:gridCol w="1359937">
                  <a:extLst>
                    <a:ext uri="{9D8B030D-6E8A-4147-A177-3AD203B41FA5}">
                      <a16:colId xmlns:a16="http://schemas.microsoft.com/office/drawing/2014/main" val="228912620"/>
                    </a:ext>
                  </a:extLst>
                </a:gridCol>
                <a:gridCol w="1165660">
                  <a:extLst>
                    <a:ext uri="{9D8B030D-6E8A-4147-A177-3AD203B41FA5}">
                      <a16:colId xmlns:a16="http://schemas.microsoft.com/office/drawing/2014/main" val="1950154193"/>
                    </a:ext>
                  </a:extLst>
                </a:gridCol>
                <a:gridCol w="1165660">
                  <a:extLst>
                    <a:ext uri="{9D8B030D-6E8A-4147-A177-3AD203B41FA5}">
                      <a16:colId xmlns:a16="http://schemas.microsoft.com/office/drawing/2014/main" val="1575600889"/>
                    </a:ext>
                  </a:extLst>
                </a:gridCol>
                <a:gridCol w="1165660">
                  <a:extLst>
                    <a:ext uri="{9D8B030D-6E8A-4147-A177-3AD203B41FA5}">
                      <a16:colId xmlns:a16="http://schemas.microsoft.com/office/drawing/2014/main" val="1123075888"/>
                    </a:ext>
                  </a:extLst>
                </a:gridCol>
                <a:gridCol w="990811">
                  <a:extLst>
                    <a:ext uri="{9D8B030D-6E8A-4147-A177-3AD203B41FA5}">
                      <a16:colId xmlns:a16="http://schemas.microsoft.com/office/drawing/2014/main" val="991026848"/>
                    </a:ext>
                  </a:extLst>
                </a:gridCol>
              </a:tblGrid>
              <a:tr h="129895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Subjective Test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104416"/>
                  </a:ext>
                </a:extLst>
              </a:tr>
              <a:tr h="268669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Better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Equivalent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Worse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487303"/>
                  </a:ext>
                </a:extLst>
              </a:tr>
              <a:tr h="546219">
                <a:tc rowSpan="2"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Ad-Hoc Evaluation or Pilot Test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Better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Correct Ranking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False Distinction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False Ranking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9853376"/>
                  </a:ext>
                </a:extLst>
              </a:tr>
              <a:tr h="5462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Worse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False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Ranking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False Distinction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Correct Ranking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94275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D8B6909-8326-444B-AA8C-F7519D846B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222084"/>
              </p:ext>
            </p:extLst>
          </p:nvPr>
        </p:nvGraphicFramePr>
        <p:xfrm>
          <a:off x="-2" y="2140897"/>
          <a:ext cx="5971865" cy="2058832"/>
        </p:xfrm>
        <a:graphic>
          <a:graphicData uri="http://schemas.openxmlformats.org/drawingml/2006/table">
            <a:tbl>
              <a:tblPr firstRow="1" firstCol="1" bandRow="1"/>
              <a:tblGrid>
                <a:gridCol w="1091684">
                  <a:extLst>
                    <a:ext uri="{9D8B030D-6E8A-4147-A177-3AD203B41FA5}">
                      <a16:colId xmlns:a16="http://schemas.microsoft.com/office/drawing/2014/main" val="3779596788"/>
                    </a:ext>
                  </a:extLst>
                </a:gridCol>
                <a:gridCol w="1123400">
                  <a:extLst>
                    <a:ext uri="{9D8B030D-6E8A-4147-A177-3AD203B41FA5}">
                      <a16:colId xmlns:a16="http://schemas.microsoft.com/office/drawing/2014/main" val="4151020408"/>
                    </a:ext>
                  </a:extLst>
                </a:gridCol>
                <a:gridCol w="1240447">
                  <a:extLst>
                    <a:ext uri="{9D8B030D-6E8A-4147-A177-3AD203B41FA5}">
                      <a16:colId xmlns:a16="http://schemas.microsoft.com/office/drawing/2014/main" val="3910334846"/>
                    </a:ext>
                  </a:extLst>
                </a:gridCol>
                <a:gridCol w="1258167">
                  <a:extLst>
                    <a:ext uri="{9D8B030D-6E8A-4147-A177-3AD203B41FA5}">
                      <a16:colId xmlns:a16="http://schemas.microsoft.com/office/drawing/2014/main" val="3349637811"/>
                    </a:ext>
                  </a:extLst>
                </a:gridCol>
                <a:gridCol w="1258167">
                  <a:extLst>
                    <a:ext uri="{9D8B030D-6E8A-4147-A177-3AD203B41FA5}">
                      <a16:colId xmlns:a16="http://schemas.microsoft.com/office/drawing/2014/main" val="4168095077"/>
                    </a:ext>
                  </a:extLst>
                </a:gridCol>
              </a:tblGrid>
              <a:tr h="397030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Subjective Lab 1</a:t>
                      </a:r>
                      <a:endParaRPr lang="en-US" sz="20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571483"/>
                  </a:ext>
                </a:extLst>
              </a:tr>
              <a:tr h="335220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Better</a:t>
                      </a:r>
                      <a:endParaRPr lang="en-US" sz="200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Equivalent</a:t>
                      </a:r>
                      <a:endParaRPr lang="en-US" sz="20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Worse</a:t>
                      </a:r>
                      <a:endParaRPr lang="en-US" sz="200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8336478"/>
                  </a:ext>
                </a:extLst>
              </a:tr>
              <a:tr h="335220">
                <a:tc rowSpan="3"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Subjective Lab 2</a:t>
                      </a:r>
                      <a:endParaRPr lang="en-US" sz="20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Better</a:t>
                      </a:r>
                      <a:endParaRPr lang="en-US" sz="200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Agree Ranking</a:t>
                      </a:r>
                      <a:endParaRPr lang="en-US" sz="20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Unconfirmed</a:t>
                      </a:r>
                      <a:endParaRPr lang="en-US" sz="20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Disagree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5100348"/>
                  </a:ext>
                </a:extLst>
              </a:tr>
              <a:tr h="3352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Equivalent</a:t>
                      </a:r>
                      <a:endParaRPr lang="en-US" sz="200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Unconfirmed</a:t>
                      </a:r>
                      <a:endParaRPr lang="en-US" sz="200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Agree Tie</a:t>
                      </a:r>
                      <a:endParaRPr lang="en-US" sz="200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Unconfirmed</a:t>
                      </a:r>
                      <a:endParaRPr lang="en-US" sz="200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870773"/>
                  </a:ext>
                </a:extLst>
              </a:tr>
              <a:tr h="3352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Worse</a:t>
                      </a:r>
                      <a:endParaRPr lang="en-US" sz="200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Disagree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Unconfirmed</a:t>
                      </a:r>
                      <a:endParaRPr lang="en-US" sz="200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Agree Ranking</a:t>
                      </a:r>
                      <a:endParaRPr lang="en-US" sz="20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84452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968504B7-9375-4C38-98B7-5C820C42142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92469862"/>
                  </p:ext>
                </p:extLst>
              </p:nvPr>
            </p:nvGraphicFramePr>
            <p:xfrm>
              <a:off x="6220137" y="1876650"/>
              <a:ext cx="5635415" cy="226126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71666">
                      <a:extLst>
                        <a:ext uri="{9D8B030D-6E8A-4147-A177-3AD203B41FA5}">
                          <a16:colId xmlns:a16="http://schemas.microsoft.com/office/drawing/2014/main" val="2010763153"/>
                        </a:ext>
                      </a:extLst>
                    </a:gridCol>
                    <a:gridCol w="1255388">
                      <a:extLst>
                        <a:ext uri="{9D8B030D-6E8A-4147-A177-3AD203B41FA5}">
                          <a16:colId xmlns:a16="http://schemas.microsoft.com/office/drawing/2014/main" val="3719525256"/>
                        </a:ext>
                      </a:extLst>
                    </a:gridCol>
                    <a:gridCol w="1161941">
                      <a:extLst>
                        <a:ext uri="{9D8B030D-6E8A-4147-A177-3AD203B41FA5}">
                          <a16:colId xmlns:a16="http://schemas.microsoft.com/office/drawing/2014/main" val="1175036690"/>
                        </a:ext>
                      </a:extLst>
                    </a:gridCol>
                    <a:gridCol w="1161941">
                      <a:extLst>
                        <a:ext uri="{9D8B030D-6E8A-4147-A177-3AD203B41FA5}">
                          <a16:colId xmlns:a16="http://schemas.microsoft.com/office/drawing/2014/main" val="1225583223"/>
                        </a:ext>
                      </a:extLst>
                    </a:gridCol>
                    <a:gridCol w="1084479">
                      <a:extLst>
                        <a:ext uri="{9D8B030D-6E8A-4147-A177-3AD203B41FA5}">
                          <a16:colId xmlns:a16="http://schemas.microsoft.com/office/drawing/2014/main" val="1713572668"/>
                        </a:ext>
                      </a:extLst>
                    </a:gridCol>
                  </a:tblGrid>
                  <a:tr h="299581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Subjective Test (MOS)</a:t>
                          </a:r>
                          <a:endParaRPr lang="en-US" sz="20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663416"/>
                      </a:ext>
                    </a:extLst>
                  </a:tr>
                  <a:tr h="299581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90384680"/>
                      </a:ext>
                    </a:extLst>
                  </a:tr>
                  <a:tr h="619643">
                    <a:tc rowSpan="3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Metric (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1600" b="1" i="1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𝑴𝑶𝑺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)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 defTabSz="914400" rtl="0" eaLnBrk="1" latinLnBrk="0" hangingPunct="1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kern="12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False 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90301643"/>
                      </a:ext>
                    </a:extLst>
                  </a:tr>
                  <a:tr h="422821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Tie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Tie</a:t>
                          </a:r>
                          <a:endParaRPr lang="en-US" sz="2000" b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Tie</a:t>
                          </a:r>
                          <a:endParaRPr lang="en-US" sz="2000" b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3165162"/>
                      </a:ext>
                    </a:extLst>
                  </a:tr>
                  <a:tr h="61964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kern="12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False 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152288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968504B7-9375-4C38-98B7-5C820C42142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92469862"/>
                  </p:ext>
                </p:extLst>
              </p:nvPr>
            </p:nvGraphicFramePr>
            <p:xfrm>
              <a:off x="6220137" y="1876650"/>
              <a:ext cx="5635415" cy="226126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71666">
                      <a:extLst>
                        <a:ext uri="{9D8B030D-6E8A-4147-A177-3AD203B41FA5}">
                          <a16:colId xmlns:a16="http://schemas.microsoft.com/office/drawing/2014/main" val="2010763153"/>
                        </a:ext>
                      </a:extLst>
                    </a:gridCol>
                    <a:gridCol w="1255388">
                      <a:extLst>
                        <a:ext uri="{9D8B030D-6E8A-4147-A177-3AD203B41FA5}">
                          <a16:colId xmlns:a16="http://schemas.microsoft.com/office/drawing/2014/main" val="3719525256"/>
                        </a:ext>
                      </a:extLst>
                    </a:gridCol>
                    <a:gridCol w="1161941">
                      <a:extLst>
                        <a:ext uri="{9D8B030D-6E8A-4147-A177-3AD203B41FA5}">
                          <a16:colId xmlns:a16="http://schemas.microsoft.com/office/drawing/2014/main" val="1175036690"/>
                        </a:ext>
                      </a:extLst>
                    </a:gridCol>
                    <a:gridCol w="1161941">
                      <a:extLst>
                        <a:ext uri="{9D8B030D-6E8A-4147-A177-3AD203B41FA5}">
                          <a16:colId xmlns:a16="http://schemas.microsoft.com/office/drawing/2014/main" val="1225583223"/>
                        </a:ext>
                      </a:extLst>
                    </a:gridCol>
                    <a:gridCol w="1084479">
                      <a:extLst>
                        <a:ext uri="{9D8B030D-6E8A-4147-A177-3AD203B41FA5}">
                          <a16:colId xmlns:a16="http://schemas.microsoft.com/office/drawing/2014/main" val="1713572668"/>
                        </a:ext>
                      </a:extLst>
                    </a:gridCol>
                  </a:tblGrid>
                  <a:tr h="299581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Subjective Test (MOS)</a:t>
                          </a:r>
                          <a:endParaRPr lang="en-US" sz="20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663416"/>
                      </a:ext>
                    </a:extLst>
                  </a:tr>
                  <a:tr h="299581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90384680"/>
                      </a:ext>
                    </a:extLst>
                  </a:tr>
                  <a:tr h="619643">
                    <a:tc row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t="-38095" r="-483019" b="-7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 defTabSz="914400" rtl="0" eaLnBrk="1" latinLnBrk="0" hangingPunct="1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kern="12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False 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90301643"/>
                      </a:ext>
                    </a:extLst>
                  </a:tr>
                  <a:tr h="422821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Tie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Tie</a:t>
                          </a:r>
                          <a:endParaRPr lang="en-US" sz="2000" b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Tie</a:t>
                          </a:r>
                          <a:endParaRPr lang="en-US" sz="2000" b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3165162"/>
                      </a:ext>
                    </a:extLst>
                  </a:tr>
                  <a:tr h="61964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kern="12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False 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152288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C43EA600-2009-4968-AD91-A5BE0F1A867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60032136"/>
                  </p:ext>
                </p:extLst>
              </p:nvPr>
            </p:nvGraphicFramePr>
            <p:xfrm>
              <a:off x="6220139" y="4558089"/>
              <a:ext cx="5590862" cy="160075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27111">
                      <a:extLst>
                        <a:ext uri="{9D8B030D-6E8A-4147-A177-3AD203B41FA5}">
                          <a16:colId xmlns:a16="http://schemas.microsoft.com/office/drawing/2014/main" val="3746099026"/>
                        </a:ext>
                      </a:extLst>
                    </a:gridCol>
                    <a:gridCol w="1212980">
                      <a:extLst>
                        <a:ext uri="{9D8B030D-6E8A-4147-A177-3AD203B41FA5}">
                          <a16:colId xmlns:a16="http://schemas.microsoft.com/office/drawing/2014/main" val="3225715032"/>
                        </a:ext>
                      </a:extLst>
                    </a:gridCol>
                    <a:gridCol w="1222111">
                      <a:extLst>
                        <a:ext uri="{9D8B030D-6E8A-4147-A177-3AD203B41FA5}">
                          <a16:colId xmlns:a16="http://schemas.microsoft.com/office/drawing/2014/main" val="2168977442"/>
                        </a:ext>
                      </a:extLst>
                    </a:gridCol>
                    <a:gridCol w="1152755">
                      <a:extLst>
                        <a:ext uri="{9D8B030D-6E8A-4147-A177-3AD203B41FA5}">
                          <a16:colId xmlns:a16="http://schemas.microsoft.com/office/drawing/2014/main" val="2350858967"/>
                        </a:ext>
                      </a:extLst>
                    </a:gridCol>
                    <a:gridCol w="1075905">
                      <a:extLst>
                        <a:ext uri="{9D8B030D-6E8A-4147-A177-3AD203B41FA5}">
                          <a16:colId xmlns:a16="http://schemas.microsoft.com/office/drawing/2014/main" val="1506516456"/>
                        </a:ext>
                      </a:extLst>
                    </a:gridCol>
                  </a:tblGrid>
                  <a:tr h="263885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Subjective Test (MOS)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80121502"/>
                      </a:ext>
                    </a:extLst>
                  </a:tr>
                  <a:tr h="263885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77380091"/>
                      </a:ext>
                    </a:extLst>
                  </a:tr>
                  <a:tr h="536493">
                    <a:tc rowSpan="2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Metric (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1600" b="1" i="1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𝑴𝑶𝑺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)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Ranking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72613502"/>
                      </a:ext>
                    </a:extLst>
                  </a:tr>
                  <a:tr h="53649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</a:t>
                          </a:r>
                          <a:r>
                            <a:rPr lang="en-US" sz="1600" b="0" kern="12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e</a:t>
                          </a: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600" b="0" kern="12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742744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C43EA600-2009-4968-AD91-A5BE0F1A867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60032136"/>
                  </p:ext>
                </p:extLst>
              </p:nvPr>
            </p:nvGraphicFramePr>
            <p:xfrm>
              <a:off x="6220139" y="4558089"/>
              <a:ext cx="5590862" cy="160075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27111">
                      <a:extLst>
                        <a:ext uri="{9D8B030D-6E8A-4147-A177-3AD203B41FA5}">
                          <a16:colId xmlns:a16="http://schemas.microsoft.com/office/drawing/2014/main" val="3746099026"/>
                        </a:ext>
                      </a:extLst>
                    </a:gridCol>
                    <a:gridCol w="1212980">
                      <a:extLst>
                        <a:ext uri="{9D8B030D-6E8A-4147-A177-3AD203B41FA5}">
                          <a16:colId xmlns:a16="http://schemas.microsoft.com/office/drawing/2014/main" val="3225715032"/>
                        </a:ext>
                      </a:extLst>
                    </a:gridCol>
                    <a:gridCol w="1222111">
                      <a:extLst>
                        <a:ext uri="{9D8B030D-6E8A-4147-A177-3AD203B41FA5}">
                          <a16:colId xmlns:a16="http://schemas.microsoft.com/office/drawing/2014/main" val="2168977442"/>
                        </a:ext>
                      </a:extLst>
                    </a:gridCol>
                    <a:gridCol w="1152755">
                      <a:extLst>
                        <a:ext uri="{9D8B030D-6E8A-4147-A177-3AD203B41FA5}">
                          <a16:colId xmlns:a16="http://schemas.microsoft.com/office/drawing/2014/main" val="2350858967"/>
                        </a:ext>
                      </a:extLst>
                    </a:gridCol>
                    <a:gridCol w="1075905">
                      <a:extLst>
                        <a:ext uri="{9D8B030D-6E8A-4147-A177-3AD203B41FA5}">
                          <a16:colId xmlns:a16="http://schemas.microsoft.com/office/drawing/2014/main" val="1506516456"/>
                        </a:ext>
                      </a:extLst>
                    </a:gridCol>
                  </a:tblGrid>
                  <a:tr h="263885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Subjective Test (MOS)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80121502"/>
                      </a:ext>
                    </a:extLst>
                  </a:tr>
                  <a:tr h="263885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77380091"/>
                      </a:ext>
                    </a:extLst>
                  </a:tr>
                  <a:tr h="536493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t="-53672" r="-505263" b="-79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Ranking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72613502"/>
                      </a:ext>
                    </a:extLst>
                  </a:tr>
                  <a:tr h="53649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</a:t>
                          </a:r>
                          <a:r>
                            <a:rPr lang="en-US" sz="1600" b="0" kern="12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e</a:t>
                          </a: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600" b="0" kern="12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742744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71969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B8FFCBC-E2CB-423A-B745-D0CEE3B74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Ad-hoc Evaluations and Pilot Tests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EFC3F-5582-46DB-BF19-08F8CB9AF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2E4B70-78CF-49D9-998A-E8BBA9059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182E87-5E8B-4B22-8DC0-D6B2A8FE19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26" t="-313" r="7310"/>
          <a:stretch/>
        </p:blipFill>
        <p:spPr bwMode="auto">
          <a:xfrm>
            <a:off x="1767040" y="1627760"/>
            <a:ext cx="8674614" cy="371266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1EF2C48-28E7-4586-86D9-E375B4A2DB00}"/>
              </a:ext>
            </a:extLst>
          </p:cNvPr>
          <p:cNvGraphicFramePr>
            <a:graphicFrameLocks noGrp="1"/>
          </p:cNvGraphicFramePr>
          <p:nvPr/>
        </p:nvGraphicFramePr>
        <p:xfrm>
          <a:off x="2332294" y="5350439"/>
          <a:ext cx="7544106" cy="1151236"/>
        </p:xfrm>
        <a:graphic>
          <a:graphicData uri="http://schemas.openxmlformats.org/drawingml/2006/table">
            <a:tbl>
              <a:tblPr firstRow="1" firstCol="1" bandRow="1"/>
              <a:tblGrid>
                <a:gridCol w="1077845">
                  <a:extLst>
                    <a:ext uri="{9D8B030D-6E8A-4147-A177-3AD203B41FA5}">
                      <a16:colId xmlns:a16="http://schemas.microsoft.com/office/drawing/2014/main" val="874391212"/>
                    </a:ext>
                  </a:extLst>
                </a:gridCol>
                <a:gridCol w="1077036">
                  <a:extLst>
                    <a:ext uri="{9D8B030D-6E8A-4147-A177-3AD203B41FA5}">
                      <a16:colId xmlns:a16="http://schemas.microsoft.com/office/drawing/2014/main" val="1021831435"/>
                    </a:ext>
                  </a:extLst>
                </a:gridCol>
                <a:gridCol w="1077845">
                  <a:extLst>
                    <a:ext uri="{9D8B030D-6E8A-4147-A177-3AD203B41FA5}">
                      <a16:colId xmlns:a16="http://schemas.microsoft.com/office/drawing/2014/main" val="3497457615"/>
                    </a:ext>
                  </a:extLst>
                </a:gridCol>
                <a:gridCol w="1077845">
                  <a:extLst>
                    <a:ext uri="{9D8B030D-6E8A-4147-A177-3AD203B41FA5}">
                      <a16:colId xmlns:a16="http://schemas.microsoft.com/office/drawing/2014/main" val="1583976340"/>
                    </a:ext>
                  </a:extLst>
                </a:gridCol>
                <a:gridCol w="1077845">
                  <a:extLst>
                    <a:ext uri="{9D8B030D-6E8A-4147-A177-3AD203B41FA5}">
                      <a16:colId xmlns:a16="http://schemas.microsoft.com/office/drawing/2014/main" val="3433617276"/>
                    </a:ext>
                  </a:extLst>
                </a:gridCol>
                <a:gridCol w="1077845">
                  <a:extLst>
                    <a:ext uri="{9D8B030D-6E8A-4147-A177-3AD203B41FA5}">
                      <a16:colId xmlns:a16="http://schemas.microsoft.com/office/drawing/2014/main" val="3485465344"/>
                    </a:ext>
                  </a:extLst>
                </a:gridCol>
                <a:gridCol w="1077845">
                  <a:extLst>
                    <a:ext uri="{9D8B030D-6E8A-4147-A177-3AD203B41FA5}">
                      <a16:colId xmlns:a16="http://schemas.microsoft.com/office/drawing/2014/main" val="2978901759"/>
                    </a:ext>
                  </a:extLst>
                </a:gridCol>
              </a:tblGrid>
              <a:tr h="435283"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18415" marB="18415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Person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People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People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Subjects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Subjects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Subjects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669389"/>
                  </a:ext>
                </a:extLst>
              </a:tr>
              <a:tr h="232924"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18415" marB="18415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11.4%</a:t>
                      </a: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8.5%</a:t>
                      </a: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6.8%</a:t>
                      </a: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4.4%</a:t>
                      </a: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3.5%</a:t>
                      </a: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3.0%</a:t>
                      </a: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6883090"/>
                  </a:ext>
                </a:extLst>
              </a:tr>
              <a:tr h="435283"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Range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18415" marB="18415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 to 30%</a:t>
                      </a: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 to 26%</a:t>
                      </a: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 to 21%</a:t>
                      </a: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 to 17%</a:t>
                      </a: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 to 13%</a:t>
                      </a: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 to 10%</a:t>
                      </a: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2839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338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B8FFCBC-E2CB-423A-B745-D0CEE3B74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Ad-hoc Evaluations and Pilot Tests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EFC3F-5582-46DB-BF19-08F8CB9AF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2E4B70-78CF-49D9-998A-E8BBA9059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182E87-5E8B-4B22-8DC0-D6B2A8FE19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26" t="-313" r="7310"/>
          <a:stretch/>
        </p:blipFill>
        <p:spPr bwMode="auto">
          <a:xfrm>
            <a:off x="1767040" y="1627760"/>
            <a:ext cx="8674614" cy="371266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1EF2C48-28E7-4586-86D9-E375B4A2D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09355"/>
              </p:ext>
            </p:extLst>
          </p:nvPr>
        </p:nvGraphicFramePr>
        <p:xfrm>
          <a:off x="2332294" y="5350439"/>
          <a:ext cx="7544106" cy="1151236"/>
        </p:xfrm>
        <a:graphic>
          <a:graphicData uri="http://schemas.openxmlformats.org/drawingml/2006/table">
            <a:tbl>
              <a:tblPr firstRow="1" firstCol="1" bandRow="1"/>
              <a:tblGrid>
                <a:gridCol w="1077845">
                  <a:extLst>
                    <a:ext uri="{9D8B030D-6E8A-4147-A177-3AD203B41FA5}">
                      <a16:colId xmlns:a16="http://schemas.microsoft.com/office/drawing/2014/main" val="874391212"/>
                    </a:ext>
                  </a:extLst>
                </a:gridCol>
                <a:gridCol w="1077036">
                  <a:extLst>
                    <a:ext uri="{9D8B030D-6E8A-4147-A177-3AD203B41FA5}">
                      <a16:colId xmlns:a16="http://schemas.microsoft.com/office/drawing/2014/main" val="1021831435"/>
                    </a:ext>
                  </a:extLst>
                </a:gridCol>
                <a:gridCol w="1077845">
                  <a:extLst>
                    <a:ext uri="{9D8B030D-6E8A-4147-A177-3AD203B41FA5}">
                      <a16:colId xmlns:a16="http://schemas.microsoft.com/office/drawing/2014/main" val="3497457615"/>
                    </a:ext>
                  </a:extLst>
                </a:gridCol>
                <a:gridCol w="1077845">
                  <a:extLst>
                    <a:ext uri="{9D8B030D-6E8A-4147-A177-3AD203B41FA5}">
                      <a16:colId xmlns:a16="http://schemas.microsoft.com/office/drawing/2014/main" val="1583976340"/>
                    </a:ext>
                  </a:extLst>
                </a:gridCol>
                <a:gridCol w="1077845">
                  <a:extLst>
                    <a:ext uri="{9D8B030D-6E8A-4147-A177-3AD203B41FA5}">
                      <a16:colId xmlns:a16="http://schemas.microsoft.com/office/drawing/2014/main" val="3433617276"/>
                    </a:ext>
                  </a:extLst>
                </a:gridCol>
                <a:gridCol w="1077845">
                  <a:extLst>
                    <a:ext uri="{9D8B030D-6E8A-4147-A177-3AD203B41FA5}">
                      <a16:colId xmlns:a16="http://schemas.microsoft.com/office/drawing/2014/main" val="3485465344"/>
                    </a:ext>
                  </a:extLst>
                </a:gridCol>
                <a:gridCol w="1077845">
                  <a:extLst>
                    <a:ext uri="{9D8B030D-6E8A-4147-A177-3AD203B41FA5}">
                      <a16:colId xmlns:a16="http://schemas.microsoft.com/office/drawing/2014/main" val="2978901759"/>
                    </a:ext>
                  </a:extLst>
                </a:gridCol>
              </a:tblGrid>
              <a:tr h="435283"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18415" marB="18415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Person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People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People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Subjects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Subjects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Subjects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669389"/>
                  </a:ext>
                </a:extLst>
              </a:tr>
              <a:tr h="232924"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18415" marB="18415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11.4%</a:t>
                      </a: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8.5%</a:t>
                      </a: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6.8%</a:t>
                      </a: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4.4%</a:t>
                      </a: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3.5%</a:t>
                      </a: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3.0%</a:t>
                      </a: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6883090"/>
                  </a:ext>
                </a:extLst>
              </a:tr>
              <a:tr h="435283"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Range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18415" marB="18415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 to 30%</a:t>
                      </a: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 to 26%</a:t>
                      </a: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 to 21%</a:t>
                      </a: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 to 17%</a:t>
                      </a: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 to 13%</a:t>
                      </a: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 to 10%</a:t>
                      </a:r>
                    </a:p>
                  </a:txBody>
                  <a:tcPr marL="36830" marR="36830" marT="18415" marB="1841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2839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906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56F68-4AE3-4E36-8C78-C6B62BED3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B90ADF-663D-4F0B-A792-AC26AB666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306C57-AD8E-4045-885F-FBEA7A510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15</a:t>
            </a:fld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A3778D6-DF2F-4C78-A2D1-90FC75579983}"/>
              </a:ext>
            </a:extLst>
          </p:cNvPr>
          <p:cNvGrpSpPr/>
          <p:nvPr/>
        </p:nvGrpSpPr>
        <p:grpSpPr>
          <a:xfrm>
            <a:off x="1408717" y="2108527"/>
            <a:ext cx="9508099" cy="754052"/>
            <a:chOff x="1376637" y="2622661"/>
            <a:chExt cx="9508099" cy="75405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C8A950C-C2BF-4DD5-845B-D81AF2CECA60}"/>
                </a:ext>
              </a:extLst>
            </p:cNvPr>
            <p:cNvSpPr/>
            <p:nvPr/>
          </p:nvSpPr>
          <p:spPr>
            <a:xfrm>
              <a:off x="1376637" y="2791938"/>
              <a:ext cx="136204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Ratings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F40678E-013F-4221-8013-EE6C20488072}"/>
                </a:ext>
              </a:extLst>
            </p:cNvPr>
            <p:cNvSpPr/>
            <p:nvPr/>
          </p:nvSpPr>
          <p:spPr>
            <a:xfrm>
              <a:off x="6430300" y="2791937"/>
              <a:ext cx="4454436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32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Confidence interval (CI)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39E58B66-850C-4DFC-A652-3B08679EFEEF}"/>
                </a:ext>
              </a:extLst>
            </p:cNvPr>
            <p:cNvCxnSpPr>
              <a:cxnSpLocks/>
            </p:cNvCxnSpPr>
            <p:nvPr/>
          </p:nvCxnSpPr>
          <p:spPr>
            <a:xfrm>
              <a:off x="3407276" y="3156882"/>
              <a:ext cx="2578359" cy="0"/>
            </a:xfrm>
            <a:prstGeom prst="straightConnector1">
              <a:avLst/>
            </a:prstGeom>
            <a:ln w="76200">
              <a:solidFill>
                <a:schemeClr val="accent2">
                  <a:lumMod val="60000"/>
                  <a:lumOff val="40000"/>
                </a:schemeClr>
              </a:solidFill>
              <a:headEnd w="lg" len="lg"/>
              <a:tailEnd type="stealt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46CFDFB-BFEB-4E7D-A897-B459E507F55E}"/>
                </a:ext>
              </a:extLst>
            </p:cNvPr>
            <p:cNvSpPr txBox="1"/>
            <p:nvPr/>
          </p:nvSpPr>
          <p:spPr>
            <a:xfrm>
              <a:off x="3407276" y="2622661"/>
              <a:ext cx="23544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Student’s </a:t>
              </a:r>
              <a:r>
                <a:rPr lang="en-US" sz="2400" i="1" dirty="0"/>
                <a:t>t</a:t>
              </a:r>
              <a:r>
                <a:rPr lang="en-US" sz="2400" dirty="0"/>
                <a:t>-test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E30BFE7-D1DA-46AE-825E-4A86D166E207}"/>
              </a:ext>
            </a:extLst>
          </p:cNvPr>
          <p:cNvGrpSpPr/>
          <p:nvPr/>
        </p:nvGrpSpPr>
        <p:grpSpPr>
          <a:xfrm>
            <a:off x="505420" y="3442297"/>
            <a:ext cx="10674432" cy="1077218"/>
            <a:chOff x="485180" y="4454395"/>
            <a:chExt cx="10674432" cy="107721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4A9AE53-B613-4366-A081-07EE18289D8A}"/>
                </a:ext>
              </a:extLst>
            </p:cNvPr>
            <p:cNvSpPr/>
            <p:nvPr/>
          </p:nvSpPr>
          <p:spPr>
            <a:xfrm>
              <a:off x="485180" y="4454395"/>
              <a:ext cx="3144964" cy="107721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Ratings vs Ratings </a:t>
              </a:r>
              <a:br>
                <a:rPr lang="en-US" sz="32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</a:br>
              <a:r>
                <a:rPr lang="en-US" sz="32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2 Labs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01F9FA5-7F89-4CCF-A2E9-93DEC726CFDB}"/>
                </a:ext>
              </a:extLst>
            </p:cNvPr>
            <p:cNvSpPr/>
            <p:nvPr/>
          </p:nvSpPr>
          <p:spPr>
            <a:xfrm>
              <a:off x="6430299" y="4700617"/>
              <a:ext cx="4729313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32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Error rates</a:t>
              </a:r>
              <a:endParaRPr lang="en-US" sz="3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3530784A-A046-4ABA-9546-3F0E9A8ADB6D}"/>
                </a:ext>
              </a:extLst>
            </p:cNvPr>
            <p:cNvCxnSpPr>
              <a:cxnSpLocks/>
            </p:cNvCxnSpPr>
            <p:nvPr/>
          </p:nvCxnSpPr>
          <p:spPr>
            <a:xfrm>
              <a:off x="3407276" y="5065562"/>
              <a:ext cx="2578359" cy="0"/>
            </a:xfrm>
            <a:prstGeom prst="straightConnector1">
              <a:avLst/>
            </a:prstGeom>
            <a:ln w="76200">
              <a:solidFill>
                <a:schemeClr val="accent2">
                  <a:lumMod val="60000"/>
                  <a:lumOff val="40000"/>
                </a:schemeClr>
              </a:solidFill>
              <a:headEnd w="lg" len="lg"/>
              <a:tailEnd type="stealt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817800F-1631-4F95-9948-953D68D6127A}"/>
                </a:ext>
              </a:extLst>
            </p:cNvPr>
            <p:cNvSpPr txBox="1"/>
            <p:nvPr/>
          </p:nvSpPr>
          <p:spPr>
            <a:xfrm>
              <a:off x="3407276" y="4531341"/>
              <a:ext cx="23544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Student’s </a:t>
              </a:r>
              <a:r>
                <a:rPr lang="en-US" sz="2400" i="1" dirty="0"/>
                <a:t>t</a:t>
              </a:r>
              <a:r>
                <a:rPr lang="en-US" sz="2400" dirty="0"/>
                <a:t>-test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915F354-2D89-4998-8380-45B3B37BEFE9}"/>
              </a:ext>
            </a:extLst>
          </p:cNvPr>
          <p:cNvGrpSpPr/>
          <p:nvPr/>
        </p:nvGrpSpPr>
        <p:grpSpPr>
          <a:xfrm>
            <a:off x="806111" y="4837082"/>
            <a:ext cx="10379318" cy="1429031"/>
            <a:chOff x="800534" y="4624286"/>
            <a:chExt cx="10379318" cy="1429031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CF8B38C-1743-49F3-9FF2-A199F0D5B913}"/>
                </a:ext>
              </a:extLst>
            </p:cNvPr>
            <p:cNvSpPr/>
            <p:nvPr/>
          </p:nvSpPr>
          <p:spPr>
            <a:xfrm>
              <a:off x="800534" y="5120570"/>
              <a:ext cx="2554738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MOS vs Metric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9FB14F8-C6B1-4C9F-84DA-65162D3B954C}"/>
                </a:ext>
              </a:extLst>
            </p:cNvPr>
            <p:cNvSpPr/>
            <p:nvPr/>
          </p:nvSpPr>
          <p:spPr>
            <a:xfrm>
              <a:off x="6450539" y="4976099"/>
              <a:ext cx="4729313" cy="107721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3200" b="1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Confidence interval</a:t>
              </a:r>
              <a:br>
                <a:rPr lang="en-US" sz="3200" b="1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</a:br>
              <a:r>
                <a:rPr lang="en-US" sz="3200" b="1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Equivalent to subjective test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3F949FD-A8FF-4690-A83B-90BB3ED36522}"/>
                </a:ext>
              </a:extLst>
            </p:cNvPr>
            <p:cNvCxnSpPr>
              <a:cxnSpLocks/>
            </p:cNvCxnSpPr>
            <p:nvPr/>
          </p:nvCxnSpPr>
          <p:spPr>
            <a:xfrm>
              <a:off x="3427517" y="5485514"/>
              <a:ext cx="2578359" cy="0"/>
            </a:xfrm>
            <a:prstGeom prst="straightConnector1">
              <a:avLst/>
            </a:prstGeom>
            <a:ln w="76200">
              <a:solidFill>
                <a:schemeClr val="tx2">
                  <a:lumMod val="60000"/>
                  <a:lumOff val="40000"/>
                </a:schemeClr>
              </a:solidFill>
              <a:headEnd w="lg" len="lg"/>
              <a:tailEnd type="stealt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FF69C7A-B820-4428-A060-ED52C7B838B5}"/>
                </a:ext>
              </a:extLst>
            </p:cNvPr>
            <p:cNvSpPr txBox="1"/>
            <p:nvPr/>
          </p:nvSpPr>
          <p:spPr>
            <a:xfrm>
              <a:off x="3158483" y="4624286"/>
              <a:ext cx="31164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strike="sngStrike" dirty="0"/>
                <a:t>Student’s </a:t>
              </a:r>
              <a:r>
                <a:rPr lang="en-US" sz="2400" i="1" strike="sngStrike" dirty="0"/>
                <a:t>t</a:t>
              </a:r>
              <a:r>
                <a:rPr lang="en-US" sz="2400" strike="sngStrike" dirty="0"/>
                <a:t>-test</a:t>
              </a:r>
              <a:br>
                <a:rPr lang="en-US" sz="2400" dirty="0"/>
              </a:br>
              <a:r>
                <a:rPr lang="en-US" sz="2400" dirty="0"/>
                <a:t>CI + error rates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270FF38-761B-47EA-ADC3-A3FA5805F294}"/>
                </a:ext>
              </a:extLst>
            </p:cNvPr>
            <p:cNvSpPr txBox="1"/>
            <p:nvPr/>
          </p:nvSpPr>
          <p:spPr>
            <a:xfrm>
              <a:off x="3434503" y="5485514"/>
              <a:ext cx="23544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confusion matrix</a:t>
              </a:r>
              <a:endParaRPr lang="en-US" sz="2400" strike="sngStrike" dirty="0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7D6D80D8-6B76-4D33-969F-F608B6B99A5D}"/>
              </a:ext>
            </a:extLst>
          </p:cNvPr>
          <p:cNvSpPr txBox="1"/>
          <p:nvPr/>
        </p:nvSpPr>
        <p:spPr>
          <a:xfrm>
            <a:off x="3434503" y="4053463"/>
            <a:ext cx="2354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confusion matrix</a:t>
            </a:r>
          </a:p>
        </p:txBody>
      </p:sp>
    </p:spTree>
    <p:extLst>
      <p:ext uri="{BB962C8B-B14F-4D97-AF65-F5344CB8AC3E}">
        <p14:creationId xmlns:p14="http://schemas.microsoft.com/office/powerpoint/2010/main" val="3672745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C113FF6-77A9-4BFA-9092-B74122298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Confusion Matrices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843AF-7CA1-4BCA-B875-1F7BBB4E8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48AB98-18E6-435F-9ECF-F26234BEC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D8B6909-8326-444B-AA8C-F7519D846B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640445"/>
              </p:ext>
            </p:extLst>
          </p:nvPr>
        </p:nvGraphicFramePr>
        <p:xfrm>
          <a:off x="-2" y="2140897"/>
          <a:ext cx="5971865" cy="1997022"/>
        </p:xfrm>
        <a:graphic>
          <a:graphicData uri="http://schemas.openxmlformats.org/drawingml/2006/table">
            <a:tbl>
              <a:tblPr firstRow="1" firstCol="1" bandRow="1"/>
              <a:tblGrid>
                <a:gridCol w="1091684">
                  <a:extLst>
                    <a:ext uri="{9D8B030D-6E8A-4147-A177-3AD203B41FA5}">
                      <a16:colId xmlns:a16="http://schemas.microsoft.com/office/drawing/2014/main" val="3779596788"/>
                    </a:ext>
                  </a:extLst>
                </a:gridCol>
                <a:gridCol w="1123400">
                  <a:extLst>
                    <a:ext uri="{9D8B030D-6E8A-4147-A177-3AD203B41FA5}">
                      <a16:colId xmlns:a16="http://schemas.microsoft.com/office/drawing/2014/main" val="4151020408"/>
                    </a:ext>
                  </a:extLst>
                </a:gridCol>
                <a:gridCol w="1240447">
                  <a:extLst>
                    <a:ext uri="{9D8B030D-6E8A-4147-A177-3AD203B41FA5}">
                      <a16:colId xmlns:a16="http://schemas.microsoft.com/office/drawing/2014/main" val="3910334846"/>
                    </a:ext>
                  </a:extLst>
                </a:gridCol>
                <a:gridCol w="1258167">
                  <a:extLst>
                    <a:ext uri="{9D8B030D-6E8A-4147-A177-3AD203B41FA5}">
                      <a16:colId xmlns:a16="http://schemas.microsoft.com/office/drawing/2014/main" val="3349637811"/>
                    </a:ext>
                  </a:extLst>
                </a:gridCol>
                <a:gridCol w="1258167">
                  <a:extLst>
                    <a:ext uri="{9D8B030D-6E8A-4147-A177-3AD203B41FA5}">
                      <a16:colId xmlns:a16="http://schemas.microsoft.com/office/drawing/2014/main" val="4168095077"/>
                    </a:ext>
                  </a:extLst>
                </a:gridCol>
              </a:tblGrid>
              <a:tr h="335220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Subjective Lab 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571483"/>
                  </a:ext>
                </a:extLst>
              </a:tr>
              <a:tr h="335220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Better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Equivalent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Worse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8336478"/>
                  </a:ext>
                </a:extLst>
              </a:tr>
              <a:tr h="335220">
                <a:tc rowSpan="3"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Subjective Lab 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Better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Agree Ranking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Unconfirmed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Disagree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5100348"/>
                  </a:ext>
                </a:extLst>
              </a:tr>
              <a:tr h="3352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Equivalent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Unconfirmed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Agree Tie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Unconfirmed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870773"/>
                  </a:ext>
                </a:extLst>
              </a:tr>
              <a:tr h="3352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Worse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Disagree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Unconfirmed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Agree Ranking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84452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6C32D5D6-AD77-4E3E-81E7-2D9B5AABCB2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167846"/>
                  </p:ext>
                </p:extLst>
              </p:nvPr>
            </p:nvGraphicFramePr>
            <p:xfrm>
              <a:off x="6220137" y="1876650"/>
              <a:ext cx="5635415" cy="226126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71666">
                      <a:extLst>
                        <a:ext uri="{9D8B030D-6E8A-4147-A177-3AD203B41FA5}">
                          <a16:colId xmlns:a16="http://schemas.microsoft.com/office/drawing/2014/main" val="2010763153"/>
                        </a:ext>
                      </a:extLst>
                    </a:gridCol>
                    <a:gridCol w="1255388">
                      <a:extLst>
                        <a:ext uri="{9D8B030D-6E8A-4147-A177-3AD203B41FA5}">
                          <a16:colId xmlns:a16="http://schemas.microsoft.com/office/drawing/2014/main" val="3719525256"/>
                        </a:ext>
                      </a:extLst>
                    </a:gridCol>
                    <a:gridCol w="1161941">
                      <a:extLst>
                        <a:ext uri="{9D8B030D-6E8A-4147-A177-3AD203B41FA5}">
                          <a16:colId xmlns:a16="http://schemas.microsoft.com/office/drawing/2014/main" val="1175036690"/>
                        </a:ext>
                      </a:extLst>
                    </a:gridCol>
                    <a:gridCol w="1161941">
                      <a:extLst>
                        <a:ext uri="{9D8B030D-6E8A-4147-A177-3AD203B41FA5}">
                          <a16:colId xmlns:a16="http://schemas.microsoft.com/office/drawing/2014/main" val="1225583223"/>
                        </a:ext>
                      </a:extLst>
                    </a:gridCol>
                    <a:gridCol w="1084479">
                      <a:extLst>
                        <a:ext uri="{9D8B030D-6E8A-4147-A177-3AD203B41FA5}">
                          <a16:colId xmlns:a16="http://schemas.microsoft.com/office/drawing/2014/main" val="1713572668"/>
                        </a:ext>
                      </a:extLst>
                    </a:gridCol>
                  </a:tblGrid>
                  <a:tr h="299581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Subjective Test (MOS)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663416"/>
                      </a:ext>
                    </a:extLst>
                  </a:tr>
                  <a:tr h="299581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90384680"/>
                      </a:ext>
                    </a:extLst>
                  </a:tr>
                  <a:tr h="619643">
                    <a:tc rowSpan="3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Metric (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𝑴𝑶𝑺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)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 defTabSz="914400" rtl="0" eaLnBrk="1" latinLnBrk="0" hangingPunct="1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False 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90301643"/>
                      </a:ext>
                    </a:extLst>
                  </a:tr>
                  <a:tr h="422821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Tie</a:t>
                          </a:r>
                          <a:endParaRPr lang="en-US" sz="2000" b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Tie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Tie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3165162"/>
                      </a:ext>
                    </a:extLst>
                  </a:tr>
                  <a:tr h="61964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False 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152288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6C32D5D6-AD77-4E3E-81E7-2D9B5AABCB2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167846"/>
                  </p:ext>
                </p:extLst>
              </p:nvPr>
            </p:nvGraphicFramePr>
            <p:xfrm>
              <a:off x="6220137" y="1876650"/>
              <a:ext cx="5635415" cy="226126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71666">
                      <a:extLst>
                        <a:ext uri="{9D8B030D-6E8A-4147-A177-3AD203B41FA5}">
                          <a16:colId xmlns:a16="http://schemas.microsoft.com/office/drawing/2014/main" val="2010763153"/>
                        </a:ext>
                      </a:extLst>
                    </a:gridCol>
                    <a:gridCol w="1255388">
                      <a:extLst>
                        <a:ext uri="{9D8B030D-6E8A-4147-A177-3AD203B41FA5}">
                          <a16:colId xmlns:a16="http://schemas.microsoft.com/office/drawing/2014/main" val="3719525256"/>
                        </a:ext>
                      </a:extLst>
                    </a:gridCol>
                    <a:gridCol w="1161941">
                      <a:extLst>
                        <a:ext uri="{9D8B030D-6E8A-4147-A177-3AD203B41FA5}">
                          <a16:colId xmlns:a16="http://schemas.microsoft.com/office/drawing/2014/main" val="1175036690"/>
                        </a:ext>
                      </a:extLst>
                    </a:gridCol>
                    <a:gridCol w="1161941">
                      <a:extLst>
                        <a:ext uri="{9D8B030D-6E8A-4147-A177-3AD203B41FA5}">
                          <a16:colId xmlns:a16="http://schemas.microsoft.com/office/drawing/2014/main" val="1225583223"/>
                        </a:ext>
                      </a:extLst>
                    </a:gridCol>
                    <a:gridCol w="1084479">
                      <a:extLst>
                        <a:ext uri="{9D8B030D-6E8A-4147-A177-3AD203B41FA5}">
                          <a16:colId xmlns:a16="http://schemas.microsoft.com/office/drawing/2014/main" val="1713572668"/>
                        </a:ext>
                      </a:extLst>
                    </a:gridCol>
                  </a:tblGrid>
                  <a:tr h="299581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Subjective Test (MOS)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663416"/>
                      </a:ext>
                    </a:extLst>
                  </a:tr>
                  <a:tr h="299581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90384680"/>
                      </a:ext>
                    </a:extLst>
                  </a:tr>
                  <a:tr h="619643">
                    <a:tc row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t="-38095" r="-483019" b="-7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 defTabSz="914400" rtl="0" eaLnBrk="1" latinLnBrk="0" hangingPunct="1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False 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90301643"/>
                      </a:ext>
                    </a:extLst>
                  </a:tr>
                  <a:tr h="422821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Tie</a:t>
                          </a:r>
                          <a:endParaRPr lang="en-US" sz="2000" b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Tie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Tie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3165162"/>
                      </a:ext>
                    </a:extLst>
                  </a:tr>
                  <a:tr h="61964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False 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1522884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5DA749C-EB5B-4E0C-A750-7D0ADC7D5B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914440"/>
              </p:ext>
            </p:extLst>
          </p:nvPr>
        </p:nvGraphicFramePr>
        <p:xfrm>
          <a:off x="124135" y="4625644"/>
          <a:ext cx="5847728" cy="1600756"/>
        </p:xfrm>
        <a:graphic>
          <a:graphicData uri="http://schemas.openxmlformats.org/drawingml/2006/table">
            <a:tbl>
              <a:tblPr firstRow="1" firstCol="1" bandRow="1"/>
              <a:tblGrid>
                <a:gridCol w="1359937">
                  <a:extLst>
                    <a:ext uri="{9D8B030D-6E8A-4147-A177-3AD203B41FA5}">
                      <a16:colId xmlns:a16="http://schemas.microsoft.com/office/drawing/2014/main" val="228912620"/>
                    </a:ext>
                  </a:extLst>
                </a:gridCol>
                <a:gridCol w="1165660">
                  <a:extLst>
                    <a:ext uri="{9D8B030D-6E8A-4147-A177-3AD203B41FA5}">
                      <a16:colId xmlns:a16="http://schemas.microsoft.com/office/drawing/2014/main" val="1950154193"/>
                    </a:ext>
                  </a:extLst>
                </a:gridCol>
                <a:gridCol w="1165660">
                  <a:extLst>
                    <a:ext uri="{9D8B030D-6E8A-4147-A177-3AD203B41FA5}">
                      <a16:colId xmlns:a16="http://schemas.microsoft.com/office/drawing/2014/main" val="1575600889"/>
                    </a:ext>
                  </a:extLst>
                </a:gridCol>
                <a:gridCol w="1165660">
                  <a:extLst>
                    <a:ext uri="{9D8B030D-6E8A-4147-A177-3AD203B41FA5}">
                      <a16:colId xmlns:a16="http://schemas.microsoft.com/office/drawing/2014/main" val="1123075888"/>
                    </a:ext>
                  </a:extLst>
                </a:gridCol>
                <a:gridCol w="990811">
                  <a:extLst>
                    <a:ext uri="{9D8B030D-6E8A-4147-A177-3AD203B41FA5}">
                      <a16:colId xmlns:a16="http://schemas.microsoft.com/office/drawing/2014/main" val="991026848"/>
                    </a:ext>
                  </a:extLst>
                </a:gridCol>
              </a:tblGrid>
              <a:tr h="129895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Subjective Test</a:t>
                      </a:r>
                      <a:endParaRPr lang="en-US" sz="2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104416"/>
                  </a:ext>
                </a:extLst>
              </a:tr>
              <a:tr h="268669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Better</a:t>
                      </a:r>
                      <a:endParaRPr lang="en-US" sz="2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Equivalent</a:t>
                      </a:r>
                      <a:endParaRPr lang="en-US" sz="2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Worse</a:t>
                      </a:r>
                      <a:endParaRPr lang="en-US" sz="2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487303"/>
                  </a:ext>
                </a:extLst>
              </a:tr>
              <a:tr h="546219">
                <a:tc rowSpan="2"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Ad-Hoc Evaluation or Pilot Test</a:t>
                      </a:r>
                      <a:endParaRPr lang="en-US" sz="2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Better</a:t>
                      </a:r>
                      <a:endParaRPr lang="en-US" sz="2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Correct Ranking</a:t>
                      </a:r>
                      <a:endParaRPr lang="en-US" sz="200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False Distinction</a:t>
                      </a:r>
                      <a:endParaRPr lang="en-US" sz="200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False Ranking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9853376"/>
                  </a:ext>
                </a:extLst>
              </a:tr>
              <a:tr h="5462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Worse</a:t>
                      </a:r>
                      <a:endParaRPr lang="en-US" sz="2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False Ranking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False Distinction</a:t>
                      </a:r>
                      <a:endParaRPr lang="en-US" sz="200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Correct Ranking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94275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7EA8F838-BF91-4CF2-8DC8-0AFD14D3DBA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9266292"/>
                  </p:ext>
                </p:extLst>
              </p:nvPr>
            </p:nvGraphicFramePr>
            <p:xfrm>
              <a:off x="6220139" y="4558089"/>
              <a:ext cx="5590862" cy="160075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27111">
                      <a:extLst>
                        <a:ext uri="{9D8B030D-6E8A-4147-A177-3AD203B41FA5}">
                          <a16:colId xmlns:a16="http://schemas.microsoft.com/office/drawing/2014/main" val="3746099026"/>
                        </a:ext>
                      </a:extLst>
                    </a:gridCol>
                    <a:gridCol w="1212980">
                      <a:extLst>
                        <a:ext uri="{9D8B030D-6E8A-4147-A177-3AD203B41FA5}">
                          <a16:colId xmlns:a16="http://schemas.microsoft.com/office/drawing/2014/main" val="3225715032"/>
                        </a:ext>
                      </a:extLst>
                    </a:gridCol>
                    <a:gridCol w="1222111">
                      <a:extLst>
                        <a:ext uri="{9D8B030D-6E8A-4147-A177-3AD203B41FA5}">
                          <a16:colId xmlns:a16="http://schemas.microsoft.com/office/drawing/2014/main" val="2168977442"/>
                        </a:ext>
                      </a:extLst>
                    </a:gridCol>
                    <a:gridCol w="1152755">
                      <a:extLst>
                        <a:ext uri="{9D8B030D-6E8A-4147-A177-3AD203B41FA5}">
                          <a16:colId xmlns:a16="http://schemas.microsoft.com/office/drawing/2014/main" val="2350858967"/>
                        </a:ext>
                      </a:extLst>
                    </a:gridCol>
                    <a:gridCol w="1075905">
                      <a:extLst>
                        <a:ext uri="{9D8B030D-6E8A-4147-A177-3AD203B41FA5}">
                          <a16:colId xmlns:a16="http://schemas.microsoft.com/office/drawing/2014/main" val="1506516456"/>
                        </a:ext>
                      </a:extLst>
                    </a:gridCol>
                  </a:tblGrid>
                  <a:tr h="263885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Subjective Test (MOS)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80121502"/>
                      </a:ext>
                    </a:extLst>
                  </a:tr>
                  <a:tr h="263885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77380091"/>
                      </a:ext>
                    </a:extLst>
                  </a:tr>
                  <a:tr h="536493">
                    <a:tc rowSpan="2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Metric (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1600" b="1" i="1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𝑴𝑶𝑺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)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Ranking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72613502"/>
                      </a:ext>
                    </a:extLst>
                  </a:tr>
                  <a:tr h="53649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</a:t>
                          </a:r>
                          <a:r>
                            <a:rPr lang="en-US" sz="1600" b="0" kern="12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e</a:t>
                          </a: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600" b="0" kern="12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742744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7EA8F838-BF91-4CF2-8DC8-0AFD14D3DBA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9266292"/>
                  </p:ext>
                </p:extLst>
              </p:nvPr>
            </p:nvGraphicFramePr>
            <p:xfrm>
              <a:off x="6220139" y="4558089"/>
              <a:ext cx="5590862" cy="160075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27111">
                      <a:extLst>
                        <a:ext uri="{9D8B030D-6E8A-4147-A177-3AD203B41FA5}">
                          <a16:colId xmlns:a16="http://schemas.microsoft.com/office/drawing/2014/main" val="3746099026"/>
                        </a:ext>
                      </a:extLst>
                    </a:gridCol>
                    <a:gridCol w="1212980">
                      <a:extLst>
                        <a:ext uri="{9D8B030D-6E8A-4147-A177-3AD203B41FA5}">
                          <a16:colId xmlns:a16="http://schemas.microsoft.com/office/drawing/2014/main" val="3225715032"/>
                        </a:ext>
                      </a:extLst>
                    </a:gridCol>
                    <a:gridCol w="1222111">
                      <a:extLst>
                        <a:ext uri="{9D8B030D-6E8A-4147-A177-3AD203B41FA5}">
                          <a16:colId xmlns:a16="http://schemas.microsoft.com/office/drawing/2014/main" val="2168977442"/>
                        </a:ext>
                      </a:extLst>
                    </a:gridCol>
                    <a:gridCol w="1152755">
                      <a:extLst>
                        <a:ext uri="{9D8B030D-6E8A-4147-A177-3AD203B41FA5}">
                          <a16:colId xmlns:a16="http://schemas.microsoft.com/office/drawing/2014/main" val="2350858967"/>
                        </a:ext>
                      </a:extLst>
                    </a:gridCol>
                    <a:gridCol w="1075905">
                      <a:extLst>
                        <a:ext uri="{9D8B030D-6E8A-4147-A177-3AD203B41FA5}">
                          <a16:colId xmlns:a16="http://schemas.microsoft.com/office/drawing/2014/main" val="1506516456"/>
                        </a:ext>
                      </a:extLst>
                    </a:gridCol>
                  </a:tblGrid>
                  <a:tr h="263885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Subjective Test (MOS)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80121502"/>
                      </a:ext>
                    </a:extLst>
                  </a:tr>
                  <a:tr h="263885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77380091"/>
                      </a:ext>
                    </a:extLst>
                  </a:tr>
                  <a:tr h="536493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t="-53672" r="-505263" b="-79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Ranking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72613502"/>
                      </a:ext>
                    </a:extLst>
                  </a:tr>
                  <a:tr h="53649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</a:t>
                          </a:r>
                          <a:r>
                            <a:rPr lang="en-US" sz="1600" b="0" kern="12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e</a:t>
                          </a: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600" b="0" kern="12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742744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72231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242DA-0DCE-42B2-B8E1-5BDD95B05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Confidence Intervals for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32FC7-A9D2-40D0-98D5-508EC7AB8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63859"/>
            <a:ext cx="9304176" cy="4391644"/>
          </a:xfrm>
        </p:spPr>
        <p:txBody>
          <a:bodyPr>
            <a:normAutofit/>
          </a:bodyPr>
          <a:lstStyle/>
          <a:p>
            <a:r>
              <a:rPr lang="en-US" dirty="0"/>
              <a:t>Compare conclusions</a:t>
            </a:r>
          </a:p>
          <a:p>
            <a:r>
              <a:rPr lang="en-US" dirty="0"/>
              <a:t>Avoid bias</a:t>
            </a:r>
          </a:p>
          <a:p>
            <a:pPr lvl="1"/>
            <a:r>
              <a:rPr lang="en-US" dirty="0"/>
              <a:t>0.5 CI for 24 subjects, 5-level ACR</a:t>
            </a:r>
          </a:p>
          <a:p>
            <a:pPr lvl="1"/>
            <a:r>
              <a:rPr lang="en-US" b="1" dirty="0"/>
              <a:t>Not</a:t>
            </a:r>
            <a:r>
              <a:rPr lang="en-US" dirty="0"/>
              <a:t> Student’s </a:t>
            </a:r>
            <a:r>
              <a:rPr lang="en-US" i="1" dirty="0"/>
              <a:t>t</a:t>
            </a:r>
            <a:r>
              <a:rPr lang="en-US" dirty="0"/>
              <a:t>-test </a:t>
            </a:r>
          </a:p>
          <a:p>
            <a:r>
              <a:rPr lang="en-US" b="1" dirty="0">
                <a:solidFill>
                  <a:schemeClr val="accent2"/>
                </a:solidFill>
              </a:rPr>
              <a:t>Error rates</a:t>
            </a:r>
            <a:r>
              <a:rPr lang="en-US" dirty="0"/>
              <a:t> similar to subjective test</a:t>
            </a:r>
          </a:p>
          <a:p>
            <a:pPr lvl="1"/>
            <a:r>
              <a:rPr lang="en-US" dirty="0"/>
              <a:t>CIs used to make decisions</a:t>
            </a:r>
          </a:p>
          <a:p>
            <a:r>
              <a:rPr lang="en-US" dirty="0"/>
              <a:t>Metric rates ≈ subjective tests rates</a:t>
            </a:r>
          </a:p>
          <a:p>
            <a:pPr lvl="1"/>
            <a:r>
              <a:rPr lang="en-US" b="1" i="1" dirty="0"/>
              <a:t>Ideal CI</a:t>
            </a:r>
            <a:r>
              <a:rPr lang="en-US" b="1" dirty="0"/>
              <a:t> </a:t>
            </a:r>
            <a:r>
              <a:rPr lang="en-US" dirty="0"/>
              <a:t>		</a:t>
            </a:r>
            <a:r>
              <a:rPr lang="el-GR" dirty="0"/>
              <a:t>Δ</a:t>
            </a:r>
            <a:r>
              <a:rPr lang="en-US" dirty="0"/>
              <a:t>M where (</a:t>
            </a:r>
            <a:r>
              <a:rPr lang="en-US" i="1" dirty="0"/>
              <a:t>false ranking</a:t>
            </a:r>
            <a:r>
              <a:rPr lang="en-US" dirty="0"/>
              <a:t> ≤ 1%) and (</a:t>
            </a:r>
            <a:r>
              <a:rPr lang="en-US" i="1" dirty="0"/>
              <a:t>false distinction</a:t>
            </a:r>
            <a:r>
              <a:rPr lang="en-US" dirty="0"/>
              <a:t> ≤ 10%) </a:t>
            </a:r>
          </a:p>
          <a:p>
            <a:pPr lvl="1"/>
            <a:r>
              <a:rPr lang="en-US" b="1" i="1" dirty="0"/>
              <a:t>Practical CI</a:t>
            </a:r>
            <a:r>
              <a:rPr lang="en-US" b="1" dirty="0"/>
              <a:t> </a:t>
            </a:r>
            <a:r>
              <a:rPr lang="en-US" dirty="0"/>
              <a:t>	</a:t>
            </a:r>
            <a:r>
              <a:rPr lang="el-GR" dirty="0"/>
              <a:t>Δ</a:t>
            </a:r>
            <a:r>
              <a:rPr lang="en-US" dirty="0"/>
              <a:t>M where (</a:t>
            </a:r>
            <a:r>
              <a:rPr lang="en-US" i="1" dirty="0"/>
              <a:t>false ranking</a:t>
            </a:r>
            <a:r>
              <a:rPr lang="en-US" dirty="0"/>
              <a:t> + </a:t>
            </a:r>
            <a:r>
              <a:rPr lang="en-US" i="1" dirty="0"/>
              <a:t>false distinction</a:t>
            </a:r>
            <a:r>
              <a:rPr lang="en-US" dirty="0"/>
              <a:t>) ≤ 16.5%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265AE-94C7-4E59-A8EF-F01E5F1EE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4C4AF4-90E0-4E44-9B86-0ADE5A320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17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31DBCA1F-D3F9-4E6B-B23C-83061F34F1B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90146098"/>
                  </p:ext>
                </p:extLst>
              </p:nvPr>
            </p:nvGraphicFramePr>
            <p:xfrm>
              <a:off x="6181805" y="1800865"/>
              <a:ext cx="5635415" cy="226126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71666">
                      <a:extLst>
                        <a:ext uri="{9D8B030D-6E8A-4147-A177-3AD203B41FA5}">
                          <a16:colId xmlns:a16="http://schemas.microsoft.com/office/drawing/2014/main" val="2010763153"/>
                        </a:ext>
                      </a:extLst>
                    </a:gridCol>
                    <a:gridCol w="1255388">
                      <a:extLst>
                        <a:ext uri="{9D8B030D-6E8A-4147-A177-3AD203B41FA5}">
                          <a16:colId xmlns:a16="http://schemas.microsoft.com/office/drawing/2014/main" val="3719525256"/>
                        </a:ext>
                      </a:extLst>
                    </a:gridCol>
                    <a:gridCol w="1161941">
                      <a:extLst>
                        <a:ext uri="{9D8B030D-6E8A-4147-A177-3AD203B41FA5}">
                          <a16:colId xmlns:a16="http://schemas.microsoft.com/office/drawing/2014/main" val="1175036690"/>
                        </a:ext>
                      </a:extLst>
                    </a:gridCol>
                    <a:gridCol w="1161941">
                      <a:extLst>
                        <a:ext uri="{9D8B030D-6E8A-4147-A177-3AD203B41FA5}">
                          <a16:colId xmlns:a16="http://schemas.microsoft.com/office/drawing/2014/main" val="1225583223"/>
                        </a:ext>
                      </a:extLst>
                    </a:gridCol>
                    <a:gridCol w="1084479">
                      <a:extLst>
                        <a:ext uri="{9D8B030D-6E8A-4147-A177-3AD203B41FA5}">
                          <a16:colId xmlns:a16="http://schemas.microsoft.com/office/drawing/2014/main" val="1713572668"/>
                        </a:ext>
                      </a:extLst>
                    </a:gridCol>
                  </a:tblGrid>
                  <a:tr h="299581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Subjective Test (MOS)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663416"/>
                      </a:ext>
                    </a:extLst>
                  </a:tr>
                  <a:tr h="299581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90384680"/>
                      </a:ext>
                    </a:extLst>
                  </a:tr>
                  <a:tr h="619643">
                    <a:tc rowSpan="3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Metric (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𝑴𝑶𝑺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)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 defTabSz="914400" rtl="0" eaLnBrk="1" latinLnBrk="0" hangingPunct="1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False 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90301643"/>
                      </a:ext>
                    </a:extLst>
                  </a:tr>
                  <a:tr h="422821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Tie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Tie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Tie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3165162"/>
                      </a:ext>
                    </a:extLst>
                  </a:tr>
                  <a:tr h="61964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False 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152288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31DBCA1F-D3F9-4E6B-B23C-83061F34F1B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90146098"/>
                  </p:ext>
                </p:extLst>
              </p:nvPr>
            </p:nvGraphicFramePr>
            <p:xfrm>
              <a:off x="6181805" y="1800865"/>
              <a:ext cx="5635415" cy="226126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71666">
                      <a:extLst>
                        <a:ext uri="{9D8B030D-6E8A-4147-A177-3AD203B41FA5}">
                          <a16:colId xmlns:a16="http://schemas.microsoft.com/office/drawing/2014/main" val="2010763153"/>
                        </a:ext>
                      </a:extLst>
                    </a:gridCol>
                    <a:gridCol w="1255388">
                      <a:extLst>
                        <a:ext uri="{9D8B030D-6E8A-4147-A177-3AD203B41FA5}">
                          <a16:colId xmlns:a16="http://schemas.microsoft.com/office/drawing/2014/main" val="3719525256"/>
                        </a:ext>
                      </a:extLst>
                    </a:gridCol>
                    <a:gridCol w="1161941">
                      <a:extLst>
                        <a:ext uri="{9D8B030D-6E8A-4147-A177-3AD203B41FA5}">
                          <a16:colId xmlns:a16="http://schemas.microsoft.com/office/drawing/2014/main" val="1175036690"/>
                        </a:ext>
                      </a:extLst>
                    </a:gridCol>
                    <a:gridCol w="1161941">
                      <a:extLst>
                        <a:ext uri="{9D8B030D-6E8A-4147-A177-3AD203B41FA5}">
                          <a16:colId xmlns:a16="http://schemas.microsoft.com/office/drawing/2014/main" val="1225583223"/>
                        </a:ext>
                      </a:extLst>
                    </a:gridCol>
                    <a:gridCol w="1084479">
                      <a:extLst>
                        <a:ext uri="{9D8B030D-6E8A-4147-A177-3AD203B41FA5}">
                          <a16:colId xmlns:a16="http://schemas.microsoft.com/office/drawing/2014/main" val="1713572668"/>
                        </a:ext>
                      </a:extLst>
                    </a:gridCol>
                  </a:tblGrid>
                  <a:tr h="299581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Subjective Test (MOS)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663416"/>
                      </a:ext>
                    </a:extLst>
                  </a:tr>
                  <a:tr h="299581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90384680"/>
                      </a:ext>
                    </a:extLst>
                  </a:tr>
                  <a:tr h="619643">
                    <a:tc row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t="-38095" r="-483019" b="-7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 defTabSz="914400" rtl="0" eaLnBrk="1" latinLnBrk="0" hangingPunct="1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False 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90301643"/>
                      </a:ext>
                    </a:extLst>
                  </a:tr>
                  <a:tr h="422821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Tie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Tie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Tie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3165162"/>
                      </a:ext>
                    </a:extLst>
                  </a:tr>
                  <a:tr h="61964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False 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1522884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6067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D5E64-F618-4DDE-9B36-64F2AFAF6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Metric Equivalent to Subjective Test?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F7C51-61C2-42F8-9603-0085B3D44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i="1" dirty="0"/>
              <a:t>ideal CI</a:t>
            </a:r>
            <a:r>
              <a:rPr lang="en-US" dirty="0"/>
              <a:t> or </a:t>
            </a:r>
            <a:r>
              <a:rPr lang="en-US" i="1" dirty="0"/>
              <a:t>practical CI</a:t>
            </a:r>
            <a:r>
              <a:rPr lang="en-US" dirty="0"/>
              <a:t> to make decisions</a:t>
            </a:r>
          </a:p>
          <a:p>
            <a:pPr lvl="1"/>
            <a:r>
              <a:rPr lang="en-US" dirty="0"/>
              <a:t>Limits %</a:t>
            </a:r>
            <a:r>
              <a:rPr lang="en-US" i="1" dirty="0"/>
              <a:t> false ranking </a:t>
            </a:r>
            <a:r>
              <a:rPr lang="en-US" dirty="0"/>
              <a:t>and</a:t>
            </a:r>
            <a:r>
              <a:rPr lang="en-US" i="1" dirty="0"/>
              <a:t> </a:t>
            </a:r>
            <a:r>
              <a:rPr lang="en-US" dirty="0"/>
              <a:t>%</a:t>
            </a:r>
            <a:r>
              <a:rPr lang="en-US" i="1" dirty="0"/>
              <a:t> false distinction</a:t>
            </a:r>
          </a:p>
          <a:p>
            <a:r>
              <a:rPr lang="en-US" i="1" dirty="0"/>
              <a:t>concur</a:t>
            </a:r>
            <a:r>
              <a:rPr lang="en-US" dirty="0"/>
              <a:t> ≥ 0.91</a:t>
            </a:r>
          </a:p>
          <a:p>
            <a:pPr lvl="1"/>
            <a:r>
              <a:rPr lang="en-US" dirty="0"/>
              <a:t>Limits % </a:t>
            </a:r>
            <a:r>
              <a:rPr lang="en-US" i="1" dirty="0"/>
              <a:t>correct ranking </a:t>
            </a:r>
            <a:r>
              <a:rPr lang="en-US" dirty="0"/>
              <a:t>and % </a:t>
            </a:r>
            <a:r>
              <a:rPr lang="en-US" i="1" dirty="0"/>
              <a:t>correct tie</a:t>
            </a:r>
          </a:p>
          <a:p>
            <a:r>
              <a:rPr lang="en-US" dirty="0"/>
              <a:t>Ignore </a:t>
            </a:r>
            <a:r>
              <a:rPr lang="en-US" i="1" dirty="0"/>
              <a:t>false tie</a:t>
            </a:r>
          </a:p>
          <a:p>
            <a:pPr lvl="1"/>
            <a:r>
              <a:rPr lang="en-US" dirty="0"/>
              <a:t>Inoffensive error</a:t>
            </a:r>
          </a:p>
          <a:p>
            <a:pPr lvl="1"/>
            <a:r>
              <a:rPr lang="en-US" dirty="0"/>
              <a:t>No defensible limit</a:t>
            </a:r>
          </a:p>
          <a:p>
            <a:r>
              <a:rPr lang="en-US" b="1" dirty="0">
                <a:solidFill>
                  <a:schemeClr val="accent2"/>
                </a:solidFill>
              </a:rPr>
              <a:t>Error rates </a:t>
            </a:r>
            <a:r>
              <a:rPr lang="en-US" dirty="0"/>
              <a:t>and </a:t>
            </a:r>
            <a:r>
              <a:rPr lang="en-US" b="1" dirty="0">
                <a:solidFill>
                  <a:schemeClr val="accent2"/>
                </a:solidFill>
              </a:rPr>
              <a:t>correct decisions </a:t>
            </a:r>
            <a:r>
              <a:rPr lang="en-US" dirty="0"/>
              <a:t>similar to subjective test</a:t>
            </a:r>
          </a:p>
          <a:p>
            <a:pPr lvl="1"/>
            <a:r>
              <a:rPr lang="en-US" dirty="0"/>
              <a:t>CIs used to make decisions</a:t>
            </a:r>
          </a:p>
          <a:p>
            <a:endParaRPr lang="en-US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870FD-EA99-4955-80D7-E071CEC2B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02C11F-F66D-4CE7-8021-8486B6CC2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18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F9C404CB-03AB-4F3D-B35E-9AE32F80D5B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23007702"/>
                  </p:ext>
                </p:extLst>
              </p:nvPr>
            </p:nvGraphicFramePr>
            <p:xfrm>
              <a:off x="6175585" y="1800865"/>
              <a:ext cx="5635415" cy="226126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71666">
                      <a:extLst>
                        <a:ext uri="{9D8B030D-6E8A-4147-A177-3AD203B41FA5}">
                          <a16:colId xmlns:a16="http://schemas.microsoft.com/office/drawing/2014/main" val="2010763153"/>
                        </a:ext>
                      </a:extLst>
                    </a:gridCol>
                    <a:gridCol w="1255388">
                      <a:extLst>
                        <a:ext uri="{9D8B030D-6E8A-4147-A177-3AD203B41FA5}">
                          <a16:colId xmlns:a16="http://schemas.microsoft.com/office/drawing/2014/main" val="3719525256"/>
                        </a:ext>
                      </a:extLst>
                    </a:gridCol>
                    <a:gridCol w="1161941">
                      <a:extLst>
                        <a:ext uri="{9D8B030D-6E8A-4147-A177-3AD203B41FA5}">
                          <a16:colId xmlns:a16="http://schemas.microsoft.com/office/drawing/2014/main" val="1175036690"/>
                        </a:ext>
                      </a:extLst>
                    </a:gridCol>
                    <a:gridCol w="1161941">
                      <a:extLst>
                        <a:ext uri="{9D8B030D-6E8A-4147-A177-3AD203B41FA5}">
                          <a16:colId xmlns:a16="http://schemas.microsoft.com/office/drawing/2014/main" val="1225583223"/>
                        </a:ext>
                      </a:extLst>
                    </a:gridCol>
                    <a:gridCol w="1084479">
                      <a:extLst>
                        <a:ext uri="{9D8B030D-6E8A-4147-A177-3AD203B41FA5}">
                          <a16:colId xmlns:a16="http://schemas.microsoft.com/office/drawing/2014/main" val="1713572668"/>
                        </a:ext>
                      </a:extLst>
                    </a:gridCol>
                  </a:tblGrid>
                  <a:tr h="299581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Subjective Test (MOS)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663416"/>
                      </a:ext>
                    </a:extLst>
                  </a:tr>
                  <a:tr h="299581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90384680"/>
                      </a:ext>
                    </a:extLst>
                  </a:tr>
                  <a:tr h="619643">
                    <a:tc rowSpan="3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Metric (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𝑴𝑶𝑺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)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 defTabSz="914400" rtl="0" eaLnBrk="1" latinLnBrk="0" hangingPunct="1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False 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90301643"/>
                      </a:ext>
                    </a:extLst>
                  </a:tr>
                  <a:tr h="422821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Tie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Tie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Tie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3165162"/>
                      </a:ext>
                    </a:extLst>
                  </a:tr>
                  <a:tr h="61964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False 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52288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F9C404CB-03AB-4F3D-B35E-9AE32F80D5B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23007702"/>
                  </p:ext>
                </p:extLst>
              </p:nvPr>
            </p:nvGraphicFramePr>
            <p:xfrm>
              <a:off x="6175585" y="1800865"/>
              <a:ext cx="5635415" cy="226126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71666">
                      <a:extLst>
                        <a:ext uri="{9D8B030D-6E8A-4147-A177-3AD203B41FA5}">
                          <a16:colId xmlns:a16="http://schemas.microsoft.com/office/drawing/2014/main" val="2010763153"/>
                        </a:ext>
                      </a:extLst>
                    </a:gridCol>
                    <a:gridCol w="1255388">
                      <a:extLst>
                        <a:ext uri="{9D8B030D-6E8A-4147-A177-3AD203B41FA5}">
                          <a16:colId xmlns:a16="http://schemas.microsoft.com/office/drawing/2014/main" val="3719525256"/>
                        </a:ext>
                      </a:extLst>
                    </a:gridCol>
                    <a:gridCol w="1161941">
                      <a:extLst>
                        <a:ext uri="{9D8B030D-6E8A-4147-A177-3AD203B41FA5}">
                          <a16:colId xmlns:a16="http://schemas.microsoft.com/office/drawing/2014/main" val="1175036690"/>
                        </a:ext>
                      </a:extLst>
                    </a:gridCol>
                    <a:gridCol w="1161941">
                      <a:extLst>
                        <a:ext uri="{9D8B030D-6E8A-4147-A177-3AD203B41FA5}">
                          <a16:colId xmlns:a16="http://schemas.microsoft.com/office/drawing/2014/main" val="1225583223"/>
                        </a:ext>
                      </a:extLst>
                    </a:gridCol>
                    <a:gridCol w="1084479">
                      <a:extLst>
                        <a:ext uri="{9D8B030D-6E8A-4147-A177-3AD203B41FA5}">
                          <a16:colId xmlns:a16="http://schemas.microsoft.com/office/drawing/2014/main" val="1713572668"/>
                        </a:ext>
                      </a:extLst>
                    </a:gridCol>
                  </a:tblGrid>
                  <a:tr h="299581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Subjective Test (MOS)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663416"/>
                      </a:ext>
                    </a:extLst>
                  </a:tr>
                  <a:tr h="299581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90384680"/>
                      </a:ext>
                    </a:extLst>
                  </a:tr>
                  <a:tr h="619643">
                    <a:tc row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t="-38095" r="-483019" b="-7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 defTabSz="914400" rtl="0" eaLnBrk="1" latinLnBrk="0" hangingPunct="1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False 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90301643"/>
                      </a:ext>
                    </a:extLst>
                  </a:tr>
                  <a:tr h="422821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Tie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Tie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Tie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3165162"/>
                      </a:ext>
                    </a:extLst>
                  </a:tr>
                  <a:tr h="61964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False 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522884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14383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C113FF6-77A9-4BFA-9092-B74122298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Confusion Matrices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843AF-7CA1-4BCA-B875-1F7BBB4E8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48AB98-18E6-435F-9ECF-F26234BEC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5E91DE9-AFEF-4CBC-AD0E-7BA5FDE8F4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578914"/>
              </p:ext>
            </p:extLst>
          </p:nvPr>
        </p:nvGraphicFramePr>
        <p:xfrm>
          <a:off x="124135" y="4625644"/>
          <a:ext cx="5847728" cy="1600756"/>
        </p:xfrm>
        <a:graphic>
          <a:graphicData uri="http://schemas.openxmlformats.org/drawingml/2006/table">
            <a:tbl>
              <a:tblPr firstRow="1" firstCol="1" bandRow="1"/>
              <a:tblGrid>
                <a:gridCol w="1359937">
                  <a:extLst>
                    <a:ext uri="{9D8B030D-6E8A-4147-A177-3AD203B41FA5}">
                      <a16:colId xmlns:a16="http://schemas.microsoft.com/office/drawing/2014/main" val="228912620"/>
                    </a:ext>
                  </a:extLst>
                </a:gridCol>
                <a:gridCol w="1165660">
                  <a:extLst>
                    <a:ext uri="{9D8B030D-6E8A-4147-A177-3AD203B41FA5}">
                      <a16:colId xmlns:a16="http://schemas.microsoft.com/office/drawing/2014/main" val="1950154193"/>
                    </a:ext>
                  </a:extLst>
                </a:gridCol>
                <a:gridCol w="1165660">
                  <a:extLst>
                    <a:ext uri="{9D8B030D-6E8A-4147-A177-3AD203B41FA5}">
                      <a16:colId xmlns:a16="http://schemas.microsoft.com/office/drawing/2014/main" val="1575600889"/>
                    </a:ext>
                  </a:extLst>
                </a:gridCol>
                <a:gridCol w="1165660">
                  <a:extLst>
                    <a:ext uri="{9D8B030D-6E8A-4147-A177-3AD203B41FA5}">
                      <a16:colId xmlns:a16="http://schemas.microsoft.com/office/drawing/2014/main" val="1123075888"/>
                    </a:ext>
                  </a:extLst>
                </a:gridCol>
                <a:gridCol w="990811">
                  <a:extLst>
                    <a:ext uri="{9D8B030D-6E8A-4147-A177-3AD203B41FA5}">
                      <a16:colId xmlns:a16="http://schemas.microsoft.com/office/drawing/2014/main" val="991026848"/>
                    </a:ext>
                  </a:extLst>
                </a:gridCol>
              </a:tblGrid>
              <a:tr h="129895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Subjective Test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104416"/>
                  </a:ext>
                </a:extLst>
              </a:tr>
              <a:tr h="268669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Better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Equivalent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Worse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487303"/>
                  </a:ext>
                </a:extLst>
              </a:tr>
              <a:tr h="546219">
                <a:tc rowSpan="2"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Ad-Hoc Evaluation or Pilot Test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Better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Correct Ranking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False Distinction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False Ranking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9853376"/>
                  </a:ext>
                </a:extLst>
              </a:tr>
              <a:tr h="5462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Worse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False Ranking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False Distinction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Correct Ranking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94275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D8B6909-8326-444B-AA8C-F7519D846B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441763"/>
              </p:ext>
            </p:extLst>
          </p:nvPr>
        </p:nvGraphicFramePr>
        <p:xfrm>
          <a:off x="-2" y="2140897"/>
          <a:ext cx="5971865" cy="1997022"/>
        </p:xfrm>
        <a:graphic>
          <a:graphicData uri="http://schemas.openxmlformats.org/drawingml/2006/table">
            <a:tbl>
              <a:tblPr firstRow="1" firstCol="1" bandRow="1"/>
              <a:tblGrid>
                <a:gridCol w="1091684">
                  <a:extLst>
                    <a:ext uri="{9D8B030D-6E8A-4147-A177-3AD203B41FA5}">
                      <a16:colId xmlns:a16="http://schemas.microsoft.com/office/drawing/2014/main" val="3779596788"/>
                    </a:ext>
                  </a:extLst>
                </a:gridCol>
                <a:gridCol w="1123400">
                  <a:extLst>
                    <a:ext uri="{9D8B030D-6E8A-4147-A177-3AD203B41FA5}">
                      <a16:colId xmlns:a16="http://schemas.microsoft.com/office/drawing/2014/main" val="4151020408"/>
                    </a:ext>
                  </a:extLst>
                </a:gridCol>
                <a:gridCol w="1240447">
                  <a:extLst>
                    <a:ext uri="{9D8B030D-6E8A-4147-A177-3AD203B41FA5}">
                      <a16:colId xmlns:a16="http://schemas.microsoft.com/office/drawing/2014/main" val="3910334846"/>
                    </a:ext>
                  </a:extLst>
                </a:gridCol>
                <a:gridCol w="1258167">
                  <a:extLst>
                    <a:ext uri="{9D8B030D-6E8A-4147-A177-3AD203B41FA5}">
                      <a16:colId xmlns:a16="http://schemas.microsoft.com/office/drawing/2014/main" val="3349637811"/>
                    </a:ext>
                  </a:extLst>
                </a:gridCol>
                <a:gridCol w="1258167">
                  <a:extLst>
                    <a:ext uri="{9D8B030D-6E8A-4147-A177-3AD203B41FA5}">
                      <a16:colId xmlns:a16="http://schemas.microsoft.com/office/drawing/2014/main" val="4168095077"/>
                    </a:ext>
                  </a:extLst>
                </a:gridCol>
              </a:tblGrid>
              <a:tr h="335220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Subjective Lab 1</a:t>
                      </a:r>
                      <a:endParaRPr lang="en-US" sz="2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571483"/>
                  </a:ext>
                </a:extLst>
              </a:tr>
              <a:tr h="335220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Better</a:t>
                      </a:r>
                      <a:endParaRPr lang="en-US" sz="2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Equivalent</a:t>
                      </a:r>
                      <a:endParaRPr lang="en-US" sz="2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Worse</a:t>
                      </a:r>
                      <a:endParaRPr lang="en-US" sz="2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8336478"/>
                  </a:ext>
                </a:extLst>
              </a:tr>
              <a:tr h="335220">
                <a:tc rowSpan="3"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Subjective Lab 2</a:t>
                      </a:r>
                      <a:endParaRPr lang="en-US" sz="2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Better</a:t>
                      </a:r>
                      <a:endParaRPr lang="en-US" sz="2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Agree Ranking</a:t>
                      </a:r>
                      <a:endParaRPr lang="en-US" sz="200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Unconfirmed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Disagree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5100348"/>
                  </a:ext>
                </a:extLst>
              </a:tr>
              <a:tr h="3352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Equivalent</a:t>
                      </a:r>
                      <a:endParaRPr lang="en-US" sz="2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Unconfirmed</a:t>
                      </a:r>
                      <a:endParaRPr lang="en-US" sz="200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Agree Tie</a:t>
                      </a:r>
                      <a:endParaRPr lang="en-US" sz="200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Unconfirmed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870773"/>
                  </a:ext>
                </a:extLst>
              </a:tr>
              <a:tr h="3352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Worse</a:t>
                      </a:r>
                      <a:endParaRPr lang="en-US" sz="2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Disagree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Unconfirmed</a:t>
                      </a:r>
                      <a:endParaRPr lang="en-US" sz="200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Agree Ranking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84452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6C32D5D6-AD77-4E3E-81E7-2D9B5AABCB2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56335972"/>
                  </p:ext>
                </p:extLst>
              </p:nvPr>
            </p:nvGraphicFramePr>
            <p:xfrm>
              <a:off x="6220137" y="1876650"/>
              <a:ext cx="5635415" cy="226126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71666">
                      <a:extLst>
                        <a:ext uri="{9D8B030D-6E8A-4147-A177-3AD203B41FA5}">
                          <a16:colId xmlns:a16="http://schemas.microsoft.com/office/drawing/2014/main" val="2010763153"/>
                        </a:ext>
                      </a:extLst>
                    </a:gridCol>
                    <a:gridCol w="1255388">
                      <a:extLst>
                        <a:ext uri="{9D8B030D-6E8A-4147-A177-3AD203B41FA5}">
                          <a16:colId xmlns:a16="http://schemas.microsoft.com/office/drawing/2014/main" val="3719525256"/>
                        </a:ext>
                      </a:extLst>
                    </a:gridCol>
                    <a:gridCol w="1161941">
                      <a:extLst>
                        <a:ext uri="{9D8B030D-6E8A-4147-A177-3AD203B41FA5}">
                          <a16:colId xmlns:a16="http://schemas.microsoft.com/office/drawing/2014/main" val="1175036690"/>
                        </a:ext>
                      </a:extLst>
                    </a:gridCol>
                    <a:gridCol w="1161941">
                      <a:extLst>
                        <a:ext uri="{9D8B030D-6E8A-4147-A177-3AD203B41FA5}">
                          <a16:colId xmlns:a16="http://schemas.microsoft.com/office/drawing/2014/main" val="1225583223"/>
                        </a:ext>
                      </a:extLst>
                    </a:gridCol>
                    <a:gridCol w="1084479">
                      <a:extLst>
                        <a:ext uri="{9D8B030D-6E8A-4147-A177-3AD203B41FA5}">
                          <a16:colId xmlns:a16="http://schemas.microsoft.com/office/drawing/2014/main" val="1713572668"/>
                        </a:ext>
                      </a:extLst>
                    </a:gridCol>
                  </a:tblGrid>
                  <a:tr h="299581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Subjective Test (MOS)</a:t>
                          </a:r>
                          <a:endParaRPr lang="en-US" sz="20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663416"/>
                      </a:ext>
                    </a:extLst>
                  </a:tr>
                  <a:tr h="299581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90384680"/>
                      </a:ext>
                    </a:extLst>
                  </a:tr>
                  <a:tr h="619643">
                    <a:tc rowSpan="3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Metric (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1600" b="1" i="1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𝑴𝑶𝑺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)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 defTabSz="914400" rtl="0" eaLnBrk="1" latinLnBrk="0" hangingPunct="1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kern="12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False 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90301643"/>
                      </a:ext>
                    </a:extLst>
                  </a:tr>
                  <a:tr h="422821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Tie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Tie</a:t>
                          </a:r>
                          <a:endParaRPr lang="en-US" sz="2000" b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Tie</a:t>
                          </a:r>
                          <a:endParaRPr lang="en-US" sz="2000" b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3165162"/>
                      </a:ext>
                    </a:extLst>
                  </a:tr>
                  <a:tr h="61964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kern="12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False 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152288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6C32D5D6-AD77-4E3E-81E7-2D9B5AABCB2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56335972"/>
                  </p:ext>
                </p:extLst>
              </p:nvPr>
            </p:nvGraphicFramePr>
            <p:xfrm>
              <a:off x="6220137" y="1876650"/>
              <a:ext cx="5635415" cy="226126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71666">
                      <a:extLst>
                        <a:ext uri="{9D8B030D-6E8A-4147-A177-3AD203B41FA5}">
                          <a16:colId xmlns:a16="http://schemas.microsoft.com/office/drawing/2014/main" val="2010763153"/>
                        </a:ext>
                      </a:extLst>
                    </a:gridCol>
                    <a:gridCol w="1255388">
                      <a:extLst>
                        <a:ext uri="{9D8B030D-6E8A-4147-A177-3AD203B41FA5}">
                          <a16:colId xmlns:a16="http://schemas.microsoft.com/office/drawing/2014/main" val="3719525256"/>
                        </a:ext>
                      </a:extLst>
                    </a:gridCol>
                    <a:gridCol w="1161941">
                      <a:extLst>
                        <a:ext uri="{9D8B030D-6E8A-4147-A177-3AD203B41FA5}">
                          <a16:colId xmlns:a16="http://schemas.microsoft.com/office/drawing/2014/main" val="1175036690"/>
                        </a:ext>
                      </a:extLst>
                    </a:gridCol>
                    <a:gridCol w="1161941">
                      <a:extLst>
                        <a:ext uri="{9D8B030D-6E8A-4147-A177-3AD203B41FA5}">
                          <a16:colId xmlns:a16="http://schemas.microsoft.com/office/drawing/2014/main" val="1225583223"/>
                        </a:ext>
                      </a:extLst>
                    </a:gridCol>
                    <a:gridCol w="1084479">
                      <a:extLst>
                        <a:ext uri="{9D8B030D-6E8A-4147-A177-3AD203B41FA5}">
                          <a16:colId xmlns:a16="http://schemas.microsoft.com/office/drawing/2014/main" val="1713572668"/>
                        </a:ext>
                      </a:extLst>
                    </a:gridCol>
                  </a:tblGrid>
                  <a:tr h="299581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Subjective Test (MOS)</a:t>
                          </a:r>
                          <a:endParaRPr lang="en-US" sz="20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663416"/>
                      </a:ext>
                    </a:extLst>
                  </a:tr>
                  <a:tr h="299581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90384680"/>
                      </a:ext>
                    </a:extLst>
                  </a:tr>
                  <a:tr h="619643">
                    <a:tc row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t="-38095" r="-483019" b="-7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 defTabSz="914400" rtl="0" eaLnBrk="1" latinLnBrk="0" hangingPunct="1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kern="12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False 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90301643"/>
                      </a:ext>
                    </a:extLst>
                  </a:tr>
                  <a:tr h="422821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Tie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Tie</a:t>
                          </a:r>
                          <a:endParaRPr lang="en-US" sz="2000" b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Tie</a:t>
                          </a:r>
                          <a:endParaRPr lang="en-US" sz="2000" b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3165162"/>
                      </a:ext>
                    </a:extLst>
                  </a:tr>
                  <a:tr h="61964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kern="12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False 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152288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9C291FA0-E37E-44FB-8425-767E49BC481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45273658"/>
                  </p:ext>
                </p:extLst>
              </p:nvPr>
            </p:nvGraphicFramePr>
            <p:xfrm>
              <a:off x="6220139" y="4558089"/>
              <a:ext cx="5590862" cy="160075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27111">
                      <a:extLst>
                        <a:ext uri="{9D8B030D-6E8A-4147-A177-3AD203B41FA5}">
                          <a16:colId xmlns:a16="http://schemas.microsoft.com/office/drawing/2014/main" val="3746099026"/>
                        </a:ext>
                      </a:extLst>
                    </a:gridCol>
                    <a:gridCol w="1212980">
                      <a:extLst>
                        <a:ext uri="{9D8B030D-6E8A-4147-A177-3AD203B41FA5}">
                          <a16:colId xmlns:a16="http://schemas.microsoft.com/office/drawing/2014/main" val="3225715032"/>
                        </a:ext>
                      </a:extLst>
                    </a:gridCol>
                    <a:gridCol w="1222111">
                      <a:extLst>
                        <a:ext uri="{9D8B030D-6E8A-4147-A177-3AD203B41FA5}">
                          <a16:colId xmlns:a16="http://schemas.microsoft.com/office/drawing/2014/main" val="2168977442"/>
                        </a:ext>
                      </a:extLst>
                    </a:gridCol>
                    <a:gridCol w="1152755">
                      <a:extLst>
                        <a:ext uri="{9D8B030D-6E8A-4147-A177-3AD203B41FA5}">
                          <a16:colId xmlns:a16="http://schemas.microsoft.com/office/drawing/2014/main" val="2350858967"/>
                        </a:ext>
                      </a:extLst>
                    </a:gridCol>
                    <a:gridCol w="1075905">
                      <a:extLst>
                        <a:ext uri="{9D8B030D-6E8A-4147-A177-3AD203B41FA5}">
                          <a16:colId xmlns:a16="http://schemas.microsoft.com/office/drawing/2014/main" val="1506516456"/>
                        </a:ext>
                      </a:extLst>
                    </a:gridCol>
                  </a:tblGrid>
                  <a:tr h="263885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Subjective Test (MOS)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80121502"/>
                      </a:ext>
                    </a:extLst>
                  </a:tr>
                  <a:tr h="263885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77380091"/>
                      </a:ext>
                    </a:extLst>
                  </a:tr>
                  <a:tr h="536493">
                    <a:tc rowSpan="2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Metric (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𝑴𝑶𝑺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)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Ranking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72613502"/>
                      </a:ext>
                    </a:extLst>
                  </a:tr>
                  <a:tr h="53649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</a:t>
                          </a:r>
                          <a:r>
                            <a:rPr lang="en-US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e</a:t>
                          </a: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742744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9C291FA0-E37E-44FB-8425-767E49BC481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45273658"/>
                  </p:ext>
                </p:extLst>
              </p:nvPr>
            </p:nvGraphicFramePr>
            <p:xfrm>
              <a:off x="6220139" y="4558089"/>
              <a:ext cx="5590862" cy="160075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27111">
                      <a:extLst>
                        <a:ext uri="{9D8B030D-6E8A-4147-A177-3AD203B41FA5}">
                          <a16:colId xmlns:a16="http://schemas.microsoft.com/office/drawing/2014/main" val="3746099026"/>
                        </a:ext>
                      </a:extLst>
                    </a:gridCol>
                    <a:gridCol w="1212980">
                      <a:extLst>
                        <a:ext uri="{9D8B030D-6E8A-4147-A177-3AD203B41FA5}">
                          <a16:colId xmlns:a16="http://schemas.microsoft.com/office/drawing/2014/main" val="3225715032"/>
                        </a:ext>
                      </a:extLst>
                    </a:gridCol>
                    <a:gridCol w="1222111">
                      <a:extLst>
                        <a:ext uri="{9D8B030D-6E8A-4147-A177-3AD203B41FA5}">
                          <a16:colId xmlns:a16="http://schemas.microsoft.com/office/drawing/2014/main" val="2168977442"/>
                        </a:ext>
                      </a:extLst>
                    </a:gridCol>
                    <a:gridCol w="1152755">
                      <a:extLst>
                        <a:ext uri="{9D8B030D-6E8A-4147-A177-3AD203B41FA5}">
                          <a16:colId xmlns:a16="http://schemas.microsoft.com/office/drawing/2014/main" val="2350858967"/>
                        </a:ext>
                      </a:extLst>
                    </a:gridCol>
                    <a:gridCol w="1075905">
                      <a:extLst>
                        <a:ext uri="{9D8B030D-6E8A-4147-A177-3AD203B41FA5}">
                          <a16:colId xmlns:a16="http://schemas.microsoft.com/office/drawing/2014/main" val="1506516456"/>
                        </a:ext>
                      </a:extLst>
                    </a:gridCol>
                  </a:tblGrid>
                  <a:tr h="263885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Subjective Test (MOS)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80121502"/>
                      </a:ext>
                    </a:extLst>
                  </a:tr>
                  <a:tr h="263885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77380091"/>
                      </a:ext>
                    </a:extLst>
                  </a:tr>
                  <a:tr h="536493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t="-53672" r="-505263" b="-79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Ranking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72613502"/>
                      </a:ext>
                    </a:extLst>
                  </a:tr>
                  <a:tr h="53649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</a:t>
                          </a:r>
                          <a:r>
                            <a:rPr lang="en-US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e</a:t>
                          </a: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742744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47571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B2702-AECB-4033-AA3C-C77106583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3D98C-D57A-4085-87AD-6662BF19F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is a metric’s performance good enough?</a:t>
            </a:r>
          </a:p>
          <a:p>
            <a:r>
              <a:rPr lang="en-US" dirty="0"/>
              <a:t>When does a metric’s performance rise to that of subjective testing? </a:t>
            </a:r>
          </a:p>
          <a:p>
            <a:r>
              <a:rPr lang="en-US" dirty="0"/>
              <a:t>How do we explain a metric’s precision to naive users?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23194-9931-4189-91FA-843E81B30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66F52E-CE4C-4CB9-B5B6-2599D66E5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99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DF6F2-4628-4660-A3E6-10669C6B4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Equating a Metric to a Number of People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E7454A-F0A0-4C50-BFC4-2F64D39D0B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Decisions based on direct comparison of metric values</a:t>
                </a:r>
              </a:p>
              <a:p>
                <a:pPr marL="231775" lvl="1" indent="850900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1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𝑴𝑶𝑺</m:t>
                        </m:r>
                      </m:e>
                    </m:acc>
                  </m:oMath>
                </a14:m>
                <a:r>
                  <a:rPr lang="en-US" baseline="-25000" dirty="0"/>
                  <a:t>A</a:t>
                </a:r>
                <a:r>
                  <a:rPr lang="en-US" dirty="0"/>
                  <a:t> &gt;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𝑴𝑶𝑺</m:t>
                        </m:r>
                      </m:e>
                    </m:acc>
                  </m:oMath>
                </a14:m>
                <a:r>
                  <a:rPr lang="en-US" baseline="-25000" dirty="0"/>
                  <a:t>B</a:t>
                </a:r>
              </a:p>
              <a:p>
                <a:r>
                  <a:rPr lang="en-US" i="1" dirty="0"/>
                  <a:t>False ranking </a:t>
                </a:r>
                <a:r>
                  <a:rPr lang="en-US" dirty="0"/>
                  <a:t>similar to ad-hoc evaluation or pilot test</a:t>
                </a:r>
              </a:p>
              <a:p>
                <a:pPr lvl="1"/>
                <a:r>
                  <a:rPr lang="en-US" dirty="0"/>
                  <a:t>1 person  	12.85% ≥ </a:t>
                </a:r>
                <a:r>
                  <a:rPr lang="en-US" i="1" dirty="0"/>
                  <a:t>false ranking </a:t>
                </a:r>
                <a:r>
                  <a:rPr lang="en-US" dirty="0"/>
                  <a:t>&gt; 9.95%</a:t>
                </a:r>
              </a:p>
              <a:p>
                <a:pPr lvl="1"/>
                <a:r>
                  <a:rPr lang="en-US" dirty="0"/>
                  <a:t>2 person 	9.95% ≥</a:t>
                </a:r>
                <a:r>
                  <a:rPr lang="en-US" i="1" dirty="0"/>
                  <a:t> false ranking </a:t>
                </a:r>
                <a:r>
                  <a:rPr lang="en-US" dirty="0"/>
                  <a:t>&gt; 7.65%</a:t>
                </a:r>
              </a:p>
              <a:p>
                <a:pPr lvl="1"/>
                <a:r>
                  <a:rPr lang="en-US" dirty="0"/>
                  <a:t>3 person  	7.65% ≥ </a:t>
                </a:r>
                <a:r>
                  <a:rPr lang="en-US" i="1" dirty="0"/>
                  <a:t>false ranking </a:t>
                </a:r>
                <a:r>
                  <a:rPr lang="en-US" dirty="0"/>
                  <a:t>&gt; 5.60%</a:t>
                </a:r>
              </a:p>
              <a:p>
                <a:pPr lvl="1"/>
                <a:r>
                  <a:rPr lang="en-US" dirty="0"/>
                  <a:t>6 subject  	5.60% ≥ </a:t>
                </a:r>
                <a:r>
                  <a:rPr lang="en-US" i="1" dirty="0"/>
                  <a:t>false ranking </a:t>
                </a:r>
                <a:r>
                  <a:rPr lang="en-US" dirty="0"/>
                  <a:t>&gt; 3.95%</a:t>
                </a:r>
              </a:p>
              <a:p>
                <a:pPr lvl="1"/>
                <a:r>
                  <a:rPr lang="en-US" dirty="0"/>
                  <a:t>9 subject  	3.95% ≥ </a:t>
                </a:r>
                <a:r>
                  <a:rPr lang="en-US" i="1" dirty="0"/>
                  <a:t>false ranking </a:t>
                </a:r>
                <a:r>
                  <a:rPr lang="en-US" dirty="0"/>
                  <a:t>&gt; 3.25%</a:t>
                </a:r>
              </a:p>
              <a:p>
                <a:pPr lvl="1"/>
                <a:r>
                  <a:rPr lang="en-US" dirty="0"/>
                  <a:t>12 subject 	3.25% ≥</a:t>
                </a:r>
                <a:r>
                  <a:rPr lang="en-US" i="1" dirty="0"/>
                  <a:t> false ranking </a:t>
                </a:r>
              </a:p>
              <a:p>
                <a:r>
                  <a:rPr lang="en-US" dirty="0"/>
                  <a:t>Ignore</a:t>
                </a:r>
                <a:r>
                  <a:rPr lang="en-US" i="1" dirty="0"/>
                  <a:t> correct ranking </a:t>
                </a:r>
                <a:r>
                  <a:rPr lang="en-US" dirty="0"/>
                  <a:t>and </a:t>
                </a:r>
                <a:r>
                  <a:rPr lang="en-US" i="1" dirty="0"/>
                  <a:t>false distinction</a:t>
                </a:r>
                <a:endParaRPr lang="en-US" dirty="0"/>
              </a:p>
              <a:p>
                <a:pPr lvl="1"/>
                <a:r>
                  <a:rPr lang="en-US" dirty="0"/>
                  <a:t>Highly influenced by range of quality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E7454A-F0A0-4C50-BFC4-2F64D39D0B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5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7CEE0-D29A-4430-8B5E-351D25051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4DB3E4-693B-445D-8F24-98A17B4F0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20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65B7A17C-4EAA-4CA9-B1E2-3C6A1BFBDB5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92479133"/>
                  </p:ext>
                </p:extLst>
              </p:nvPr>
            </p:nvGraphicFramePr>
            <p:xfrm>
              <a:off x="6220139" y="4558089"/>
              <a:ext cx="5590862" cy="160075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27111">
                      <a:extLst>
                        <a:ext uri="{9D8B030D-6E8A-4147-A177-3AD203B41FA5}">
                          <a16:colId xmlns:a16="http://schemas.microsoft.com/office/drawing/2014/main" val="3746099026"/>
                        </a:ext>
                      </a:extLst>
                    </a:gridCol>
                    <a:gridCol w="1212980">
                      <a:extLst>
                        <a:ext uri="{9D8B030D-6E8A-4147-A177-3AD203B41FA5}">
                          <a16:colId xmlns:a16="http://schemas.microsoft.com/office/drawing/2014/main" val="3225715032"/>
                        </a:ext>
                      </a:extLst>
                    </a:gridCol>
                    <a:gridCol w="1222111">
                      <a:extLst>
                        <a:ext uri="{9D8B030D-6E8A-4147-A177-3AD203B41FA5}">
                          <a16:colId xmlns:a16="http://schemas.microsoft.com/office/drawing/2014/main" val="2168977442"/>
                        </a:ext>
                      </a:extLst>
                    </a:gridCol>
                    <a:gridCol w="1152755">
                      <a:extLst>
                        <a:ext uri="{9D8B030D-6E8A-4147-A177-3AD203B41FA5}">
                          <a16:colId xmlns:a16="http://schemas.microsoft.com/office/drawing/2014/main" val="2350858967"/>
                        </a:ext>
                      </a:extLst>
                    </a:gridCol>
                    <a:gridCol w="1075905">
                      <a:extLst>
                        <a:ext uri="{9D8B030D-6E8A-4147-A177-3AD203B41FA5}">
                          <a16:colId xmlns:a16="http://schemas.microsoft.com/office/drawing/2014/main" val="1506516456"/>
                        </a:ext>
                      </a:extLst>
                    </a:gridCol>
                  </a:tblGrid>
                  <a:tr h="263885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Subjective Test (MOS)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80121502"/>
                      </a:ext>
                    </a:extLst>
                  </a:tr>
                  <a:tr h="263885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77380091"/>
                      </a:ext>
                    </a:extLst>
                  </a:tr>
                  <a:tr h="536493">
                    <a:tc rowSpan="2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Metric (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𝑴𝑶𝑺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)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Ranking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2613502"/>
                      </a:ext>
                    </a:extLst>
                  </a:tr>
                  <a:tr h="53649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</a:t>
                          </a:r>
                          <a:r>
                            <a:rPr lang="en-US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e</a:t>
                          </a: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742744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65B7A17C-4EAA-4CA9-B1E2-3C6A1BFBDB5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92479133"/>
                  </p:ext>
                </p:extLst>
              </p:nvPr>
            </p:nvGraphicFramePr>
            <p:xfrm>
              <a:off x="6220139" y="4558089"/>
              <a:ext cx="5590862" cy="160075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27111">
                      <a:extLst>
                        <a:ext uri="{9D8B030D-6E8A-4147-A177-3AD203B41FA5}">
                          <a16:colId xmlns:a16="http://schemas.microsoft.com/office/drawing/2014/main" val="3746099026"/>
                        </a:ext>
                      </a:extLst>
                    </a:gridCol>
                    <a:gridCol w="1212980">
                      <a:extLst>
                        <a:ext uri="{9D8B030D-6E8A-4147-A177-3AD203B41FA5}">
                          <a16:colId xmlns:a16="http://schemas.microsoft.com/office/drawing/2014/main" val="3225715032"/>
                        </a:ext>
                      </a:extLst>
                    </a:gridCol>
                    <a:gridCol w="1222111">
                      <a:extLst>
                        <a:ext uri="{9D8B030D-6E8A-4147-A177-3AD203B41FA5}">
                          <a16:colId xmlns:a16="http://schemas.microsoft.com/office/drawing/2014/main" val="2168977442"/>
                        </a:ext>
                      </a:extLst>
                    </a:gridCol>
                    <a:gridCol w="1152755">
                      <a:extLst>
                        <a:ext uri="{9D8B030D-6E8A-4147-A177-3AD203B41FA5}">
                          <a16:colId xmlns:a16="http://schemas.microsoft.com/office/drawing/2014/main" val="2350858967"/>
                        </a:ext>
                      </a:extLst>
                    </a:gridCol>
                    <a:gridCol w="1075905">
                      <a:extLst>
                        <a:ext uri="{9D8B030D-6E8A-4147-A177-3AD203B41FA5}">
                          <a16:colId xmlns:a16="http://schemas.microsoft.com/office/drawing/2014/main" val="1506516456"/>
                        </a:ext>
                      </a:extLst>
                    </a:gridCol>
                  </a:tblGrid>
                  <a:tr h="263885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Subjective Test (MOS)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80121502"/>
                      </a:ext>
                    </a:extLst>
                  </a:tr>
                  <a:tr h="263885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77380091"/>
                      </a:ext>
                    </a:extLst>
                  </a:tr>
                  <a:tr h="536493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t="-53672" r="-505263" b="-79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Ranking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2613502"/>
                      </a:ext>
                    </a:extLst>
                  </a:tr>
                  <a:tr h="53649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</a:t>
                          </a:r>
                          <a:r>
                            <a:rPr lang="en-US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e</a:t>
                          </a: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742744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352859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E549847-3A5C-42B3-8B8D-CFBA9E63BAC6}"/>
              </a:ext>
            </a:extLst>
          </p:cNvPr>
          <p:cNvSpPr/>
          <p:nvPr/>
        </p:nvSpPr>
        <p:spPr>
          <a:xfrm>
            <a:off x="7696200" y="2705100"/>
            <a:ext cx="3619500" cy="19812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F28B52-1FFA-4AC1-A0B3-B1E5422B0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19D14-C770-48AE-8D2F-D6C9A707E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Confidence intervals for subjective tests</a:t>
            </a:r>
          </a:p>
          <a:p>
            <a:pPr lvl="1"/>
            <a:r>
              <a:rPr lang="en-US" i="1" dirty="0"/>
              <a:t>Ideal CI </a:t>
            </a:r>
            <a:r>
              <a:rPr lang="en-US" dirty="0"/>
              <a:t>≈ 24 subjects</a:t>
            </a:r>
          </a:p>
          <a:p>
            <a:pPr lvl="1"/>
            <a:r>
              <a:rPr lang="en-US" i="1" dirty="0"/>
              <a:t>Practical CI</a:t>
            </a:r>
            <a:r>
              <a:rPr lang="en-US" dirty="0"/>
              <a:t> ≈ 15 subjects </a:t>
            </a:r>
          </a:p>
          <a:p>
            <a:r>
              <a:rPr lang="en-US" dirty="0"/>
              <a:t>Equivalence to subjective testing  </a:t>
            </a:r>
          </a:p>
          <a:p>
            <a:pPr lvl="1"/>
            <a:r>
              <a:rPr lang="en-US" dirty="0"/>
              <a:t>CIs used for decision making</a:t>
            </a:r>
          </a:p>
          <a:p>
            <a:r>
              <a:rPr lang="en-US" dirty="0"/>
              <a:t>Equate metric to a number of people</a:t>
            </a:r>
          </a:p>
          <a:p>
            <a:pPr lvl="1"/>
            <a:r>
              <a:rPr lang="en-US" dirty="0"/>
              <a:t>Otherwise</a:t>
            </a:r>
          </a:p>
          <a:p>
            <a:endParaRPr lang="en-US" dirty="0"/>
          </a:p>
          <a:p>
            <a:r>
              <a:rPr lang="en-US" dirty="0"/>
              <a:t>% </a:t>
            </a:r>
            <a:r>
              <a:rPr lang="en-US" i="1" dirty="0"/>
              <a:t>false ranking</a:t>
            </a:r>
            <a:r>
              <a:rPr lang="en-US" dirty="0"/>
              <a:t> = new statistic for training &amp; evaluating metrics</a:t>
            </a:r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381D5-C83B-4543-9780-2C20D66C6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4FEF86-C28A-4246-9F17-942CB1D17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21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8C50F8-5007-41D3-A1C6-351C94F4E4A3}"/>
              </a:ext>
            </a:extLst>
          </p:cNvPr>
          <p:cNvSpPr/>
          <p:nvPr/>
        </p:nvSpPr>
        <p:spPr>
          <a:xfrm>
            <a:off x="8628703" y="2828788"/>
            <a:ext cx="1640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Need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ED054D-C913-434C-8442-B03018884D48}"/>
              </a:ext>
            </a:extLst>
          </p:cNvPr>
          <p:cNvSpPr txBox="1"/>
          <p:nvPr/>
        </p:nvSpPr>
        <p:spPr>
          <a:xfrm>
            <a:off x="7867649" y="3657315"/>
            <a:ext cx="3286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MOS: well-designed test, </a:t>
            </a:r>
            <a:br>
              <a:rPr lang="en-US" sz="2400" b="1" dirty="0"/>
            </a:br>
            <a:r>
              <a:rPr lang="en-US" sz="2400" b="1" dirty="0"/>
              <a:t>5-level ACR method</a:t>
            </a:r>
          </a:p>
        </p:txBody>
      </p:sp>
    </p:spTree>
    <p:extLst>
      <p:ext uri="{BB962C8B-B14F-4D97-AF65-F5344CB8AC3E}">
        <p14:creationId xmlns:p14="http://schemas.microsoft.com/office/powerpoint/2010/main" val="31518303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1AEC1-EAE2-42DD-A0CC-5487750CB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06068-64B6-40B6-A019-8709209E2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 </a:t>
            </a:r>
          </a:p>
          <a:p>
            <a:pPr lvl="1"/>
            <a:r>
              <a:rPr lang="en-US" dirty="0" err="1"/>
              <a:t>ci_calc.m</a:t>
            </a:r>
            <a:r>
              <a:rPr lang="en-US" dirty="0"/>
              <a:t>, ci_calc.py</a:t>
            </a:r>
          </a:p>
          <a:p>
            <a:pPr lvl="1"/>
            <a:r>
              <a:rPr lang="en-US" dirty="0" err="1"/>
              <a:t>NRMetricFramework</a:t>
            </a:r>
            <a:r>
              <a:rPr lang="en-US" dirty="0"/>
              <a:t> repository</a:t>
            </a:r>
          </a:p>
          <a:p>
            <a:pPr lvl="1"/>
            <a:r>
              <a:rPr lang="en-US" dirty="0">
                <a:hlinkClick r:id="rId2"/>
              </a:rPr>
              <a:t>https://github.com/NTIA/NRMetricFramework</a:t>
            </a:r>
            <a:r>
              <a:rPr lang="en-US" dirty="0"/>
              <a:t> </a:t>
            </a:r>
          </a:p>
          <a:p>
            <a:r>
              <a:rPr lang="en-US" dirty="0"/>
              <a:t>Technical Report</a:t>
            </a:r>
          </a:p>
          <a:p>
            <a:pPr lvl="1"/>
            <a:r>
              <a:rPr lang="en-US" dirty="0"/>
              <a:t>Margaret Pinson, “Confidence intervals for subjective tests and objective metrics that assess image, video, speech, or audiovisual quality,” TR-21-550</a:t>
            </a:r>
          </a:p>
          <a:p>
            <a:pPr lvl="1"/>
            <a:r>
              <a:rPr lang="en-US" dirty="0">
                <a:hlinkClick r:id="rId3"/>
              </a:rPr>
              <a:t>https://www.its.bldrdoc.gov/publications/details.aspx?pub=3253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7E581-09E9-4343-9182-850D229AA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9C831-D294-495F-81D1-1D1436436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1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F32F92-785A-4A33-92A9-614C8258E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9/10/2020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9BCF4D-2023-4593-8380-F555F63C6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3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ECD0A8-C19A-4305-A41A-7F7FAB8F2E71}"/>
              </a:ext>
            </a:extLst>
          </p:cNvPr>
          <p:cNvSpPr/>
          <p:nvPr/>
        </p:nvSpPr>
        <p:spPr>
          <a:xfrm>
            <a:off x="4695616" y="2967335"/>
            <a:ext cx="28007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Decisions</a:t>
            </a:r>
          </a:p>
        </p:txBody>
      </p:sp>
    </p:spTree>
    <p:extLst>
      <p:ext uri="{BB962C8B-B14F-4D97-AF65-F5344CB8AC3E}">
        <p14:creationId xmlns:p14="http://schemas.microsoft.com/office/powerpoint/2010/main" val="1167559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73704-F82E-4E4E-A003-00CDAF085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Subjective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DC198-EBF6-4019-8502-DC5823BE8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Ratings from 60 subjective tests</a:t>
            </a:r>
          </a:p>
          <a:p>
            <a:pPr lvl="1"/>
            <a:r>
              <a:rPr lang="en-US" dirty="0"/>
              <a:t> ITU-R Rec. BT.500, ITU-T Rec. P.913, and ITU-T P.800</a:t>
            </a:r>
          </a:p>
          <a:p>
            <a:pPr lvl="1"/>
            <a:r>
              <a:rPr lang="en-US" dirty="0"/>
              <a:t>2,331 subjects</a:t>
            </a:r>
          </a:p>
          <a:p>
            <a:pPr lvl="1"/>
            <a:r>
              <a:rPr lang="en-US" dirty="0"/>
              <a:t>17,665 media files</a:t>
            </a:r>
          </a:p>
          <a:p>
            <a:pPr lvl="1"/>
            <a:r>
              <a:rPr lang="en-US" dirty="0"/>
              <a:t>433,398 subject ratings</a:t>
            </a:r>
          </a:p>
          <a:p>
            <a:r>
              <a:rPr lang="en-US" dirty="0"/>
              <a:t>Media</a:t>
            </a:r>
          </a:p>
          <a:p>
            <a:pPr lvl="1"/>
            <a:r>
              <a:rPr lang="en-US" dirty="0"/>
              <a:t>2,592 images (15%)</a:t>
            </a:r>
          </a:p>
          <a:p>
            <a:pPr lvl="1"/>
            <a:r>
              <a:rPr lang="en-US" dirty="0"/>
              <a:t>7,959 speech samples (45%)</a:t>
            </a:r>
          </a:p>
          <a:p>
            <a:pPr lvl="1"/>
            <a:r>
              <a:rPr lang="en-US" dirty="0"/>
              <a:t>6,445 silent videos (36%)</a:t>
            </a:r>
          </a:p>
          <a:p>
            <a:pPr lvl="1"/>
            <a:r>
              <a:rPr lang="en-US" dirty="0"/>
              <a:t>669 audiovisual files (4%) </a:t>
            </a:r>
          </a:p>
          <a:p>
            <a:r>
              <a:rPr lang="en-US" dirty="0"/>
              <a:t>90 lab-to-lab comparisons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1201E-FDA5-480A-A090-0E2C7B3A2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1D03CF-AC8E-48F0-94F4-E056C4C53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DA3447-89E3-45B2-AA20-9C14E68BB71D}"/>
              </a:ext>
            </a:extLst>
          </p:cNvPr>
          <p:cNvSpPr/>
          <p:nvPr/>
        </p:nvSpPr>
        <p:spPr>
          <a:xfrm>
            <a:off x="7563482" y="2936351"/>
            <a:ext cx="32569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5-level ACR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FC15AA-EAE9-4E62-9516-A39F8F37335C}"/>
              </a:ext>
            </a:extLst>
          </p:cNvPr>
          <p:cNvSpPr txBox="1"/>
          <p:nvPr/>
        </p:nvSpPr>
        <p:spPr>
          <a:xfrm>
            <a:off x="6952230" y="3752118"/>
            <a:ext cx="4479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ACR-HR, DSCQS, 100-level ACR, etc.</a:t>
            </a:r>
          </a:p>
        </p:txBody>
      </p:sp>
    </p:spTree>
    <p:extLst>
      <p:ext uri="{BB962C8B-B14F-4D97-AF65-F5344CB8AC3E}">
        <p14:creationId xmlns:p14="http://schemas.microsoft.com/office/powerpoint/2010/main" val="8264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56F68-4AE3-4E36-8C78-C6B62BED3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B90ADF-663D-4F0B-A792-AC26AB666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306C57-AD8E-4045-885F-FBEA7A510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5</a:t>
            </a:fld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A3778D6-DF2F-4C78-A2D1-90FC75579983}"/>
              </a:ext>
            </a:extLst>
          </p:cNvPr>
          <p:cNvGrpSpPr/>
          <p:nvPr/>
        </p:nvGrpSpPr>
        <p:grpSpPr>
          <a:xfrm>
            <a:off x="1408717" y="2108527"/>
            <a:ext cx="9508099" cy="754052"/>
            <a:chOff x="1376637" y="2622661"/>
            <a:chExt cx="9508099" cy="75405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C8A950C-C2BF-4DD5-845B-D81AF2CECA60}"/>
                </a:ext>
              </a:extLst>
            </p:cNvPr>
            <p:cNvSpPr/>
            <p:nvPr/>
          </p:nvSpPr>
          <p:spPr>
            <a:xfrm>
              <a:off x="1376637" y="2791938"/>
              <a:ext cx="136204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Ratings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F40678E-013F-4221-8013-EE6C20488072}"/>
                </a:ext>
              </a:extLst>
            </p:cNvPr>
            <p:cNvSpPr/>
            <p:nvPr/>
          </p:nvSpPr>
          <p:spPr>
            <a:xfrm>
              <a:off x="6430300" y="2791937"/>
              <a:ext cx="4454436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32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Confidence interval (CI)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39E58B66-850C-4DFC-A652-3B08679EFEEF}"/>
                </a:ext>
              </a:extLst>
            </p:cNvPr>
            <p:cNvCxnSpPr>
              <a:cxnSpLocks/>
            </p:cNvCxnSpPr>
            <p:nvPr/>
          </p:nvCxnSpPr>
          <p:spPr>
            <a:xfrm>
              <a:off x="3407276" y="3156882"/>
              <a:ext cx="2578359" cy="0"/>
            </a:xfrm>
            <a:prstGeom prst="straightConnector1">
              <a:avLst/>
            </a:prstGeom>
            <a:ln w="76200">
              <a:solidFill>
                <a:schemeClr val="accent2">
                  <a:lumMod val="60000"/>
                  <a:lumOff val="40000"/>
                </a:schemeClr>
              </a:solidFill>
              <a:headEnd w="lg" len="lg"/>
              <a:tailEnd type="stealt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46CFDFB-BFEB-4E7D-A897-B459E507F55E}"/>
                </a:ext>
              </a:extLst>
            </p:cNvPr>
            <p:cNvSpPr txBox="1"/>
            <p:nvPr/>
          </p:nvSpPr>
          <p:spPr>
            <a:xfrm>
              <a:off x="3407276" y="2622661"/>
              <a:ext cx="23544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Student’s </a:t>
              </a:r>
              <a:r>
                <a:rPr lang="en-US" sz="2400" i="1" dirty="0"/>
                <a:t>t</a:t>
              </a:r>
              <a:r>
                <a:rPr lang="en-US" sz="2400" dirty="0"/>
                <a:t>-test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0BC8E26-9E80-4CCC-A90D-4AF020D1BC0A}"/>
              </a:ext>
            </a:extLst>
          </p:cNvPr>
          <p:cNvGrpSpPr/>
          <p:nvPr/>
        </p:nvGrpSpPr>
        <p:grpSpPr>
          <a:xfrm>
            <a:off x="478971" y="3442297"/>
            <a:ext cx="10700881" cy="1077218"/>
            <a:chOff x="458731" y="4454395"/>
            <a:chExt cx="10700881" cy="1077218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13800B8-7BB4-435F-8C2E-A83BE3BAF59D}"/>
                </a:ext>
              </a:extLst>
            </p:cNvPr>
            <p:cNvSpPr/>
            <p:nvPr/>
          </p:nvSpPr>
          <p:spPr>
            <a:xfrm>
              <a:off x="458731" y="4454395"/>
              <a:ext cx="3197863" cy="107721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dirty="0">
                  <a:ln w="0"/>
                  <a:gradFill>
                    <a:gsLst>
                      <a:gs pos="21000">
                        <a:srgbClr val="53575C"/>
                      </a:gs>
                      <a:gs pos="88000">
                        <a:srgbClr val="C5C7CA"/>
                      </a:gs>
                    </a:gsLst>
                    <a:lin ang="5400000"/>
                  </a:gradFill>
                </a:rPr>
                <a:t>Ratings vs Ratings </a:t>
              </a:r>
              <a:br>
                <a:rPr lang="en-US" sz="3200" dirty="0">
                  <a:ln w="0"/>
                  <a:gradFill>
                    <a:gsLst>
                      <a:gs pos="21000">
                        <a:srgbClr val="53575C"/>
                      </a:gs>
                      <a:gs pos="88000">
                        <a:srgbClr val="C5C7CA"/>
                      </a:gs>
                    </a:gsLst>
                    <a:lin ang="5400000"/>
                  </a:gradFill>
                </a:rPr>
              </a:br>
              <a:r>
                <a:rPr lang="en-US" sz="3200" dirty="0">
                  <a:ln w="0"/>
                  <a:gradFill>
                    <a:gsLst>
                      <a:gs pos="21000">
                        <a:srgbClr val="53575C"/>
                      </a:gs>
                      <a:gs pos="88000">
                        <a:srgbClr val="C5C7CA"/>
                      </a:gs>
                    </a:gsLst>
                    <a:lin ang="5400000"/>
                  </a:gradFill>
                </a:rPr>
                <a:t>2 Labs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C379DCE-C074-4926-90D8-F3F157993295}"/>
                </a:ext>
              </a:extLst>
            </p:cNvPr>
            <p:cNvSpPr/>
            <p:nvPr/>
          </p:nvSpPr>
          <p:spPr>
            <a:xfrm>
              <a:off x="6430299" y="4700617"/>
              <a:ext cx="4729313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3200" dirty="0">
                  <a:ln w="0"/>
                  <a:gradFill>
                    <a:gsLst>
                      <a:gs pos="21000">
                        <a:srgbClr val="53575C"/>
                      </a:gs>
                      <a:gs pos="88000">
                        <a:srgbClr val="C5C7CA"/>
                      </a:gs>
                    </a:gsLst>
                    <a:lin ang="5400000"/>
                  </a:gradFill>
                </a:rPr>
                <a:t>Error rates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E1F023E3-6BD9-4D3A-B607-F1AE7927488E}"/>
                </a:ext>
              </a:extLst>
            </p:cNvPr>
            <p:cNvCxnSpPr>
              <a:cxnSpLocks/>
            </p:cNvCxnSpPr>
            <p:nvPr/>
          </p:nvCxnSpPr>
          <p:spPr>
            <a:xfrm>
              <a:off x="3407276" y="5065562"/>
              <a:ext cx="2578359" cy="0"/>
            </a:xfrm>
            <a:prstGeom prst="straightConnector1">
              <a:avLst/>
            </a:prstGeom>
            <a:ln w="76200">
              <a:solidFill>
                <a:schemeClr val="bg1">
                  <a:lumMod val="75000"/>
                </a:schemeClr>
              </a:solidFill>
              <a:headEnd w="lg" len="lg"/>
              <a:tailEnd type="stealt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D2BECED-8689-488B-90E4-4DDD878FDB91}"/>
                </a:ext>
              </a:extLst>
            </p:cNvPr>
            <p:cNvSpPr txBox="1"/>
            <p:nvPr/>
          </p:nvSpPr>
          <p:spPr>
            <a:xfrm>
              <a:off x="3407276" y="4531341"/>
              <a:ext cx="2354425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>
                      <a:lumMod val="75000"/>
                    </a:schemeClr>
                  </a:solidFill>
                </a:rPr>
                <a:t>Student’s </a:t>
              </a:r>
              <a:r>
                <a:rPr lang="en-US" sz="2400" i="1" dirty="0">
                  <a:solidFill>
                    <a:schemeClr val="bg1">
                      <a:lumMod val="75000"/>
                    </a:schemeClr>
                  </a:solidFill>
                </a:rPr>
                <a:t>t</a:t>
              </a:r>
              <a:r>
                <a:rPr lang="en-US" sz="2400" dirty="0">
                  <a:solidFill>
                    <a:schemeClr val="bg1">
                      <a:lumMod val="75000"/>
                    </a:schemeClr>
                  </a:solidFill>
                </a:rPr>
                <a:t>-test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88C8DAF-BCF9-46B2-B84F-2A230F1338EC}"/>
              </a:ext>
            </a:extLst>
          </p:cNvPr>
          <p:cNvGrpSpPr/>
          <p:nvPr/>
        </p:nvGrpSpPr>
        <p:grpSpPr>
          <a:xfrm>
            <a:off x="783669" y="4837082"/>
            <a:ext cx="10627670" cy="1429031"/>
            <a:chOff x="778092" y="4624286"/>
            <a:chExt cx="10627670" cy="142903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0AD155E-182F-4B05-A0B4-548FA2F1CCF2}"/>
                </a:ext>
              </a:extLst>
            </p:cNvPr>
            <p:cNvSpPr/>
            <p:nvPr/>
          </p:nvSpPr>
          <p:spPr>
            <a:xfrm>
              <a:off x="778092" y="5120570"/>
              <a:ext cx="2599622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dirty="0">
                  <a:ln w="0"/>
                  <a:gradFill>
                    <a:gsLst>
                      <a:gs pos="21000">
                        <a:srgbClr val="53575C"/>
                      </a:gs>
                      <a:gs pos="88000">
                        <a:srgbClr val="C5C7CA"/>
                      </a:gs>
                    </a:gsLst>
                    <a:lin ang="5400000"/>
                  </a:gradFill>
                </a:rPr>
                <a:t>MOS vs Metric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D7EA08D-C994-4026-8D83-CCEB7AB85F16}"/>
                </a:ext>
              </a:extLst>
            </p:cNvPr>
            <p:cNvSpPr/>
            <p:nvPr/>
          </p:nvSpPr>
          <p:spPr>
            <a:xfrm>
              <a:off x="6450539" y="4976099"/>
              <a:ext cx="4955223" cy="107721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3200" dirty="0">
                  <a:ln w="0"/>
                  <a:gradFill>
                    <a:gsLst>
                      <a:gs pos="21000">
                        <a:srgbClr val="53575C"/>
                      </a:gs>
                      <a:gs pos="88000">
                        <a:srgbClr val="C5C7CA"/>
                      </a:gs>
                    </a:gsLst>
                    <a:lin ang="5400000"/>
                  </a:gradFill>
                </a:rPr>
                <a:t>Confidence interval</a:t>
              </a:r>
              <a:br>
                <a:rPr lang="en-US" sz="3200" dirty="0">
                  <a:ln w="0"/>
                  <a:gradFill>
                    <a:gsLst>
                      <a:gs pos="21000">
                        <a:srgbClr val="53575C"/>
                      </a:gs>
                      <a:gs pos="88000">
                        <a:srgbClr val="C5C7CA"/>
                      </a:gs>
                    </a:gsLst>
                    <a:lin ang="5400000"/>
                  </a:gradFill>
                </a:rPr>
              </a:br>
              <a:r>
                <a:rPr lang="en-US" sz="3200" dirty="0">
                  <a:ln w="0"/>
                  <a:gradFill>
                    <a:gsLst>
                      <a:gs pos="21000">
                        <a:srgbClr val="53575C"/>
                      </a:gs>
                      <a:gs pos="88000">
                        <a:srgbClr val="C5C7CA"/>
                      </a:gs>
                    </a:gsLst>
                    <a:lin ang="5400000"/>
                  </a:gradFill>
                </a:rPr>
                <a:t>Equivalent to subjective test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CCF37F1C-8C9E-4193-9229-FA58934632DE}"/>
                </a:ext>
              </a:extLst>
            </p:cNvPr>
            <p:cNvCxnSpPr>
              <a:cxnSpLocks/>
            </p:cNvCxnSpPr>
            <p:nvPr/>
          </p:nvCxnSpPr>
          <p:spPr>
            <a:xfrm>
              <a:off x="3427517" y="5485514"/>
              <a:ext cx="2578359" cy="0"/>
            </a:xfrm>
            <a:prstGeom prst="straightConnector1">
              <a:avLst/>
            </a:prstGeom>
            <a:ln w="76200">
              <a:solidFill>
                <a:schemeClr val="bg1">
                  <a:lumMod val="75000"/>
                </a:schemeClr>
              </a:solidFill>
              <a:headEnd w="lg" len="lg"/>
              <a:tailEnd type="stealt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BA2BB76-EFFD-4524-9566-405F41EDDC33}"/>
                </a:ext>
              </a:extLst>
            </p:cNvPr>
            <p:cNvSpPr txBox="1"/>
            <p:nvPr/>
          </p:nvSpPr>
          <p:spPr>
            <a:xfrm>
              <a:off x="3158483" y="4624286"/>
              <a:ext cx="31164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strike="sngStrike" dirty="0">
                  <a:solidFill>
                    <a:schemeClr val="bg1">
                      <a:lumMod val="75000"/>
                    </a:schemeClr>
                  </a:solidFill>
                </a:rPr>
                <a:t>Student’s </a:t>
              </a:r>
              <a:r>
                <a:rPr lang="en-US" sz="2400" i="1" strike="sngStrike" dirty="0">
                  <a:solidFill>
                    <a:schemeClr val="bg1">
                      <a:lumMod val="75000"/>
                    </a:schemeClr>
                  </a:solidFill>
                </a:rPr>
                <a:t>t</a:t>
              </a:r>
              <a:r>
                <a:rPr lang="en-US" sz="2400" strike="sngStrike" dirty="0">
                  <a:solidFill>
                    <a:schemeClr val="bg1">
                      <a:lumMod val="75000"/>
                    </a:schemeClr>
                  </a:solidFill>
                </a:rPr>
                <a:t>-test</a:t>
              </a:r>
              <a:br>
                <a:rPr lang="en-US" sz="2400" dirty="0">
                  <a:solidFill>
                    <a:schemeClr val="bg1">
                      <a:lumMod val="75000"/>
                    </a:schemeClr>
                  </a:solidFill>
                </a:rPr>
              </a:br>
              <a:r>
                <a:rPr lang="en-US" sz="2400" dirty="0">
                  <a:solidFill>
                    <a:schemeClr val="bg1">
                      <a:lumMod val="75000"/>
                    </a:schemeClr>
                  </a:solidFill>
                </a:rPr>
                <a:t>CI + error rates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2E233F4-082B-4D6A-BFE5-32C414DBD594}"/>
                </a:ext>
              </a:extLst>
            </p:cNvPr>
            <p:cNvSpPr txBox="1"/>
            <p:nvPr/>
          </p:nvSpPr>
          <p:spPr>
            <a:xfrm>
              <a:off x="3434503" y="5485514"/>
              <a:ext cx="23544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>
                      <a:lumMod val="75000"/>
                    </a:schemeClr>
                  </a:solidFill>
                </a:rPr>
                <a:t>confusion matrix</a:t>
              </a:r>
              <a:endParaRPr lang="en-US" sz="2400" strike="sngStrike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B6FBFF18-F8C8-4E54-BBAC-F2AD811B2BF9}"/>
              </a:ext>
            </a:extLst>
          </p:cNvPr>
          <p:cNvSpPr txBox="1"/>
          <p:nvPr/>
        </p:nvSpPr>
        <p:spPr>
          <a:xfrm>
            <a:off x="3434503" y="4053463"/>
            <a:ext cx="2354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confusion matrix</a:t>
            </a:r>
          </a:p>
        </p:txBody>
      </p:sp>
    </p:spTree>
    <p:extLst>
      <p:ext uri="{BB962C8B-B14F-4D97-AF65-F5344CB8AC3E}">
        <p14:creationId xmlns:p14="http://schemas.microsoft.com/office/powerpoint/2010/main" val="2174675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11D12-9024-435D-89C1-6C90D663F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5-level ACR Confidence Interval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4958B-F95B-479D-ABD9-372D86E36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24 subjects = 0.5 MOS, 15 subjects = 0.7 MOS, 9 subjects = 1.1 MOS, 6 subjects = 1.5 MOS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FC83E-2632-46C7-809C-173087975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024183-FC42-42C3-AE27-FAF93E860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04D7E1-3622-4D19-B17F-7924E8F3EB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2" t="51985" r="6071" b="1260"/>
          <a:stretch/>
        </p:blipFill>
        <p:spPr bwMode="auto">
          <a:xfrm>
            <a:off x="811782" y="2558718"/>
            <a:ext cx="10568436" cy="40249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24668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56F68-4AE3-4E36-8C78-C6B62BED3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B90ADF-663D-4F0B-A792-AC26AB666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306C57-AD8E-4045-885F-FBEA7A510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7</a:t>
            </a:fld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A3778D6-DF2F-4C78-A2D1-90FC75579983}"/>
              </a:ext>
            </a:extLst>
          </p:cNvPr>
          <p:cNvGrpSpPr/>
          <p:nvPr/>
        </p:nvGrpSpPr>
        <p:grpSpPr>
          <a:xfrm>
            <a:off x="1408717" y="2108527"/>
            <a:ext cx="9508099" cy="754052"/>
            <a:chOff x="1376637" y="2622661"/>
            <a:chExt cx="9508099" cy="75405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C8A950C-C2BF-4DD5-845B-D81AF2CECA60}"/>
                </a:ext>
              </a:extLst>
            </p:cNvPr>
            <p:cNvSpPr/>
            <p:nvPr/>
          </p:nvSpPr>
          <p:spPr>
            <a:xfrm>
              <a:off x="1376637" y="2791938"/>
              <a:ext cx="136204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Ratings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F40678E-013F-4221-8013-EE6C20488072}"/>
                </a:ext>
              </a:extLst>
            </p:cNvPr>
            <p:cNvSpPr/>
            <p:nvPr/>
          </p:nvSpPr>
          <p:spPr>
            <a:xfrm>
              <a:off x="6430300" y="2791937"/>
              <a:ext cx="4454436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32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Confidence interval (CI)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39E58B66-850C-4DFC-A652-3B08679EFEEF}"/>
                </a:ext>
              </a:extLst>
            </p:cNvPr>
            <p:cNvCxnSpPr>
              <a:cxnSpLocks/>
            </p:cNvCxnSpPr>
            <p:nvPr/>
          </p:nvCxnSpPr>
          <p:spPr>
            <a:xfrm>
              <a:off x="3407276" y="3156882"/>
              <a:ext cx="2578359" cy="0"/>
            </a:xfrm>
            <a:prstGeom prst="straightConnector1">
              <a:avLst/>
            </a:prstGeom>
            <a:ln w="76200">
              <a:solidFill>
                <a:schemeClr val="accent2">
                  <a:lumMod val="60000"/>
                  <a:lumOff val="40000"/>
                </a:schemeClr>
              </a:solidFill>
              <a:headEnd w="lg" len="lg"/>
              <a:tailEnd type="stealt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46CFDFB-BFEB-4E7D-A897-B459E507F55E}"/>
                </a:ext>
              </a:extLst>
            </p:cNvPr>
            <p:cNvSpPr txBox="1"/>
            <p:nvPr/>
          </p:nvSpPr>
          <p:spPr>
            <a:xfrm>
              <a:off x="3407276" y="2622661"/>
              <a:ext cx="23544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Student’s </a:t>
              </a:r>
              <a:r>
                <a:rPr lang="en-US" sz="2400" i="1" dirty="0"/>
                <a:t>t</a:t>
              </a:r>
              <a:r>
                <a:rPr lang="en-US" sz="2400" dirty="0"/>
                <a:t>-test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E30BFE7-D1DA-46AE-825E-4A86D166E207}"/>
              </a:ext>
            </a:extLst>
          </p:cNvPr>
          <p:cNvGrpSpPr/>
          <p:nvPr/>
        </p:nvGrpSpPr>
        <p:grpSpPr>
          <a:xfrm>
            <a:off x="505420" y="3442297"/>
            <a:ext cx="10674432" cy="1077218"/>
            <a:chOff x="485180" y="4454395"/>
            <a:chExt cx="10674432" cy="107721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4A9AE53-B613-4366-A081-07EE18289D8A}"/>
                </a:ext>
              </a:extLst>
            </p:cNvPr>
            <p:cNvSpPr/>
            <p:nvPr/>
          </p:nvSpPr>
          <p:spPr>
            <a:xfrm>
              <a:off x="485180" y="4454395"/>
              <a:ext cx="3144964" cy="107721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Ratings vs Ratings </a:t>
              </a:r>
              <a:br>
                <a:rPr lang="en-US" sz="32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</a:br>
              <a:r>
                <a:rPr lang="en-US" sz="32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2 Labs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01F9FA5-7F89-4CCF-A2E9-93DEC726CFDB}"/>
                </a:ext>
              </a:extLst>
            </p:cNvPr>
            <p:cNvSpPr/>
            <p:nvPr/>
          </p:nvSpPr>
          <p:spPr>
            <a:xfrm>
              <a:off x="6430299" y="4700617"/>
              <a:ext cx="4729313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32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Error rates</a:t>
              </a:r>
              <a:endParaRPr lang="en-US" sz="3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3530784A-A046-4ABA-9546-3F0E9A8ADB6D}"/>
                </a:ext>
              </a:extLst>
            </p:cNvPr>
            <p:cNvCxnSpPr>
              <a:cxnSpLocks/>
            </p:cNvCxnSpPr>
            <p:nvPr/>
          </p:nvCxnSpPr>
          <p:spPr>
            <a:xfrm>
              <a:off x="3407276" y="5065562"/>
              <a:ext cx="2578359" cy="0"/>
            </a:xfrm>
            <a:prstGeom prst="straightConnector1">
              <a:avLst/>
            </a:prstGeom>
            <a:ln w="76200">
              <a:solidFill>
                <a:schemeClr val="accent2">
                  <a:lumMod val="60000"/>
                  <a:lumOff val="40000"/>
                </a:schemeClr>
              </a:solidFill>
              <a:headEnd w="lg" len="lg"/>
              <a:tailEnd type="stealt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817800F-1631-4F95-9948-953D68D6127A}"/>
                </a:ext>
              </a:extLst>
            </p:cNvPr>
            <p:cNvSpPr txBox="1"/>
            <p:nvPr/>
          </p:nvSpPr>
          <p:spPr>
            <a:xfrm>
              <a:off x="3407276" y="4531341"/>
              <a:ext cx="23544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Student’s </a:t>
              </a:r>
              <a:r>
                <a:rPr lang="en-US" sz="2400" i="1" dirty="0"/>
                <a:t>t</a:t>
              </a:r>
              <a:r>
                <a:rPr lang="en-US" sz="2400" dirty="0"/>
                <a:t>-test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7D6D80D8-6B76-4D33-969F-F608B6B99A5D}"/>
              </a:ext>
            </a:extLst>
          </p:cNvPr>
          <p:cNvSpPr txBox="1"/>
          <p:nvPr/>
        </p:nvSpPr>
        <p:spPr>
          <a:xfrm>
            <a:off x="3434503" y="4053463"/>
            <a:ext cx="2354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confusion matrix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AC86B9D-BE07-46DC-99A8-737B8CB472BA}"/>
              </a:ext>
            </a:extLst>
          </p:cNvPr>
          <p:cNvGrpSpPr/>
          <p:nvPr/>
        </p:nvGrpSpPr>
        <p:grpSpPr>
          <a:xfrm>
            <a:off x="783669" y="4837082"/>
            <a:ext cx="10627670" cy="1429031"/>
            <a:chOff x="778092" y="4624286"/>
            <a:chExt cx="10627670" cy="1429031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90D1419-B947-46DC-BA8A-72FF433C1AEF}"/>
                </a:ext>
              </a:extLst>
            </p:cNvPr>
            <p:cNvSpPr/>
            <p:nvPr/>
          </p:nvSpPr>
          <p:spPr>
            <a:xfrm>
              <a:off x="778092" y="5120570"/>
              <a:ext cx="2599622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dirty="0">
                  <a:ln w="0"/>
                  <a:gradFill>
                    <a:gsLst>
                      <a:gs pos="21000">
                        <a:srgbClr val="53575C"/>
                      </a:gs>
                      <a:gs pos="88000">
                        <a:srgbClr val="C5C7CA"/>
                      </a:gs>
                    </a:gsLst>
                    <a:lin ang="5400000"/>
                  </a:gradFill>
                </a:rPr>
                <a:t>MOS vs Metric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B182A09-D43F-4260-843E-646B35DE121D}"/>
                </a:ext>
              </a:extLst>
            </p:cNvPr>
            <p:cNvSpPr/>
            <p:nvPr/>
          </p:nvSpPr>
          <p:spPr>
            <a:xfrm>
              <a:off x="6450539" y="4976099"/>
              <a:ext cx="4955223" cy="107721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3200" dirty="0">
                  <a:ln w="0"/>
                  <a:gradFill>
                    <a:gsLst>
                      <a:gs pos="21000">
                        <a:srgbClr val="53575C"/>
                      </a:gs>
                      <a:gs pos="88000">
                        <a:srgbClr val="C5C7CA"/>
                      </a:gs>
                    </a:gsLst>
                    <a:lin ang="5400000"/>
                  </a:gradFill>
                </a:rPr>
                <a:t>Confidence interval</a:t>
              </a:r>
              <a:br>
                <a:rPr lang="en-US" sz="3200" dirty="0">
                  <a:ln w="0"/>
                  <a:gradFill>
                    <a:gsLst>
                      <a:gs pos="21000">
                        <a:srgbClr val="53575C"/>
                      </a:gs>
                      <a:gs pos="88000">
                        <a:srgbClr val="C5C7CA"/>
                      </a:gs>
                    </a:gsLst>
                    <a:lin ang="5400000"/>
                  </a:gradFill>
                </a:rPr>
              </a:br>
              <a:r>
                <a:rPr lang="en-US" sz="3200" dirty="0">
                  <a:ln w="0"/>
                  <a:gradFill>
                    <a:gsLst>
                      <a:gs pos="21000">
                        <a:srgbClr val="53575C"/>
                      </a:gs>
                      <a:gs pos="88000">
                        <a:srgbClr val="C5C7CA"/>
                      </a:gs>
                    </a:gsLst>
                    <a:lin ang="5400000"/>
                  </a:gradFill>
                </a:rPr>
                <a:t>Equivalent to subjective test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F7A85B35-D021-4970-A3F8-495D61271FE3}"/>
                </a:ext>
              </a:extLst>
            </p:cNvPr>
            <p:cNvCxnSpPr>
              <a:cxnSpLocks/>
            </p:cNvCxnSpPr>
            <p:nvPr/>
          </p:nvCxnSpPr>
          <p:spPr>
            <a:xfrm>
              <a:off x="3427517" y="5485514"/>
              <a:ext cx="2578359" cy="0"/>
            </a:xfrm>
            <a:prstGeom prst="straightConnector1">
              <a:avLst/>
            </a:prstGeom>
            <a:ln w="76200">
              <a:solidFill>
                <a:schemeClr val="bg1">
                  <a:lumMod val="75000"/>
                </a:schemeClr>
              </a:solidFill>
              <a:headEnd w="lg" len="lg"/>
              <a:tailEnd type="stealt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D045632-789F-4F05-BA69-A8C518BE14EC}"/>
                </a:ext>
              </a:extLst>
            </p:cNvPr>
            <p:cNvSpPr txBox="1"/>
            <p:nvPr/>
          </p:nvSpPr>
          <p:spPr>
            <a:xfrm>
              <a:off x="3158483" y="4624286"/>
              <a:ext cx="31164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strike="sngStrike" dirty="0">
                  <a:solidFill>
                    <a:schemeClr val="bg1">
                      <a:lumMod val="75000"/>
                    </a:schemeClr>
                  </a:solidFill>
                </a:rPr>
                <a:t>Student’s </a:t>
              </a:r>
              <a:r>
                <a:rPr lang="en-US" sz="2400" i="1" strike="sngStrike" dirty="0">
                  <a:solidFill>
                    <a:schemeClr val="bg1">
                      <a:lumMod val="75000"/>
                    </a:schemeClr>
                  </a:solidFill>
                </a:rPr>
                <a:t>t</a:t>
              </a:r>
              <a:r>
                <a:rPr lang="en-US" sz="2400" strike="sngStrike" dirty="0">
                  <a:solidFill>
                    <a:schemeClr val="bg1">
                      <a:lumMod val="75000"/>
                    </a:schemeClr>
                  </a:solidFill>
                </a:rPr>
                <a:t>-test</a:t>
              </a:r>
              <a:br>
                <a:rPr lang="en-US" sz="2400" dirty="0">
                  <a:solidFill>
                    <a:schemeClr val="bg1">
                      <a:lumMod val="75000"/>
                    </a:schemeClr>
                  </a:solidFill>
                </a:rPr>
              </a:br>
              <a:r>
                <a:rPr lang="en-US" sz="2400" dirty="0">
                  <a:solidFill>
                    <a:schemeClr val="bg1">
                      <a:lumMod val="75000"/>
                    </a:schemeClr>
                  </a:solidFill>
                </a:rPr>
                <a:t>CI + error rates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9E4C198-ADDB-40AE-A23B-4A3F67961E14}"/>
                </a:ext>
              </a:extLst>
            </p:cNvPr>
            <p:cNvSpPr txBox="1"/>
            <p:nvPr/>
          </p:nvSpPr>
          <p:spPr>
            <a:xfrm>
              <a:off x="3434503" y="5485514"/>
              <a:ext cx="23544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>
                      <a:lumMod val="75000"/>
                    </a:schemeClr>
                  </a:solidFill>
                </a:rPr>
                <a:t>confusion matrix</a:t>
              </a:r>
              <a:endParaRPr lang="en-US" sz="2400" strike="sngStrike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3484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C113FF6-77A9-4BFA-9092-B74122298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Confusion Matrices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843AF-7CA1-4BCA-B875-1F7BBB4E8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48AB98-18E6-435F-9ECF-F26234BEC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D8B6909-8326-444B-AA8C-F7519D846B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642385"/>
              </p:ext>
            </p:extLst>
          </p:nvPr>
        </p:nvGraphicFramePr>
        <p:xfrm>
          <a:off x="-2" y="2140897"/>
          <a:ext cx="5971865" cy="1997022"/>
        </p:xfrm>
        <a:graphic>
          <a:graphicData uri="http://schemas.openxmlformats.org/drawingml/2006/table">
            <a:tbl>
              <a:tblPr firstRow="1" firstCol="1" bandRow="1"/>
              <a:tblGrid>
                <a:gridCol w="1091684">
                  <a:extLst>
                    <a:ext uri="{9D8B030D-6E8A-4147-A177-3AD203B41FA5}">
                      <a16:colId xmlns:a16="http://schemas.microsoft.com/office/drawing/2014/main" val="3779596788"/>
                    </a:ext>
                  </a:extLst>
                </a:gridCol>
                <a:gridCol w="1123400">
                  <a:extLst>
                    <a:ext uri="{9D8B030D-6E8A-4147-A177-3AD203B41FA5}">
                      <a16:colId xmlns:a16="http://schemas.microsoft.com/office/drawing/2014/main" val="4151020408"/>
                    </a:ext>
                  </a:extLst>
                </a:gridCol>
                <a:gridCol w="1240447">
                  <a:extLst>
                    <a:ext uri="{9D8B030D-6E8A-4147-A177-3AD203B41FA5}">
                      <a16:colId xmlns:a16="http://schemas.microsoft.com/office/drawing/2014/main" val="3910334846"/>
                    </a:ext>
                  </a:extLst>
                </a:gridCol>
                <a:gridCol w="1258167">
                  <a:extLst>
                    <a:ext uri="{9D8B030D-6E8A-4147-A177-3AD203B41FA5}">
                      <a16:colId xmlns:a16="http://schemas.microsoft.com/office/drawing/2014/main" val="3349637811"/>
                    </a:ext>
                  </a:extLst>
                </a:gridCol>
                <a:gridCol w="1258167">
                  <a:extLst>
                    <a:ext uri="{9D8B030D-6E8A-4147-A177-3AD203B41FA5}">
                      <a16:colId xmlns:a16="http://schemas.microsoft.com/office/drawing/2014/main" val="4168095077"/>
                    </a:ext>
                  </a:extLst>
                </a:gridCol>
              </a:tblGrid>
              <a:tr h="335220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Subjective Lab 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571483"/>
                  </a:ext>
                </a:extLst>
              </a:tr>
              <a:tr h="335220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Better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Equivalent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Worse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8336478"/>
                  </a:ext>
                </a:extLst>
              </a:tr>
              <a:tr h="335220">
                <a:tc rowSpan="3"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Subjective Lab 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Better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Agree Ranking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Unconfirmed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Disagree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5100348"/>
                  </a:ext>
                </a:extLst>
              </a:tr>
              <a:tr h="3352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Equivalent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Unconfirmed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Agree Tie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Unconfirmed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870773"/>
                  </a:ext>
                </a:extLst>
              </a:tr>
              <a:tr h="3352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Worse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Disagree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Unconfirmed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Agree Ranking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84452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4DE54E06-E7EC-4389-96AC-CF35145F166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12018116"/>
                  </p:ext>
                </p:extLst>
              </p:nvPr>
            </p:nvGraphicFramePr>
            <p:xfrm>
              <a:off x="6220137" y="1876650"/>
              <a:ext cx="5635415" cy="226126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71666">
                      <a:extLst>
                        <a:ext uri="{9D8B030D-6E8A-4147-A177-3AD203B41FA5}">
                          <a16:colId xmlns:a16="http://schemas.microsoft.com/office/drawing/2014/main" val="2010763153"/>
                        </a:ext>
                      </a:extLst>
                    </a:gridCol>
                    <a:gridCol w="1255388">
                      <a:extLst>
                        <a:ext uri="{9D8B030D-6E8A-4147-A177-3AD203B41FA5}">
                          <a16:colId xmlns:a16="http://schemas.microsoft.com/office/drawing/2014/main" val="3719525256"/>
                        </a:ext>
                      </a:extLst>
                    </a:gridCol>
                    <a:gridCol w="1161941">
                      <a:extLst>
                        <a:ext uri="{9D8B030D-6E8A-4147-A177-3AD203B41FA5}">
                          <a16:colId xmlns:a16="http://schemas.microsoft.com/office/drawing/2014/main" val="1175036690"/>
                        </a:ext>
                      </a:extLst>
                    </a:gridCol>
                    <a:gridCol w="1161941">
                      <a:extLst>
                        <a:ext uri="{9D8B030D-6E8A-4147-A177-3AD203B41FA5}">
                          <a16:colId xmlns:a16="http://schemas.microsoft.com/office/drawing/2014/main" val="1225583223"/>
                        </a:ext>
                      </a:extLst>
                    </a:gridCol>
                    <a:gridCol w="1084479">
                      <a:extLst>
                        <a:ext uri="{9D8B030D-6E8A-4147-A177-3AD203B41FA5}">
                          <a16:colId xmlns:a16="http://schemas.microsoft.com/office/drawing/2014/main" val="1713572668"/>
                        </a:ext>
                      </a:extLst>
                    </a:gridCol>
                  </a:tblGrid>
                  <a:tr h="299581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Subjective Test (MOS)</a:t>
                          </a:r>
                          <a:endParaRPr lang="en-US" sz="20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663416"/>
                      </a:ext>
                    </a:extLst>
                  </a:tr>
                  <a:tr h="299581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90384680"/>
                      </a:ext>
                    </a:extLst>
                  </a:tr>
                  <a:tr h="619643">
                    <a:tc rowSpan="3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Metric (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1600" b="1" i="1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𝑴𝑶𝑺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)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 defTabSz="914400" rtl="0" eaLnBrk="1" latinLnBrk="0" hangingPunct="1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kern="12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False 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90301643"/>
                      </a:ext>
                    </a:extLst>
                  </a:tr>
                  <a:tr h="422821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Tie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Tie</a:t>
                          </a:r>
                          <a:endParaRPr lang="en-US" sz="2000" b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Tie</a:t>
                          </a:r>
                          <a:endParaRPr lang="en-US" sz="2000" b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3165162"/>
                      </a:ext>
                    </a:extLst>
                  </a:tr>
                  <a:tr h="61964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kern="12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False 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152288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4DE54E06-E7EC-4389-96AC-CF35145F166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12018116"/>
                  </p:ext>
                </p:extLst>
              </p:nvPr>
            </p:nvGraphicFramePr>
            <p:xfrm>
              <a:off x="6220137" y="1876650"/>
              <a:ext cx="5635415" cy="226126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71666">
                      <a:extLst>
                        <a:ext uri="{9D8B030D-6E8A-4147-A177-3AD203B41FA5}">
                          <a16:colId xmlns:a16="http://schemas.microsoft.com/office/drawing/2014/main" val="2010763153"/>
                        </a:ext>
                      </a:extLst>
                    </a:gridCol>
                    <a:gridCol w="1255388">
                      <a:extLst>
                        <a:ext uri="{9D8B030D-6E8A-4147-A177-3AD203B41FA5}">
                          <a16:colId xmlns:a16="http://schemas.microsoft.com/office/drawing/2014/main" val="3719525256"/>
                        </a:ext>
                      </a:extLst>
                    </a:gridCol>
                    <a:gridCol w="1161941">
                      <a:extLst>
                        <a:ext uri="{9D8B030D-6E8A-4147-A177-3AD203B41FA5}">
                          <a16:colId xmlns:a16="http://schemas.microsoft.com/office/drawing/2014/main" val="1175036690"/>
                        </a:ext>
                      </a:extLst>
                    </a:gridCol>
                    <a:gridCol w="1161941">
                      <a:extLst>
                        <a:ext uri="{9D8B030D-6E8A-4147-A177-3AD203B41FA5}">
                          <a16:colId xmlns:a16="http://schemas.microsoft.com/office/drawing/2014/main" val="1225583223"/>
                        </a:ext>
                      </a:extLst>
                    </a:gridCol>
                    <a:gridCol w="1084479">
                      <a:extLst>
                        <a:ext uri="{9D8B030D-6E8A-4147-A177-3AD203B41FA5}">
                          <a16:colId xmlns:a16="http://schemas.microsoft.com/office/drawing/2014/main" val="1713572668"/>
                        </a:ext>
                      </a:extLst>
                    </a:gridCol>
                  </a:tblGrid>
                  <a:tr h="299581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Subjective Test (MOS)</a:t>
                          </a:r>
                          <a:endParaRPr lang="en-US" sz="20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663416"/>
                      </a:ext>
                    </a:extLst>
                  </a:tr>
                  <a:tr h="299581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90384680"/>
                      </a:ext>
                    </a:extLst>
                  </a:tr>
                  <a:tr h="619643">
                    <a:tc row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t="-38095" r="-483019" b="-7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 defTabSz="914400" rtl="0" eaLnBrk="1" latinLnBrk="0" hangingPunct="1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kern="12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False 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90301643"/>
                      </a:ext>
                    </a:extLst>
                  </a:tr>
                  <a:tr h="422821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Tie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Tie</a:t>
                          </a:r>
                          <a:endParaRPr lang="en-US" sz="2000" b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Tie</a:t>
                          </a:r>
                          <a:endParaRPr lang="en-US" sz="2000" b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3165162"/>
                      </a:ext>
                    </a:extLst>
                  </a:tr>
                  <a:tr h="61964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kern="12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False 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152288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5538DEC7-DD75-49DB-80AD-BA62052D251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6012735"/>
                  </p:ext>
                </p:extLst>
              </p:nvPr>
            </p:nvGraphicFramePr>
            <p:xfrm>
              <a:off x="6220139" y="4558089"/>
              <a:ext cx="5590862" cy="160075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27111">
                      <a:extLst>
                        <a:ext uri="{9D8B030D-6E8A-4147-A177-3AD203B41FA5}">
                          <a16:colId xmlns:a16="http://schemas.microsoft.com/office/drawing/2014/main" val="3746099026"/>
                        </a:ext>
                      </a:extLst>
                    </a:gridCol>
                    <a:gridCol w="1212980">
                      <a:extLst>
                        <a:ext uri="{9D8B030D-6E8A-4147-A177-3AD203B41FA5}">
                          <a16:colId xmlns:a16="http://schemas.microsoft.com/office/drawing/2014/main" val="3225715032"/>
                        </a:ext>
                      </a:extLst>
                    </a:gridCol>
                    <a:gridCol w="1222111">
                      <a:extLst>
                        <a:ext uri="{9D8B030D-6E8A-4147-A177-3AD203B41FA5}">
                          <a16:colId xmlns:a16="http://schemas.microsoft.com/office/drawing/2014/main" val="2168977442"/>
                        </a:ext>
                      </a:extLst>
                    </a:gridCol>
                    <a:gridCol w="1152755">
                      <a:extLst>
                        <a:ext uri="{9D8B030D-6E8A-4147-A177-3AD203B41FA5}">
                          <a16:colId xmlns:a16="http://schemas.microsoft.com/office/drawing/2014/main" val="2350858967"/>
                        </a:ext>
                      </a:extLst>
                    </a:gridCol>
                    <a:gridCol w="1075905">
                      <a:extLst>
                        <a:ext uri="{9D8B030D-6E8A-4147-A177-3AD203B41FA5}">
                          <a16:colId xmlns:a16="http://schemas.microsoft.com/office/drawing/2014/main" val="1506516456"/>
                        </a:ext>
                      </a:extLst>
                    </a:gridCol>
                  </a:tblGrid>
                  <a:tr h="263885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Subjective Test (MOS)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80121502"/>
                      </a:ext>
                    </a:extLst>
                  </a:tr>
                  <a:tr h="263885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77380091"/>
                      </a:ext>
                    </a:extLst>
                  </a:tr>
                  <a:tr h="536493">
                    <a:tc rowSpan="2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Metric (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1600" b="1" i="1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𝑴𝑶𝑺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)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Ranking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72613502"/>
                      </a:ext>
                    </a:extLst>
                  </a:tr>
                  <a:tr h="53649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</a:t>
                          </a:r>
                          <a:r>
                            <a:rPr lang="en-US" sz="1600" b="0" kern="12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e</a:t>
                          </a: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600" b="0" kern="12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742744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5538DEC7-DD75-49DB-80AD-BA62052D251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6012735"/>
                  </p:ext>
                </p:extLst>
              </p:nvPr>
            </p:nvGraphicFramePr>
            <p:xfrm>
              <a:off x="6220139" y="4558089"/>
              <a:ext cx="5590862" cy="160075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27111">
                      <a:extLst>
                        <a:ext uri="{9D8B030D-6E8A-4147-A177-3AD203B41FA5}">
                          <a16:colId xmlns:a16="http://schemas.microsoft.com/office/drawing/2014/main" val="3746099026"/>
                        </a:ext>
                      </a:extLst>
                    </a:gridCol>
                    <a:gridCol w="1212980">
                      <a:extLst>
                        <a:ext uri="{9D8B030D-6E8A-4147-A177-3AD203B41FA5}">
                          <a16:colId xmlns:a16="http://schemas.microsoft.com/office/drawing/2014/main" val="3225715032"/>
                        </a:ext>
                      </a:extLst>
                    </a:gridCol>
                    <a:gridCol w="1222111">
                      <a:extLst>
                        <a:ext uri="{9D8B030D-6E8A-4147-A177-3AD203B41FA5}">
                          <a16:colId xmlns:a16="http://schemas.microsoft.com/office/drawing/2014/main" val="2168977442"/>
                        </a:ext>
                      </a:extLst>
                    </a:gridCol>
                    <a:gridCol w="1152755">
                      <a:extLst>
                        <a:ext uri="{9D8B030D-6E8A-4147-A177-3AD203B41FA5}">
                          <a16:colId xmlns:a16="http://schemas.microsoft.com/office/drawing/2014/main" val="2350858967"/>
                        </a:ext>
                      </a:extLst>
                    </a:gridCol>
                    <a:gridCol w="1075905">
                      <a:extLst>
                        <a:ext uri="{9D8B030D-6E8A-4147-A177-3AD203B41FA5}">
                          <a16:colId xmlns:a16="http://schemas.microsoft.com/office/drawing/2014/main" val="1506516456"/>
                        </a:ext>
                      </a:extLst>
                    </a:gridCol>
                  </a:tblGrid>
                  <a:tr h="263885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indent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Subjective Test (MOS)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80121502"/>
                      </a:ext>
                    </a:extLst>
                  </a:tr>
                  <a:tr h="263885"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Equivalent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77380091"/>
                      </a:ext>
                    </a:extLst>
                  </a:tr>
                  <a:tr h="536493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t="-53672" r="-505263" b="-79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Better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Ranking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72613502"/>
                      </a:ext>
                    </a:extLst>
                  </a:tr>
                  <a:tr h="53649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Worse</a:t>
                          </a:r>
                          <a:endParaRPr lang="en-US" sz="200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</a:t>
                          </a:r>
                          <a:r>
                            <a:rPr lang="en-US" sz="1600" b="0" kern="12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e</a:t>
                          </a: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600" b="0" kern="12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Ranking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False Distinction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Correct Ranking</a:t>
                          </a:r>
                          <a:endParaRPr lang="en-US" sz="20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7427443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17D8D0A-2F37-4B8A-8A01-BDAB45EA09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563707"/>
              </p:ext>
            </p:extLst>
          </p:nvPr>
        </p:nvGraphicFramePr>
        <p:xfrm>
          <a:off x="124135" y="4625644"/>
          <a:ext cx="5847728" cy="1600756"/>
        </p:xfrm>
        <a:graphic>
          <a:graphicData uri="http://schemas.openxmlformats.org/drawingml/2006/table">
            <a:tbl>
              <a:tblPr firstRow="1" firstCol="1" bandRow="1"/>
              <a:tblGrid>
                <a:gridCol w="1359937">
                  <a:extLst>
                    <a:ext uri="{9D8B030D-6E8A-4147-A177-3AD203B41FA5}">
                      <a16:colId xmlns:a16="http://schemas.microsoft.com/office/drawing/2014/main" val="228912620"/>
                    </a:ext>
                  </a:extLst>
                </a:gridCol>
                <a:gridCol w="1165660">
                  <a:extLst>
                    <a:ext uri="{9D8B030D-6E8A-4147-A177-3AD203B41FA5}">
                      <a16:colId xmlns:a16="http://schemas.microsoft.com/office/drawing/2014/main" val="1950154193"/>
                    </a:ext>
                  </a:extLst>
                </a:gridCol>
                <a:gridCol w="1165660">
                  <a:extLst>
                    <a:ext uri="{9D8B030D-6E8A-4147-A177-3AD203B41FA5}">
                      <a16:colId xmlns:a16="http://schemas.microsoft.com/office/drawing/2014/main" val="1575600889"/>
                    </a:ext>
                  </a:extLst>
                </a:gridCol>
                <a:gridCol w="1165660">
                  <a:extLst>
                    <a:ext uri="{9D8B030D-6E8A-4147-A177-3AD203B41FA5}">
                      <a16:colId xmlns:a16="http://schemas.microsoft.com/office/drawing/2014/main" val="1123075888"/>
                    </a:ext>
                  </a:extLst>
                </a:gridCol>
                <a:gridCol w="990811">
                  <a:extLst>
                    <a:ext uri="{9D8B030D-6E8A-4147-A177-3AD203B41FA5}">
                      <a16:colId xmlns:a16="http://schemas.microsoft.com/office/drawing/2014/main" val="991026848"/>
                    </a:ext>
                  </a:extLst>
                </a:gridCol>
              </a:tblGrid>
              <a:tr h="129895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Subjective Test</a:t>
                      </a:r>
                      <a:endParaRPr lang="en-US" sz="2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104416"/>
                  </a:ext>
                </a:extLst>
              </a:tr>
              <a:tr h="268669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Better</a:t>
                      </a:r>
                      <a:endParaRPr lang="en-US" sz="2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Equivalent</a:t>
                      </a:r>
                      <a:endParaRPr lang="en-US" sz="2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Worse</a:t>
                      </a:r>
                      <a:endParaRPr lang="en-US" sz="2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487303"/>
                  </a:ext>
                </a:extLst>
              </a:tr>
              <a:tr h="546219">
                <a:tc rowSpan="2">
                  <a:txBody>
                    <a:bodyPr/>
                    <a:lstStyle/>
                    <a:p>
                      <a:pPr marL="0" marR="0" indent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Ad-Hoc Evaluation or Pilot Test</a:t>
                      </a:r>
                      <a:endParaRPr lang="en-US" sz="2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Better</a:t>
                      </a:r>
                      <a:endParaRPr lang="en-US" sz="2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Correct Ranking</a:t>
                      </a:r>
                      <a:endParaRPr lang="en-US" sz="200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False Distinction</a:t>
                      </a:r>
                      <a:endParaRPr lang="en-US" sz="200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False Ranking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9853376"/>
                  </a:ext>
                </a:extLst>
              </a:tr>
              <a:tr h="5462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Worse</a:t>
                      </a:r>
                      <a:endParaRPr lang="en-US" sz="20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False Ranking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False Distinction</a:t>
                      </a:r>
                      <a:endParaRPr lang="en-US" sz="200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Correct Ranking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942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279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AE1BCE72-F6A2-4CA0-B320-3A81E1DB4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854789"/>
            <a:ext cx="4678363" cy="685800"/>
          </a:xfrm>
        </p:spPr>
        <p:txBody>
          <a:bodyPr/>
          <a:lstStyle/>
          <a:p>
            <a:r>
              <a:rPr lang="en-US" dirty="0"/>
              <a:t>Lab to Lab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FB0A27F-02BC-48F1-BF60-59F371446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63859"/>
            <a:ext cx="4678363" cy="4391644"/>
          </a:xfrm>
        </p:spPr>
        <p:txBody>
          <a:bodyPr>
            <a:normAutofit/>
          </a:bodyPr>
          <a:lstStyle/>
          <a:p>
            <a:r>
              <a:rPr lang="en-US" dirty="0"/>
              <a:t>Blue = 66 well-designed tests</a:t>
            </a:r>
          </a:p>
          <a:p>
            <a:r>
              <a:rPr lang="en-US" dirty="0"/>
              <a:t>Tan = 24 narrow quality test</a:t>
            </a:r>
          </a:p>
          <a:p>
            <a:r>
              <a:rPr lang="en-US" dirty="0"/>
              <a:t>Dark brown = overlap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DAC8D-7917-4852-9AB4-AE22241D5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3086D8-7329-419B-8D65-DEE08A56C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9</a:t>
            </a:fld>
            <a:endParaRPr lang="en-US"/>
          </a:p>
        </p:txBody>
      </p:sp>
      <p:pic>
        <p:nvPicPr>
          <p:cNvPr id="11" name="Content Placeholder 5">
            <a:extLst>
              <a:ext uri="{FF2B5EF4-FFF2-40B4-BE49-F238E27FC236}">
                <a16:creationId xmlns:a16="http://schemas.microsoft.com/office/drawing/2014/main" id="{5BBDC5BD-2310-4DBD-9756-FEE30B2411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8" t="4288" r="7579" b="3983"/>
          <a:stretch/>
        </p:blipFill>
        <p:spPr bwMode="auto">
          <a:xfrm>
            <a:off x="4490615" y="828992"/>
            <a:ext cx="7131799" cy="57546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84374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TS">
      <a:dk1>
        <a:sysClr val="windowText" lastClr="000000"/>
      </a:dk1>
      <a:lt1>
        <a:sysClr val="window" lastClr="FFFFFF"/>
      </a:lt1>
      <a:dk2>
        <a:srgbClr val="173662"/>
      </a:dk2>
      <a:lt2>
        <a:srgbClr val="F8F8F8"/>
      </a:lt2>
      <a:accent1>
        <a:srgbClr val="275D90"/>
      </a:accent1>
      <a:accent2>
        <a:srgbClr val="E90025"/>
      </a:accent2>
      <a:accent3>
        <a:srgbClr val="A4BADC"/>
      </a:accent3>
      <a:accent4>
        <a:srgbClr val="E76F83"/>
      </a:accent4>
      <a:accent5>
        <a:srgbClr val="3D73A6"/>
      </a:accent5>
      <a:accent6>
        <a:srgbClr val="DCDCDC"/>
      </a:accent6>
      <a:hlink>
        <a:srgbClr val="275D90"/>
      </a:hlink>
      <a:folHlink>
        <a:srgbClr val="7A0014"/>
      </a:folHlink>
    </a:clrScheme>
    <a:fontScheme name="ITS PPT">
      <a:majorFont>
        <a:latin typeface="Palatino Linotype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BE48320-8ACF-4893-BCBA-CCE6A2AA1FA0}" vid="{00B06E78-5F84-4694-A087-3E4F22B8335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opic xmlns="e0d7ad62-8e32-43ee-b9d5-28d55ba3e867">ITS standard templates</Topic>
    <Doc_x0020_Category xmlns="e0d7ad62-8e32-43ee-b9d5-28d55ba3e867">Editorial and Publications</Doc_x0020_Category>
    <Owner_x0020_Name xmlns="e0d7ad62-8e32-43ee-b9d5-28d55ba3e867">
      <UserInfo>
        <DisplayName>Segre, Lilli</DisplayName>
        <AccountId>173</AccountId>
        <AccountType/>
      </UserInfo>
    </Owner_x0020_Name>
    <Doc_x0020_Type xmlns="e0d7ad62-8e32-43ee-b9d5-28d55ba3e867">4. Forms</Doc_x0020_Typ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44A8593AB44A4486FB55358833ADC4" ma:contentTypeVersion="6" ma:contentTypeDescription="Create a new document." ma:contentTypeScope="" ma:versionID="931c8e0cf429f818cc0859fc34e57732">
  <xsd:schema xmlns:xsd="http://www.w3.org/2001/XMLSchema" xmlns:xs="http://www.w3.org/2001/XMLSchema" xmlns:p="http://schemas.microsoft.com/office/2006/metadata/properties" xmlns:ns2="e0d7ad62-8e32-43ee-b9d5-28d55ba3e867" targetNamespace="http://schemas.microsoft.com/office/2006/metadata/properties" ma:root="true" ma:fieldsID="081068c447329b204370e61153bcd94a" ns2:_="">
    <xsd:import namespace="e0d7ad62-8e32-43ee-b9d5-28d55ba3e867"/>
    <xsd:element name="properties">
      <xsd:complexType>
        <xsd:sequence>
          <xsd:element name="documentManagement">
            <xsd:complexType>
              <xsd:all>
                <xsd:element ref="ns2:Doc_x0020_Type"/>
                <xsd:element ref="ns2:Doc_x0020_Category"/>
                <xsd:element ref="ns2:Topic" minOccurs="0"/>
                <xsd:element ref="ns2:Owner_x0020_Nam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7ad62-8e32-43ee-b9d5-28d55ba3e867" elementFormDefault="qualified">
    <xsd:import namespace="http://schemas.microsoft.com/office/2006/documentManagement/types"/>
    <xsd:import namespace="http://schemas.microsoft.com/office/infopath/2007/PartnerControls"/>
    <xsd:element name="Doc_x0020_Type" ma:index="2" ma:displayName="Doc Type" ma:format="Dropdown" ma:internalName="Doc_x0020_Type">
      <xsd:simpleType>
        <xsd:restriction base="dms:Choice">
          <xsd:enumeration value="1. Policy"/>
          <xsd:enumeration value="2. Procedure"/>
          <xsd:enumeration value="3. Manuals"/>
          <xsd:enumeration value="4. Forms"/>
        </xsd:restriction>
      </xsd:simpleType>
    </xsd:element>
    <xsd:element name="Doc_x0020_Category" ma:index="3" ma:displayName="Doc Category" ma:format="Dropdown" ma:internalName="Doc_x0020_Category">
      <xsd:simpleType>
        <xsd:restriction base="dms:Choice">
          <xsd:enumeration value="CRADAs and Intellectual Property"/>
          <xsd:enumeration value="Editorial and Publications"/>
          <xsd:enumeration value="Facilities"/>
          <xsd:enumeration value="Human Resources"/>
          <xsd:enumeration value="IT"/>
          <xsd:enumeration value="Interagency Agreements"/>
          <xsd:enumeration value="Management and Administration"/>
          <xsd:enumeration value="Procurement and Purchasing"/>
          <xsd:enumeration value="Property"/>
          <xsd:enumeration value="S&amp;E Projects"/>
          <xsd:enumeration value="Safety and Security"/>
          <xsd:enumeration value="Software Development"/>
          <xsd:enumeration value="Training"/>
          <xsd:enumeration value="Travel"/>
        </xsd:restriction>
      </xsd:simpleType>
    </xsd:element>
    <xsd:element name="Topic" ma:index="4" nillable="true" ma:displayName="Topic" ma:internalName="Topic">
      <xsd:simpleType>
        <xsd:restriction base="dms:Text">
          <xsd:maxLength value="255"/>
        </xsd:restriction>
      </xsd:simpleType>
    </xsd:element>
    <xsd:element name="Owner_x0020_Name" ma:index="11" ma:displayName="Owner Name" ma:list="UserInfo" ma:SharePointGroup="0" ma:internalName="Owner_x0020_Name" ma:readOnly="false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7CB0EB-E898-4BEE-8D32-DDE06CD75F89}">
  <ds:schemaRefs>
    <ds:schemaRef ds:uri="http://schemas.microsoft.com/office/2006/metadata/properties"/>
    <ds:schemaRef ds:uri="http://schemas.microsoft.com/office/infopath/2007/PartnerControls"/>
    <ds:schemaRef ds:uri="e0d7ad62-8e32-43ee-b9d5-28d55ba3e867"/>
  </ds:schemaRefs>
</ds:datastoreItem>
</file>

<file path=customXml/itemProps2.xml><?xml version="1.0" encoding="utf-8"?>
<ds:datastoreItem xmlns:ds="http://schemas.openxmlformats.org/officeDocument/2006/customXml" ds:itemID="{29211FF6-7294-47E6-8657-F0FB56F67B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d7ad62-8e32-43ee-b9d5-28d55ba3e8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EA9419B-6D8E-42DF-87EA-A4CA8D00FE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ITS Presentation Template</Template>
  <TotalTime>318</TotalTime>
  <Words>1482</Words>
  <Application>Microsoft Office PowerPoint</Application>
  <PresentationFormat>Widescreen</PresentationFormat>
  <Paragraphs>576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Palatino Linotype</vt:lpstr>
      <vt:lpstr>Times New Roman</vt:lpstr>
      <vt:lpstr>Wingdings</vt:lpstr>
      <vt:lpstr>Office Theme</vt:lpstr>
      <vt:lpstr>Confidence Intervals for Metrics and Subjective Tests</vt:lpstr>
      <vt:lpstr>Questions</vt:lpstr>
      <vt:lpstr>PowerPoint Presentation</vt:lpstr>
      <vt:lpstr>Subjective Data</vt:lpstr>
      <vt:lpstr>Strategy</vt:lpstr>
      <vt:lpstr>5-level ACR Confidence Interval</vt:lpstr>
      <vt:lpstr>Strategy</vt:lpstr>
      <vt:lpstr>Confusion Matrices</vt:lpstr>
      <vt:lpstr>Lab to Lab</vt:lpstr>
      <vt:lpstr>Gain Independence from Range of Quality</vt:lpstr>
      <vt:lpstr>Lab-to-lab Conclusions</vt:lpstr>
      <vt:lpstr>Confusion Matrices</vt:lpstr>
      <vt:lpstr>Ad-hoc Evaluations and Pilot Tests</vt:lpstr>
      <vt:lpstr>Ad-hoc Evaluations and Pilot Tests</vt:lpstr>
      <vt:lpstr>Strategy</vt:lpstr>
      <vt:lpstr>Confusion Matrices</vt:lpstr>
      <vt:lpstr>Confidence Intervals for Metrics</vt:lpstr>
      <vt:lpstr>Metric Equivalent to Subjective Test?</vt:lpstr>
      <vt:lpstr>Confusion Matrices</vt:lpstr>
      <vt:lpstr>Equating a Metric to a Number of People</vt:lpstr>
      <vt:lpstr>Statistical Method</vt:lpstr>
      <vt:lpstr>More Information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 PowerPoint Template and Tips</dc:title>
  <dc:creator>Pinson, Margaret</dc:creator>
  <cp:lastModifiedBy>Pinson, Margaret</cp:lastModifiedBy>
  <cp:revision>35</cp:revision>
  <dcterms:created xsi:type="dcterms:W3CDTF">2020-12-08T18:09:46Z</dcterms:created>
  <dcterms:modified xsi:type="dcterms:W3CDTF">2020-12-09T17:26:38Z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143e29e3-d6b2-4155-9ece-8270764932e8</vt:lpwstr>
  </property>
  <property fmtid="{D5CDD505-2E9C-101B-9397-08002B2CF9AE}" pid="3" name="ContentTypeId">
    <vt:lpwstr>0x010100EA44A8593AB44A4486FB55358833ADC4</vt:lpwstr>
  </property>
</Properties>
</file>