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78" r:id="rId4"/>
    <p:sldId id="279" r:id="rId5"/>
    <p:sldId id="280" r:id="rId6"/>
    <p:sldId id="281" r:id="rId7"/>
    <p:sldId id="282" r:id="rId8"/>
    <p:sldId id="285" r:id="rId9"/>
    <p:sldId id="283" r:id="rId10"/>
    <p:sldId id="289" r:id="rId11"/>
    <p:sldId id="290" r:id="rId12"/>
    <p:sldId id="287" r:id="rId13"/>
    <p:sldId id="288" r:id="rId14"/>
    <p:sldId id="284" r:id="rId15"/>
    <p:sldId id="286" r:id="rId16"/>
    <p:sldId id="291" r:id="rId17"/>
    <p:sldId id="277" r:id="rId18"/>
    <p:sldId id="263" r:id="rId19"/>
    <p:sldId id="268" r:id="rId20"/>
    <p:sldId id="264" r:id="rId21"/>
    <p:sldId id="267" r:id="rId22"/>
    <p:sldId id="265" r:id="rId23"/>
    <p:sldId id="269" r:id="rId24"/>
    <p:sldId id="270" r:id="rId25"/>
    <p:sldId id="273" r:id="rId26"/>
    <p:sldId id="257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4"/>
    <p:restoredTop sz="94674"/>
  </p:normalViewPr>
  <p:slideViewPr>
    <p:cSldViewPr>
      <p:cViewPr>
        <p:scale>
          <a:sx n="81" d="100"/>
          <a:sy n="81" d="100"/>
        </p:scale>
        <p:origin x="96" y="12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3ABF-3B3B-C14F-A2F9-C4075AD02250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97504-709D-124F-B104-D10352931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54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47864" y="2901106"/>
            <a:ext cx="5328592" cy="1974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latin typeface="Arial" pitchFamily="34" charset="0"/>
                <a:cs typeface="Arial" pitchFamily="34" charset="0"/>
              </a:rPr>
              <a:t>Lucie Lévêque</a:t>
            </a:r>
            <a:r>
              <a:rPr kumimoji="0" lang="en-US" altLang="ko-KR" sz="20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kumimoji="0"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ko-KR" sz="2000" dirty="0" err="1">
                <a:latin typeface="Arial" pitchFamily="34" charset="0"/>
                <a:cs typeface="Arial" pitchFamily="34" charset="0"/>
              </a:rPr>
              <a:t>Meriem</a:t>
            </a:r>
            <a:r>
              <a:rPr kumimoji="0" lang="en-US" altLang="ko-KR" sz="2000" dirty="0">
                <a:latin typeface="Arial" pitchFamily="34" charset="0"/>
                <a:cs typeface="Arial" pitchFamily="34" charset="0"/>
              </a:rPr>
              <a:t> Outtas</a:t>
            </a:r>
            <a:r>
              <a:rPr kumimoji="0" lang="en-US" altLang="ko-KR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ko-KR" sz="2000" dirty="0">
                <a:latin typeface="Arial" pitchFamily="34" charset="0"/>
                <a:cs typeface="Arial" pitchFamily="34" charset="0"/>
              </a:rPr>
              <a:t>,</a:t>
            </a:r>
            <a:br>
              <a:rPr kumimoji="0" lang="en-US" altLang="ko-KR" sz="2000" dirty="0">
                <a:latin typeface="Arial" pitchFamily="34" charset="0"/>
                <a:cs typeface="Arial" pitchFamily="34" charset="0"/>
              </a:rPr>
            </a:br>
            <a:r>
              <a:rPr kumimoji="0" lang="en-US" altLang="ko-KR" sz="2000" dirty="0">
                <a:latin typeface="Arial" pitchFamily="34" charset="0"/>
                <a:cs typeface="Arial" pitchFamily="34" charset="0"/>
              </a:rPr>
              <a:t>Lu Zhang</a:t>
            </a:r>
            <a:r>
              <a:rPr kumimoji="0" lang="en-US" altLang="ko-KR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ko-KR" sz="2000" dirty="0" err="1">
                <a:latin typeface="Arial" pitchFamily="34" charset="0"/>
                <a:cs typeface="Arial" pitchFamily="34" charset="0"/>
              </a:rPr>
              <a:t>Hantao</a:t>
            </a:r>
            <a:r>
              <a:rPr kumimoji="0" lang="en-US" altLang="ko-KR" sz="2000" dirty="0">
                <a:latin typeface="Arial" pitchFamily="34" charset="0"/>
                <a:cs typeface="Arial" pitchFamily="34" charset="0"/>
              </a:rPr>
              <a:t> Liu</a:t>
            </a:r>
            <a:r>
              <a:rPr lang="en-US" altLang="ko-KR" sz="2000" baseline="30000" dirty="0">
                <a:latin typeface="Arial" pitchFamily="34" charset="0"/>
                <a:cs typeface="Arial" pitchFamily="34" charset="0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i="1" baseline="30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700" baseline="30000" dirty="0">
                <a:latin typeface="Arial" pitchFamily="34" charset="0"/>
                <a:cs typeface="Arial" pitchFamily="34" charset="0"/>
              </a:rPr>
              <a:t>1 </a:t>
            </a:r>
            <a:r>
              <a:rPr lang="en-US" altLang="ko-KR" sz="1700" dirty="0" err="1">
                <a:latin typeface="Arial" pitchFamily="34" charset="0"/>
                <a:cs typeface="Arial" pitchFamily="34" charset="0"/>
              </a:rPr>
              <a:t>Université</a:t>
            </a:r>
            <a:r>
              <a:rPr lang="en-US" altLang="ko-KR" sz="1700" dirty="0">
                <a:latin typeface="Arial" pitchFamily="34" charset="0"/>
                <a:cs typeface="Arial" pitchFamily="34" charset="0"/>
              </a:rPr>
              <a:t> Gustave Eiffel, Lyon, France</a:t>
            </a:r>
            <a:br>
              <a:rPr lang="en-US" altLang="ko-KR" sz="1700" dirty="0">
                <a:latin typeface="Arial" pitchFamily="34" charset="0"/>
                <a:cs typeface="Arial" pitchFamily="34" charset="0"/>
              </a:rPr>
            </a:br>
            <a:r>
              <a:rPr lang="en-US" altLang="ko-KR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7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altLang="ko-KR" sz="1700" dirty="0">
                <a:latin typeface="Arial" pitchFamily="34" charset="0"/>
                <a:cs typeface="Arial" pitchFamily="34" charset="0"/>
              </a:rPr>
              <a:t>INSA, Rennes, France</a:t>
            </a:r>
          </a:p>
          <a:p>
            <a:pPr algn="ctr">
              <a:defRPr/>
            </a:pPr>
            <a:r>
              <a:rPr lang="en-US" altLang="ko-KR" sz="17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kumimoji="0" lang="en-US" altLang="ko-KR" sz="17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700" dirty="0">
                <a:latin typeface="Arial" pitchFamily="34" charset="0"/>
                <a:cs typeface="Arial" pitchFamily="34" charset="0"/>
              </a:rPr>
              <a:t>Cardiff University, Cardiff, United Kingdom</a:t>
            </a:r>
            <a:br>
              <a:rPr lang="en-US" altLang="ko-KR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kumimoji="0" lang="en-US" altLang="ko-KR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123728" y="699542"/>
            <a:ext cx="70755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On the Subjective Assessment of the Perceived Quality of Medical Images and Videos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81000" y="2968173"/>
            <a:ext cx="346585" cy="1635249"/>
            <a:chOff x="4009391" y="2780928"/>
            <a:chExt cx="346585" cy="1368152"/>
          </a:xfrm>
        </p:grpSpPr>
        <p:sp>
          <p:nvSpPr>
            <p:cNvPr id="12" name="Rectangle 11"/>
            <p:cNvSpPr/>
            <p:nvPr/>
          </p:nvSpPr>
          <p:spPr>
            <a:xfrm>
              <a:off x="4139952" y="2780928"/>
              <a:ext cx="216024" cy="13681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09391" y="2780928"/>
              <a:ext cx="108012" cy="13681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2" descr="Video Quality Experts Group (VQEG)">
            <a:extLst>
              <a:ext uri="{FF2B5EF4-FFF2-40B4-BE49-F238E27FC236}">
                <a16:creationId xmlns:a16="http://schemas.microsoft.com/office/drawing/2014/main" id="{11530B44-36E7-4D7E-B433-1554C32A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5" y="2319343"/>
            <a:ext cx="1648198" cy="5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B000F3D-1C0D-447F-A3CC-174B2EA92D1C}"/>
              </a:ext>
            </a:extLst>
          </p:cNvPr>
          <p:cNvSpPr txBox="1"/>
          <p:nvPr/>
        </p:nvSpPr>
        <p:spPr>
          <a:xfrm>
            <a:off x="971600" y="293179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Dec</a:t>
            </a:r>
            <a:r>
              <a:rPr lang="fr-FR" sz="1400" i="1" dirty="0"/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Multi stimulus </a:t>
            </a:r>
            <a:r>
              <a:rPr lang="fr-FR" dirty="0" err="1"/>
              <a:t>methods</a:t>
            </a:r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AE064EC-C6E2-4059-B14E-D7F84DBBD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06158"/>
              </p:ext>
            </p:extLst>
          </p:nvPr>
        </p:nvGraphicFramePr>
        <p:xfrm>
          <a:off x="-12762" y="973875"/>
          <a:ext cx="9156761" cy="418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218">
                  <a:extLst>
                    <a:ext uri="{9D8B030D-6E8A-4147-A177-3AD203B41FA5}">
                      <a16:colId xmlns:a16="http://schemas.microsoft.com/office/drawing/2014/main" val="3106565824"/>
                    </a:ext>
                  </a:extLst>
                </a:gridCol>
                <a:gridCol w="2780883">
                  <a:extLst>
                    <a:ext uri="{9D8B030D-6E8A-4147-A177-3AD203B41FA5}">
                      <a16:colId xmlns:a16="http://schemas.microsoft.com/office/drawing/2014/main" val="1124422097"/>
                    </a:ext>
                  </a:extLst>
                </a:gridCol>
                <a:gridCol w="2520931">
                  <a:extLst>
                    <a:ext uri="{9D8B030D-6E8A-4147-A177-3AD203B41FA5}">
                      <a16:colId xmlns:a16="http://schemas.microsoft.com/office/drawing/2014/main" val="3125812596"/>
                    </a:ext>
                  </a:extLst>
                </a:gridCol>
                <a:gridCol w="2578729">
                  <a:extLst>
                    <a:ext uri="{9D8B030D-6E8A-4147-A177-3AD203B41FA5}">
                      <a16:colId xmlns:a16="http://schemas.microsoft.com/office/drawing/2014/main" val="1248735744"/>
                    </a:ext>
                  </a:extLst>
                </a:gridCol>
              </a:tblGrid>
              <a:tr h="667944"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j-lt"/>
                        </a:rPr>
                        <a:t>Chow </a:t>
                      </a:r>
                      <a:r>
                        <a:rPr lang="fr-FR" sz="1600" b="1" i="1" dirty="0">
                          <a:latin typeface="+mj-lt"/>
                        </a:rPr>
                        <a:t>et al. </a:t>
                      </a:r>
                      <a:r>
                        <a:rPr lang="fr-FR" sz="1600" b="1" baseline="30000" dirty="0">
                          <a:latin typeface="+mj-lt"/>
                        </a:rPr>
                        <a:t>10</a:t>
                      </a:r>
                      <a:br>
                        <a:rPr lang="fr-FR" sz="1600" b="1" dirty="0">
                          <a:latin typeface="+mj-lt"/>
                        </a:rPr>
                      </a:br>
                      <a:r>
                        <a:rPr lang="fr-FR" sz="1600" b="1" dirty="0">
                          <a:latin typeface="+mj-lt"/>
                        </a:rPr>
                        <a:t>MR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j-lt"/>
                        </a:rPr>
                        <a:t>Liu </a:t>
                      </a:r>
                      <a:r>
                        <a:rPr lang="fr-FR" sz="1600" b="1" i="1" dirty="0">
                          <a:latin typeface="+mj-lt"/>
                        </a:rPr>
                        <a:t>et al. </a:t>
                      </a:r>
                      <a:r>
                        <a:rPr lang="fr-FR" sz="1600" b="1" baseline="30000" dirty="0">
                          <a:latin typeface="+mj-lt"/>
                        </a:rPr>
                        <a:t>11</a:t>
                      </a:r>
                      <a:br>
                        <a:rPr lang="fr-FR" sz="1600" b="1" dirty="0">
                          <a:latin typeface="+mj-lt"/>
                        </a:rPr>
                      </a:br>
                      <a:r>
                        <a:rPr lang="fr-FR" sz="1600" b="1" dirty="0">
                          <a:latin typeface="+mj-lt"/>
                        </a:rPr>
                        <a:t>MR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j-lt"/>
                        </a:rPr>
                        <a:t>Lévêque </a:t>
                      </a:r>
                      <a:r>
                        <a:rPr lang="fr-FR" sz="1600" b="1" i="1" dirty="0">
                          <a:latin typeface="+mj-lt"/>
                        </a:rPr>
                        <a:t>et al. </a:t>
                      </a:r>
                      <a:r>
                        <a:rPr lang="fr-FR" sz="1600" b="1" baseline="30000" dirty="0">
                          <a:latin typeface="+mj-lt"/>
                        </a:rPr>
                        <a:t>12</a:t>
                      </a:r>
                    </a:p>
                    <a:p>
                      <a:pPr algn="ctr"/>
                      <a:r>
                        <a:rPr lang="fr-FR" sz="1600" b="1" dirty="0" err="1">
                          <a:latin typeface="+mj-lt"/>
                        </a:rPr>
                        <a:t>Ultrasound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latin typeface="+mj-lt"/>
                        </a:rPr>
                        <a:t>videos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1249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Independent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>
                          <a:latin typeface="+mj-lt"/>
                        </a:rPr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Distortion</a:t>
                      </a:r>
                      <a:r>
                        <a:rPr lang="fr-FR" sz="1400" dirty="0">
                          <a:latin typeface="+mj-lt"/>
                        </a:rPr>
                        <a:t> type (6), </a:t>
                      </a:r>
                      <a:r>
                        <a:rPr lang="fr-FR" sz="1400" dirty="0" err="1">
                          <a:latin typeface="+mj-lt"/>
                        </a:rPr>
                        <a:t>distortion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level</a:t>
                      </a:r>
                      <a:r>
                        <a:rPr lang="fr-FR" sz="1400" dirty="0">
                          <a:latin typeface="+mj-lt"/>
                        </a:rPr>
                        <a:t>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Image content, </a:t>
                      </a:r>
                      <a:r>
                        <a:rPr lang="fr-FR" sz="1400" dirty="0" err="1">
                          <a:latin typeface="+mj-lt"/>
                        </a:rPr>
                        <a:t>distortion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>
                          <a:latin typeface="+mj-lt"/>
                        </a:rPr>
                        <a:t>type (7), </a:t>
                      </a:r>
                      <a:r>
                        <a:rPr lang="fr-FR" sz="1400" dirty="0" err="1">
                          <a:latin typeface="+mj-lt"/>
                        </a:rPr>
                        <a:t>energy</a:t>
                      </a:r>
                      <a:r>
                        <a:rPr lang="fr-FR" sz="1400" dirty="0">
                          <a:latin typeface="+mj-lt"/>
                        </a:rPr>
                        <a:t>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Scene</a:t>
                      </a:r>
                      <a:r>
                        <a:rPr lang="fr-FR" sz="1400" dirty="0">
                          <a:latin typeface="+mj-lt"/>
                        </a:rPr>
                        <a:t> (4), </a:t>
                      </a:r>
                      <a:r>
                        <a:rPr lang="fr-FR" sz="1400" dirty="0" err="1">
                          <a:latin typeface="+mj-lt"/>
                        </a:rPr>
                        <a:t>encryption</a:t>
                      </a:r>
                      <a:r>
                        <a:rPr lang="fr-FR" sz="1400" dirty="0">
                          <a:latin typeface="+mj-lt"/>
                        </a:rPr>
                        <a:t> (2), bit rate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630027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SDSCE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SDSCE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SAMVIQ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40864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latin typeface="+mj-lt"/>
                        </a:rPr>
                        <a:t>Scoring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 err="1">
                          <a:latin typeface="+mj-lt"/>
                        </a:rPr>
                        <a:t>scale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45463"/>
                  </a:ext>
                </a:extLst>
              </a:tr>
              <a:tr h="480632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28 </a:t>
                      </a:r>
                      <a:r>
                        <a:rPr lang="fr-FR" sz="1400" dirty="0" err="1">
                          <a:latin typeface="+mj-lt"/>
                        </a:rPr>
                        <a:t>medical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18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17 </a:t>
                      </a:r>
                      <a:r>
                        <a:rPr lang="fr-FR" sz="1400" dirty="0" err="1">
                          <a:latin typeface="+mj-lt"/>
                        </a:rPr>
                        <a:t>medical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27121"/>
                  </a:ext>
                </a:extLst>
              </a:tr>
              <a:tr h="480632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latin typeface="+mj-lt"/>
                        </a:rPr>
                        <a:t>Statistical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>
                          <a:latin typeface="+mj-lt"/>
                        </a:rPr>
                        <a:t>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T-test</a:t>
                      </a:r>
                      <a:r>
                        <a:rPr lang="fr-FR" sz="1400" dirty="0">
                          <a:latin typeface="+mj-lt"/>
                        </a:rPr>
                        <a:t>, </a:t>
                      </a:r>
                      <a:r>
                        <a:rPr lang="fr-FR" sz="1400" dirty="0" err="1">
                          <a:latin typeface="+mj-lt"/>
                        </a:rPr>
                        <a:t>correlations</a:t>
                      </a:r>
                      <a:r>
                        <a:rPr lang="fr-FR" sz="1400" dirty="0">
                          <a:latin typeface="+mj-lt"/>
                        </a:rPr>
                        <a:t>, </a:t>
                      </a:r>
                      <a:r>
                        <a:rPr lang="fr-FR" sz="1400" dirty="0" err="1">
                          <a:latin typeface="+mj-lt"/>
                        </a:rPr>
                        <a:t>regression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analysis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ANOVA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ANOVA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59755"/>
                  </a:ext>
                </a:extLst>
              </a:tr>
              <a:tr h="480632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Main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 err="1">
                          <a:latin typeface="+mj-lt"/>
                        </a:rPr>
                        <a:t>findings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Perceived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strongly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affected</a:t>
                      </a:r>
                      <a:r>
                        <a:rPr lang="fr-FR" sz="1400" dirty="0">
                          <a:latin typeface="+mj-lt"/>
                        </a:rPr>
                        <a:t> by </a:t>
                      </a:r>
                      <a:r>
                        <a:rPr lang="fr-FR" sz="1400" dirty="0" err="1">
                          <a:latin typeface="+mj-lt"/>
                        </a:rPr>
                        <a:t>rician</a:t>
                      </a:r>
                      <a:r>
                        <a:rPr lang="fr-FR" sz="1400" dirty="0">
                          <a:latin typeface="+mj-lt"/>
                        </a:rPr>
                        <a:t> noise and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Gaussian</a:t>
                      </a:r>
                      <a:r>
                        <a:rPr lang="fr-FR" sz="1400" dirty="0">
                          <a:latin typeface="+mj-lt"/>
                        </a:rPr>
                        <a:t> white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Content influences impact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>
                          <a:latin typeface="+mj-lt"/>
                        </a:rPr>
                        <a:t>of </a:t>
                      </a:r>
                      <a:r>
                        <a:rPr lang="fr-FR" sz="1400" dirty="0" err="1">
                          <a:latin typeface="+mj-lt"/>
                        </a:rPr>
                        <a:t>artifacts</a:t>
                      </a:r>
                      <a:r>
                        <a:rPr lang="fr-FR" sz="1400" dirty="0">
                          <a:latin typeface="+mj-lt"/>
                        </a:rPr>
                        <a:t>, </a:t>
                      </a:r>
                      <a:r>
                        <a:rPr lang="fr-FR" sz="1400" dirty="0" err="1">
                          <a:latin typeface="+mj-lt"/>
                        </a:rPr>
                        <a:t>distortions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with</a:t>
                      </a:r>
                      <a:r>
                        <a:rPr lang="fr-FR" sz="1400" dirty="0">
                          <a:latin typeface="+mj-lt"/>
                        </a:rPr>
                        <a:t> a flat spectral power </a:t>
                      </a:r>
                      <a:r>
                        <a:rPr lang="fr-FR" sz="1400" dirty="0" err="1">
                          <a:latin typeface="+mj-lt"/>
                        </a:rPr>
                        <a:t>density</a:t>
                      </a:r>
                      <a:r>
                        <a:rPr lang="fr-FR" sz="1400" dirty="0">
                          <a:latin typeface="+mj-lt"/>
                        </a:rPr>
                        <a:t> are more </a:t>
                      </a:r>
                      <a:r>
                        <a:rPr lang="fr-FR" sz="1400" dirty="0" err="1">
                          <a:latin typeface="+mj-lt"/>
                        </a:rPr>
                        <a:t>annoying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Impact of </a:t>
                      </a:r>
                      <a:r>
                        <a:rPr lang="fr-FR" sz="1400" dirty="0" err="1">
                          <a:latin typeface="+mj-lt"/>
                        </a:rPr>
                        <a:t>visual</a:t>
                      </a:r>
                      <a:r>
                        <a:rPr lang="fr-FR" sz="1400" dirty="0">
                          <a:latin typeface="+mj-lt"/>
                        </a:rPr>
                        <a:t> content and compression configuration </a:t>
                      </a:r>
                      <a:r>
                        <a:rPr lang="fr-FR" sz="1400" dirty="0" err="1">
                          <a:latin typeface="+mj-lt"/>
                        </a:rPr>
                        <a:t>is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significant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15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Single vs. multi stimulus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1635646"/>
            <a:ext cx="7046440" cy="33123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Single stimulus methods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latin typeface="+mj-lt"/>
                <a:cs typeface="Cambria"/>
              </a:rPr>
              <a:t>+: quick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latin typeface="+mj-lt"/>
                <a:cs typeface="Cambria"/>
              </a:rPr>
              <a:t>+: avoid potential vote inversion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latin typeface="+mj-lt"/>
                <a:cs typeface="Cambria"/>
              </a:rPr>
              <a:t>-: score drift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sz="1600" dirty="0">
              <a:latin typeface="+mj-lt"/>
              <a:cs typeface="Cambria"/>
            </a:endParaRPr>
          </a:p>
          <a:p>
            <a:pPr>
              <a:lnSpc>
                <a:spcPct val="120000"/>
              </a:lnSpc>
            </a:pP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New methods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combine advantages of single and double</a:t>
            </a:r>
            <a:b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</a:b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stimulus methods (SAMVIQ*)</a:t>
            </a: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4E83671-7A0C-4B9F-9FC5-3F90D13D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4227934"/>
            <a:ext cx="2585507" cy="73866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*F. </a:t>
            </a:r>
            <a:r>
              <a:rPr lang="en-US" sz="1400" i="1" dirty="0" err="1">
                <a:solidFill>
                  <a:srgbClr val="EA4E19"/>
                </a:solidFill>
                <a:latin typeface="Cambria"/>
                <a:cs typeface="Cambria"/>
              </a:rPr>
              <a:t>Kozamernik</a:t>
            </a: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 et al.</a:t>
            </a:r>
            <a:b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</a:b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SMPTE Motion Imaging Journal 2005</a:t>
            </a:r>
            <a:endParaRPr lang="fr-FR" sz="14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8861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QoE </a:t>
            </a:r>
            <a:r>
              <a:rPr lang="fr-FR" dirty="0" err="1"/>
              <a:t>influential</a:t>
            </a:r>
            <a:r>
              <a:rPr lang="fr-FR" dirty="0"/>
              <a:t> </a:t>
            </a:r>
            <a:r>
              <a:rPr lang="fr-FR" dirty="0" err="1"/>
              <a:t>factors</a:t>
            </a:r>
            <a:r>
              <a:rPr lang="fr-FR" dirty="0"/>
              <a:t> (</a:t>
            </a:r>
            <a:r>
              <a:rPr lang="fr-FR" dirty="0" err="1"/>
              <a:t>IFs</a:t>
            </a:r>
            <a:r>
              <a:rPr lang="fr-FR" dirty="0"/>
              <a:t>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36138" y="1492388"/>
            <a:ext cx="7635983" cy="33757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System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 IFs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Content/media-related IFs (scene, distortion, etc) well-dealt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Network and device-related IFs forgotten</a:t>
            </a:r>
          </a:p>
          <a:p>
            <a:pPr>
              <a:lnSpc>
                <a:spcPct val="120000"/>
              </a:lnSpc>
            </a:pP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Context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 IFs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Different environments/conditions but with no consideration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Applications, clinical factors, requirements, data, modalities…</a:t>
            </a:r>
          </a:p>
          <a:p>
            <a:pPr>
              <a:lnSpc>
                <a:spcPct val="120000"/>
              </a:lnSpc>
            </a:pP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Human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 IFs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Low-level processing (physical, emotional): not considered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High-level processing (demographic): considered</a:t>
            </a: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486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Statistical</a:t>
            </a:r>
            <a:r>
              <a:rPr lang="fr-FR" dirty="0"/>
              <a:t> analyses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00293" y="1563638"/>
            <a:ext cx="7524328" cy="33123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Dubious scores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b="1" dirty="0">
                <a:latin typeface="+mj-lt"/>
                <a:cs typeface="Cambria"/>
              </a:rPr>
              <a:t>Outlier detection </a:t>
            </a:r>
            <a:r>
              <a:rPr lang="en-GB" sz="1800" dirty="0">
                <a:latin typeface="+mj-lt"/>
                <a:cs typeface="Cambria"/>
              </a:rPr>
              <a:t>and subject exclusion procedure* (5/12)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tx1"/>
              </a:solidFill>
              <a:latin typeface="+mj-lt"/>
              <a:cs typeface="Cambria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Medical context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Participants </a:t>
            </a:r>
            <a:r>
              <a:rPr lang="en-GB" sz="1800" b="1" dirty="0">
                <a:latin typeface="+mj-lt"/>
                <a:cs typeface="Cambria"/>
              </a:rPr>
              <a:t>consistent</a:t>
            </a:r>
            <a:r>
              <a:rPr lang="en-GB" sz="1800" dirty="0">
                <a:latin typeface="+mj-lt"/>
                <a:cs typeface="Cambria"/>
              </a:rPr>
              <a:t> in scoring?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ANOVA: compare groups by expertise (3/12)</a:t>
            </a:r>
            <a:br>
              <a:rPr lang="en-GB" sz="1800" dirty="0">
                <a:latin typeface="+mj-lt"/>
                <a:cs typeface="Cambria"/>
              </a:rPr>
            </a:br>
            <a:endParaRPr lang="en-GB" sz="1400" dirty="0">
              <a:latin typeface="+mj-lt"/>
              <a:cs typeface="Cambria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Correlation analysis: evaluate existing quality metrics (4/12)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Regression analysis: define quality thresholds (2/12)</a:t>
            </a:r>
          </a:p>
        </p:txBody>
      </p:sp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DAC2F16-45F1-40E7-AE87-9553145F3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973" y="910121"/>
            <a:ext cx="2585507" cy="30777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*ITU-R BT.500-11, 2012</a:t>
            </a:r>
            <a:endParaRPr lang="fr-FR" sz="14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7317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59427B-E696-41D4-BAFA-590D5A1B730D}"/>
              </a:ext>
            </a:extLst>
          </p:cNvPr>
          <p:cNvSpPr/>
          <p:nvPr/>
        </p:nvSpPr>
        <p:spPr>
          <a:xfrm>
            <a:off x="-1813792" y="-452586"/>
            <a:ext cx="4585592" cy="6316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324544" y="915566"/>
            <a:ext cx="9433048" cy="3312368"/>
          </a:xfrm>
        </p:spPr>
        <p:txBody>
          <a:bodyPr/>
          <a:lstStyle/>
          <a:p>
            <a:r>
              <a:rPr lang="en-GB" sz="1100" dirty="0">
                <a:solidFill>
                  <a:schemeClr val="tx1"/>
                </a:solidFill>
                <a:latin typeface="+mj-lt"/>
              </a:rPr>
              <a:t>[1] P. </a:t>
            </a:r>
            <a:r>
              <a:rPr lang="en-GB" sz="1100" b="1" dirty="0">
                <a:solidFill>
                  <a:schemeClr val="tx1"/>
                </a:solidFill>
                <a:latin typeface="+mj-lt"/>
              </a:rPr>
              <a:t>Kara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P. Kovacs, S.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Vagharshakyan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M. Martini, S.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Imre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A.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Barsi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and T. Balogh, “Perceptual Quality of Reconstructed Medical Images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on Projection-Based Light Field Displays”, 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eHealth 360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pp. 476-483, 2017.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[2] L. </a:t>
            </a:r>
            <a:r>
              <a:rPr lang="en-GB" sz="1100" b="1" dirty="0" err="1">
                <a:solidFill>
                  <a:schemeClr val="tx1"/>
                </a:solidFill>
                <a:latin typeface="+mj-lt"/>
              </a:rPr>
              <a:t>Platisa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L. Van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Brantegem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Y. Vander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Haeghen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C.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Marchessoux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E.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Vansteenkiste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and W. Philips, “Psycho-visual evaluation of image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quality attributes in digital pathology slides viewed on a medical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color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 LCD display”, 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Proceedings of SPIE Medical Imaging, 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vol. 8676, 2013.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[3] B. </a:t>
            </a:r>
            <a:r>
              <a:rPr lang="en-GB" sz="1100" b="1" dirty="0">
                <a:solidFill>
                  <a:schemeClr val="tx1"/>
                </a:solidFill>
                <a:latin typeface="+mj-lt"/>
              </a:rPr>
              <a:t>Tulu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and S. Chatterjee, “Internet-based telemedicine: An empirical investigation of objective and subjective video quality”, 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Decisions Support Systems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vol. 45, pp. 681-696, 2008.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[4] J. </a:t>
            </a:r>
            <a:r>
              <a:rPr lang="en-GB" sz="1100" b="1" dirty="0" err="1">
                <a:solidFill>
                  <a:schemeClr val="tx1"/>
                </a:solidFill>
                <a:latin typeface="+mj-lt"/>
              </a:rPr>
              <a:t>Suad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and W.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Jbara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“Subjective quality assessment of new medical image database”, 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International Journal of Computer Engineering</a:t>
            </a:r>
            <a:br>
              <a:rPr lang="en-GB" sz="1100" i="1" dirty="0">
                <a:solidFill>
                  <a:schemeClr val="tx1"/>
                </a:solidFill>
                <a:latin typeface="+mj-lt"/>
              </a:rPr>
            </a:br>
            <a:r>
              <a:rPr lang="en-GB" sz="1100" i="1" dirty="0">
                <a:solidFill>
                  <a:schemeClr val="tx1"/>
                </a:solidFill>
                <a:latin typeface="+mj-lt"/>
              </a:rPr>
              <a:t>and Technology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vol. 4, pp. 155-164, 2013.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[5] A. </a:t>
            </a:r>
            <a:r>
              <a:rPr lang="en-GB" sz="1100" b="1" dirty="0" err="1">
                <a:solidFill>
                  <a:schemeClr val="tx1"/>
                </a:solidFill>
                <a:latin typeface="+mj-lt"/>
              </a:rPr>
              <a:t>Chaabouni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Y.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Gaudeau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J. Lambert, J.-M.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Moureaux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and P.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Gallet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"Subjective and objective quality assessment for H.264 compressed medical video sequences”, 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Proceedings of the 4</a:t>
            </a:r>
            <a:r>
              <a:rPr lang="en-GB" sz="1100" i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 International Conference in Image Processing, 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pp. 1-5, 2014.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[6] B. </a:t>
            </a:r>
            <a:r>
              <a:rPr lang="en-GB" sz="1100" b="1" dirty="0" err="1">
                <a:solidFill>
                  <a:schemeClr val="tx1"/>
                </a:solidFill>
                <a:latin typeface="+mj-lt"/>
              </a:rPr>
              <a:t>Münzer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K.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Schoeffmann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L.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Böszörmenyi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J. Smulders, and J.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Jakimowicz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"Investigation of the Impact of Compression on the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Perceptual Quality of Laparoscopic Videos," 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IEEE 27th International Symposium on Computer-Based Medical Systems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pp. 153-158, 2014.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[7] 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M.</a:t>
            </a:r>
            <a:r>
              <a:rPr lang="en-US" sz="11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+mj-lt"/>
              </a:rPr>
              <a:t>Razaak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, M. Martini, and K. Savino, “A study on quality assessment for medical ultrasound video compressed via HEVC”, </a:t>
            </a:r>
            <a:r>
              <a:rPr lang="en-US" sz="1100" i="1" dirty="0">
                <a:solidFill>
                  <a:schemeClr val="tx1"/>
                </a:solidFill>
                <a:latin typeface="+mj-lt"/>
              </a:rPr>
              <a:t>IEEE Journal of biomedical and health informatics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, vol. 18, pp. 1552-1559, 2014.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[8] M. A. </a:t>
            </a:r>
            <a:r>
              <a:rPr lang="en-GB" sz="1100" b="1" dirty="0">
                <a:solidFill>
                  <a:schemeClr val="tx1"/>
                </a:solidFill>
                <a:latin typeface="+mj-lt"/>
              </a:rPr>
              <a:t>Usman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M. R. Usman, and S. Shin, "Quality assessment for wireless capsule endoscopy videos compressed via HEVC: From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diagnostic quality to visual perception", 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Computers in Biology and Medicine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vol. 91, pp. 112-134, 2017.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[9] N. </a:t>
            </a:r>
            <a:r>
              <a:rPr lang="en-GB" sz="1100" b="1" dirty="0">
                <a:solidFill>
                  <a:schemeClr val="tx1"/>
                </a:solidFill>
                <a:latin typeface="+mj-lt"/>
              </a:rPr>
              <a:t>Nouri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D. Abraham, J.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Moureaux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M.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Dufaut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J. Hubert, and M. Perez, "Subjective MPEG2 compressed video quality assessment: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Application to tele-surgery", 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IEEE International Symposium on Biomedical Imaging: From Nano to Macro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pp. 764-767, 2010.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[10] L. </a:t>
            </a:r>
            <a:r>
              <a:rPr lang="en-GB" sz="1100" b="1" dirty="0">
                <a:solidFill>
                  <a:schemeClr val="tx1"/>
                </a:solidFill>
                <a:latin typeface="+mj-lt"/>
              </a:rPr>
              <a:t>Chow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H. Rajagopal, R.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Paramesran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and Alzheimer's Disease Neuroimaging Initiative, "Correlation between subjective and objective assessment of magnetic resonance (MR) images", </a:t>
            </a:r>
            <a:r>
              <a:rPr lang="en-GB" sz="1100" i="1" dirty="0">
                <a:solidFill>
                  <a:schemeClr val="tx1"/>
                </a:solidFill>
                <a:latin typeface="+mj-lt"/>
              </a:rPr>
              <a:t>Magnetic Resonance Imaging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vol. 34, pp. 820-831, 2016.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[11] H. </a:t>
            </a:r>
            <a:r>
              <a:rPr lang="en-GB" sz="1100" b="1" dirty="0">
                <a:solidFill>
                  <a:schemeClr val="tx1"/>
                </a:solidFill>
                <a:latin typeface="+mj-lt"/>
              </a:rPr>
              <a:t>Liu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J.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Koonen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M.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Fuderer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and I. </a:t>
            </a:r>
            <a:r>
              <a:rPr lang="en-GB" sz="1100" dirty="0" err="1">
                <a:solidFill>
                  <a:schemeClr val="tx1"/>
                </a:solidFill>
                <a:latin typeface="+mj-lt"/>
              </a:rPr>
              <a:t>Heynderickx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"The relative impact of ghosting and noise on the perceived quality of MR images",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i="1" dirty="0">
                <a:solidFill>
                  <a:schemeClr val="tx1"/>
                </a:solidFill>
                <a:latin typeface="+mj-lt"/>
              </a:rPr>
              <a:t>IEEE Transactions on Image Processing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vol. 25, pp. 3087-3098, 2016.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dirty="0">
                <a:solidFill>
                  <a:schemeClr val="tx1"/>
                </a:solidFill>
                <a:latin typeface="+mj-lt"/>
              </a:rPr>
              <a:t>[12] L. </a:t>
            </a:r>
            <a:r>
              <a:rPr lang="en-GB" sz="1100" b="1" dirty="0" err="1">
                <a:solidFill>
                  <a:schemeClr val="tx1"/>
                </a:solidFill>
                <a:latin typeface="+mj-lt"/>
              </a:rPr>
              <a:t>Lévêque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W. Zhang, P. Parker, and H. Liu, “The Impact of Specialty Settings on the Perceived Quality of Medical Ultrasound Video”,</a:t>
            </a:r>
            <a:br>
              <a:rPr lang="en-GB" sz="1100" dirty="0">
                <a:solidFill>
                  <a:schemeClr val="tx1"/>
                </a:solidFill>
                <a:latin typeface="+mj-lt"/>
              </a:rPr>
            </a:br>
            <a:r>
              <a:rPr lang="en-GB" sz="1100" i="1" dirty="0">
                <a:solidFill>
                  <a:schemeClr val="tx1"/>
                </a:solidFill>
                <a:latin typeface="+mj-lt"/>
              </a:rPr>
              <a:t>IEEE Access</a:t>
            </a:r>
            <a:r>
              <a:rPr lang="en-GB" sz="1100" dirty="0">
                <a:solidFill>
                  <a:schemeClr val="tx1"/>
                </a:solidFill>
                <a:latin typeface="+mj-lt"/>
              </a:rPr>
              <a:t>, vol. 5, pp. 16998-17005, 2017.</a:t>
            </a:r>
          </a:p>
          <a:p>
            <a:endParaRPr lang="en-GB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74456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Telemedicine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35696" y="1779662"/>
            <a:ext cx="7046440" cy="33123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</a:rPr>
              <a:t>Remote medical practice using information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and communication technologies to improve access to care*</a:t>
            </a:r>
          </a:p>
          <a:p>
            <a:pPr>
              <a:lnSpc>
                <a:spcPct val="15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AD8517-F4DC-4A1D-AE41-BC22EBBE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61" y="3457323"/>
            <a:ext cx="5645742" cy="170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B659A4-9587-4B5E-AE18-A43F3F39A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19454"/>
          <a:stretch/>
        </p:blipFill>
        <p:spPr>
          <a:xfrm>
            <a:off x="5862635" y="2859782"/>
            <a:ext cx="2957837" cy="1562700"/>
          </a:xfrm>
          <a:prstGeom prst="rect">
            <a:avLst/>
          </a:prstGeom>
        </p:spPr>
      </p:pic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08B81395-08CF-49F6-B1AB-7506D47D3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836" y="834847"/>
            <a:ext cx="3469182" cy="5847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  <a:t>*National Research Council,</a:t>
            </a:r>
            <a:b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</a:br>
            <a: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  <a:t>The National Academies Press, 1996</a:t>
            </a:r>
            <a:endParaRPr lang="fr-FR" sz="16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3591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1635646"/>
            <a:ext cx="7046440" cy="2995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</a:rPr>
              <a:t>Tele-assistance</a:t>
            </a:r>
            <a:r>
              <a:rPr lang="en-US" sz="1800" dirty="0">
                <a:solidFill>
                  <a:schemeClr val="tx1"/>
                </a:solidFill>
              </a:rPr>
              <a:t>: more demanding circumstances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Transmission and use of medical videos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Real-time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</a:rPr>
              <a:t>Distortion</a:t>
            </a:r>
            <a:r>
              <a:rPr lang="en-US" sz="1800" dirty="0">
                <a:solidFill>
                  <a:schemeClr val="tx1"/>
                </a:solidFill>
              </a:rPr>
              <a:t> in visual signal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Perceived quality </a:t>
            </a:r>
            <a:r>
              <a:rPr lang="en-US" sz="1800" dirty="0">
                <a:solidFill>
                  <a:schemeClr val="tx1"/>
                </a:solidFill>
              </a:rPr>
              <a:t>modified*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Impact on the medical practice</a:t>
            </a:r>
          </a:p>
        </p:txBody>
      </p:sp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746C6075-D02D-42A6-889F-6D5D27E2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3133514"/>
            <a:ext cx="2585507" cy="5847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  <a:t>*L. Lévêque et al.,</a:t>
            </a:r>
            <a:b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</a:br>
            <a: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  <a:t>IEEE Access, 2017</a:t>
            </a:r>
            <a:endParaRPr lang="fr-FR" sz="16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820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Stimuli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91680" y="1664245"/>
            <a:ext cx="7046440" cy="2995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Four source videos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Hepatic ultrasound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No pathology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12 seconds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1920×1080 pixels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25 fps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99" y="1228743"/>
            <a:ext cx="4414642" cy="36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RÃ©sultat de recherche d'images pour &quot;logo anger hospital&quot;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26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2074518"/>
            <a:ext cx="994792" cy="99479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2537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Stimuli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1592237"/>
            <a:ext cx="7046440" cy="2995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</a:rPr>
              <a:t>Videos </a:t>
            </a:r>
            <a:r>
              <a:rPr lang="en-GB" sz="1800" b="1" dirty="0">
                <a:solidFill>
                  <a:schemeClr val="tx1"/>
                </a:solidFill>
              </a:rPr>
              <a:t>compressed</a:t>
            </a:r>
            <a:r>
              <a:rPr lang="en-GB" sz="1800" dirty="0">
                <a:solidFill>
                  <a:schemeClr val="tx1"/>
                </a:solidFill>
              </a:rPr>
              <a:t> using 2 recognised codecs:</a:t>
            </a:r>
            <a:endParaRPr lang="en-GB" sz="18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3 videos created for each source using </a:t>
            </a:r>
            <a:r>
              <a:rPr lang="en-GB" sz="1800" b="1" dirty="0">
                <a:solidFill>
                  <a:schemeClr val="tx1"/>
                </a:solidFill>
              </a:rPr>
              <a:t>H.264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4 videos created for each source using </a:t>
            </a:r>
            <a:r>
              <a:rPr lang="en-GB" sz="1800" b="1" dirty="0">
                <a:solidFill>
                  <a:schemeClr val="tx1"/>
                </a:solidFill>
              </a:rPr>
              <a:t>HEVC</a:t>
            </a:r>
          </a:p>
          <a:p>
            <a:pPr>
              <a:lnSpc>
                <a:spcPct val="150000"/>
              </a:lnSpc>
            </a:pPr>
            <a:endParaRPr lang="en-GB" sz="1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</a:rPr>
              <a:t>Database of </a:t>
            </a:r>
            <a:r>
              <a:rPr lang="en-GB" sz="1800" b="1" dirty="0">
                <a:solidFill>
                  <a:schemeClr val="tx1"/>
                </a:solidFill>
              </a:rPr>
              <a:t>32 stimuli</a:t>
            </a:r>
            <a:br>
              <a:rPr lang="en-GB" sz="1800" b="1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(4 source stimuli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+ 28 compressed stimuli)</a:t>
            </a:r>
          </a:p>
        </p:txBody>
      </p:sp>
      <p:pic>
        <p:nvPicPr>
          <p:cNvPr id="2050" name="Picture 2" descr="https://static.makeuseof.com/wp-content/uploads/2015/03/video-compression-670x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87267"/>
            <a:ext cx="194421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9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1736253"/>
            <a:ext cx="7046440" cy="2995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</a:rPr>
              <a:t>SAMVIQ</a:t>
            </a:r>
            <a:r>
              <a:rPr lang="en-US" sz="1800" dirty="0">
                <a:solidFill>
                  <a:schemeClr val="tx1"/>
                </a:solidFill>
              </a:rPr>
              <a:t>* modified to take into account </a:t>
            </a:r>
            <a:r>
              <a:rPr lang="en-US" sz="1800" b="1" dirty="0">
                <a:solidFill>
                  <a:schemeClr val="tx1"/>
                </a:solidFill>
              </a:rPr>
              <a:t>radiologists’ needs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074" name="Imag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07" y="2427734"/>
            <a:ext cx="5341461" cy="264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CEB45173-B71A-4714-8207-1E35EB88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876657"/>
            <a:ext cx="3377595" cy="83099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  <a:t>*F. </a:t>
            </a:r>
            <a:r>
              <a:rPr lang="en-US" sz="1600" i="1" dirty="0" err="1">
                <a:solidFill>
                  <a:srgbClr val="EA4E19"/>
                </a:solidFill>
                <a:latin typeface="Cambria"/>
                <a:cs typeface="Cambria"/>
              </a:rPr>
              <a:t>Kozamernik</a:t>
            </a:r>
            <a: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  <a:t> et al.,</a:t>
            </a:r>
            <a:b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</a:br>
            <a: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  <a:t>SMPTE Motion Imaging Journal,</a:t>
            </a:r>
            <a:b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</a:br>
            <a:r>
              <a:rPr lang="en-US" sz="1600" i="1" dirty="0">
                <a:solidFill>
                  <a:srgbClr val="EA4E19"/>
                </a:solidFill>
                <a:latin typeface="Cambria"/>
                <a:cs typeface="Cambria"/>
              </a:rPr>
              <a:t>2005</a:t>
            </a:r>
            <a:endParaRPr lang="fr-FR" sz="16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1246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imaging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3648" y="1707654"/>
            <a:ext cx="7046440" cy="3312368"/>
          </a:xfrm>
        </p:spPr>
        <p:txBody>
          <a:bodyPr/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latin typeface="+mj-lt"/>
                <a:cs typeface="Cambria"/>
              </a:rPr>
              <a:t>Radiology (1 billion exams per year)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latin typeface="+mj-lt"/>
                <a:cs typeface="Cambria"/>
              </a:rPr>
              <a:t>Cardiology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latin typeface="+mj-lt"/>
                <a:cs typeface="Cambria"/>
              </a:rPr>
              <a:t>Pathology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latin typeface="+mj-lt"/>
                <a:cs typeface="Cambria"/>
              </a:rPr>
              <a:t>Ophthalmology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sz="1700" dirty="0">
              <a:latin typeface="+mj-lt"/>
              <a:cs typeface="Cambria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latin typeface="+mj-lt"/>
                <a:cs typeface="Cambria"/>
              </a:rPr>
              <a:t>	      + advances in telemedicine</a:t>
            </a:r>
            <a:br>
              <a:rPr lang="en-GB" sz="1800" dirty="0">
                <a:latin typeface="+mj-lt"/>
                <a:cs typeface="Cambria"/>
              </a:rPr>
            </a:br>
            <a:r>
              <a:rPr lang="en-GB" sz="1800" dirty="0">
                <a:latin typeface="+mj-lt"/>
                <a:cs typeface="Cambria"/>
              </a:rPr>
              <a:t>		</a:t>
            </a:r>
            <a:endParaRPr lang="en-GB" sz="1700" dirty="0">
              <a:latin typeface="+mj-lt"/>
              <a:cs typeface="Cambria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latin typeface="+mj-lt"/>
                <a:cs typeface="Cambria"/>
              </a:rPr>
              <a:t>			= large amounts of visual content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17" name="Picture 6" descr="http://2.bp.blogspot.com/_JxAaRYDVmLw/TOLf7IT6UKI/AAAAAAAABEc/Lgqb-zFmZRo/s1600/WhiteMatterHyperintensities.jpg">
            <a:extLst>
              <a:ext uri="{FF2B5EF4-FFF2-40B4-BE49-F238E27FC236}">
                <a16:creationId xmlns:a16="http://schemas.microsoft.com/office/drawing/2014/main" id="{F061D955-B685-4DA1-871D-67F54A73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2" y="3500353"/>
            <a:ext cx="2356376" cy="14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www.nhs.uk/Conditions/X-ray/PublishingImages/T_0217_x-ray_464753194_A.jpg">
            <a:extLst>
              <a:ext uri="{FF2B5EF4-FFF2-40B4-BE49-F238E27FC236}">
                <a16:creationId xmlns:a16="http://schemas.microsoft.com/office/drawing/2014/main" id="{8734EA9C-F8C3-4F8B-99B2-D2A2F3E7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65" y="2139702"/>
            <a:ext cx="2517915" cy="14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30c1be84fhhqj3xa1lmshckme.wpengine.netdna-cdn.com/wp-content/uploads/cache/2015/09/shutterstock_140548642/130977828.jpg">
            <a:extLst>
              <a:ext uri="{FF2B5EF4-FFF2-40B4-BE49-F238E27FC236}">
                <a16:creationId xmlns:a16="http://schemas.microsoft.com/office/drawing/2014/main" id="{F65D38BC-5EF4-472C-A26D-813DFC41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34" y="123478"/>
            <a:ext cx="2059826" cy="14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FE499D0-5200-441D-AE37-2FD088F3F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34" y="706405"/>
            <a:ext cx="437682" cy="30777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US</a:t>
            </a:r>
            <a:endParaRPr lang="fr-FR" sz="14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8F9C6B8-788B-4530-BECC-AE111B78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670" y="3723878"/>
            <a:ext cx="725714" cy="30777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X-ray</a:t>
            </a:r>
            <a:endParaRPr lang="fr-FR" sz="14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3360760F-0E57-4EE0-BFA8-FD5EE2D5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568229"/>
            <a:ext cx="533716" cy="30777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MRI</a:t>
            </a:r>
            <a:endParaRPr lang="fr-FR" sz="14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2438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Participants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35696" y="1707654"/>
            <a:ext cx="7046440" cy="2995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</a:rPr>
              <a:t>8 expert radiologists </a:t>
            </a:r>
            <a:r>
              <a:rPr lang="en-US" sz="1800" dirty="0">
                <a:solidFill>
                  <a:schemeClr val="tx1"/>
                </a:solidFill>
              </a:rPr>
              <a:t>from Angers University Hospital, </a:t>
            </a:r>
            <a:r>
              <a:rPr lang="en-US" sz="1800" b="1" dirty="0">
                <a:solidFill>
                  <a:schemeClr val="tx1"/>
                </a:solidFill>
              </a:rPr>
              <a:t>France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</a:rPr>
              <a:t>5 expert radiologists </a:t>
            </a:r>
            <a:r>
              <a:rPr lang="en-US" sz="1800" dirty="0">
                <a:solidFill>
                  <a:schemeClr val="tx1"/>
                </a:solidFill>
              </a:rPr>
              <a:t>from Xi’an Children’s Hospital, </a:t>
            </a:r>
            <a:r>
              <a:rPr lang="en-US" sz="1800" b="1" dirty="0">
                <a:solidFill>
                  <a:schemeClr val="tx1"/>
                </a:solidFill>
              </a:rPr>
              <a:t>China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Radiology reading room (controlled environment)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Dell </a:t>
            </a:r>
            <a:r>
              <a:rPr lang="en-US" sz="1800" dirty="0" err="1">
                <a:solidFill>
                  <a:schemeClr val="tx1"/>
                </a:solidFill>
              </a:rPr>
              <a:t>UltraSharp</a:t>
            </a:r>
            <a:r>
              <a:rPr lang="en-US" sz="1800" dirty="0">
                <a:solidFill>
                  <a:schemeClr val="tx1"/>
                </a:solidFill>
              </a:rPr>
              <a:t> 27’’, calibrated to DICOM GSDF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60 cm viewing distance</a:t>
            </a:r>
          </a:p>
        </p:txBody>
      </p:sp>
      <p:pic>
        <p:nvPicPr>
          <p:cNvPr id="6" name="Picture 2" descr="http://www.letopdelhumour.fr/wp-content/uploads/2017/02/Fotolia_10895831_X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51870"/>
            <a:ext cx="999960" cy="11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3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1779662"/>
            <a:ext cx="7046440" cy="2995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Hello</a:t>
            </a:r>
          </a:p>
        </p:txBody>
      </p:sp>
      <p:pic>
        <p:nvPicPr>
          <p:cNvPr id="5125" name="Imag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/>
          <a:stretch/>
        </p:blipFill>
        <p:spPr bwMode="auto">
          <a:xfrm>
            <a:off x="-36512" y="839391"/>
            <a:ext cx="6183409" cy="425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2258"/>
              </p:ext>
            </p:extLst>
          </p:nvPr>
        </p:nvGraphicFramePr>
        <p:xfrm>
          <a:off x="5244088" y="2960598"/>
          <a:ext cx="37924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789">
                  <a:extLst>
                    <a:ext uri="{9D8B030D-6E8A-4147-A177-3AD203B41FA5}">
                      <a16:colId xmlns:a16="http://schemas.microsoft.com/office/drawing/2014/main" val="2897322793"/>
                    </a:ext>
                  </a:extLst>
                </a:gridCol>
                <a:gridCol w="499418">
                  <a:extLst>
                    <a:ext uri="{9D8B030D-6E8A-4147-A177-3AD203B41FA5}">
                      <a16:colId xmlns:a16="http://schemas.microsoft.com/office/drawing/2014/main" val="690698466"/>
                    </a:ext>
                  </a:extLst>
                </a:gridCol>
                <a:gridCol w="832363">
                  <a:extLst>
                    <a:ext uri="{9D8B030D-6E8A-4147-A177-3AD203B41FA5}">
                      <a16:colId xmlns:a16="http://schemas.microsoft.com/office/drawing/2014/main" val="2238176827"/>
                    </a:ext>
                  </a:extLst>
                </a:gridCol>
                <a:gridCol w="998838">
                  <a:extLst>
                    <a:ext uri="{9D8B030D-6E8A-4147-A177-3AD203B41FA5}">
                      <a16:colId xmlns:a16="http://schemas.microsoft.com/office/drawing/2014/main" val="3020410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1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Radiologist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9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42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880"/>
                  </a:ext>
                </a:extLst>
              </a:tr>
            </a:tbl>
          </a:graphicData>
        </a:graphic>
      </p:graphicFrame>
      <p:pic>
        <p:nvPicPr>
          <p:cNvPr id="1026" name="Picture 2" descr="RÃ©sultats de recherche d'images pour Â«Â french clicheÂ 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55526"/>
            <a:ext cx="12906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40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1779662"/>
            <a:ext cx="7046440" cy="2995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Hello</a:t>
            </a:r>
          </a:p>
        </p:txBody>
      </p:sp>
      <p:pic>
        <p:nvPicPr>
          <p:cNvPr id="6145" name="Imag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"/>
          <a:stretch/>
        </p:blipFill>
        <p:spPr bwMode="auto">
          <a:xfrm>
            <a:off x="-36512" y="842358"/>
            <a:ext cx="6178283" cy="424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54914"/>
              </p:ext>
            </p:extLst>
          </p:nvPr>
        </p:nvGraphicFramePr>
        <p:xfrm>
          <a:off x="5244088" y="2960598"/>
          <a:ext cx="37924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789">
                  <a:extLst>
                    <a:ext uri="{9D8B030D-6E8A-4147-A177-3AD203B41FA5}">
                      <a16:colId xmlns:a16="http://schemas.microsoft.com/office/drawing/2014/main" val="2897322793"/>
                    </a:ext>
                  </a:extLst>
                </a:gridCol>
                <a:gridCol w="499418">
                  <a:extLst>
                    <a:ext uri="{9D8B030D-6E8A-4147-A177-3AD203B41FA5}">
                      <a16:colId xmlns:a16="http://schemas.microsoft.com/office/drawing/2014/main" val="690698466"/>
                    </a:ext>
                  </a:extLst>
                </a:gridCol>
                <a:gridCol w="832363">
                  <a:extLst>
                    <a:ext uri="{9D8B030D-6E8A-4147-A177-3AD203B41FA5}">
                      <a16:colId xmlns:a16="http://schemas.microsoft.com/office/drawing/2014/main" val="2238176827"/>
                    </a:ext>
                  </a:extLst>
                </a:gridCol>
                <a:gridCol w="998838">
                  <a:extLst>
                    <a:ext uri="{9D8B030D-6E8A-4147-A177-3AD203B41FA5}">
                      <a16:colId xmlns:a16="http://schemas.microsoft.com/office/drawing/2014/main" val="3020410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1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Radiologist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9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42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880"/>
                  </a:ext>
                </a:extLst>
              </a:tr>
            </a:tbl>
          </a:graphicData>
        </a:graphic>
      </p:graphicFrame>
      <p:pic>
        <p:nvPicPr>
          <p:cNvPr id="2050" name="Picture 2" descr="RÃ©sultats de recherche d'images pour Â«Â chinese cliche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5812"/>
            <a:ext cx="988690" cy="16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7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Comparison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1779662"/>
            <a:ext cx="7046440" cy="2995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Hello</a:t>
            </a:r>
          </a:p>
        </p:txBody>
      </p:sp>
      <p:pic>
        <p:nvPicPr>
          <p:cNvPr id="7170" name="Imag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7"/>
          <a:stretch/>
        </p:blipFill>
        <p:spPr bwMode="auto">
          <a:xfrm>
            <a:off x="2051719" y="820980"/>
            <a:ext cx="620925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Ã©sultat de recherche d'images pour &quot;terre dessi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" y="1908012"/>
            <a:ext cx="1363993" cy="139809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84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944165"/>
            <a:ext cx="7236296" cy="29957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cs typeface="Cambria"/>
              </a:rPr>
              <a:t>Presentation of </a:t>
            </a:r>
            <a:r>
              <a:rPr lang="en-GB" sz="1800" b="1" dirty="0">
                <a:solidFill>
                  <a:schemeClr val="tx1"/>
                </a:solidFill>
                <a:cs typeface="Cambria"/>
              </a:rPr>
              <a:t>methodologies</a:t>
            </a:r>
            <a:r>
              <a:rPr lang="en-GB" sz="1800" dirty="0">
                <a:solidFill>
                  <a:schemeClr val="tx1"/>
                </a:solidFill>
                <a:cs typeface="Cambria"/>
              </a:rPr>
              <a:t> used for the subjective</a:t>
            </a:r>
            <a:br>
              <a:rPr lang="en-GB" sz="1800" dirty="0">
                <a:solidFill>
                  <a:schemeClr val="tx1"/>
                </a:solidFill>
                <a:cs typeface="Cambria"/>
              </a:rPr>
            </a:br>
            <a:r>
              <a:rPr lang="en-GB" sz="1800" dirty="0">
                <a:solidFill>
                  <a:schemeClr val="tx1"/>
                </a:solidFill>
                <a:cs typeface="Cambria"/>
              </a:rPr>
              <a:t>assessment of medical images and videos</a:t>
            </a:r>
          </a:p>
          <a:p>
            <a:pPr>
              <a:lnSpc>
                <a:spcPct val="120000"/>
              </a:lnSpc>
            </a:pPr>
            <a:endParaRPr lang="en-GB" sz="1600" dirty="0">
              <a:cs typeface="Cambria"/>
            </a:endParaRPr>
          </a:p>
          <a:p>
            <a:pPr>
              <a:lnSpc>
                <a:spcPct val="120000"/>
              </a:lnSpc>
            </a:pPr>
            <a:r>
              <a:rPr lang="en-GB" sz="1800" b="1" dirty="0">
                <a:solidFill>
                  <a:schemeClr val="tx1"/>
                </a:solidFill>
                <a:cs typeface="Cambria"/>
              </a:rPr>
              <a:t>Recommendations </a:t>
            </a:r>
            <a:r>
              <a:rPr lang="en-GB" sz="1800" dirty="0">
                <a:solidFill>
                  <a:schemeClr val="tx1"/>
                </a:solidFill>
                <a:cs typeface="Cambria"/>
              </a:rPr>
              <a:t>for future studies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cs typeface="Cambria"/>
              </a:rPr>
              <a:t>Incorporate clinical IFs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cs typeface="Cambria"/>
              </a:rPr>
              <a:t>Carefully select observers (expertise level/specialty)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cs typeface="Cambria"/>
              </a:rPr>
              <a:t>Use outlier detection methods, transform raw scores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tx1"/>
              </a:solidFill>
              <a:cs typeface="Cambria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cs typeface="Cambria"/>
              </a:rPr>
              <a:t>International comparison: </a:t>
            </a:r>
            <a:r>
              <a:rPr lang="en-US" sz="1800" dirty="0">
                <a:solidFill>
                  <a:schemeClr val="tx1"/>
                </a:solidFill>
              </a:rPr>
              <a:t>French and Chinese radiologists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differently perceive </a:t>
            </a:r>
            <a:r>
              <a:rPr lang="en-US" sz="1800" dirty="0">
                <a:solidFill>
                  <a:schemeClr val="tx1"/>
                </a:solidFill>
              </a:rPr>
              <a:t>distortion (French scored lower)</a:t>
            </a: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tx1"/>
              </a:solidFill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3631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51520" y="1347614"/>
            <a:ext cx="8496944" cy="3499793"/>
          </a:xfrm>
        </p:spPr>
        <p:txBody>
          <a:bodyPr/>
          <a:lstStyle/>
          <a:p>
            <a:endParaRPr lang="en-GB" altLang="ko-KR" sz="700" u="sng" dirty="0">
              <a:latin typeface="+mj-lt"/>
              <a:cs typeface="Arial" pitchFamily="34" charset="0"/>
            </a:endParaRPr>
          </a:p>
          <a:p>
            <a:r>
              <a:rPr lang="en-GB" altLang="ko-KR" sz="2000" u="sng" dirty="0">
                <a:solidFill>
                  <a:schemeClr val="tx1"/>
                </a:solidFill>
                <a:latin typeface="+mj-lt"/>
                <a:cs typeface="Arial" pitchFamily="34" charset="0"/>
              </a:rPr>
              <a:t>lucie.leveque@univ-eiffel.fr</a:t>
            </a:r>
            <a:br>
              <a:rPr lang="en-GB" altLang="ko-KR" sz="2000" u="sng" dirty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endParaRPr lang="en-GB" altLang="ko-KR" sz="2000" u="sng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2054" name="Picture 6" descr="RÃ©sultat de recherche d'images pour &quot;logo cardiff university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03588"/>
            <a:ext cx="1321929" cy="12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Ã©sultats de recherche d'images pour Â«Â smiley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2" descr="RÃ©sultat de recherche d'images pour &quot;insa rennes logo&quot;">
            <a:extLst>
              <a:ext uri="{FF2B5EF4-FFF2-40B4-BE49-F238E27FC236}">
                <a16:creationId xmlns:a16="http://schemas.microsoft.com/office/drawing/2014/main" id="{4D6E0F00-53BC-48C6-9B10-D737F760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62" y="3642146"/>
            <a:ext cx="1978966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assement Master IAE Gustave Eiffel - Université Gustave Eiffel N°2 au  classement Masters Métiers du Conseil Bancaire, Master Banque et Assurance">
            <a:extLst>
              <a:ext uri="{FF2B5EF4-FFF2-40B4-BE49-F238E27FC236}">
                <a16:creationId xmlns:a16="http://schemas.microsoft.com/office/drawing/2014/main" id="{449DB113-9D58-4092-AECA-2B872F1C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3758"/>
            <a:ext cx="2757686" cy="13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eo Quality Experts Group (VQEG)">
            <a:extLst>
              <a:ext uri="{FF2B5EF4-FFF2-40B4-BE49-F238E27FC236}">
                <a16:creationId xmlns:a16="http://schemas.microsoft.com/office/drawing/2014/main" id="{FECEA052-27E0-435E-86B9-49DDAFFA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38" y="1275606"/>
            <a:ext cx="2687441" cy="9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18E3F1-C05E-408C-9832-5695C46F9E64}"/>
              </a:ext>
            </a:extLst>
          </p:cNvPr>
          <p:cNvSpPr txBox="1"/>
          <p:nvPr/>
        </p:nvSpPr>
        <p:spPr>
          <a:xfrm>
            <a:off x="3367930" y="2223976"/>
            <a:ext cx="63886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Video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Quality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Experts Group</a:t>
            </a:r>
            <a:b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altLang="ko-KR" sz="1600" i="1" dirty="0" err="1">
                <a:cs typeface="Arial" pitchFamily="34" charset="0"/>
              </a:rPr>
              <a:t>Quality</a:t>
            </a:r>
            <a:r>
              <a:rPr lang="fr-FR" altLang="ko-KR" sz="1600" i="1" dirty="0">
                <a:cs typeface="Arial" pitchFamily="34" charset="0"/>
              </a:rPr>
              <a:t> </a:t>
            </a:r>
            <a:r>
              <a:rPr lang="fr-FR" altLang="ko-KR" sz="1600" i="1" dirty="0" err="1">
                <a:cs typeface="Arial" pitchFamily="34" charset="0"/>
              </a:rPr>
              <a:t>Assessment</a:t>
            </a:r>
            <a:r>
              <a:rPr lang="fr-FR" altLang="ko-KR" sz="1600" i="1" dirty="0">
                <a:cs typeface="Arial" pitchFamily="34" charset="0"/>
              </a:rPr>
              <a:t> for </a:t>
            </a:r>
            <a:r>
              <a:rPr lang="fr-FR" altLang="ko-KR" sz="1600" i="1" dirty="0" err="1">
                <a:cs typeface="Arial" pitchFamily="34" charset="0"/>
              </a:rPr>
              <a:t>Health</a:t>
            </a:r>
            <a:r>
              <a:rPr lang="fr-FR" altLang="ko-KR" sz="1600" i="1" dirty="0">
                <a:cs typeface="Arial" pitchFamily="34" charset="0"/>
              </a:rPr>
              <a:t> Applications (QAH)</a:t>
            </a:r>
            <a:endParaRPr lang="ko-KR" altLang="en-US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19672" y="1707654"/>
            <a:ext cx="7416824" cy="33123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Distortions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or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Cambria"/>
              </a:rPr>
              <a:t>artifacts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may be induced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Acquisition, processing, compression, transmission, display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May affect </a:t>
            </a:r>
            <a:r>
              <a:rPr lang="en-GB" sz="1800" b="1" dirty="0">
                <a:latin typeface="+mj-lt"/>
                <a:cs typeface="Cambria"/>
              </a:rPr>
              <a:t>perceived quality </a:t>
            </a:r>
            <a:r>
              <a:rPr lang="en-GB" sz="1800" dirty="0">
                <a:latin typeface="+mj-lt"/>
                <a:cs typeface="Cambria"/>
              </a:rPr>
              <a:t>and</a:t>
            </a:r>
            <a:r>
              <a:rPr lang="en-GB" sz="1800" b="1" dirty="0">
                <a:latin typeface="+mj-lt"/>
                <a:cs typeface="Cambria"/>
              </a:rPr>
              <a:t> diagnostic quality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endParaRPr lang="en-GB" sz="1400" b="1" dirty="0">
              <a:latin typeface="+mj-lt"/>
              <a:cs typeface="Cambria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Quality of Experience (</a:t>
            </a:r>
            <a:r>
              <a:rPr lang="en-GB" sz="1800" b="1" dirty="0" err="1">
                <a:solidFill>
                  <a:schemeClr val="tx1"/>
                </a:solidFill>
                <a:latin typeface="+mj-lt"/>
                <a:cs typeface="Cambria"/>
              </a:rPr>
              <a:t>QoE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Degree of delight or annoyance of the user of</a:t>
            </a:r>
            <a:br>
              <a:rPr lang="en-GB" sz="1800" dirty="0">
                <a:latin typeface="+mj-lt"/>
                <a:cs typeface="Cambria"/>
              </a:rPr>
            </a:br>
            <a:r>
              <a:rPr lang="en-GB" sz="1800" dirty="0">
                <a:latin typeface="+mj-lt"/>
                <a:cs typeface="Cambria"/>
              </a:rPr>
              <a:t>an application or a service*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b="1" dirty="0">
                <a:latin typeface="+mj-lt"/>
                <a:cs typeface="Cambria"/>
              </a:rPr>
              <a:t>Clinical success</a:t>
            </a:r>
          </a:p>
          <a:p>
            <a:pPr>
              <a:lnSpc>
                <a:spcPct val="120000"/>
              </a:lnSpc>
            </a:pPr>
            <a:endParaRPr lang="en-GB" sz="1800" b="1" dirty="0">
              <a:solidFill>
                <a:schemeClr val="tx1"/>
              </a:solidFill>
              <a:latin typeface="+mj-lt"/>
              <a:cs typeface="Cambria"/>
            </a:endParaRPr>
          </a:p>
          <a:p>
            <a:pPr>
              <a:lnSpc>
                <a:spcPct val="150000"/>
              </a:lnSpc>
            </a:pP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71A6D69-7CFC-43E4-A6B8-31806843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965" y="4371950"/>
            <a:ext cx="2585507" cy="52322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*P. Le </a:t>
            </a:r>
            <a:r>
              <a:rPr lang="en-US" sz="1400" i="1" dirty="0" err="1">
                <a:solidFill>
                  <a:srgbClr val="EA4E19"/>
                </a:solidFill>
                <a:latin typeface="Cambria"/>
                <a:cs typeface="Cambria"/>
              </a:rPr>
              <a:t>Callet</a:t>
            </a: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 et al.,</a:t>
            </a:r>
            <a:b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</a:br>
            <a:r>
              <a:rPr lang="en-US" sz="1400" i="1" dirty="0" err="1">
                <a:solidFill>
                  <a:srgbClr val="EA4E19"/>
                </a:solidFill>
                <a:latin typeface="Cambria"/>
                <a:cs typeface="Cambria"/>
              </a:rPr>
              <a:t>Qualinet</a:t>
            </a: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 White Paper 2012</a:t>
            </a:r>
            <a:endParaRPr lang="fr-FR" sz="14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2935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Objective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7704" y="1635646"/>
            <a:ext cx="7046440" cy="33123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Minimise clinical errors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caused by poor image quality</a:t>
            </a:r>
          </a:p>
          <a:p>
            <a:pPr>
              <a:lnSpc>
                <a:spcPct val="120000"/>
              </a:lnSpc>
            </a:pPr>
            <a:endParaRPr lang="en-GB" sz="1100" dirty="0">
              <a:solidFill>
                <a:schemeClr val="tx1"/>
              </a:solidFill>
              <a:latin typeface="+mj-lt"/>
              <a:cs typeface="Cambria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Medical image perception research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latin typeface="+mj-lt"/>
                <a:cs typeface="Cambria"/>
              </a:rPr>
              <a:t>Understand </a:t>
            </a:r>
            <a:r>
              <a:rPr lang="en-GB" sz="1800" b="1" dirty="0">
                <a:latin typeface="+mj-lt"/>
                <a:cs typeface="Cambria"/>
              </a:rPr>
              <a:t>how medical professionals perceive the quality</a:t>
            </a:r>
            <a:r>
              <a:rPr lang="en-GB" sz="1800" dirty="0">
                <a:latin typeface="+mj-lt"/>
                <a:cs typeface="Cambria"/>
              </a:rPr>
              <a:t> of distorted medical images and videos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02EE99-229E-480F-9111-79DD2BE6E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553528"/>
            <a:ext cx="4608512" cy="15796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F20C85-A6CD-4D8D-A939-A5BC8BA459C0}"/>
              </a:ext>
            </a:extLst>
          </p:cNvPr>
          <p:cNvSpPr/>
          <p:nvPr/>
        </p:nvSpPr>
        <p:spPr>
          <a:xfrm>
            <a:off x="5076056" y="3444335"/>
            <a:ext cx="3887090" cy="164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20000"/>
              </a:lnSpc>
            </a:pPr>
            <a:endParaRPr lang="en-GB" sz="1400" dirty="0">
              <a:latin typeface="+mj-lt"/>
              <a:cs typeface="Cambria"/>
            </a:endParaRPr>
          </a:p>
          <a:p>
            <a:pPr lvl="1">
              <a:lnSpc>
                <a:spcPct val="120000"/>
              </a:lnSpc>
            </a:pPr>
            <a:r>
              <a:rPr lang="en-GB" b="1" dirty="0">
                <a:latin typeface="+mj-lt"/>
                <a:cs typeface="Cambria"/>
              </a:rPr>
              <a:t>Review of the methodologies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+mj-lt"/>
                <a:cs typeface="Cambria"/>
              </a:rPr>
              <a:t>used in the literature for</a:t>
            </a:r>
            <a:br>
              <a:rPr lang="en-GB" dirty="0">
                <a:latin typeface="+mj-lt"/>
                <a:cs typeface="Cambria"/>
              </a:rPr>
            </a:br>
            <a:r>
              <a:rPr lang="en-GB" dirty="0">
                <a:latin typeface="+mj-lt"/>
                <a:cs typeface="Cambria"/>
              </a:rPr>
              <a:t>psychovisual experiments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endParaRPr lang="en-GB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2567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Review</a:t>
            </a:r>
            <a:r>
              <a:rPr lang="fr-FR" dirty="0"/>
              <a:t> of the </a:t>
            </a:r>
            <a:r>
              <a:rPr lang="fr-FR" dirty="0" err="1"/>
              <a:t>methodologies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AA08B-AEC3-B240-AEE0-754D8B29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Subjective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8F86F-D50A-9842-80A6-8563DF7D1C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74032" y="1851670"/>
            <a:ext cx="7046440" cy="33123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Methodologies suggested by the 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ITU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*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cs typeface="Cambria"/>
              </a:rPr>
              <a:t>Single or multi stimulus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cs typeface="Cambria"/>
              </a:rPr>
              <a:t>Quality or distortion scale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dirty="0">
                <a:cs typeface="Cambria"/>
              </a:rPr>
              <a:t>Discrete or continuous scale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tx1"/>
              </a:solidFill>
              <a:latin typeface="+mj-lt"/>
              <a:cs typeface="Cambria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Developed with and for natural images</a:t>
            </a:r>
            <a:b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</a:br>
            <a:r>
              <a:rPr lang="en-GB" sz="1800" dirty="0">
                <a:solidFill>
                  <a:schemeClr val="tx1"/>
                </a:solidFill>
                <a:latin typeface="+mj-lt"/>
                <a:cs typeface="Cambria"/>
              </a:rPr>
              <a:t>but 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Cambria"/>
              </a:rPr>
              <a:t>also used with medical contents</a:t>
            </a:r>
          </a:p>
          <a:p>
            <a:pPr>
              <a:lnSpc>
                <a:spcPct val="120000"/>
              </a:lnSpc>
            </a:pPr>
            <a:endParaRPr lang="en-GB" sz="1800" b="1" dirty="0">
              <a:solidFill>
                <a:schemeClr val="tx1"/>
              </a:solidFill>
              <a:latin typeface="+mj-lt"/>
              <a:cs typeface="Cambria"/>
            </a:endParaRPr>
          </a:p>
          <a:p>
            <a:pPr>
              <a:lnSpc>
                <a:spcPct val="150000"/>
              </a:lnSpc>
            </a:pP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2552123-B1D9-4473-BAC8-865D80816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997" y="1347614"/>
            <a:ext cx="2585507" cy="95410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*ITU-R BT. 500-13, 2002</a:t>
            </a:r>
          </a:p>
          <a:p>
            <a:pPr algn="ctr">
              <a:defRPr/>
            </a:pP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ITU-R BT. 1788, 2007</a:t>
            </a:r>
          </a:p>
          <a:p>
            <a:pPr algn="ctr">
              <a:defRPr/>
            </a:pPr>
            <a:r>
              <a:rPr lang="en-US" sz="1400" i="1" dirty="0">
                <a:solidFill>
                  <a:srgbClr val="EA4E19"/>
                </a:solidFill>
                <a:latin typeface="Cambria"/>
                <a:cs typeface="Cambria"/>
              </a:rPr>
              <a:t>ITU-R BT. 500-13, 2012</a:t>
            </a:r>
          </a:p>
          <a:p>
            <a:pPr algn="ctr">
              <a:defRPr/>
            </a:pPr>
            <a:endParaRPr lang="fr-FR" sz="1400" i="1" dirty="0">
              <a:solidFill>
                <a:srgbClr val="EA4E19"/>
              </a:solidFill>
              <a:latin typeface="Cambria"/>
              <a:cs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8908A-FEDA-4653-82A6-8F73FA4657BA}"/>
              </a:ext>
            </a:extLst>
          </p:cNvPr>
          <p:cNvSpPr/>
          <p:nvPr/>
        </p:nvSpPr>
        <p:spPr>
          <a:xfrm>
            <a:off x="7311179" y="2643758"/>
            <a:ext cx="1159814" cy="3274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Excellent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9A562-61AC-4ECD-8E5B-BA346F49926F}"/>
              </a:ext>
            </a:extLst>
          </p:cNvPr>
          <p:cNvSpPr/>
          <p:nvPr/>
        </p:nvSpPr>
        <p:spPr>
          <a:xfrm>
            <a:off x="7311179" y="2973112"/>
            <a:ext cx="1159814" cy="3274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Good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0E819-6A8A-4D2A-A8EE-596D6C232ABA}"/>
              </a:ext>
            </a:extLst>
          </p:cNvPr>
          <p:cNvSpPr/>
          <p:nvPr/>
        </p:nvSpPr>
        <p:spPr>
          <a:xfrm>
            <a:off x="7311179" y="3324321"/>
            <a:ext cx="1159814" cy="3274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Fair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5C930-E0A2-425E-9DD9-AA8D81010C69}"/>
              </a:ext>
            </a:extLst>
          </p:cNvPr>
          <p:cNvSpPr/>
          <p:nvPr/>
        </p:nvSpPr>
        <p:spPr>
          <a:xfrm>
            <a:off x="7308304" y="3680886"/>
            <a:ext cx="1159814" cy="3274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Poor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EA848F-E34F-4AA8-921F-37FF8A52FB90}"/>
              </a:ext>
            </a:extLst>
          </p:cNvPr>
          <p:cNvSpPr/>
          <p:nvPr/>
        </p:nvSpPr>
        <p:spPr>
          <a:xfrm>
            <a:off x="7308304" y="4032096"/>
            <a:ext cx="1159814" cy="3274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77421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9838"/>
            <a:ext cx="7524328" cy="844628"/>
          </a:xfrm>
        </p:spPr>
        <p:txBody>
          <a:bodyPr/>
          <a:lstStyle/>
          <a:p>
            <a:r>
              <a:rPr lang="fr-FR" dirty="0"/>
              <a:t>Twelve </a:t>
            </a:r>
            <a:r>
              <a:rPr lang="fr-FR" dirty="0" err="1"/>
              <a:t>studies</a:t>
            </a:r>
            <a:endParaRPr lang="fr-FR" dirty="0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5912F93E-F562-4652-B3BD-AFA0C359A9AF}"/>
              </a:ext>
            </a:extLst>
          </p:cNvPr>
          <p:cNvSpPr txBox="1">
            <a:spLocks/>
          </p:cNvSpPr>
          <p:nvPr/>
        </p:nvSpPr>
        <p:spPr>
          <a:xfrm>
            <a:off x="8212384" y="344384"/>
            <a:ext cx="554038" cy="34867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2F1D00-BD13-4404-86B0-79703945A0A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65ACD61A-B4F5-40E4-966A-56853E52A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29780"/>
              </p:ext>
            </p:extLst>
          </p:nvPr>
        </p:nvGraphicFramePr>
        <p:xfrm>
          <a:off x="179140" y="939179"/>
          <a:ext cx="4427587" cy="40576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6386">
                  <a:extLst>
                    <a:ext uri="{9D8B030D-6E8A-4147-A177-3AD203B41FA5}">
                      <a16:colId xmlns:a16="http://schemas.microsoft.com/office/drawing/2014/main" val="3398581641"/>
                    </a:ext>
                  </a:extLst>
                </a:gridCol>
                <a:gridCol w="2951201">
                  <a:extLst>
                    <a:ext uri="{9D8B030D-6E8A-4147-A177-3AD203B41FA5}">
                      <a16:colId xmlns:a16="http://schemas.microsoft.com/office/drawing/2014/main" val="1780166579"/>
                    </a:ext>
                  </a:extLst>
                </a:gridCol>
              </a:tblGrid>
              <a:tr h="683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Kara </a:t>
                      </a: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2017 </a:t>
                      </a:r>
                      <a:r>
                        <a:rPr lang="fr-FR" sz="1600" b="0" baseline="30000" dirty="0">
                          <a:latin typeface="+mj-lt"/>
                        </a:rPr>
                        <a:t>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3D </a:t>
                      </a:r>
                      <a:r>
                        <a:rPr lang="fr-FR" sz="1600" b="0" dirty="0" err="1">
                          <a:latin typeface="+mj-lt"/>
                        </a:rPr>
                        <a:t>heart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images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3034708"/>
                  </a:ext>
                </a:extLst>
              </a:tr>
              <a:tr h="670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Platisa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2013 </a:t>
                      </a:r>
                      <a:r>
                        <a:rPr lang="fr-FR" sz="1600" b="0" baseline="30000" dirty="0">
                          <a:latin typeface="+mj-lt"/>
                        </a:rPr>
                        <a:t>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Pathology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images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4019048"/>
                  </a:ext>
                </a:extLst>
              </a:tr>
              <a:tr h="685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Tulu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2008 </a:t>
                      </a:r>
                      <a:r>
                        <a:rPr lang="fr-FR" sz="1600" b="0" baseline="30000" dirty="0">
                          <a:latin typeface="+mj-lt"/>
                        </a:rPr>
                        <a:t>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Ophthalmology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videos</a:t>
                      </a:r>
                      <a:endParaRPr lang="fr-FR" sz="1600" b="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8357431"/>
                  </a:ext>
                </a:extLst>
              </a:tr>
              <a:tr h="685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Suad</a:t>
                      </a:r>
                      <a:r>
                        <a:rPr lang="fr-FR" sz="1600" b="0" i="1" dirty="0">
                          <a:latin typeface="+mj-lt"/>
                        </a:rPr>
                        <a:t> et al</a:t>
                      </a:r>
                      <a:r>
                        <a:rPr lang="fr-FR" sz="1600" b="0" dirty="0">
                          <a:latin typeface="+mj-lt"/>
                        </a:rPr>
                        <a:t>., 2013 </a:t>
                      </a:r>
                      <a:r>
                        <a:rPr lang="fr-FR" sz="1600" b="0" baseline="30000" dirty="0">
                          <a:latin typeface="+mj-lt"/>
                        </a:rPr>
                        <a:t>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MR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images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7380100"/>
                  </a:ext>
                </a:extLst>
              </a:tr>
              <a:tr h="670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Chaabouni</a:t>
                      </a:r>
                      <a:br>
                        <a:rPr lang="fr-FR" sz="1600" b="0" dirty="0">
                          <a:latin typeface="+mj-lt"/>
                        </a:rPr>
                      </a:b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2014 </a:t>
                      </a:r>
                      <a:r>
                        <a:rPr lang="fr-FR" sz="1600" b="0" baseline="30000" dirty="0">
                          <a:latin typeface="+mj-lt"/>
                        </a:rPr>
                        <a:t>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err="1">
                          <a:latin typeface="+mj-lt"/>
                        </a:rPr>
                        <a:t>Endoscopic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</a:p>
                    <a:p>
                      <a:r>
                        <a:rPr lang="fr-FR" sz="1600" b="0" dirty="0" err="1">
                          <a:latin typeface="+mj-lt"/>
                        </a:rPr>
                        <a:t>videos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6818423"/>
                  </a:ext>
                </a:extLst>
              </a:tr>
              <a:tr h="662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Munzer</a:t>
                      </a:r>
                      <a:br>
                        <a:rPr lang="fr-FR" sz="1600" b="0" dirty="0">
                          <a:latin typeface="+mj-lt"/>
                        </a:rPr>
                      </a:b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2014 </a:t>
                      </a:r>
                      <a:r>
                        <a:rPr lang="fr-FR" sz="1600" b="0" baseline="30000" dirty="0">
                          <a:latin typeface="+mj-lt"/>
                        </a:rPr>
                        <a:t>6</a:t>
                      </a:r>
                      <a:endParaRPr lang="fr-FR" sz="16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err="1">
                          <a:latin typeface="+mj-lt"/>
                        </a:rPr>
                        <a:t>Endoscopic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</a:p>
                    <a:p>
                      <a:r>
                        <a:rPr lang="fr-FR" sz="1600" b="0" dirty="0" err="1">
                          <a:latin typeface="+mj-lt"/>
                        </a:rPr>
                        <a:t>videos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681023"/>
                  </a:ext>
                </a:extLst>
              </a:tr>
            </a:tbl>
          </a:graphicData>
        </a:graphic>
      </p:graphicFrame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962ABB8E-F3D1-476B-BD42-C0DEA6B71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43920"/>
              </p:ext>
            </p:extLst>
          </p:nvPr>
        </p:nvGraphicFramePr>
        <p:xfrm>
          <a:off x="4780019" y="966083"/>
          <a:ext cx="4184841" cy="4030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03071">
                  <a:extLst>
                    <a:ext uri="{9D8B030D-6E8A-4147-A177-3AD203B41FA5}">
                      <a16:colId xmlns:a16="http://schemas.microsoft.com/office/drawing/2014/main" val="3398581641"/>
                    </a:ext>
                  </a:extLst>
                </a:gridCol>
                <a:gridCol w="2681770">
                  <a:extLst>
                    <a:ext uri="{9D8B030D-6E8A-4147-A177-3AD203B41FA5}">
                      <a16:colId xmlns:a16="http://schemas.microsoft.com/office/drawing/2014/main" val="1780166579"/>
                    </a:ext>
                  </a:extLst>
                </a:gridCol>
              </a:tblGrid>
              <a:tr h="67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Razaak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2014 </a:t>
                      </a:r>
                      <a:r>
                        <a:rPr lang="fr-FR" sz="1600" b="0" baseline="30000" dirty="0">
                          <a:latin typeface="+mj-lt"/>
                        </a:rPr>
                        <a:t>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Ultrasound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Videos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3034708"/>
                  </a:ext>
                </a:extLst>
              </a:tr>
              <a:tr h="67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Usman </a:t>
                      </a: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2017 </a:t>
                      </a:r>
                      <a:r>
                        <a:rPr lang="fr-FR" sz="1600" b="0" baseline="30000" dirty="0">
                          <a:latin typeface="+mj-lt"/>
                        </a:rPr>
                        <a:t>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Endoscopic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videos</a:t>
                      </a:r>
                      <a:endParaRPr lang="fr-FR" sz="1600" b="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4019048"/>
                  </a:ext>
                </a:extLst>
              </a:tr>
              <a:tr h="67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Nouri </a:t>
                      </a: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2010 </a:t>
                      </a:r>
                      <a:r>
                        <a:rPr lang="fr-FR" sz="1600" b="0" baseline="30000" dirty="0">
                          <a:latin typeface="+mj-lt"/>
                        </a:rPr>
                        <a:t>9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Telesurgery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latin typeface="+mj-lt"/>
                        </a:rPr>
                        <a:t>videos</a:t>
                      </a:r>
                      <a:endParaRPr lang="fr-FR" sz="1600" b="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8357431"/>
                  </a:ext>
                </a:extLst>
              </a:tr>
              <a:tr h="67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Chow </a:t>
                      </a: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2016 </a:t>
                      </a:r>
                      <a:r>
                        <a:rPr lang="fr-FR" sz="1600" b="0" baseline="30000" dirty="0">
                          <a:latin typeface="+mj-lt"/>
                        </a:rPr>
                        <a:t>10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MR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images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7380100"/>
                  </a:ext>
                </a:extLst>
              </a:tr>
              <a:tr h="67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Liu </a:t>
                      </a:r>
                      <a:r>
                        <a:rPr lang="fr-FR" sz="1600" b="0" i="1" dirty="0">
                          <a:latin typeface="+mj-lt"/>
                        </a:rPr>
                        <a:t>et al</a:t>
                      </a:r>
                      <a:r>
                        <a:rPr lang="fr-FR" sz="1600" b="0" dirty="0">
                          <a:latin typeface="+mj-lt"/>
                        </a:rPr>
                        <a:t>., 2016 </a:t>
                      </a:r>
                      <a:r>
                        <a:rPr lang="fr-FR" sz="1600" b="0" baseline="30000" dirty="0">
                          <a:latin typeface="+mj-lt"/>
                        </a:rPr>
                        <a:t>11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MR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images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6818423"/>
                  </a:ext>
                </a:extLst>
              </a:tr>
              <a:tr h="67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Lévêque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</a:t>
                      </a: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., 2017 </a:t>
                      </a:r>
                      <a:r>
                        <a:rPr lang="fr-FR" sz="16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Ultrasound</a:t>
                      </a: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videos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681023"/>
                  </a:ext>
                </a:extLst>
              </a:tr>
            </a:tbl>
          </a:graphicData>
        </a:graphic>
      </p:graphicFrame>
      <p:pic>
        <p:nvPicPr>
          <p:cNvPr id="9" name="Picture 14">
            <a:extLst>
              <a:ext uri="{FF2B5EF4-FFF2-40B4-BE49-F238E27FC236}">
                <a16:creationId xmlns:a16="http://schemas.microsoft.com/office/drawing/2014/main" id="{1FEBDF24-ABBA-43A3-876A-B84949D75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12" y="955767"/>
            <a:ext cx="618246" cy="644072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4EDBBE8D-E6AA-4643-9D89-35275149C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26" r="10654"/>
          <a:stretch/>
        </p:blipFill>
        <p:spPr>
          <a:xfrm rot="5400000">
            <a:off x="3644476" y="1591552"/>
            <a:ext cx="559124" cy="756000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A97D1C33-8996-44ED-A962-6EEC4AFC8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94" t="13915" r="15353" b="-1424"/>
          <a:stretch/>
        </p:blipFill>
        <p:spPr>
          <a:xfrm>
            <a:off x="3463007" y="2332608"/>
            <a:ext cx="925858" cy="616663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F0A56FD4-A8FB-4985-BCA3-BA456079B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963540"/>
            <a:ext cx="687274" cy="682570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EE670CC4-E085-498A-BAF5-74B472B2D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159" y="3683642"/>
            <a:ext cx="636659" cy="636934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13C9803E-4938-477C-9997-6CF34CBB1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055" y="4326926"/>
            <a:ext cx="855766" cy="653191"/>
          </a:xfrm>
          <a:prstGeom prst="rect">
            <a:avLst/>
          </a:prstGeom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322B9883-0AAA-4A14-8E4C-EF21CBF08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8018" y="981112"/>
            <a:ext cx="731310" cy="647651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F4C860BD-9BD8-40D2-8EA9-8BD546D0C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1901" y="1654481"/>
            <a:ext cx="692044" cy="649860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DEF8E7B3-B395-448F-9E3A-3C7A97D83A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1884" y="2355776"/>
            <a:ext cx="751566" cy="570326"/>
          </a:xfrm>
          <a:prstGeom prst="rect">
            <a:avLst/>
          </a:prstGeom>
        </p:spPr>
      </p:pic>
      <p:pic>
        <p:nvPicPr>
          <p:cNvPr id="18" name="Picture 23">
            <a:extLst>
              <a:ext uri="{FF2B5EF4-FFF2-40B4-BE49-F238E27FC236}">
                <a16:creationId xmlns:a16="http://schemas.microsoft.com/office/drawing/2014/main" id="{BD9BE7B5-D3AA-424C-A35B-829E41AE8C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3035" y="2995290"/>
            <a:ext cx="650556" cy="630322"/>
          </a:xfrm>
          <a:prstGeom prst="rect">
            <a:avLst/>
          </a:prstGeom>
        </p:spPr>
      </p:pic>
      <p:pic>
        <p:nvPicPr>
          <p:cNvPr id="19" name="Picture 24">
            <a:extLst>
              <a:ext uri="{FF2B5EF4-FFF2-40B4-BE49-F238E27FC236}">
                <a16:creationId xmlns:a16="http://schemas.microsoft.com/office/drawing/2014/main" id="{C4C25C74-F277-4291-8A51-5AD2B0A824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1884" y="4343814"/>
            <a:ext cx="751566" cy="624503"/>
          </a:xfrm>
          <a:prstGeom prst="rect">
            <a:avLst/>
          </a:prstGeom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26EB45E5-68E3-4B4E-B76E-47DACD1A2B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7180" y="3683642"/>
            <a:ext cx="502223" cy="6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Single stimulus </a:t>
            </a:r>
            <a:r>
              <a:rPr lang="fr-FR" dirty="0" err="1"/>
              <a:t>methods</a:t>
            </a:r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A065FF4-216B-4F47-9B5A-86087353F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90588"/>
              </p:ext>
            </p:extLst>
          </p:nvPr>
        </p:nvGraphicFramePr>
        <p:xfrm>
          <a:off x="0" y="976023"/>
          <a:ext cx="9144001" cy="412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>
                  <a:extLst>
                    <a:ext uri="{9D8B030D-6E8A-4147-A177-3AD203B41FA5}">
                      <a16:colId xmlns:a16="http://schemas.microsoft.com/office/drawing/2014/main" val="853923247"/>
                    </a:ext>
                  </a:extLst>
                </a:gridCol>
                <a:gridCol w="2655826">
                  <a:extLst>
                    <a:ext uri="{9D8B030D-6E8A-4147-A177-3AD203B41FA5}">
                      <a16:colId xmlns:a16="http://schemas.microsoft.com/office/drawing/2014/main" val="3895153139"/>
                    </a:ext>
                  </a:extLst>
                </a:gridCol>
                <a:gridCol w="2446567">
                  <a:extLst>
                    <a:ext uri="{9D8B030D-6E8A-4147-A177-3AD203B41FA5}">
                      <a16:colId xmlns:a16="http://schemas.microsoft.com/office/drawing/2014/main" val="2548806652"/>
                    </a:ext>
                  </a:extLst>
                </a:gridCol>
                <a:gridCol w="2781976">
                  <a:extLst>
                    <a:ext uri="{9D8B030D-6E8A-4147-A177-3AD203B41FA5}">
                      <a16:colId xmlns:a16="http://schemas.microsoft.com/office/drawing/2014/main" val="14832821"/>
                    </a:ext>
                  </a:extLst>
                </a:gridCol>
              </a:tblGrid>
              <a:tr h="658453"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j-lt"/>
                        </a:rPr>
                        <a:t>Kara </a:t>
                      </a:r>
                      <a:r>
                        <a:rPr lang="fr-FR" sz="1600" b="1" i="1" dirty="0">
                          <a:latin typeface="+mj-lt"/>
                        </a:rPr>
                        <a:t>et al</a:t>
                      </a:r>
                      <a:r>
                        <a:rPr lang="fr-FR" sz="1600" b="1" dirty="0">
                          <a:latin typeface="+mj-lt"/>
                        </a:rPr>
                        <a:t>. </a:t>
                      </a:r>
                      <a:r>
                        <a:rPr lang="fr-FR" sz="1600" b="1" baseline="30000" dirty="0">
                          <a:latin typeface="+mj-lt"/>
                        </a:rPr>
                        <a:t>1</a:t>
                      </a:r>
                    </a:p>
                    <a:p>
                      <a:pPr algn="ctr"/>
                      <a:r>
                        <a:rPr lang="fr-FR" sz="1600" b="1" dirty="0">
                          <a:latin typeface="+mj-lt"/>
                        </a:rPr>
                        <a:t>3D </a:t>
                      </a:r>
                      <a:r>
                        <a:rPr lang="fr-FR" sz="1600" b="1" dirty="0" err="1">
                          <a:latin typeface="+mj-lt"/>
                        </a:rPr>
                        <a:t>heart</a:t>
                      </a:r>
                      <a:r>
                        <a:rPr lang="fr-FR" sz="1600" b="1" dirty="0">
                          <a:latin typeface="+mj-lt"/>
                        </a:rPr>
                        <a:t>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latin typeface="+mj-lt"/>
                        </a:rPr>
                        <a:t>Platisa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i="1" dirty="0">
                          <a:latin typeface="+mj-lt"/>
                        </a:rPr>
                        <a:t>et al</a:t>
                      </a:r>
                      <a:r>
                        <a:rPr lang="fr-FR" sz="1600" b="1" dirty="0">
                          <a:latin typeface="+mj-lt"/>
                        </a:rPr>
                        <a:t>. </a:t>
                      </a:r>
                      <a:r>
                        <a:rPr lang="fr-FR" sz="1600" b="1" baseline="30000" dirty="0">
                          <a:latin typeface="+mj-lt"/>
                        </a:rPr>
                        <a:t>2</a:t>
                      </a:r>
                      <a:br>
                        <a:rPr lang="fr-FR" sz="1600" b="1" baseline="30000" dirty="0">
                          <a:latin typeface="+mj-lt"/>
                        </a:rPr>
                      </a:br>
                      <a:r>
                        <a:rPr lang="fr-FR" sz="1600" b="1" dirty="0" err="1">
                          <a:latin typeface="+mj-lt"/>
                        </a:rPr>
                        <a:t>Pathology</a:t>
                      </a:r>
                      <a:r>
                        <a:rPr lang="fr-FR" sz="1600" b="1" dirty="0">
                          <a:latin typeface="+mj-lt"/>
                        </a:rPr>
                        <a:t>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latin typeface="+mj-lt"/>
                        </a:rPr>
                        <a:t>Tulu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i="1" dirty="0">
                          <a:latin typeface="+mj-lt"/>
                        </a:rPr>
                        <a:t>et al</a:t>
                      </a:r>
                      <a:r>
                        <a:rPr lang="fr-FR" sz="1600" b="1" dirty="0">
                          <a:latin typeface="+mj-lt"/>
                        </a:rPr>
                        <a:t>. </a:t>
                      </a:r>
                      <a:r>
                        <a:rPr lang="fr-FR" sz="1600" b="1" baseline="30000" dirty="0">
                          <a:latin typeface="+mj-lt"/>
                        </a:rPr>
                        <a:t>3</a:t>
                      </a:r>
                    </a:p>
                    <a:p>
                      <a:pPr algn="ctr"/>
                      <a:r>
                        <a:rPr lang="fr-FR" sz="1600" b="1" dirty="0" err="1">
                          <a:latin typeface="+mj-lt"/>
                        </a:rPr>
                        <a:t>Ophthalmology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latin typeface="+mj-lt"/>
                        </a:rPr>
                        <a:t>videos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553907"/>
                  </a:ext>
                </a:extLst>
              </a:tr>
              <a:tr h="451909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Independent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+mj-lt"/>
                        </a:rPr>
                        <a:t>Angular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resolution</a:t>
                      </a:r>
                      <a:r>
                        <a:rPr lang="fr-FR" sz="1400" b="0" dirty="0">
                          <a:latin typeface="+mj-lt"/>
                        </a:rPr>
                        <a:t>, light </a:t>
                      </a:r>
                      <a:r>
                        <a:rPr lang="fr-FR" sz="1400" b="0" dirty="0" err="1">
                          <a:latin typeface="+mj-lt"/>
                        </a:rPr>
                        <a:t>field</a:t>
                      </a:r>
                      <a:r>
                        <a:rPr lang="fr-FR" sz="1400" b="0" dirty="0">
                          <a:latin typeface="+mj-lt"/>
                        </a:rPr>
                        <a:t>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+mj-lt"/>
                        </a:rPr>
                        <a:t>Scene</a:t>
                      </a:r>
                      <a:r>
                        <a:rPr lang="fr-FR" sz="1400" b="0" dirty="0">
                          <a:latin typeface="+mj-lt"/>
                        </a:rPr>
                        <a:t> (12), </a:t>
                      </a:r>
                      <a:r>
                        <a:rPr lang="fr-FR" sz="1400" b="0" dirty="0" err="1">
                          <a:latin typeface="+mj-lt"/>
                        </a:rPr>
                        <a:t>distortion</a:t>
                      </a:r>
                      <a:r>
                        <a:rPr lang="fr-FR" sz="1400" b="0" dirty="0">
                          <a:latin typeface="+mj-lt"/>
                        </a:rPr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+mj-lt"/>
                        </a:rPr>
                        <a:t>Delay (5), </a:t>
                      </a:r>
                      <a:r>
                        <a:rPr lang="fr-FR" sz="1400" b="0" dirty="0" err="1">
                          <a:latin typeface="+mj-lt"/>
                        </a:rPr>
                        <a:t>jitter</a:t>
                      </a:r>
                      <a:r>
                        <a:rPr lang="fr-FR" sz="1400" b="0" dirty="0">
                          <a:latin typeface="+mj-lt"/>
                        </a:rPr>
                        <a:t> (5), </a:t>
                      </a:r>
                      <a:r>
                        <a:rPr lang="fr-FR" sz="1400" b="0" dirty="0" err="1">
                          <a:latin typeface="+mj-lt"/>
                        </a:rPr>
                        <a:t>packet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loss</a:t>
                      </a:r>
                      <a:br>
                        <a:rPr lang="fr-FR" sz="1400" b="0" dirty="0">
                          <a:latin typeface="+mj-lt"/>
                        </a:rPr>
                      </a:br>
                      <a:r>
                        <a:rPr lang="fr-FR" sz="1400" b="0" dirty="0">
                          <a:latin typeface="+mj-lt"/>
                        </a:rPr>
                        <a:t>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247577"/>
                  </a:ext>
                </a:extLst>
              </a:tr>
              <a:tr h="451909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+mj-lt"/>
                        </a:rPr>
                        <a:t>ACR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+mj-lt"/>
                        </a:rPr>
                        <a:t>ACR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+mj-lt"/>
                        </a:rPr>
                        <a:t>SSCQS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249013"/>
                  </a:ext>
                </a:extLst>
              </a:tr>
              <a:tr h="451909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latin typeface="+mj-lt"/>
                        </a:rPr>
                        <a:t>Scoring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 err="1">
                          <a:latin typeface="+mj-lt"/>
                        </a:rPr>
                        <a:t>scale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+mj-lt"/>
                        </a:rPr>
                        <a:t>Overall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quality</a:t>
                      </a:r>
                      <a:r>
                        <a:rPr lang="fr-FR" sz="1400" b="0" dirty="0">
                          <a:latin typeface="+mj-lt"/>
                        </a:rPr>
                        <a:t>, D (10-pt)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+mj-lt"/>
                        </a:rPr>
                        <a:t>Overall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quality</a:t>
                      </a:r>
                      <a:r>
                        <a:rPr lang="fr-FR" sz="1400" b="0" dirty="0">
                          <a:latin typeface="+mj-lt"/>
                        </a:rPr>
                        <a:t>, </a:t>
                      </a:r>
                      <a:r>
                        <a:rPr lang="fr-FR" sz="1400" b="0" dirty="0" err="1">
                          <a:latin typeface="+mj-lt"/>
                        </a:rPr>
                        <a:t>blur</a:t>
                      </a:r>
                      <a:r>
                        <a:rPr lang="fr-FR" sz="1400" b="0" dirty="0">
                          <a:latin typeface="+mj-lt"/>
                        </a:rPr>
                        <a:t> and</a:t>
                      </a:r>
                      <a:br>
                        <a:rPr lang="fr-FR" sz="1400" b="0" dirty="0">
                          <a:latin typeface="+mj-lt"/>
                        </a:rPr>
                      </a:br>
                      <a:r>
                        <a:rPr lang="fr-FR" sz="1400" b="0" dirty="0">
                          <a:latin typeface="+mj-lt"/>
                        </a:rPr>
                        <a:t>noise </a:t>
                      </a:r>
                      <a:r>
                        <a:rPr lang="fr-FR" sz="1400" b="0" dirty="0" err="1">
                          <a:latin typeface="+mj-lt"/>
                        </a:rPr>
                        <a:t>disturbance</a:t>
                      </a:r>
                      <a:r>
                        <a:rPr lang="fr-FR" sz="1400" b="0" dirty="0">
                          <a:latin typeface="+mj-lt"/>
                        </a:rPr>
                        <a:t>, </a:t>
                      </a:r>
                      <a:r>
                        <a:rPr lang="fr-FR" sz="1400" b="0" dirty="0" err="1">
                          <a:latin typeface="+mj-lt"/>
                        </a:rPr>
                        <a:t>contrast</a:t>
                      </a:r>
                      <a:r>
                        <a:rPr lang="fr-FR" sz="1400" b="0" dirty="0">
                          <a:latin typeface="+mj-lt"/>
                        </a:rPr>
                        <a:t>, </a:t>
                      </a:r>
                      <a:r>
                        <a:rPr lang="fr-FR" sz="1400" b="0" dirty="0" err="1">
                          <a:latin typeface="+mj-lt"/>
                        </a:rPr>
                        <a:t>colour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sat</a:t>
                      </a:r>
                      <a:r>
                        <a:rPr lang="fr-FR" sz="1400" b="0" dirty="0">
                          <a:latin typeface="+mj-lt"/>
                        </a:rPr>
                        <a:t>., D (6-pt)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+mj-lt"/>
                        </a:rPr>
                        <a:t>Overall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quality</a:t>
                      </a:r>
                      <a:r>
                        <a:rPr lang="fr-FR" sz="1400" b="0" dirty="0">
                          <a:latin typeface="+mj-lt"/>
                        </a:rPr>
                        <a:t>,</a:t>
                      </a:r>
                      <a:br>
                        <a:rPr lang="fr-FR" sz="1400" b="0" dirty="0">
                          <a:latin typeface="+mj-lt"/>
                        </a:rPr>
                      </a:br>
                      <a:r>
                        <a:rPr lang="fr-FR" sz="1400" b="0" dirty="0" err="1">
                          <a:latin typeface="+mj-lt"/>
                        </a:rPr>
                        <a:t>clinical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decision-making</a:t>
                      </a:r>
                      <a:br>
                        <a:rPr lang="fr-FR" sz="1400" b="0" dirty="0">
                          <a:latin typeface="+mj-lt"/>
                        </a:rPr>
                      </a:br>
                      <a:r>
                        <a:rPr lang="fr-FR" sz="1400" b="0" dirty="0" err="1">
                          <a:latin typeface="+mj-lt"/>
                        </a:rPr>
                        <a:t>capability</a:t>
                      </a:r>
                      <a:r>
                        <a:rPr lang="fr-FR" sz="1400" b="0" dirty="0">
                          <a:latin typeface="+mj-lt"/>
                        </a:rPr>
                        <a:t>,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110603"/>
                  </a:ext>
                </a:extLst>
              </a:tr>
              <a:tr h="451909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+mj-lt"/>
                        </a:rPr>
                        <a:t>8 </a:t>
                      </a:r>
                      <a:r>
                        <a:rPr lang="fr-FR" sz="1400" b="0" dirty="0" err="1">
                          <a:latin typeface="+mj-lt"/>
                        </a:rPr>
                        <a:t>medical</a:t>
                      </a:r>
                      <a:r>
                        <a:rPr lang="fr-FR" sz="1400" b="0" dirty="0">
                          <a:latin typeface="+mj-lt"/>
                        </a:rPr>
                        <a:t>, 12 non-</a:t>
                      </a:r>
                      <a:r>
                        <a:rPr lang="fr-FR" sz="1400" b="0" dirty="0" err="1">
                          <a:latin typeface="+mj-lt"/>
                        </a:rPr>
                        <a:t>medical</a:t>
                      </a:r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+mj-lt"/>
                        </a:rPr>
                        <a:t>6 expert, 7 </a:t>
                      </a:r>
                      <a:r>
                        <a:rPr lang="fr-FR" sz="1400" b="0" dirty="0" err="1">
                          <a:latin typeface="+mj-lt"/>
                        </a:rPr>
                        <a:t>trainee</a:t>
                      </a:r>
                      <a:r>
                        <a:rPr lang="fr-FR" sz="1400" b="0" dirty="0">
                          <a:latin typeface="+mj-lt"/>
                        </a:rPr>
                        <a:t>,</a:t>
                      </a:r>
                      <a:br>
                        <a:rPr lang="fr-FR" sz="1400" b="0" dirty="0">
                          <a:latin typeface="+mj-lt"/>
                        </a:rPr>
                      </a:br>
                      <a:r>
                        <a:rPr lang="fr-FR" sz="1400" b="0" dirty="0">
                          <a:latin typeface="+mj-lt"/>
                        </a:rPr>
                        <a:t>11 non-</a:t>
                      </a:r>
                      <a:r>
                        <a:rPr lang="fr-FR" sz="1400" b="0" dirty="0" err="1">
                          <a:latin typeface="+mj-lt"/>
                        </a:rPr>
                        <a:t>medical</a:t>
                      </a:r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+mj-lt"/>
                        </a:rPr>
                        <a:t>15 </a:t>
                      </a:r>
                      <a:r>
                        <a:rPr lang="fr-FR" sz="1400" b="0" dirty="0" err="1">
                          <a:latin typeface="+mj-lt"/>
                        </a:rPr>
                        <a:t>medical</a:t>
                      </a:r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62554"/>
                  </a:ext>
                </a:extLst>
              </a:tr>
              <a:tr h="451909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latin typeface="+mj-lt"/>
                        </a:rPr>
                        <a:t>Statistical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>
                          <a:latin typeface="+mj-lt"/>
                        </a:rPr>
                        <a:t>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+mj-lt"/>
                        </a:rPr>
                        <a:t>Regression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analysis</a:t>
                      </a:r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+mj-lt"/>
                        </a:rPr>
                        <a:t>MOS, ANOVA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+mj-lt"/>
                        </a:rPr>
                        <a:t>ANOVA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755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Main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 err="1">
                          <a:latin typeface="+mj-lt"/>
                        </a:rPr>
                        <a:t>findings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+mj-lt"/>
                        </a:rPr>
                        <a:t>Observers</a:t>
                      </a:r>
                      <a:r>
                        <a:rPr lang="fr-FR" sz="1400" b="0" dirty="0">
                          <a:latin typeface="+mj-lt"/>
                        </a:rPr>
                        <a:t> more sensitive to</a:t>
                      </a:r>
                      <a:br>
                        <a:rPr lang="fr-FR" sz="1400" b="0" dirty="0">
                          <a:latin typeface="+mj-lt"/>
                        </a:rPr>
                      </a:br>
                      <a:r>
                        <a:rPr lang="fr-FR" sz="1400" b="0" dirty="0" err="1">
                          <a:latin typeface="+mj-lt"/>
                        </a:rPr>
                        <a:t>degradations</a:t>
                      </a:r>
                      <a:r>
                        <a:rPr lang="fr-FR" sz="1400" b="0" dirty="0">
                          <a:latin typeface="+mj-lt"/>
                        </a:rPr>
                        <a:t> in texture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+mj-lt"/>
                        </a:rPr>
                        <a:t>Different</a:t>
                      </a:r>
                      <a:r>
                        <a:rPr lang="fr-FR" sz="1400" b="0" dirty="0">
                          <a:latin typeface="+mj-lt"/>
                        </a:rPr>
                        <a:t> observer profiles </a:t>
                      </a:r>
                      <a:r>
                        <a:rPr lang="fr-FR" sz="1400" b="0" dirty="0" err="1">
                          <a:latin typeface="+mj-lt"/>
                        </a:rPr>
                        <a:t>differently</a:t>
                      </a:r>
                      <a:r>
                        <a:rPr lang="fr-FR" sz="1400" b="0" dirty="0">
                          <a:latin typeface="+mj-lt"/>
                        </a:rPr>
                        <a:t> rate </a:t>
                      </a:r>
                      <a:r>
                        <a:rPr lang="fr-FR" sz="1400" b="0" dirty="0" err="1">
                          <a:latin typeface="+mj-lt"/>
                        </a:rPr>
                        <a:t>perceived</a:t>
                      </a:r>
                      <a:br>
                        <a:rPr lang="fr-FR" sz="1400" b="0" dirty="0">
                          <a:latin typeface="+mj-lt"/>
                        </a:rPr>
                      </a:br>
                      <a:r>
                        <a:rPr lang="fr-FR" sz="1400" b="0" dirty="0">
                          <a:latin typeface="+mj-lt"/>
                        </a:rPr>
                        <a:t>image </a:t>
                      </a:r>
                      <a:r>
                        <a:rPr lang="fr-FR" sz="1400" b="0" dirty="0" err="1">
                          <a:latin typeface="+mj-lt"/>
                        </a:rPr>
                        <a:t>quality</a:t>
                      </a:r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+mj-lt"/>
                        </a:rPr>
                        <a:t>Quality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depends</a:t>
                      </a:r>
                      <a:r>
                        <a:rPr lang="fr-FR" sz="1400" b="0" dirty="0">
                          <a:latin typeface="+mj-lt"/>
                        </a:rPr>
                        <a:t> on </a:t>
                      </a:r>
                      <a:r>
                        <a:rPr lang="fr-FR" sz="1400" b="0" dirty="0" err="1">
                          <a:latin typeface="+mj-lt"/>
                        </a:rPr>
                        <a:t>which</a:t>
                      </a:r>
                      <a:br>
                        <a:rPr lang="fr-FR" sz="1400" b="0" dirty="0">
                          <a:latin typeface="+mj-lt"/>
                        </a:rPr>
                      </a:br>
                      <a:r>
                        <a:rPr lang="fr-FR" sz="1400" b="0" dirty="0" err="1">
                          <a:latin typeface="+mj-lt"/>
                        </a:rPr>
                        <a:t>critical</a:t>
                      </a:r>
                      <a:r>
                        <a:rPr lang="fr-FR" sz="1400" b="0" dirty="0">
                          <a:latin typeface="+mj-lt"/>
                        </a:rPr>
                        <a:t> frames the </a:t>
                      </a:r>
                      <a:r>
                        <a:rPr lang="fr-FR" sz="1400" b="0" dirty="0" err="1">
                          <a:latin typeface="+mj-lt"/>
                        </a:rPr>
                        <a:t>viewer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is</a:t>
                      </a:r>
                      <a:br>
                        <a:rPr lang="fr-FR" sz="1400" b="0" dirty="0">
                          <a:latin typeface="+mj-lt"/>
                        </a:rPr>
                      </a:br>
                      <a:r>
                        <a:rPr lang="fr-FR" sz="1400" b="0" dirty="0">
                          <a:latin typeface="+mj-lt"/>
                        </a:rPr>
                        <a:t>able to </a:t>
                      </a:r>
                      <a:r>
                        <a:rPr lang="fr-FR" sz="1400" b="0" dirty="0" err="1">
                          <a:latin typeface="+mj-lt"/>
                        </a:rPr>
                        <a:t>see</a:t>
                      </a:r>
                      <a:r>
                        <a:rPr lang="fr-FR" sz="1400" b="0" dirty="0">
                          <a:latin typeface="+mj-lt"/>
                        </a:rPr>
                        <a:t> and </a:t>
                      </a:r>
                      <a:r>
                        <a:rPr lang="fr-FR" sz="1400" b="0" dirty="0" err="1">
                          <a:latin typeface="+mj-lt"/>
                        </a:rPr>
                        <a:t>work</a:t>
                      </a:r>
                      <a:r>
                        <a:rPr lang="fr-FR" sz="1400" b="0" dirty="0">
                          <a:latin typeface="+mj-lt"/>
                        </a:rPr>
                        <a:t> </a:t>
                      </a:r>
                      <a:r>
                        <a:rPr lang="fr-FR" sz="1400" b="0" dirty="0" err="1">
                          <a:latin typeface="+mj-lt"/>
                        </a:rPr>
                        <a:t>with</a:t>
                      </a:r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84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23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Multi stimulus </a:t>
            </a:r>
            <a:r>
              <a:rPr lang="fr-FR" dirty="0" err="1"/>
              <a:t>methods</a:t>
            </a:r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AE064EC-C6E2-4059-B14E-D7F84DBBD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755081"/>
              </p:ext>
            </p:extLst>
          </p:nvPr>
        </p:nvGraphicFramePr>
        <p:xfrm>
          <a:off x="-12762" y="973875"/>
          <a:ext cx="9156761" cy="418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218">
                  <a:extLst>
                    <a:ext uri="{9D8B030D-6E8A-4147-A177-3AD203B41FA5}">
                      <a16:colId xmlns:a16="http://schemas.microsoft.com/office/drawing/2014/main" val="3106565824"/>
                    </a:ext>
                  </a:extLst>
                </a:gridCol>
                <a:gridCol w="2780883">
                  <a:extLst>
                    <a:ext uri="{9D8B030D-6E8A-4147-A177-3AD203B41FA5}">
                      <a16:colId xmlns:a16="http://schemas.microsoft.com/office/drawing/2014/main" val="1124422097"/>
                    </a:ext>
                  </a:extLst>
                </a:gridCol>
                <a:gridCol w="2520931">
                  <a:extLst>
                    <a:ext uri="{9D8B030D-6E8A-4147-A177-3AD203B41FA5}">
                      <a16:colId xmlns:a16="http://schemas.microsoft.com/office/drawing/2014/main" val="3125812596"/>
                    </a:ext>
                  </a:extLst>
                </a:gridCol>
                <a:gridCol w="2578729">
                  <a:extLst>
                    <a:ext uri="{9D8B030D-6E8A-4147-A177-3AD203B41FA5}">
                      <a16:colId xmlns:a16="http://schemas.microsoft.com/office/drawing/2014/main" val="1248735744"/>
                    </a:ext>
                  </a:extLst>
                </a:gridCol>
              </a:tblGrid>
              <a:tr h="667944"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latin typeface="+mj-lt"/>
                        </a:rPr>
                        <a:t>Suad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i="1" dirty="0">
                          <a:latin typeface="+mj-lt"/>
                        </a:rPr>
                        <a:t>et al.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baseline="30000" dirty="0">
                          <a:latin typeface="+mj-lt"/>
                        </a:rPr>
                        <a:t>4</a:t>
                      </a:r>
                      <a:br>
                        <a:rPr lang="fr-FR" sz="1600" b="1" dirty="0">
                          <a:latin typeface="+mj-lt"/>
                        </a:rPr>
                      </a:br>
                      <a:r>
                        <a:rPr lang="fr-FR" sz="1600" b="1" dirty="0">
                          <a:latin typeface="+mj-lt"/>
                        </a:rPr>
                        <a:t>MR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latin typeface="+mj-lt"/>
                        </a:rPr>
                        <a:t>Chaabouni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i="1" dirty="0">
                          <a:latin typeface="+mj-lt"/>
                        </a:rPr>
                        <a:t>et al.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baseline="30000" dirty="0">
                          <a:latin typeface="+mj-lt"/>
                        </a:rPr>
                        <a:t>5</a:t>
                      </a:r>
                      <a:br>
                        <a:rPr lang="fr-FR" sz="1600" b="1" dirty="0">
                          <a:latin typeface="+mj-lt"/>
                        </a:rPr>
                      </a:br>
                      <a:r>
                        <a:rPr lang="fr-FR" sz="1600" b="1" dirty="0" err="1">
                          <a:latin typeface="+mj-lt"/>
                        </a:rPr>
                        <a:t>Endoscopic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latin typeface="+mj-lt"/>
                        </a:rPr>
                        <a:t>videos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latin typeface="+mj-lt"/>
                        </a:rPr>
                        <a:t>Munzer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i="1" dirty="0">
                          <a:latin typeface="+mj-lt"/>
                        </a:rPr>
                        <a:t>et al.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baseline="30000" dirty="0">
                          <a:latin typeface="+mj-lt"/>
                        </a:rPr>
                        <a:t>6</a:t>
                      </a:r>
                      <a:br>
                        <a:rPr lang="fr-FR" sz="1600" b="1" dirty="0">
                          <a:latin typeface="+mj-lt"/>
                        </a:rPr>
                      </a:br>
                      <a:r>
                        <a:rPr lang="fr-FR" sz="1600" b="1" dirty="0" err="1">
                          <a:latin typeface="+mj-lt"/>
                        </a:rPr>
                        <a:t>Endoscopic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latin typeface="+mj-lt"/>
                        </a:rPr>
                        <a:t>videos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1249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Independent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>
                          <a:latin typeface="+mj-lt"/>
                        </a:rPr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Distortion</a:t>
                      </a:r>
                      <a:r>
                        <a:rPr lang="fr-FR" sz="1400" dirty="0">
                          <a:latin typeface="+mj-lt"/>
                        </a:rPr>
                        <a:t> type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Scene</a:t>
                      </a:r>
                      <a:r>
                        <a:rPr lang="fr-FR" sz="1400" dirty="0">
                          <a:latin typeface="+mj-lt"/>
                        </a:rPr>
                        <a:t> (4), bit rate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Scene</a:t>
                      </a:r>
                      <a:r>
                        <a:rPr lang="fr-FR" sz="1400" dirty="0">
                          <a:latin typeface="+mj-lt"/>
                        </a:rPr>
                        <a:t>, </a:t>
                      </a:r>
                      <a:r>
                        <a:rPr lang="fr-FR" sz="1400" dirty="0" err="1">
                          <a:latin typeface="+mj-lt"/>
                        </a:rPr>
                        <a:t>resolution</a:t>
                      </a:r>
                      <a:r>
                        <a:rPr lang="fr-FR" sz="1400" dirty="0">
                          <a:latin typeface="+mj-lt"/>
                        </a:rPr>
                        <a:t> (4),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>
                          <a:latin typeface="+mj-lt"/>
                        </a:rPr>
                        <a:t>constant rate factor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630027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DSIS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DSCQS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DSCQS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40864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latin typeface="+mj-lt"/>
                        </a:rPr>
                        <a:t>Scoring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 err="1">
                          <a:latin typeface="+mj-lt"/>
                        </a:rPr>
                        <a:t>scale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D (5-pt)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</a:t>
                      </a:r>
                      <a:r>
                        <a:rPr lang="fr-FR" sz="1400" dirty="0" err="1">
                          <a:latin typeface="+mj-lt"/>
                        </a:rPr>
                        <a:t>semantic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45463"/>
                  </a:ext>
                </a:extLst>
              </a:tr>
              <a:tr h="480632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15 </a:t>
                      </a:r>
                      <a:r>
                        <a:rPr lang="fr-FR" sz="1400" dirty="0" err="1">
                          <a:latin typeface="+mj-lt"/>
                        </a:rPr>
                        <a:t>medical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14 </a:t>
                      </a:r>
                      <a:r>
                        <a:rPr lang="fr-FR" sz="1400" dirty="0" err="1">
                          <a:latin typeface="+mj-lt"/>
                        </a:rPr>
                        <a:t>medical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37 </a:t>
                      </a:r>
                      <a:r>
                        <a:rPr lang="fr-FR" sz="1400" dirty="0" err="1">
                          <a:latin typeface="+mj-lt"/>
                        </a:rPr>
                        <a:t>medical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27121"/>
                  </a:ext>
                </a:extLst>
              </a:tr>
              <a:tr h="480632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latin typeface="+mj-lt"/>
                        </a:rPr>
                        <a:t>Statistical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>
                          <a:latin typeface="+mj-lt"/>
                        </a:rPr>
                        <a:t>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Not </a:t>
                      </a:r>
                      <a:r>
                        <a:rPr lang="fr-FR" sz="1400" dirty="0" err="1">
                          <a:latin typeface="+mj-lt"/>
                        </a:rPr>
                        <a:t>specified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Correlations</a:t>
                      </a:r>
                      <a:r>
                        <a:rPr lang="fr-FR" sz="1400" dirty="0">
                          <a:latin typeface="+mj-lt"/>
                        </a:rPr>
                        <a:t>, </a:t>
                      </a:r>
                      <a:r>
                        <a:rPr lang="fr-FR" sz="1400" dirty="0" err="1">
                          <a:latin typeface="+mj-lt"/>
                        </a:rPr>
                        <a:t>regression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analysis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Not </a:t>
                      </a:r>
                      <a:r>
                        <a:rPr lang="fr-FR" sz="1400" dirty="0" err="1">
                          <a:latin typeface="+mj-lt"/>
                        </a:rPr>
                        <a:t>specified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59755"/>
                  </a:ext>
                </a:extLst>
              </a:tr>
              <a:tr h="480632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Main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 err="1">
                          <a:latin typeface="+mj-lt"/>
                        </a:rPr>
                        <a:t>findings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affected</a:t>
                      </a:r>
                      <a:r>
                        <a:rPr lang="fr-FR" sz="1400" dirty="0">
                          <a:latin typeface="+mj-lt"/>
                        </a:rPr>
                        <a:t> by </a:t>
                      </a:r>
                      <a:r>
                        <a:rPr lang="fr-FR" sz="1400" dirty="0" err="1">
                          <a:latin typeface="+mj-lt"/>
                        </a:rPr>
                        <a:t>different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>
                          <a:latin typeface="+mj-lt"/>
                        </a:rPr>
                        <a:t>types of </a:t>
                      </a:r>
                      <a:r>
                        <a:rPr lang="fr-FR" sz="1400" dirty="0" err="1">
                          <a:latin typeface="+mj-lt"/>
                        </a:rPr>
                        <a:t>distortions</a:t>
                      </a:r>
                      <a:r>
                        <a:rPr lang="fr-FR" sz="1400" dirty="0">
                          <a:latin typeface="+mj-lt"/>
                        </a:rPr>
                        <a:t> and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Video</a:t>
                      </a:r>
                      <a:r>
                        <a:rPr lang="fr-FR" sz="1400" dirty="0">
                          <a:latin typeface="+mj-lt"/>
                        </a:rPr>
                        <a:t> can </a:t>
                      </a:r>
                      <a:r>
                        <a:rPr lang="fr-FR" sz="1400" dirty="0" err="1">
                          <a:latin typeface="+mj-lt"/>
                        </a:rPr>
                        <a:t>be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lossy</a:t>
                      </a:r>
                      <a:r>
                        <a:rPr lang="fr-FR" sz="1400" dirty="0">
                          <a:latin typeface="+mj-lt"/>
                        </a:rPr>
                        <a:t> up to a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threshold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while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maintaining</a:t>
                      </a:r>
                      <a:r>
                        <a:rPr lang="fr-FR" sz="1400" dirty="0">
                          <a:latin typeface="+mj-lt"/>
                        </a:rPr>
                        <a:t> observer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May </a:t>
                      </a:r>
                      <a:r>
                        <a:rPr lang="fr-FR" sz="1400" dirty="0" err="1">
                          <a:latin typeface="+mj-lt"/>
                        </a:rPr>
                        <a:t>be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further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compressed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than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current</a:t>
                      </a:r>
                      <a:r>
                        <a:rPr lang="fr-FR" sz="1400" dirty="0">
                          <a:latin typeface="+mj-lt"/>
                        </a:rPr>
                        <a:t> practice </a:t>
                      </a:r>
                      <a:r>
                        <a:rPr lang="fr-FR" sz="1400" dirty="0" err="1">
                          <a:latin typeface="+mj-lt"/>
                        </a:rPr>
                        <a:t>while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maintaining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and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semantic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15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13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C6C-F17D-674A-85E4-88CE4412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Multi stimulus </a:t>
            </a:r>
            <a:r>
              <a:rPr lang="fr-FR" dirty="0" err="1"/>
              <a:t>methods</a:t>
            </a:r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AE064EC-C6E2-4059-B14E-D7F84DBBD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46643"/>
              </p:ext>
            </p:extLst>
          </p:nvPr>
        </p:nvGraphicFramePr>
        <p:xfrm>
          <a:off x="-12762" y="973875"/>
          <a:ext cx="9156761" cy="418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218">
                  <a:extLst>
                    <a:ext uri="{9D8B030D-6E8A-4147-A177-3AD203B41FA5}">
                      <a16:colId xmlns:a16="http://schemas.microsoft.com/office/drawing/2014/main" val="3106565824"/>
                    </a:ext>
                  </a:extLst>
                </a:gridCol>
                <a:gridCol w="2780883">
                  <a:extLst>
                    <a:ext uri="{9D8B030D-6E8A-4147-A177-3AD203B41FA5}">
                      <a16:colId xmlns:a16="http://schemas.microsoft.com/office/drawing/2014/main" val="1124422097"/>
                    </a:ext>
                  </a:extLst>
                </a:gridCol>
                <a:gridCol w="2520931">
                  <a:extLst>
                    <a:ext uri="{9D8B030D-6E8A-4147-A177-3AD203B41FA5}">
                      <a16:colId xmlns:a16="http://schemas.microsoft.com/office/drawing/2014/main" val="3125812596"/>
                    </a:ext>
                  </a:extLst>
                </a:gridCol>
                <a:gridCol w="2578729">
                  <a:extLst>
                    <a:ext uri="{9D8B030D-6E8A-4147-A177-3AD203B41FA5}">
                      <a16:colId xmlns:a16="http://schemas.microsoft.com/office/drawing/2014/main" val="1248735744"/>
                    </a:ext>
                  </a:extLst>
                </a:gridCol>
              </a:tblGrid>
              <a:tr h="667944"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 err="1">
                          <a:latin typeface="+mj-lt"/>
                        </a:rPr>
                        <a:t>Razaak</a:t>
                      </a:r>
                      <a:r>
                        <a:rPr lang="fr-FR" sz="1600" b="1" i="0" dirty="0">
                          <a:latin typeface="+mj-lt"/>
                        </a:rPr>
                        <a:t> </a:t>
                      </a:r>
                      <a:r>
                        <a:rPr lang="fr-FR" sz="1600" b="1" i="1" dirty="0">
                          <a:latin typeface="+mj-lt"/>
                        </a:rPr>
                        <a:t>et al.</a:t>
                      </a:r>
                      <a:r>
                        <a:rPr lang="fr-FR" sz="1600" b="1" i="0" dirty="0">
                          <a:latin typeface="+mj-lt"/>
                        </a:rPr>
                        <a:t> </a:t>
                      </a:r>
                      <a:r>
                        <a:rPr lang="fr-FR" sz="1600" b="1" i="0" baseline="30000" dirty="0">
                          <a:latin typeface="+mj-lt"/>
                        </a:rPr>
                        <a:t>7</a:t>
                      </a:r>
                      <a:br>
                        <a:rPr lang="fr-FR" sz="1600" b="1" i="0" dirty="0">
                          <a:latin typeface="+mj-lt"/>
                        </a:rPr>
                      </a:br>
                      <a:r>
                        <a:rPr lang="fr-FR" sz="1600" b="1" i="0" dirty="0" err="1">
                          <a:latin typeface="+mj-lt"/>
                        </a:rPr>
                        <a:t>Ultrasound</a:t>
                      </a:r>
                      <a:r>
                        <a:rPr lang="fr-FR" sz="1600" b="1" i="0" dirty="0">
                          <a:latin typeface="+mj-lt"/>
                        </a:rPr>
                        <a:t> </a:t>
                      </a:r>
                      <a:r>
                        <a:rPr lang="fr-FR" sz="1600" b="1" i="0" dirty="0" err="1">
                          <a:latin typeface="+mj-lt"/>
                        </a:rPr>
                        <a:t>videos</a:t>
                      </a:r>
                      <a:endParaRPr lang="fr-FR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latin typeface="+mj-lt"/>
                        </a:rPr>
                        <a:t>Usman </a:t>
                      </a:r>
                      <a:r>
                        <a:rPr lang="fr-FR" sz="1600" b="1" i="1" dirty="0">
                          <a:latin typeface="+mj-lt"/>
                        </a:rPr>
                        <a:t>et al.</a:t>
                      </a:r>
                      <a:r>
                        <a:rPr lang="fr-FR" sz="1600" b="1" i="0" dirty="0">
                          <a:latin typeface="+mj-lt"/>
                        </a:rPr>
                        <a:t> </a:t>
                      </a:r>
                      <a:r>
                        <a:rPr lang="fr-FR" sz="1600" b="1" i="0" baseline="30000" dirty="0">
                          <a:latin typeface="+mj-lt"/>
                        </a:rPr>
                        <a:t>8</a:t>
                      </a:r>
                      <a:br>
                        <a:rPr lang="fr-FR" sz="1600" b="1" i="0" dirty="0">
                          <a:latin typeface="+mj-lt"/>
                        </a:rPr>
                      </a:br>
                      <a:r>
                        <a:rPr lang="fr-FR" sz="1600" b="1" i="0" dirty="0" err="1">
                          <a:latin typeface="+mj-lt"/>
                        </a:rPr>
                        <a:t>Endoscopic</a:t>
                      </a:r>
                      <a:r>
                        <a:rPr lang="fr-FR" sz="1600" b="1" i="0" dirty="0">
                          <a:latin typeface="+mj-lt"/>
                        </a:rPr>
                        <a:t> </a:t>
                      </a:r>
                      <a:r>
                        <a:rPr lang="fr-FR" sz="1600" b="1" i="0" dirty="0" err="1">
                          <a:latin typeface="+mj-lt"/>
                        </a:rPr>
                        <a:t>videos</a:t>
                      </a:r>
                      <a:endParaRPr lang="fr-FR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latin typeface="+mj-lt"/>
                        </a:rPr>
                        <a:t>Nouri </a:t>
                      </a:r>
                      <a:r>
                        <a:rPr lang="fr-FR" sz="1600" b="1" i="1" dirty="0">
                          <a:latin typeface="+mj-lt"/>
                        </a:rPr>
                        <a:t>et al.</a:t>
                      </a:r>
                      <a:r>
                        <a:rPr lang="fr-FR" sz="1600" b="1" i="0" dirty="0">
                          <a:latin typeface="+mj-lt"/>
                        </a:rPr>
                        <a:t> </a:t>
                      </a:r>
                      <a:r>
                        <a:rPr lang="fr-FR" sz="1600" b="1" i="0" baseline="30000" dirty="0">
                          <a:latin typeface="+mj-lt"/>
                        </a:rPr>
                        <a:t>9</a:t>
                      </a:r>
                      <a:br>
                        <a:rPr lang="fr-FR" sz="1600" b="1" i="0" dirty="0">
                          <a:latin typeface="+mj-lt"/>
                        </a:rPr>
                      </a:br>
                      <a:r>
                        <a:rPr lang="fr-FR" sz="1600" b="1" i="0" dirty="0" err="1">
                          <a:latin typeface="+mj-lt"/>
                        </a:rPr>
                        <a:t>Telesurgery</a:t>
                      </a:r>
                      <a:r>
                        <a:rPr lang="fr-FR" sz="1600" b="1" i="0" dirty="0">
                          <a:latin typeface="+mj-lt"/>
                        </a:rPr>
                        <a:t> </a:t>
                      </a:r>
                      <a:r>
                        <a:rPr lang="fr-FR" sz="1600" b="1" i="0" dirty="0" err="1">
                          <a:latin typeface="+mj-lt"/>
                        </a:rPr>
                        <a:t>videos</a:t>
                      </a:r>
                      <a:endParaRPr lang="fr-FR" sz="1600" b="1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1249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Independent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>
                          <a:latin typeface="+mj-lt"/>
                        </a:rPr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Scene</a:t>
                      </a:r>
                      <a:r>
                        <a:rPr lang="fr-FR" sz="1400" dirty="0">
                          <a:latin typeface="+mj-lt"/>
                        </a:rPr>
                        <a:t> (9), bit rate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Scene</a:t>
                      </a:r>
                      <a:r>
                        <a:rPr lang="fr-FR" sz="1400" dirty="0">
                          <a:latin typeface="+mj-lt"/>
                        </a:rPr>
                        <a:t> (10), </a:t>
                      </a:r>
                      <a:r>
                        <a:rPr lang="fr-FR" sz="1400" dirty="0" err="1">
                          <a:latin typeface="+mj-lt"/>
                        </a:rPr>
                        <a:t>quantisation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parameter</a:t>
                      </a:r>
                      <a:r>
                        <a:rPr lang="fr-FR" sz="1400" dirty="0">
                          <a:latin typeface="+mj-lt"/>
                        </a:rPr>
                        <a:t>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Scene</a:t>
                      </a:r>
                      <a:r>
                        <a:rPr lang="fr-FR" sz="1400" dirty="0">
                          <a:latin typeface="+mj-lt"/>
                        </a:rPr>
                        <a:t> (4), bit rate (5-8)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630027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DSCQS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DSCQS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DSCQS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40864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latin typeface="+mj-lt"/>
                        </a:rPr>
                        <a:t>Scoring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 err="1">
                          <a:latin typeface="+mj-lt"/>
                        </a:rPr>
                        <a:t>scale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diagnostic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</a:t>
                      </a:r>
                      <a:r>
                        <a:rPr lang="fr-FR" sz="1400" dirty="0" err="1">
                          <a:latin typeface="+mj-lt"/>
                        </a:rPr>
                        <a:t>diagostic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r>
                        <a:rPr lang="fr-FR" sz="1400" dirty="0">
                          <a:latin typeface="+mj-lt"/>
                        </a:rPr>
                        <a:t>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Overall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45463"/>
                  </a:ext>
                </a:extLst>
              </a:tr>
              <a:tr h="480632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4 </a:t>
                      </a:r>
                      <a:r>
                        <a:rPr lang="fr-FR" sz="1400" dirty="0" err="1">
                          <a:latin typeface="+mj-lt"/>
                        </a:rPr>
                        <a:t>medical</a:t>
                      </a:r>
                      <a:r>
                        <a:rPr lang="fr-FR" sz="1400" dirty="0">
                          <a:latin typeface="+mj-lt"/>
                        </a:rPr>
                        <a:t>, 16 non-</a:t>
                      </a:r>
                      <a:r>
                        <a:rPr lang="fr-FR" sz="1400" dirty="0" err="1">
                          <a:latin typeface="+mj-lt"/>
                        </a:rPr>
                        <a:t>medical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19 non-expert, 6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7 expert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27121"/>
                  </a:ext>
                </a:extLst>
              </a:tr>
              <a:tr h="480632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latin typeface="+mj-lt"/>
                        </a:rPr>
                        <a:t>Statistical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>
                          <a:latin typeface="+mj-lt"/>
                        </a:rPr>
                        <a:t>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Correlations</a:t>
                      </a:r>
                      <a:r>
                        <a:rPr lang="fr-FR" sz="1400" dirty="0">
                          <a:latin typeface="+mj-lt"/>
                        </a:rPr>
                        <a:t>, </a:t>
                      </a:r>
                      <a:r>
                        <a:rPr lang="fr-FR" sz="1400" dirty="0" err="1">
                          <a:latin typeface="+mj-lt"/>
                        </a:rPr>
                        <a:t>regression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analysis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Correlations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Regression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analysis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59755"/>
                  </a:ext>
                </a:extLst>
              </a:tr>
              <a:tr h="480632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j-lt"/>
                        </a:rPr>
                        <a:t>Main</a:t>
                      </a:r>
                      <a:br>
                        <a:rPr lang="fr-FR" sz="1400" b="1" dirty="0">
                          <a:latin typeface="+mj-lt"/>
                        </a:rPr>
                      </a:br>
                      <a:r>
                        <a:rPr lang="fr-FR" sz="1400" b="1" dirty="0" err="1">
                          <a:latin typeface="+mj-lt"/>
                        </a:rPr>
                        <a:t>findings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Recommendations</a:t>
                      </a:r>
                      <a:r>
                        <a:rPr lang="fr-FR" sz="1400" dirty="0">
                          <a:latin typeface="+mj-lt"/>
                        </a:rPr>
                        <a:t> on HEVC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>
                          <a:latin typeface="+mj-lt"/>
                        </a:rPr>
                        <a:t>compression </a:t>
                      </a:r>
                      <a:r>
                        <a:rPr lang="fr-FR" sz="1400" dirty="0" err="1">
                          <a:latin typeface="+mj-lt"/>
                        </a:rPr>
                        <a:t>thresholds</a:t>
                      </a:r>
                      <a:r>
                        <a:rPr lang="fr-FR" sz="1400" dirty="0">
                          <a:latin typeface="+mj-lt"/>
                        </a:rPr>
                        <a:t> to </a:t>
                      </a:r>
                      <a:r>
                        <a:rPr lang="fr-FR" sz="1400" dirty="0" err="1">
                          <a:latin typeface="+mj-lt"/>
                        </a:rPr>
                        <a:t>keep</a:t>
                      </a:r>
                      <a:r>
                        <a:rPr lang="fr-FR" sz="1400" dirty="0">
                          <a:latin typeface="+mj-lt"/>
                        </a:rPr>
                        <a:t> diagnostic </a:t>
                      </a:r>
                      <a:r>
                        <a:rPr lang="fr-FR" sz="1400" dirty="0" err="1">
                          <a:latin typeface="+mj-lt"/>
                        </a:rPr>
                        <a:t>accuracy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A maximum value for HEVC QP </a:t>
                      </a:r>
                      <a:r>
                        <a:rPr lang="fr-FR" sz="1400" dirty="0" err="1">
                          <a:latin typeface="+mj-lt"/>
                        </a:rPr>
                        <a:t>was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recommended</a:t>
                      </a:r>
                      <a:r>
                        <a:rPr lang="fr-FR" sz="1400" dirty="0">
                          <a:latin typeface="+mj-lt"/>
                        </a:rPr>
                        <a:t> for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endoscopic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video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j-lt"/>
                        </a:rPr>
                        <a:t>Lossy</a:t>
                      </a:r>
                      <a:r>
                        <a:rPr lang="fr-FR" sz="1400" dirty="0">
                          <a:latin typeface="+mj-lt"/>
                        </a:rPr>
                        <a:t> compression </a:t>
                      </a:r>
                      <a:r>
                        <a:rPr lang="fr-FR" sz="1400" dirty="0" err="1">
                          <a:latin typeface="+mj-lt"/>
                        </a:rPr>
                        <a:t>could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be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used</a:t>
                      </a:r>
                      <a:r>
                        <a:rPr lang="fr-FR" sz="1400" dirty="0">
                          <a:latin typeface="+mj-lt"/>
                        </a:rPr>
                        <a:t> up to a certain</a:t>
                      </a:r>
                      <a:br>
                        <a:rPr lang="fr-FR" sz="1400" dirty="0">
                          <a:latin typeface="+mj-lt"/>
                        </a:rPr>
                      </a:br>
                      <a:r>
                        <a:rPr lang="fr-FR" sz="1400" dirty="0" err="1">
                          <a:latin typeface="+mj-lt"/>
                        </a:rPr>
                        <a:t>threshold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while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preserving</a:t>
                      </a:r>
                      <a:endParaRPr lang="fr-FR" sz="1400" dirty="0">
                        <a:latin typeface="+mj-lt"/>
                      </a:endParaRPr>
                    </a:p>
                    <a:p>
                      <a:r>
                        <a:rPr lang="fr-FR" sz="1400" dirty="0" err="1">
                          <a:latin typeface="+mj-lt"/>
                        </a:rPr>
                        <a:t>perceived</a:t>
                      </a:r>
                      <a:r>
                        <a:rPr lang="fr-FR" sz="1400" dirty="0">
                          <a:latin typeface="+mj-lt"/>
                        </a:rPr>
                        <a:t> </a:t>
                      </a:r>
                      <a:r>
                        <a:rPr lang="fr-FR" sz="1400" dirty="0" err="1">
                          <a:latin typeface="+mj-lt"/>
                        </a:rPr>
                        <a:t>quality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15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13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2084</Words>
  <Application>Microsoft Office PowerPoint</Application>
  <PresentationFormat>Affichage à l'écran (16:9)</PresentationFormat>
  <Paragraphs>329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맑은 고딕</vt:lpstr>
      <vt:lpstr>Arial</vt:lpstr>
      <vt:lpstr>Calibri</vt:lpstr>
      <vt:lpstr>Cambria</vt:lpstr>
      <vt:lpstr>Wingdings</vt:lpstr>
      <vt:lpstr>Office Theme</vt:lpstr>
      <vt:lpstr>Custom Design</vt:lpstr>
      <vt:lpstr>Présentation PowerPoint</vt:lpstr>
      <vt:lpstr>Introduction</vt:lpstr>
      <vt:lpstr>Introduction</vt:lpstr>
      <vt:lpstr>Introduction</vt:lpstr>
      <vt:lpstr>Review of the methodologies</vt:lpstr>
      <vt:lpstr>Twelve studies</vt:lpstr>
      <vt:lpstr>Single stimulus methods</vt:lpstr>
      <vt:lpstr>Multi stimulus methods</vt:lpstr>
      <vt:lpstr>Multi stimulus methods</vt:lpstr>
      <vt:lpstr>Multi stimulus methods</vt:lpstr>
      <vt:lpstr>Discussion</vt:lpstr>
      <vt:lpstr>Discussion</vt:lpstr>
      <vt:lpstr>Discussion</vt:lpstr>
      <vt:lpstr>Bibliography</vt:lpstr>
      <vt:lpstr>New study</vt:lpstr>
      <vt:lpstr>Introduction</vt:lpstr>
      <vt:lpstr>Video quality assessment</vt:lpstr>
      <vt:lpstr>Video quality assessment</vt:lpstr>
      <vt:lpstr>Video quality assessment</vt:lpstr>
      <vt:lpstr>Video quality assessment</vt:lpstr>
      <vt:lpstr>Results</vt:lpstr>
      <vt:lpstr>Results</vt:lpstr>
      <vt:lpstr>Results</vt:lpstr>
      <vt:lpstr>Conclusions</vt:lpstr>
      <vt:lpstr>Thank you for your attention 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LEVEQUE Lucie</cp:lastModifiedBy>
  <cp:revision>1303</cp:revision>
  <dcterms:created xsi:type="dcterms:W3CDTF">2014-04-01T16:27:38Z</dcterms:created>
  <dcterms:modified xsi:type="dcterms:W3CDTF">2020-11-29T11:05:00Z</dcterms:modified>
</cp:coreProperties>
</file>