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4"/>
  </p:notesMasterIdLst>
  <p:sldIdLst>
    <p:sldId id="256" r:id="rId5"/>
    <p:sldId id="260" r:id="rId6"/>
    <p:sldId id="262" r:id="rId7"/>
    <p:sldId id="263" r:id="rId8"/>
    <p:sldId id="266" r:id="rId9"/>
    <p:sldId id="264" r:id="rId10"/>
    <p:sldId id="277" r:id="rId11"/>
    <p:sldId id="268" r:id="rId12"/>
    <p:sldId id="265" r:id="rId13"/>
    <p:sldId id="278" r:id="rId14"/>
    <p:sldId id="269" r:id="rId15"/>
    <p:sldId id="267" r:id="rId16"/>
    <p:sldId id="273" r:id="rId17"/>
    <p:sldId id="270" r:id="rId18"/>
    <p:sldId id="274" r:id="rId19"/>
    <p:sldId id="271" r:id="rId20"/>
    <p:sldId id="279" r:id="rId21"/>
    <p:sldId id="272" r:id="rId22"/>
    <p:sldId id="276" r:id="rId2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4BF75-9489-4020-9E4E-84808677652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375F2-511C-4931-AA44-97CB65C53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6313"/>
            <a:ext cx="9144000" cy="225985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9548"/>
            <a:ext cx="9144000" cy="14590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9"/>
          <p:cNvSpPr/>
          <p:nvPr userDrawn="1"/>
        </p:nvSpPr>
        <p:spPr>
          <a:xfrm>
            <a:off x="0" y="4645959"/>
            <a:ext cx="12188952" cy="22120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1963" y="4860751"/>
            <a:ext cx="1040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3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8" y="5898503"/>
            <a:ext cx="82296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9" y="4860751"/>
            <a:ext cx="812318" cy="82296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6" y="6041401"/>
            <a:ext cx="3960400" cy="6191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288" y="87313"/>
            <a:ext cx="11947525" cy="517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CUI markings</a:t>
            </a:r>
          </a:p>
        </p:txBody>
      </p:sp>
    </p:spTree>
    <p:extLst>
      <p:ext uri="{BB962C8B-B14F-4D97-AF65-F5344CB8AC3E}">
        <p14:creationId xmlns:p14="http://schemas.microsoft.com/office/powerpoint/2010/main" val="35713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64208"/>
            <a:ext cx="5638800" cy="45039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4208"/>
            <a:ext cx="5638800" cy="45039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36"/>
            <a:ext cx="11430000" cy="6949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681163"/>
            <a:ext cx="5613527" cy="497261"/>
          </a:xfrm>
        </p:spPr>
        <p:txBody>
          <a:bodyPr anchor="t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05107"/>
            <a:ext cx="5613527" cy="3884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41848" cy="497261"/>
          </a:xfrm>
        </p:spPr>
        <p:txBody>
          <a:bodyPr anchor="t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05107"/>
            <a:ext cx="5641848" cy="3884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36"/>
            <a:ext cx="4355167" cy="685800"/>
          </a:xfrm>
        </p:spPr>
        <p:txBody>
          <a:bodyPr anchor="ctr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465" y="859536"/>
            <a:ext cx="6636776" cy="5175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647265"/>
            <a:ext cx="4416552" cy="4389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its.bldrdoc.gov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589156"/>
            <a:ext cx="12192000" cy="274320"/>
          </a:xfrm>
          <a:prstGeom prst="rect">
            <a:avLst/>
          </a:prstGeom>
          <a:solidFill>
            <a:srgbClr val="014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854789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63859"/>
            <a:ext cx="11430000" cy="439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marR="0" lvl="0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9360"/>
            <a:ext cx="121919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B2F9756-37D5-43E7-BAF1-285C14F9A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12214231" cy="7315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8" y="123269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123269"/>
            <a:ext cx="451288" cy="4572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3407466" y="329213"/>
            <a:ext cx="2304288" cy="73152"/>
          </a:xfrm>
          <a:prstGeom prst="rect">
            <a:avLst/>
          </a:prstGeom>
          <a:gradFill flip="none" rotWithShape="1">
            <a:gsLst>
              <a:gs pos="0">
                <a:srgbClr val="E7798B"/>
              </a:gs>
              <a:gs pos="100000">
                <a:srgbClr val="E30025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87605" y="150939"/>
            <a:ext cx="10526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2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sp>
        <p:nvSpPr>
          <p:cNvPr id="13" name="Rectangle 12">
            <a:hlinkClick r:id="rId11"/>
          </p:cNvPr>
          <p:cNvSpPr/>
          <p:nvPr userDrawn="1"/>
        </p:nvSpPr>
        <p:spPr>
          <a:xfrm>
            <a:off x="7424189" y="6589156"/>
            <a:ext cx="144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www.its.bldrdoc.gov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71804" y="6589156"/>
            <a:ext cx="5640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Institute for Telecommunication Sciences • Boulder, Colorado • </a:t>
            </a:r>
          </a:p>
        </p:txBody>
      </p:sp>
    </p:spTree>
    <p:extLst>
      <p:ext uri="{BB962C8B-B14F-4D97-AF65-F5344CB8AC3E}">
        <p14:creationId xmlns:p14="http://schemas.microsoft.com/office/powerpoint/2010/main" val="7175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marR="0" indent="-233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>
          <a:srgbClr val="173662"/>
        </a:buClr>
        <a:buSzTx/>
        <a:buFont typeface="Calibri" panose="020F0502020204030204" pitchFamily="34" charset="0"/>
        <a:buChar char="●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marR="0" indent="-1635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marR="0" indent="-1206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marR="0" indent="-111125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Calibri" panose="020F0502020204030204" pitchFamily="34" charset="0"/>
        <a:buChar char="‐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marR="0" indent="-11906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TIA/NRMetricFramewor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bldrdoc.gov/publications/3235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rriam-webster.com/dictionary/unglamoro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Reference Metric Research Paradigm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Margaret H. Pinson</a:t>
            </a:r>
            <a:br>
              <a:rPr lang="en-US" dirty="0"/>
            </a:br>
            <a:r>
              <a:rPr lang="en-US" dirty="0">
                <a:hlinkClick r:id="rId2"/>
              </a:rPr>
              <a:t>mpinson@ntia.gov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5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EC78-D75E-47E0-9463-112608F9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Scatter Plot — Lower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51C8-F32F-4298-895A-13EDF6B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4515-B45A-4F31-A69F-D2DF53FF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7C8F9-15BC-402A-A87A-E964620D92E2}"/>
              </a:ext>
            </a:extLst>
          </p:cNvPr>
          <p:cNvSpPr txBox="1"/>
          <p:nvPr/>
        </p:nvSpPr>
        <p:spPr>
          <a:xfrm>
            <a:off x="4033931" y="5208576"/>
            <a:ext cx="41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RCA</a:t>
            </a:r>
            <a:r>
              <a:rPr lang="en-US" sz="2800" dirty="0"/>
              <a:t> </a:t>
            </a:r>
            <a:r>
              <a:rPr lang="en-US" sz="2400" dirty="0"/>
              <a:t>Parameter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88B83-95FC-4854-98DC-3028CF354DD7}"/>
              </a:ext>
            </a:extLst>
          </p:cNvPr>
          <p:cNvSpPr txBox="1"/>
          <p:nvPr/>
        </p:nvSpPr>
        <p:spPr>
          <a:xfrm rot="16200000">
            <a:off x="2024813" y="3233156"/>
            <a:ext cx="29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2851AAB-5414-4E78-A04F-CE6426A6C713}"/>
              </a:ext>
            </a:extLst>
          </p:cNvPr>
          <p:cNvSpPr/>
          <p:nvPr/>
        </p:nvSpPr>
        <p:spPr>
          <a:xfrm flipH="1">
            <a:off x="4033926" y="1978090"/>
            <a:ext cx="4124123" cy="322767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77528-4A54-4CCB-AD69-8996363C399B}"/>
              </a:ext>
            </a:extLst>
          </p:cNvPr>
          <p:cNvSpPr txBox="1"/>
          <p:nvPr/>
        </p:nvSpPr>
        <p:spPr>
          <a:xfrm>
            <a:off x="3600836" y="5466205"/>
            <a:ext cx="86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  <a:p>
            <a:pPr algn="ctr"/>
            <a:r>
              <a:rPr lang="en-US" sz="2400" dirty="0"/>
              <a:t>(min)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65DCC-690D-43F9-9328-3180FB525560}"/>
              </a:ext>
            </a:extLst>
          </p:cNvPr>
          <p:cNvSpPr txBox="1"/>
          <p:nvPr/>
        </p:nvSpPr>
        <p:spPr>
          <a:xfrm>
            <a:off x="7623110" y="5506738"/>
            <a:ext cx="111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  <a:p>
            <a:pPr algn="ctr"/>
            <a:r>
              <a:rPr lang="en-US" sz="2400" dirty="0"/>
              <a:t>(max)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FFFB0-4041-4356-B1C1-748F5AD949A5}"/>
              </a:ext>
            </a:extLst>
          </p:cNvPr>
          <p:cNvSpPr txBox="1"/>
          <p:nvPr/>
        </p:nvSpPr>
        <p:spPr>
          <a:xfrm rot="16200000">
            <a:off x="3360937" y="4803509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BC9AE-B280-4A82-9966-AB2FF4177672}"/>
              </a:ext>
            </a:extLst>
          </p:cNvPr>
          <p:cNvSpPr txBox="1"/>
          <p:nvPr/>
        </p:nvSpPr>
        <p:spPr>
          <a:xfrm rot="16200000">
            <a:off x="3360938" y="1912324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352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Level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58636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CCRIQ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CID2013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CCRIQ2 &amp; VIME1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ITS4S2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LIVE-Wild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ITS4S3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ITS4S4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KonViD-1K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AGH/NTIA/Dolby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vqegHDcuts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F35834-31BF-42C4-AC48-FF1BA9181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4489" r="8374" b="5306"/>
          <a:stretch/>
        </p:blipFill>
        <p:spPr>
          <a:xfrm>
            <a:off x="4552336" y="854789"/>
            <a:ext cx="7462897" cy="56418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E0464D-E534-42E3-86DA-96C91BD22B3F}"/>
              </a:ext>
            </a:extLst>
          </p:cNvPr>
          <p:cNvCxnSpPr>
            <a:cxnSpLocks/>
          </p:cNvCxnSpPr>
          <p:nvPr/>
        </p:nvCxnSpPr>
        <p:spPr>
          <a:xfrm>
            <a:off x="577223" y="5901611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23A8BB-954D-4E63-AE64-A1FBA7A10D6C}"/>
              </a:ext>
            </a:extLst>
          </p:cNvPr>
          <p:cNvSpPr txBox="1"/>
          <p:nvPr/>
        </p:nvSpPr>
        <p:spPr>
          <a:xfrm rot="16200000">
            <a:off x="-937056" y="4998490"/>
            <a:ext cx="265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Professional videographers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EA57BA-FCA4-468B-B58B-8703A7C25FE6}"/>
              </a:ext>
            </a:extLst>
          </p:cNvPr>
          <p:cNvCxnSpPr>
            <a:cxnSpLocks/>
          </p:cNvCxnSpPr>
          <p:nvPr/>
        </p:nvCxnSpPr>
        <p:spPr>
          <a:xfrm>
            <a:off x="577223" y="5676121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639084-7CBE-4D70-BCDE-B0C216BD8D62}"/>
              </a:ext>
            </a:extLst>
          </p:cNvPr>
          <p:cNvCxnSpPr>
            <a:cxnSpLocks/>
          </p:cNvCxnSpPr>
          <p:nvPr/>
        </p:nvCxnSpPr>
        <p:spPr>
          <a:xfrm>
            <a:off x="587829" y="6127100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/>
              <a:t>Black Level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21052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65951E-251F-4209-BACD-EDED776C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4218" r="7743" b="5442"/>
          <a:stretch/>
        </p:blipFill>
        <p:spPr>
          <a:xfrm>
            <a:off x="4413379" y="854789"/>
            <a:ext cx="7613095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8"/>
            <a:ext cx="4171336" cy="920557"/>
          </a:xfrm>
        </p:spPr>
        <p:txBody>
          <a:bodyPr>
            <a:normAutofit fontScale="90000"/>
          </a:bodyPr>
          <a:lstStyle/>
          <a:p>
            <a:r>
              <a:rPr lang="en-US" dirty="0"/>
              <a:t>Pan Speed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0.70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26635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059D617-3C1B-4511-8442-AC9DDB38D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4489" r="7713" b="5306"/>
          <a:stretch/>
        </p:blipFill>
        <p:spPr>
          <a:xfrm>
            <a:off x="4450701" y="849605"/>
            <a:ext cx="7258668" cy="56418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4C2996-E069-462A-940C-96A3555AFD2A}"/>
              </a:ext>
            </a:extLst>
          </p:cNvPr>
          <p:cNvCxnSpPr>
            <a:cxnSpLocks/>
          </p:cNvCxnSpPr>
          <p:nvPr/>
        </p:nvCxnSpPr>
        <p:spPr>
          <a:xfrm>
            <a:off x="587829" y="4683967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1D808C-D5B2-44D4-938C-5E1A4334C083}"/>
              </a:ext>
            </a:extLst>
          </p:cNvPr>
          <p:cNvSpPr txBox="1"/>
          <p:nvPr/>
        </p:nvSpPr>
        <p:spPr>
          <a:xfrm rot="16200000">
            <a:off x="-671133" y="4499301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 dataset</a:t>
            </a:r>
          </a:p>
        </p:txBody>
      </p:sp>
    </p:spTree>
    <p:extLst>
      <p:ext uri="{BB962C8B-B14F-4D97-AF65-F5344CB8AC3E}">
        <p14:creationId xmlns:p14="http://schemas.microsoft.com/office/powerpoint/2010/main" val="338509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881516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Noise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0.35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86063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8DB5CC8-F8FF-4354-B310-D69C2F57D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4489" r="7907" b="5579"/>
          <a:stretch/>
        </p:blipFill>
        <p:spPr>
          <a:xfrm>
            <a:off x="4555976" y="810562"/>
            <a:ext cx="7255024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Blockiness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0.80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27126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F57019F-46D3-46AE-9B02-B5B84C74C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4354" r="8570" b="5714"/>
          <a:stretch/>
        </p:blipFill>
        <p:spPr>
          <a:xfrm>
            <a:off x="4310744" y="854789"/>
            <a:ext cx="7579366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/>
              <a:t>Super Saturation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0.05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45750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911A7E8-84BE-479E-B66E-F13CD417E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4354" r="8519" b="5714"/>
          <a:stretch/>
        </p:blipFill>
        <p:spPr>
          <a:xfrm>
            <a:off x="4552336" y="854789"/>
            <a:ext cx="7263560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EC78-D75E-47E0-9463-112608F9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Scatter Plot — Upper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51C8-F32F-4298-895A-13EDF6B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4515-B45A-4F31-A69F-D2DF53FF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DC7A-2B65-4400-95AD-5EAB9677F8D4}"/>
              </a:ext>
            </a:extLst>
          </p:cNvPr>
          <p:cNvCxnSpPr/>
          <p:nvPr/>
        </p:nvCxnSpPr>
        <p:spPr>
          <a:xfrm>
            <a:off x="4033942" y="2179527"/>
            <a:ext cx="0" cy="3041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1B237-D6DC-41EA-9DC0-1D731C30A23D}"/>
              </a:ext>
            </a:extLst>
          </p:cNvPr>
          <p:cNvCxnSpPr>
            <a:cxnSpLocks/>
          </p:cNvCxnSpPr>
          <p:nvPr/>
        </p:nvCxnSpPr>
        <p:spPr>
          <a:xfrm>
            <a:off x="4033942" y="5221306"/>
            <a:ext cx="4124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77C8F9-15BC-402A-A87A-E964620D92E2}"/>
              </a:ext>
            </a:extLst>
          </p:cNvPr>
          <p:cNvSpPr txBox="1"/>
          <p:nvPr/>
        </p:nvSpPr>
        <p:spPr>
          <a:xfrm>
            <a:off x="4033942" y="5479991"/>
            <a:ext cx="41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RCA</a:t>
            </a:r>
            <a:r>
              <a:rPr lang="en-US" sz="2800" dirty="0"/>
              <a:t> </a:t>
            </a:r>
            <a:r>
              <a:rPr lang="en-US" sz="2400" dirty="0"/>
              <a:t>Parameter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88B83-95FC-4854-98DC-3028CF354DD7}"/>
              </a:ext>
            </a:extLst>
          </p:cNvPr>
          <p:cNvSpPr txBox="1"/>
          <p:nvPr/>
        </p:nvSpPr>
        <p:spPr>
          <a:xfrm rot="16200000">
            <a:off x="1989834" y="3469583"/>
            <a:ext cx="304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EF5AF74-10D3-4FD5-81FA-1C78D49AFDD3}"/>
              </a:ext>
            </a:extLst>
          </p:cNvPr>
          <p:cNvSpPr/>
          <p:nvPr/>
        </p:nvSpPr>
        <p:spPr>
          <a:xfrm flipV="1">
            <a:off x="4033940" y="2179523"/>
            <a:ext cx="4124119" cy="304178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6C5D-DDCA-49FA-A9B7-91F59786FFDF}"/>
              </a:ext>
            </a:extLst>
          </p:cNvPr>
          <p:cNvSpPr txBox="1"/>
          <p:nvPr/>
        </p:nvSpPr>
        <p:spPr>
          <a:xfrm>
            <a:off x="3600836" y="5466205"/>
            <a:ext cx="86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  <a:p>
            <a:pPr algn="ctr"/>
            <a:r>
              <a:rPr lang="en-US" sz="2400" dirty="0"/>
              <a:t>(min)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0D94A-D576-461F-A860-2310FBE0496E}"/>
              </a:ext>
            </a:extLst>
          </p:cNvPr>
          <p:cNvSpPr txBox="1"/>
          <p:nvPr/>
        </p:nvSpPr>
        <p:spPr>
          <a:xfrm>
            <a:off x="7623110" y="5506738"/>
            <a:ext cx="111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  <a:p>
            <a:pPr algn="ctr"/>
            <a:r>
              <a:rPr lang="en-US" sz="2400" dirty="0"/>
              <a:t>(max)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98D29-A135-4C40-9F25-A1A653B83FFA}"/>
              </a:ext>
            </a:extLst>
          </p:cNvPr>
          <p:cNvSpPr txBox="1"/>
          <p:nvPr/>
        </p:nvSpPr>
        <p:spPr>
          <a:xfrm rot="16200000">
            <a:off x="3360951" y="4827560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D0E4A-9559-4F28-B1A8-A5AB4144A685}"/>
              </a:ext>
            </a:extLst>
          </p:cNvPr>
          <p:cNvSpPr txBox="1"/>
          <p:nvPr/>
        </p:nvSpPr>
        <p:spPr>
          <a:xfrm rot="16200000">
            <a:off x="3360945" y="2079793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200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4DF481-0C91-4552-B520-690D8238E6BC}"/>
              </a:ext>
            </a:extLst>
          </p:cNvPr>
          <p:cNvCxnSpPr>
            <a:cxnSpLocks/>
          </p:cNvCxnSpPr>
          <p:nvPr/>
        </p:nvCxnSpPr>
        <p:spPr>
          <a:xfrm>
            <a:off x="577223" y="4692445"/>
            <a:ext cx="453313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8"/>
            <a:ext cx="4171336" cy="949897"/>
          </a:xfrm>
        </p:spPr>
        <p:txBody>
          <a:bodyPr>
            <a:normAutofit fontScale="90000"/>
          </a:bodyPr>
          <a:lstStyle/>
          <a:p>
            <a:r>
              <a:rPr lang="en-US" dirty="0"/>
              <a:t>Pallid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0.05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56853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AGH/NTIA/Dolby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ITS4S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vqegHDcuts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, qr code&#10;&#10;Description automatically generated">
            <a:extLst>
              <a:ext uri="{FF2B5EF4-FFF2-40B4-BE49-F238E27FC236}">
                <a16:creationId xmlns:a16="http://schemas.microsoft.com/office/drawing/2014/main" id="{F37D35CE-957C-451E-8553-05AD129D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898" r="7855" b="5306"/>
          <a:stretch/>
        </p:blipFill>
        <p:spPr>
          <a:xfrm>
            <a:off x="4262891" y="878944"/>
            <a:ext cx="7548109" cy="56418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7A0FA1-454E-441E-9092-954517A6A3E1}"/>
              </a:ext>
            </a:extLst>
          </p:cNvPr>
          <p:cNvCxnSpPr>
            <a:cxnSpLocks/>
          </p:cNvCxnSpPr>
          <p:nvPr/>
        </p:nvCxnSpPr>
        <p:spPr>
          <a:xfrm>
            <a:off x="577223" y="4432040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07C9FA-1E19-4635-B728-9ABE82DD13A5}"/>
              </a:ext>
            </a:extLst>
          </p:cNvPr>
          <p:cNvSpPr txBox="1"/>
          <p:nvPr/>
        </p:nvSpPr>
        <p:spPr>
          <a:xfrm rot="16200000">
            <a:off x="-994850" y="4431140"/>
            <a:ext cx="277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safety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AFECB0-A270-4EC4-AA0B-FDE1C230643C}"/>
              </a:ext>
            </a:extLst>
          </p:cNvPr>
          <p:cNvCxnSpPr>
            <a:cxnSpLocks/>
          </p:cNvCxnSpPr>
          <p:nvPr/>
        </p:nvCxnSpPr>
        <p:spPr>
          <a:xfrm>
            <a:off x="587829" y="3429000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4EB9AC-B642-49A2-8A40-0D0E58C9C9D7}"/>
              </a:ext>
            </a:extLst>
          </p:cNvPr>
          <p:cNvCxnSpPr>
            <a:cxnSpLocks/>
          </p:cNvCxnSpPr>
          <p:nvPr/>
        </p:nvCxnSpPr>
        <p:spPr>
          <a:xfrm>
            <a:off x="577223" y="5865844"/>
            <a:ext cx="453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4E8CB6-4AE8-4B2D-A2EA-D598EC5FB230}"/>
              </a:ext>
            </a:extLst>
          </p:cNvPr>
          <p:cNvCxnSpPr>
            <a:cxnSpLocks/>
          </p:cNvCxnSpPr>
          <p:nvPr/>
        </p:nvCxnSpPr>
        <p:spPr>
          <a:xfrm>
            <a:off x="578498" y="3429000"/>
            <a:ext cx="0" cy="2436844"/>
          </a:xfrm>
          <a:prstGeom prst="line">
            <a:avLst/>
          </a:prstGeom>
          <a:ln w="28575"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8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1B33-4ED2-4087-8CEB-D342321BC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You Contribute?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C1ED9-21B3-4F86-8F56-C005B1473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https://github.com/NTIA/NRMetricFramework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0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9182-CE7E-49F6-B1E4-37064106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Work—Limited Scope, No Camera Impairments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6046-7CAA-4723-85BB-89F4675D6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64208"/>
            <a:ext cx="3864699" cy="4503977"/>
          </a:xfrm>
        </p:spPr>
        <p:txBody>
          <a:bodyPr/>
          <a:lstStyle/>
          <a:p>
            <a:r>
              <a:rPr lang="en-US" dirty="0"/>
              <a:t>Limit scope</a:t>
            </a:r>
          </a:p>
          <a:p>
            <a:pPr lvl="1"/>
            <a:r>
              <a:rPr lang="en-US" dirty="0"/>
              <a:t>Simplify, few impairments</a:t>
            </a:r>
          </a:p>
          <a:p>
            <a:pPr lvl="1"/>
            <a:r>
              <a:rPr lang="en-US" dirty="0"/>
              <a:t>External validity problems</a:t>
            </a:r>
          </a:p>
          <a:p>
            <a:pPr lvl="1"/>
            <a:r>
              <a:rPr lang="en-US" dirty="0"/>
              <a:t>Visual patterns differ</a:t>
            </a:r>
          </a:p>
          <a:p>
            <a:r>
              <a:rPr lang="en-US" dirty="0"/>
              <a:t>VQEG validation test</a:t>
            </a:r>
          </a:p>
          <a:p>
            <a:pPr lvl="1"/>
            <a:r>
              <a:rPr lang="en-US" dirty="0"/>
              <a:t>FR, RR, Hybrid, …</a:t>
            </a:r>
          </a:p>
          <a:p>
            <a:pPr lvl="1"/>
            <a:r>
              <a:rPr lang="en-US" dirty="0"/>
              <a:t>Good quality SRC </a:t>
            </a:r>
          </a:p>
          <a:p>
            <a:r>
              <a:rPr lang="en-US" dirty="0"/>
              <a:t>Expand scope?</a:t>
            </a:r>
          </a:p>
          <a:p>
            <a:pPr lvl="1"/>
            <a:r>
              <a:rPr lang="en-US" dirty="0"/>
              <a:t>Not observed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0AEBAE-06D9-4A8D-A1FA-28166B2AF1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5699" y="1540589"/>
            <a:ext cx="7565301" cy="378588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9B6DD-70FF-493F-8B38-04B262F9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5F15-0B9A-4BB2-A759-878118A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E1639-5638-45F8-8492-74D0544D23BC}"/>
              </a:ext>
            </a:extLst>
          </p:cNvPr>
          <p:cNvSpPr txBox="1"/>
          <p:nvPr/>
        </p:nvSpPr>
        <p:spPr>
          <a:xfrm>
            <a:off x="4273420" y="5570376"/>
            <a:ext cx="753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Margaret H. Pinson, "</a:t>
            </a:r>
            <a:r>
              <a:rPr lang="en-US" dirty="0">
                <a:hlinkClick r:id="rId3"/>
              </a:rPr>
              <a:t>Analysis of No-Reference Metrics for Image and Video Quality of Consumer Applications</a:t>
            </a:r>
            <a:r>
              <a:rPr lang="en-US" dirty="0"/>
              <a:t>," NTIA Technical Memo TM-20-547, Jan. 2020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4301BB-C088-48DF-A040-E39D242E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unglamorous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8097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3839-37D7-41D7-A840-012C2B77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 Metric Design Problems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46D54C-DD31-497A-8A2E-B0D2FE69A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Resources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5DE2D0-75AB-439C-96C7-4CBE87E64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2305106"/>
            <a:ext cx="5613527" cy="4161007"/>
          </a:xfrm>
        </p:spPr>
        <p:txBody>
          <a:bodyPr>
            <a:normAutofit/>
          </a:bodyPr>
          <a:lstStyle/>
          <a:p>
            <a:r>
              <a:rPr lang="en-US" dirty="0"/>
              <a:t>NORM design specifications </a:t>
            </a:r>
          </a:p>
          <a:p>
            <a:r>
              <a:rPr lang="en-US" dirty="0"/>
              <a:t>12 datasets</a:t>
            </a:r>
          </a:p>
          <a:p>
            <a:pPr lvl="1"/>
            <a:r>
              <a:rPr lang="en-US" dirty="0"/>
              <a:t>4,655 images, camera capture</a:t>
            </a:r>
          </a:p>
          <a:p>
            <a:pPr lvl="1"/>
            <a:r>
              <a:rPr lang="en-US" dirty="0"/>
              <a:t>1,989 videos, camera capture</a:t>
            </a:r>
          </a:p>
          <a:p>
            <a:pPr lvl="1"/>
            <a:r>
              <a:rPr lang="en-US" dirty="0"/>
              <a:t>3,188 videos, simulated broadcast</a:t>
            </a:r>
          </a:p>
          <a:p>
            <a:r>
              <a:rPr lang="en-US" dirty="0"/>
              <a:t>NR Metric Framework </a:t>
            </a:r>
          </a:p>
          <a:p>
            <a:r>
              <a:rPr lang="en-US" dirty="0"/>
              <a:t>Significance test</a:t>
            </a:r>
          </a:p>
          <a:p>
            <a:r>
              <a:rPr lang="en-US" dirty="0"/>
              <a:t>Diverse researchers</a:t>
            </a:r>
          </a:p>
          <a:p>
            <a:pPr lvl="1"/>
            <a:r>
              <a:rPr lang="en-US" dirty="0"/>
              <a:t>Unfocused, different 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EE9BE8-AA37-47BD-B056-E3B5E71E5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Design Challenges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0133012-AE1D-4479-B4DF-032EFECC5D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Root cause analysis (RCA)</a:t>
            </a:r>
          </a:p>
          <a:p>
            <a:r>
              <a:rPr lang="en-US" dirty="0"/>
              <a:t>Incremental improvement</a:t>
            </a:r>
          </a:p>
          <a:p>
            <a:r>
              <a:rPr lang="en-US" dirty="0"/>
              <a:t>MOS is a function of application </a:t>
            </a:r>
          </a:p>
          <a:p>
            <a:pPr lvl="1"/>
            <a:r>
              <a:rPr lang="en-US" dirty="0"/>
              <a:t>Simple way to adjust (recipe)</a:t>
            </a:r>
          </a:p>
          <a:p>
            <a:r>
              <a:rPr lang="en-US" dirty="0"/>
              <a:t>Broad scope</a:t>
            </a:r>
          </a:p>
          <a:p>
            <a:pPr lvl="1"/>
            <a:r>
              <a:rPr lang="en-US" dirty="0"/>
              <a:t>Camera impairments </a:t>
            </a:r>
          </a:p>
          <a:p>
            <a:pPr lvl="1"/>
            <a:r>
              <a:rPr lang="en-US" dirty="0"/>
              <a:t>Modern cameras</a:t>
            </a:r>
          </a:p>
          <a:p>
            <a:pPr lvl="1"/>
            <a:r>
              <a:rPr lang="en-US" dirty="0"/>
              <a:t>Videographer </a:t>
            </a:r>
          </a:p>
          <a:p>
            <a:pPr lvl="1"/>
            <a:r>
              <a:rPr lang="en-US" dirty="0"/>
              <a:t>Any scene</a:t>
            </a:r>
          </a:p>
          <a:p>
            <a:pPr lvl="1"/>
            <a:r>
              <a:rPr lang="en-US" dirty="0"/>
              <a:t>Diverse applications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7E6A4-500E-4571-99D8-B21E895D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D613E-C8B7-4890-B363-CEE0CB8C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0E8A347F-475A-439F-84ED-EBEF00FF0E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RCA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𝑀𝑂𝑆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0E8A347F-475A-439F-84ED-EBEF00FF0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965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A7CB17-1342-4EF9-AECF-C6072822A86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marR="0" indent="182880" algn="just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pc="-5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accPr>
                      <m:e>
                        <m:r>
                          <a:rPr lang="x-none" sz="24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𝑀𝑂𝑆</m:t>
                        </m:r>
                      </m:e>
                    </m:acc>
                    <m:r>
                      <a:rPr lang="en-US" sz="2400" i="1" spc="-5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=5−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a:rPr lang="en-US" sz="24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sz="24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400" b="0" i="1" spc="-5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4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163512" lvl="1"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dirty="0"/>
                  <a:t>weight for RCA parameter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</a:p>
              <a:p>
                <a:pPr marL="163512" lvl="1"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i="1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dirty="0"/>
                  <a:t>value of RCA parameter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</a:p>
              <a:p>
                <a:pPr marL="163512" lvl="1"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pc="-5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𝑁</m:t>
                    </m:r>
                    <m:r>
                      <a:rPr lang="en-US" sz="2000" b="0" i="1" spc="-5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dirty="0"/>
                  <a:t>		number of parameters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A7CB17-1342-4EF9-AECF-C6072822A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DE5F4A-FD89-4B92-BD26-3E9877B4D7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Functional programming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Split the research effort by impairment</a:t>
            </a:r>
          </a:p>
          <a:p>
            <a:r>
              <a:rPr lang="en-US" sz="2200" dirty="0"/>
              <a:t>Ignore impairment: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0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200" dirty="0"/>
              <a:t> = 0</a:t>
            </a:r>
          </a:p>
          <a:p>
            <a:endParaRPr lang="en-US" sz="2200" dirty="0"/>
          </a:p>
          <a:p>
            <a:r>
              <a:rPr lang="en-US" sz="2200" dirty="0"/>
              <a:t>Include</a:t>
            </a:r>
          </a:p>
          <a:p>
            <a:pPr lvl="1"/>
            <a:r>
              <a:rPr lang="en-US" sz="2000" dirty="0"/>
              <a:t>Image &amp; video</a:t>
            </a:r>
          </a:p>
          <a:p>
            <a:pPr lvl="1"/>
            <a:r>
              <a:rPr lang="en-US" sz="2000" dirty="0"/>
              <a:t>Camera capture (1</a:t>
            </a:r>
            <a:r>
              <a:rPr lang="en-US" sz="2000" baseline="30000" dirty="0"/>
              <a:t>st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Compression (2</a:t>
            </a:r>
            <a:r>
              <a:rPr lang="en-US" sz="2000" baseline="30000" dirty="0"/>
              <a:t>nd</a:t>
            </a:r>
            <a:r>
              <a:rPr lang="en-US" sz="2000" dirty="0"/>
              <a:t>)</a:t>
            </a:r>
          </a:p>
          <a:p>
            <a:r>
              <a:rPr lang="en-US" sz="2200" dirty="0"/>
              <a:t>Exclude</a:t>
            </a:r>
          </a:p>
          <a:p>
            <a:pPr lvl="1"/>
            <a:r>
              <a:rPr lang="en-US" sz="2000" dirty="0"/>
              <a:t>Temporal integration</a:t>
            </a:r>
          </a:p>
          <a:p>
            <a:pPr lvl="1"/>
            <a:r>
              <a:rPr lang="en-US" sz="2000" dirty="0"/>
              <a:t>Transmission errors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B0ED8-B2C2-43DD-9885-5D249B3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C8DF9-247F-4521-B980-28273A07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D8B46-5E09-41C7-952D-F3C6B61F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RCA?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BBFCFF-71CE-4618-A23E-3B5A4E9A9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RCA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CAE54-ADF6-472B-92F9-E2F6C1AC2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 influenced by multiple impairments</a:t>
            </a:r>
          </a:p>
          <a:p>
            <a:r>
              <a:rPr lang="en-US" dirty="0"/>
              <a:t>Datasets have different impairments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Severity</a:t>
            </a:r>
          </a:p>
          <a:p>
            <a:pPr lvl="1"/>
            <a:r>
              <a:rPr lang="en-US" dirty="0"/>
              <a:t>Relevance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a</a:t>
            </a:r>
            <a:r>
              <a:rPr lang="en-US" dirty="0"/>
              <a:t>pplication specific factor</a:t>
            </a:r>
          </a:p>
          <a:p>
            <a:r>
              <a:rPr lang="en-US" dirty="0"/>
              <a:t>Pearson correlation misleading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6338B-CAE9-4DBB-AEAD-6CB1DC847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RCA Training Strategies Evaluated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54C3A0-4BC3-4E95-9C53-CF020D10DE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Challenge dataset</a:t>
            </a:r>
          </a:p>
          <a:p>
            <a:pPr lvl="1"/>
            <a:r>
              <a:rPr lang="en-US" dirty="0"/>
              <a:t>Explore one impairment</a:t>
            </a:r>
          </a:p>
          <a:p>
            <a:pPr lvl="1"/>
            <a:r>
              <a:rPr lang="en-US" dirty="0"/>
              <a:t>Minimize other impairments</a:t>
            </a:r>
          </a:p>
          <a:p>
            <a:r>
              <a:rPr lang="en-US" dirty="0"/>
              <a:t>Look at scatter plots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5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F055A-E777-467D-8DE3-C1231AF9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E7C7-1904-4BD5-9BBF-A5D2D568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DCA504-E84B-4858-8E9D-1CDB50C8E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3984" r="8015" b="3761"/>
          <a:stretch/>
        </p:blipFill>
        <p:spPr>
          <a:xfrm>
            <a:off x="4053392" y="854789"/>
            <a:ext cx="7757608" cy="5636921"/>
          </a:xfr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62BFEFF-A840-4006-9771-1FFA9F0A5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41342"/>
              </p:ext>
            </p:extLst>
          </p:nvPr>
        </p:nvGraphicFramePr>
        <p:xfrm>
          <a:off x="381000" y="1906815"/>
          <a:ext cx="366693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  <a:gridCol w="815880">
                  <a:extLst>
                    <a:ext uri="{9D8B030D-6E8A-4147-A177-3AD203B41FA5}">
                      <a16:colId xmlns:a16="http://schemas.microsoft.com/office/drawing/2014/main" val="4102616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False Ranking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Ranking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Ranking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AGH/NTIA/Dolby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vqegHDcuts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AF236CA-277B-42B1-97E3-977C5539457A}"/>
              </a:ext>
            </a:extLst>
          </p:cNvPr>
          <p:cNvSpPr txBox="1">
            <a:spLocks/>
          </p:cNvSpPr>
          <p:nvPr/>
        </p:nvSpPr>
        <p:spPr>
          <a:xfrm>
            <a:off x="381000" y="1020589"/>
            <a:ext cx="3666931" cy="497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3363" marR="0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marR="0" indent="-1635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marR="0" indent="-1206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111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‐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1688" marR="0" indent="-1190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Sawatch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</a:t>
            </a:r>
            <a:r>
              <a:rPr lang="en-US" sz="35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Version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1921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EC78-D75E-47E0-9463-112608F9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Scatter Plot — Scatter Around a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51C8-F32F-4298-895A-13EDF6B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4515-B45A-4F31-A69F-D2DF53FF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3BA1179-F99B-4587-AABA-E512BDC92961}"/>
              </a:ext>
            </a:extLst>
          </p:cNvPr>
          <p:cNvSpPr/>
          <p:nvPr/>
        </p:nvSpPr>
        <p:spPr>
          <a:xfrm flipH="1">
            <a:off x="4033934" y="2473518"/>
            <a:ext cx="4124131" cy="3041779"/>
          </a:xfrm>
          <a:prstGeom prst="parallelogram">
            <a:avLst>
              <a:gd name="adj" fmla="val 8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CDC7A-2B65-4400-95AD-5EAB9677F8D4}"/>
              </a:ext>
            </a:extLst>
          </p:cNvPr>
          <p:cNvCxnSpPr/>
          <p:nvPr/>
        </p:nvCxnSpPr>
        <p:spPr>
          <a:xfrm>
            <a:off x="4033934" y="2473518"/>
            <a:ext cx="0" cy="3041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1B237-D6DC-41EA-9DC0-1D731C30A23D}"/>
              </a:ext>
            </a:extLst>
          </p:cNvPr>
          <p:cNvCxnSpPr>
            <a:cxnSpLocks/>
          </p:cNvCxnSpPr>
          <p:nvPr/>
        </p:nvCxnSpPr>
        <p:spPr>
          <a:xfrm>
            <a:off x="4033934" y="5515297"/>
            <a:ext cx="4124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77C8F9-15BC-402A-A87A-E964620D92E2}"/>
              </a:ext>
            </a:extLst>
          </p:cNvPr>
          <p:cNvSpPr txBox="1"/>
          <p:nvPr/>
        </p:nvSpPr>
        <p:spPr>
          <a:xfrm>
            <a:off x="4033934" y="5773982"/>
            <a:ext cx="41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RCA</a:t>
            </a:r>
            <a:r>
              <a:rPr lang="en-US" sz="2800" dirty="0"/>
              <a:t> </a:t>
            </a:r>
            <a:r>
              <a:rPr lang="en-US" sz="2400" dirty="0"/>
              <a:t>Parameter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88B83-95FC-4854-98DC-3028CF354DD7}"/>
              </a:ext>
            </a:extLst>
          </p:cNvPr>
          <p:cNvSpPr txBox="1"/>
          <p:nvPr/>
        </p:nvSpPr>
        <p:spPr>
          <a:xfrm rot="16200000">
            <a:off x="1989826" y="3763574"/>
            <a:ext cx="304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6854C-3288-4B95-A4AF-A358ECF49907}"/>
              </a:ext>
            </a:extLst>
          </p:cNvPr>
          <p:cNvSpPr txBox="1"/>
          <p:nvPr/>
        </p:nvSpPr>
        <p:spPr>
          <a:xfrm>
            <a:off x="3600836" y="5466205"/>
            <a:ext cx="86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  <a:p>
            <a:pPr algn="ctr"/>
            <a:r>
              <a:rPr lang="en-US" sz="2400" dirty="0"/>
              <a:t>(min)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CB879-F2C7-4B25-BCC0-BC385D923277}"/>
              </a:ext>
            </a:extLst>
          </p:cNvPr>
          <p:cNvSpPr txBox="1"/>
          <p:nvPr/>
        </p:nvSpPr>
        <p:spPr>
          <a:xfrm>
            <a:off x="7623110" y="5506738"/>
            <a:ext cx="111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  <a:p>
            <a:pPr algn="ctr"/>
            <a:r>
              <a:rPr lang="en-US" sz="2400" dirty="0"/>
              <a:t>(max)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1E180-9BEC-46AE-9A3E-6E3EFA0BCD7F}"/>
              </a:ext>
            </a:extLst>
          </p:cNvPr>
          <p:cNvSpPr txBox="1"/>
          <p:nvPr/>
        </p:nvSpPr>
        <p:spPr>
          <a:xfrm rot="16200000">
            <a:off x="3360951" y="5126140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3705A-CE64-437E-A272-FBCFAA991A13}"/>
              </a:ext>
            </a:extLst>
          </p:cNvPr>
          <p:cNvSpPr txBox="1"/>
          <p:nvPr/>
        </p:nvSpPr>
        <p:spPr>
          <a:xfrm rot="16200000">
            <a:off x="3360950" y="2389768"/>
            <a:ext cx="2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3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/>
              <a:t>Fine Detail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0.50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30970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AGH/NTIA/Dolby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vqegHDcuts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  <p:pic>
        <p:nvPicPr>
          <p:cNvPr id="4" name="Picture 3" descr="Diagram, qr code&#10;&#10;Description automatically generated">
            <a:extLst>
              <a:ext uri="{FF2B5EF4-FFF2-40B4-BE49-F238E27FC236}">
                <a16:creationId xmlns:a16="http://schemas.microsoft.com/office/drawing/2014/main" id="{0E87CDFC-F8D6-41DE-BA69-D73EEDD14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4625" r="8231" b="5170"/>
          <a:stretch/>
        </p:blipFill>
        <p:spPr>
          <a:xfrm>
            <a:off x="4422712" y="854789"/>
            <a:ext cx="7479915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6F8-54F8-4BEF-8BC0-2D4B42F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4171336" cy="925742"/>
          </a:xfrm>
        </p:spPr>
        <p:txBody>
          <a:bodyPr>
            <a:normAutofit fontScale="90000"/>
          </a:bodyPr>
          <a:lstStyle/>
          <a:p>
            <a:r>
              <a:rPr lang="en-US" dirty="0"/>
              <a:t>Blur</a:t>
            </a:r>
            <a:br>
              <a:rPr lang="en-US" dirty="0"/>
            </a:br>
            <a:r>
              <a:rPr lang="en-US" sz="32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3200" i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dirty="0"/>
              <a:t> = 0.80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E7BEE-4C80-486D-B4E2-0C475826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F4FB-3B9D-49B5-A696-85109953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/>
          </a:p>
        </p:txBody>
      </p:sp>
      <p:pic>
        <p:nvPicPr>
          <p:cNvPr id="17" name="Content Placeholder 15" descr="A close up of a green screen&#10;&#10;Description automatically generated">
            <a:extLst>
              <a:ext uri="{FF2B5EF4-FFF2-40B4-BE49-F238E27FC236}">
                <a16:creationId xmlns:a16="http://schemas.microsoft.com/office/drawing/2014/main" id="{625F9B5A-CE83-4ADE-896C-37CBC2BDB2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5037" r="7541" b="5153"/>
          <a:stretch/>
        </p:blipFill>
        <p:spPr>
          <a:xfrm>
            <a:off x="4552336" y="854789"/>
            <a:ext cx="7434148" cy="5641848"/>
          </a:xfr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B5CCAF-F3E9-4822-BE30-8999AEFA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97119"/>
              </p:ext>
            </p:extLst>
          </p:nvPr>
        </p:nvGraphicFramePr>
        <p:xfrm>
          <a:off x="1041142" y="1867574"/>
          <a:ext cx="2851051" cy="438912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349825561"/>
                    </a:ext>
                  </a:extLst>
                </a:gridCol>
                <a:gridCol w="1175447">
                  <a:extLst>
                    <a:ext uri="{9D8B030D-6E8A-4147-A177-3AD203B41FA5}">
                      <a16:colId xmlns:a16="http://schemas.microsoft.com/office/drawing/2014/main" val="594044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Image Dataset,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Camera Capture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Pearson Correlation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1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25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7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CID2013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2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CCRIQ2 &amp; VIME1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6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ITS4S2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170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LIVE-Wild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47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Capture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ITS4S3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ITS4S4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KonViD-1K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Dataset, Compression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Pearson Correlation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6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AGH/NTIA/Dolby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20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ITS4S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vqegHDcuts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30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7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TS">
      <a:dk1>
        <a:sysClr val="windowText" lastClr="000000"/>
      </a:dk1>
      <a:lt1>
        <a:sysClr val="window" lastClr="FFFFFF"/>
      </a:lt1>
      <a:dk2>
        <a:srgbClr val="173662"/>
      </a:dk2>
      <a:lt2>
        <a:srgbClr val="F8F8F8"/>
      </a:lt2>
      <a:accent1>
        <a:srgbClr val="275D90"/>
      </a:accent1>
      <a:accent2>
        <a:srgbClr val="E90025"/>
      </a:accent2>
      <a:accent3>
        <a:srgbClr val="A4BADC"/>
      </a:accent3>
      <a:accent4>
        <a:srgbClr val="E76F83"/>
      </a:accent4>
      <a:accent5>
        <a:srgbClr val="3D73A6"/>
      </a:accent5>
      <a:accent6>
        <a:srgbClr val="DCDCDC"/>
      </a:accent6>
      <a:hlink>
        <a:srgbClr val="275D90"/>
      </a:hlink>
      <a:folHlink>
        <a:srgbClr val="7A0014"/>
      </a:folHlink>
    </a:clrScheme>
    <a:fontScheme name="ITS PPT">
      <a:majorFont>
        <a:latin typeface="Palatino Linotyp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48320-8ACF-4893-BCBA-CCE6A2AA1FA0}" vid="{00B06E78-5F84-4694-A087-3E4F22B83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A8593AB44A4486FB55358833ADC4" ma:contentTypeVersion="6" ma:contentTypeDescription="Create a new document." ma:contentTypeScope="" ma:versionID="931c8e0cf429f818cc0859fc34e57732">
  <xsd:schema xmlns:xsd="http://www.w3.org/2001/XMLSchema" xmlns:xs="http://www.w3.org/2001/XMLSchema" xmlns:p="http://schemas.microsoft.com/office/2006/metadata/properties" xmlns:ns2="e0d7ad62-8e32-43ee-b9d5-28d55ba3e867" targetNamespace="http://schemas.microsoft.com/office/2006/metadata/properties" ma:root="true" ma:fieldsID="081068c447329b204370e61153bcd94a" ns2:_="">
    <xsd:import namespace="e0d7ad62-8e32-43ee-b9d5-28d55ba3e867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Category"/>
                <xsd:element ref="ns2:Topic" minOccurs="0"/>
                <xsd:element ref="ns2:Owner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ad62-8e32-43ee-b9d5-28d55ba3e867" elementFormDefault="qualified">
    <xsd:import namespace="http://schemas.microsoft.com/office/2006/documentManagement/types"/>
    <xsd:import namespace="http://schemas.microsoft.com/office/infopath/2007/PartnerControls"/>
    <xsd:element name="Doc_x0020_Type" ma:index="2" ma:displayName="Doc Type" ma:format="Dropdown" ma:internalName="Doc_x0020_Type">
      <xsd:simpleType>
        <xsd:restriction base="dms:Choice">
          <xsd:enumeration value="1. Policy"/>
          <xsd:enumeration value="2. Procedure"/>
          <xsd:enumeration value="3. Manuals"/>
          <xsd:enumeration value="4. Forms"/>
        </xsd:restriction>
      </xsd:simpleType>
    </xsd:element>
    <xsd:element name="Doc_x0020_Category" ma:index="3" ma:displayName="Doc Category" ma:format="Dropdown" ma:internalName="Doc_x0020_Category">
      <xsd:simpleType>
        <xsd:restriction base="dms:Choice">
          <xsd:enumeration value="CRADAs and Intellectual Property"/>
          <xsd:enumeration value="Editorial and Publications"/>
          <xsd:enumeration value="Facilities"/>
          <xsd:enumeration value="Human Resources"/>
          <xsd:enumeration value="IT"/>
          <xsd:enumeration value="Interagency Agreements"/>
          <xsd:enumeration value="Management and Administration"/>
          <xsd:enumeration value="Procurement and Purchasing"/>
          <xsd:enumeration value="Property"/>
          <xsd:enumeration value="S&amp;E Projects"/>
          <xsd:enumeration value="Safety and Security"/>
          <xsd:enumeration value="Software Development"/>
          <xsd:enumeration value="Training"/>
          <xsd:enumeration value="Travel"/>
        </xsd:restriction>
      </xsd:simpleType>
    </xsd:element>
    <xsd:element name="Topic" ma:index="4" nillable="true" ma:displayName="Topic" ma:internalName="Topic">
      <xsd:simpleType>
        <xsd:restriction base="dms:Text">
          <xsd:maxLength value="255"/>
        </xsd:restriction>
      </xsd:simpleType>
    </xsd:element>
    <xsd:element name="Owner_x0020_Name" ma:index="11" ma:displayName="Owner Name" ma:list="UserInfo" ma:SharePointGroup="0" ma:internalName="Owner_x0020_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e0d7ad62-8e32-43ee-b9d5-28d55ba3e867">ITS standard templates</Topic>
    <Doc_x0020_Category xmlns="e0d7ad62-8e32-43ee-b9d5-28d55ba3e867">Editorial and Publications</Doc_x0020_Category>
    <Owner_x0020_Name xmlns="e0d7ad62-8e32-43ee-b9d5-28d55ba3e867">
      <UserInfo>
        <DisplayName>Segre, Lilli</DisplayName>
        <AccountId>173</AccountId>
        <AccountType/>
      </UserInfo>
    </Owner_x0020_Name>
    <Doc_x0020_Type xmlns="e0d7ad62-8e32-43ee-b9d5-28d55ba3e867">4. Forms</Doc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211FF6-7294-47E6-8657-F0FB56F6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7ad62-8e32-43ee-b9d5-28d55ba3e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7CB0EB-E898-4BEE-8D32-DDE06CD75F89}">
  <ds:schemaRefs>
    <ds:schemaRef ds:uri="http://schemas.microsoft.com/office/2006/metadata/properties"/>
    <ds:schemaRef ds:uri="http://schemas.microsoft.com/office/infopath/2007/PartnerControls"/>
    <ds:schemaRef ds:uri="e0d7ad62-8e32-43ee-b9d5-28d55ba3e867"/>
  </ds:schemaRefs>
</ds:datastoreItem>
</file>

<file path=customXml/itemProps3.xml><?xml version="1.0" encoding="utf-8"?>
<ds:datastoreItem xmlns:ds="http://schemas.openxmlformats.org/officeDocument/2006/customXml" ds:itemID="{FEA9419B-6D8E-42DF-87EA-A4CA8D00FE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Presentation Template</Template>
  <TotalTime>358</TotalTime>
  <Words>973</Words>
  <Application>Microsoft Office PowerPoint</Application>
  <PresentationFormat>Widescreen</PresentationFormat>
  <Paragraphs>454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Palatino Linotype</vt:lpstr>
      <vt:lpstr>Times New Roman</vt:lpstr>
      <vt:lpstr>Wingdings</vt:lpstr>
      <vt:lpstr>Office Theme</vt:lpstr>
      <vt:lpstr>No Reference Metric Research Paradigm</vt:lpstr>
      <vt:lpstr>Prior Work—Limited Scope, No Camera Impairments</vt:lpstr>
      <vt:lpstr>NR Metric Design Problems</vt:lpstr>
      <vt:lpstr>From RCA to (MOS) ̂</vt:lpstr>
      <vt:lpstr>How to Train RCA?</vt:lpstr>
      <vt:lpstr>PowerPoint Presentation</vt:lpstr>
      <vt:lpstr>RCA Scatter Plot — Scatter Around a Line</vt:lpstr>
      <vt:lpstr>Fine Detail wp = 0.50</vt:lpstr>
      <vt:lpstr>Blur wp = 0.80</vt:lpstr>
      <vt:lpstr>RCA Scatter Plot — Lower Triangle</vt:lpstr>
      <vt:lpstr>White Level wp = 0.25</vt:lpstr>
      <vt:lpstr>Black Level wp = 0.25</vt:lpstr>
      <vt:lpstr>Pan Speed wp = 0.70</vt:lpstr>
      <vt:lpstr>Color Noise wp = 0.35</vt:lpstr>
      <vt:lpstr>Blockiness wp = 0.80</vt:lpstr>
      <vt:lpstr>Super Saturation wp = 0.05</vt:lpstr>
      <vt:lpstr>RCA Scatter Plot — Upper Triangle</vt:lpstr>
      <vt:lpstr>Pallid wp = 0.05</vt:lpstr>
      <vt:lpstr>Can You Contribute?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Pinson, Margaret</dc:creator>
  <cp:lastModifiedBy>Pinson, Margaret</cp:lastModifiedBy>
  <cp:revision>40</cp:revision>
  <dcterms:created xsi:type="dcterms:W3CDTF">2020-12-07T18:08:51Z</dcterms:created>
  <dcterms:modified xsi:type="dcterms:W3CDTF">2020-12-09T17:15:19Z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143e29e3-d6b2-4155-9ece-8270764932e8</vt:lpwstr>
  </property>
  <property fmtid="{D5CDD505-2E9C-101B-9397-08002B2CF9AE}" pid="3" name="ContentTypeId">
    <vt:lpwstr>0x010100EA44A8593AB44A4486FB55358833ADC4</vt:lpwstr>
  </property>
</Properties>
</file>