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FAB2E0C-53F7-4CE2-9307-C184B5A1972A}">
  <a:tblStyle styleId="{DFAB2E0C-53F7-4CE2-9307-C184B5A197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aleway-italic.fntdata"/><Relationship Id="rId12" Type="http://schemas.openxmlformats.org/officeDocument/2006/relationships/slide" Target="slides/slide6.xml"/><Relationship Id="rId34" Type="http://schemas.openxmlformats.org/officeDocument/2006/relationships/font" Target="fonts/Raleway-bold.fntdata"/><Relationship Id="rId15" Type="http://schemas.openxmlformats.org/officeDocument/2006/relationships/slide" Target="slides/slide9.xml"/><Relationship Id="rId37" Type="http://schemas.openxmlformats.org/officeDocument/2006/relationships/font" Target="fonts/Lato-regular.fntdata"/><Relationship Id="rId14" Type="http://schemas.openxmlformats.org/officeDocument/2006/relationships/slide" Target="slides/slide8.xml"/><Relationship Id="rId36" Type="http://schemas.openxmlformats.org/officeDocument/2006/relationships/font" Target="fonts/Raleway-boldItalic.fntdata"/><Relationship Id="rId17" Type="http://schemas.openxmlformats.org/officeDocument/2006/relationships/slide" Target="slides/slide11.xml"/><Relationship Id="rId39" Type="http://schemas.openxmlformats.org/officeDocument/2006/relationships/font" Target="fonts/Lato-italic.fntdata"/><Relationship Id="rId16" Type="http://schemas.openxmlformats.org/officeDocument/2006/relationships/slide" Target="slides/slide10.xml"/><Relationship Id="rId38" Type="http://schemas.openxmlformats.org/officeDocument/2006/relationships/font" Target="fonts/Lato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82af2a648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82af2a648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a82af2a648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a82af2a648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82af2a648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82af2a648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9078a88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9078a88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82af2a648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82af2a648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9078a884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9078a884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9078a884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9078a884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9078a884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9078a884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0deb9f57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0deb9f57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82af2a648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82af2a648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82af2a648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82af2a648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0deb9f5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b0deb9f5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0deb9f57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0deb9f57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9078a884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a9078a884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b0deb9f57c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b0deb9f57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0deb9f57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0deb9f57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b0deb9f57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b0deb9f57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b0deb9f57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b0deb9f57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a82af2a64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a82af2a64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82af2a64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82af2a64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82af2a648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82af2a648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82af2a648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82af2a648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82af2a648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82af2a648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82af2a648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82af2a648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82af2a648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82af2a648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gif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gif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gif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Comparing full-reference video quality metrics using cluster 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7952" y="347685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Dariusz Grabowski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AGH University of Science and Technology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VQEG Dec. 2020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727650" y="25717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The analysis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Tools</a:t>
            </a:r>
            <a:endParaRPr/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l" sz="1900"/>
              <a:t>Python 3 custom script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pl" sz="1900"/>
              <a:t>Pandas - for all the data transformation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pl" sz="1900"/>
              <a:t>Scikit-learn - for different clustering algorithms 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pl" sz="1900"/>
              <a:t>Plotly - to plot all the scatterplots and boxplots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l" sz="1900"/>
              <a:t>MS Excel</a:t>
            </a:r>
            <a:endParaRPr sz="1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VMAF - (0-100) - as a reference metric, no score transformation is needed.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VIF - (0-1) - normalized linearly in ranges 0-0.16-0.27-0.4-0.56-1.00. 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VQuk - (1-5) normalized linearly in range 1-5.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VQit_tv  - (1-5) normalized linearly in range 1-5.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/>
              <a:t>All the scores have been transformed to a VMAF-like scale from 0 to 100. 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700"/>
              <a:t>All the input parameters were normalized using min-max normalization, as the there is no need to preserve their exact values at this stage. </a:t>
            </a:r>
            <a:endParaRPr sz="1700"/>
          </a:p>
        </p:txBody>
      </p:sp>
      <p:sp>
        <p:nvSpPr>
          <p:cNvPr id="160" name="Google Shape;160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Transforming the scores to the common scale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758" y="0"/>
            <a:ext cx="585074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>
            <p:ph type="title"/>
          </p:nvPr>
        </p:nvSpPr>
        <p:spPr>
          <a:xfrm>
            <a:off x="178800" y="5651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The scores</a:t>
            </a: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6750" y="0"/>
            <a:ext cx="112395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178800" y="5651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The scores</a:t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4825" y="651900"/>
            <a:ext cx="11239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92827"/>
            <a:ext cx="3193650" cy="304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554" y="1463425"/>
            <a:ext cx="2874297" cy="28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8600" y="1473512"/>
            <a:ext cx="3046550" cy="285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Clusters - expectations</a:t>
            </a:r>
            <a:endParaRPr/>
          </a:p>
        </p:txBody>
      </p:sp>
      <p:sp>
        <p:nvSpPr>
          <p:cNvPr id="182" name="Google Shape;182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Clusters should: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pl"/>
              <a:t>be distinctive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pl"/>
              <a:t>be big enough, to contain data points belonging to different videos, not just a single video with different framerates/resolution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pl"/>
              <a:t>It would be helpful if algorithm decide on a number of clusters itself.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Tested clustering methods:</a:t>
            </a:r>
            <a:endParaRPr/>
          </a:p>
        </p:txBody>
      </p:sp>
      <p:sp>
        <p:nvSpPr>
          <p:cNvPr id="188" name="Google Shape;188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K-Means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Mean Shift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Agglomerative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Affinity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Birch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Spectral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DBSCAN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OPTICS</a:t>
            </a:r>
            <a:endParaRPr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" name="Google Shape;193;p29"/>
          <p:cNvGraphicFramePr/>
          <p:nvPr/>
        </p:nvGraphicFramePr>
        <p:xfrm>
          <a:off x="1628800" y="470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{DFAB2E0C-53F7-4CE2-9307-C184B5A1972A}</a:tableStyleId>
              </a:tblPr>
              <a:tblGrid>
                <a:gridCol w="1171225"/>
                <a:gridCol w="925850"/>
                <a:gridCol w="1639750"/>
                <a:gridCol w="1372050"/>
                <a:gridCol w="1193550"/>
                <a:gridCol w="858925"/>
              </a:tblGrid>
              <a:tr h="6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Clustering method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clusters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Silhouette Coefficient</a:t>
                      </a:r>
                      <a:endParaRPr b="1" i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Calinski-Harabasz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Davies-Bouldin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Mixed score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K-Means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0.33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211.53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78.43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Mean Shift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+ 1 (noise)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0.34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65.38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1.57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14.15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Agglomerative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180.52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59.51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DBSCAN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+ 1 (noise)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20.91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2.94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2.48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OPTICS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+ 1 (noise)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-0.32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10.19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1.46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-2.23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Spectral Clustering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0.26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181.61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1.07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44.13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8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Affinity Propagation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0.28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175.21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49.55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Birch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181.66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0.97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61.80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128" y="0"/>
            <a:ext cx="585072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>
            <p:ph type="title"/>
          </p:nvPr>
        </p:nvSpPr>
        <p:spPr>
          <a:xfrm>
            <a:off x="93200" y="327800"/>
            <a:ext cx="6436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Example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MeanShift clusters</a:t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800" y="1572988"/>
            <a:ext cx="1251975" cy="199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type="title"/>
          </p:nvPr>
        </p:nvSpPr>
        <p:spPr>
          <a:xfrm>
            <a:off x="429300" y="6371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Relative scores clustered</a:t>
            </a:r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 rotWithShape="1">
          <a:blip r:embed="rId3">
            <a:alphaModFix/>
          </a:blip>
          <a:srcRect b="0" l="6496" r="23500" t="0"/>
          <a:stretch/>
        </p:blipFill>
        <p:spPr>
          <a:xfrm>
            <a:off x="89250" y="1329263"/>
            <a:ext cx="2117425" cy="355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 rotWithShape="1">
          <a:blip r:embed="rId4">
            <a:alphaModFix/>
          </a:blip>
          <a:srcRect b="0" l="12671" r="0" t="0"/>
          <a:stretch/>
        </p:blipFill>
        <p:spPr>
          <a:xfrm>
            <a:off x="2206675" y="1329275"/>
            <a:ext cx="2212874" cy="348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 rotWithShape="1">
          <a:blip r:embed="rId5">
            <a:alphaModFix/>
          </a:blip>
          <a:srcRect b="0" l="9928" r="7125" t="0"/>
          <a:stretch/>
        </p:blipFill>
        <p:spPr>
          <a:xfrm>
            <a:off x="4419575" y="1604150"/>
            <a:ext cx="2037849" cy="3208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645013" y="4745975"/>
            <a:ext cx="10059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K-Means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2642913" y="4745975"/>
            <a:ext cx="1340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Agglomerative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5006800" y="4709450"/>
            <a:ext cx="863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Spectral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6">
            <a:alphaModFix/>
          </a:blip>
          <a:srcRect b="0" l="3790" r="0" t="0"/>
          <a:stretch/>
        </p:blipFill>
        <p:spPr>
          <a:xfrm>
            <a:off x="6457450" y="1669788"/>
            <a:ext cx="2117426" cy="32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1050" y="500075"/>
            <a:ext cx="2151149" cy="137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 txBox="1"/>
          <p:nvPr/>
        </p:nvSpPr>
        <p:spPr>
          <a:xfrm>
            <a:off x="7112100" y="4709450"/>
            <a:ext cx="10059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MeanShift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/>
              <a:t>Why different full-reference metrics rate the same video samples differently?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/>
              <a:t>Are there any explicit video traits </a:t>
            </a:r>
            <a:r>
              <a:rPr lang="pl" sz="1700"/>
              <a:t>that might cause an odd behaviour? 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Question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" y="632064"/>
            <a:ext cx="9144003" cy="442427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 txBox="1"/>
          <p:nvPr/>
        </p:nvSpPr>
        <p:spPr>
          <a:xfrm>
            <a:off x="8553225" y="632075"/>
            <a:ext cx="445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2"/>
          <p:cNvSpPr txBox="1"/>
          <p:nvPr/>
        </p:nvSpPr>
        <p:spPr>
          <a:xfrm>
            <a:off x="8553225" y="1140900"/>
            <a:ext cx="445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4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8553225" y="1654725"/>
            <a:ext cx="445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1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8553225" y="2203000"/>
            <a:ext cx="445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-1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8553225" y="2677375"/>
            <a:ext cx="445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8553225" y="3182550"/>
            <a:ext cx="445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3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8553225" y="3737250"/>
            <a:ext cx="445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/>
        </p:nvSpPr>
        <p:spPr>
          <a:xfrm>
            <a:off x="1124510" y="4687975"/>
            <a:ext cx="929400" cy="2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All data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4" name="Google Shape;2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9150" y="107325"/>
            <a:ext cx="457125" cy="45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3"/>
          <p:cNvSpPr txBox="1"/>
          <p:nvPr/>
        </p:nvSpPr>
        <p:spPr>
          <a:xfrm>
            <a:off x="3914855" y="4687981"/>
            <a:ext cx="1362300" cy="2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Cluster 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7138093" y="4690681"/>
            <a:ext cx="13215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Cluster 1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0447" y="125365"/>
            <a:ext cx="3088534" cy="462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5">
            <a:alphaModFix/>
          </a:blip>
          <a:srcRect b="0" l="25920" r="0" t="0"/>
          <a:stretch/>
        </p:blipFill>
        <p:spPr>
          <a:xfrm>
            <a:off x="191776" y="107325"/>
            <a:ext cx="2794877" cy="4663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4635" y="107325"/>
            <a:ext cx="3169365" cy="462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/>
        </p:nvSpPr>
        <p:spPr>
          <a:xfrm>
            <a:off x="3640597" y="183261"/>
            <a:ext cx="1362300" cy="2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AvgQP_mean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3275" y="0"/>
            <a:ext cx="585073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168" y="0"/>
            <a:ext cx="9121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4"/>
          <p:cNvSpPr txBox="1"/>
          <p:nvPr>
            <p:ph type="title"/>
          </p:nvPr>
        </p:nvSpPr>
        <p:spPr>
          <a:xfrm>
            <a:off x="102000" y="600375"/>
            <a:ext cx="6436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Avg_QP_mean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088" y="0"/>
            <a:ext cx="37798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939" y="0"/>
            <a:ext cx="33129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" y="-35175"/>
            <a:ext cx="9121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Findings on data</a:t>
            </a:r>
            <a:endParaRPr/>
          </a:p>
        </p:txBody>
      </p:sp>
      <p:sp>
        <p:nvSpPr>
          <p:cNvPr id="260" name="Google Shape;260;p3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l" sz="1500"/>
              <a:t>VIF shows a high level of agreement with VMAF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l" sz="1500"/>
              <a:t>VQit and VQuk returns lower ratings than VMAF in general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l" sz="1500"/>
              <a:t>VQit and </a:t>
            </a:r>
            <a:r>
              <a:rPr lang="pl" sz="1500"/>
              <a:t>V</a:t>
            </a:r>
            <a:r>
              <a:rPr lang="pl" sz="1500"/>
              <a:t>Quk agree when AvgQP is high and both return much lower scores than VMAF, when VMAF tends to oversee that parameter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l" sz="1500"/>
              <a:t>When AvgQP is low, VQuk tends to agree with VMAF more.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l" sz="1500"/>
              <a:t>It’s hard to pinpoint why VQit rates most of the samples much lower than VMAF and VQuk Number of CUs, resolution or bitrate might be good candidates. </a:t>
            </a:r>
            <a:endParaRPr sz="1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Findings on the method</a:t>
            </a:r>
            <a:endParaRPr/>
          </a:p>
        </p:txBody>
      </p:sp>
      <p:sp>
        <p:nvSpPr>
          <p:cNvPr id="266" name="Google Shape;266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l" sz="1500"/>
              <a:t>Clustering relative scores might help finding samples with different traits based on their relative score, giving some idea on how the given metrics judge different samples.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l" sz="1500"/>
              <a:t>It would be the best to compare objective metrics with a subjective metric as a reference metric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l" sz="1500"/>
              <a:t>Different clustering algorithms may produce different number of clusters with varying size. Clusters need to be big enough to contain any significant data, but also should be well-separated from others, so they can be expected to have some distinct traits. </a:t>
            </a:r>
            <a:endParaRPr sz="1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/>
          <p:nvPr>
            <p:ph type="title"/>
          </p:nvPr>
        </p:nvSpPr>
        <p:spPr>
          <a:xfrm>
            <a:off x="727650" y="25322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Thank you for your attention!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Goals</a:t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To find a way to compare scores of different full-reference metrics against each other </a:t>
            </a:r>
            <a:endParaRPr sz="17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To find a way to establish which video traits - “input parameters” - might cause given metrics to behave differently for the same video samples. </a:t>
            </a:r>
            <a:endParaRPr sz="17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The idea	</a:t>
            </a:r>
            <a:endParaRPr/>
          </a:p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560650" y="4357900"/>
            <a:ext cx="1854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/>
              <a:t>1.</a:t>
            </a:r>
            <a:r>
              <a:rPr lang="pl"/>
              <a:t> Score all the video samples with different metrics</a:t>
            </a:r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00" y="2097700"/>
            <a:ext cx="2093303" cy="216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5825" y="2080525"/>
            <a:ext cx="2230650" cy="21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3473850" y="4399200"/>
            <a:ext cx="1854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2.</a:t>
            </a:r>
            <a:r>
              <a:rPr lang="pl"/>
              <a:t> Compare the scores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5186" y="2080525"/>
            <a:ext cx="2230628" cy="21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6293200" y="4399200"/>
            <a:ext cx="1854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3.</a:t>
            </a:r>
            <a:r>
              <a:rPr lang="pl"/>
              <a:t> Look for clusters.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The idea</a:t>
            </a: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b="0" l="10265" r="0" t="0"/>
          <a:stretch/>
        </p:blipFill>
        <p:spPr>
          <a:xfrm>
            <a:off x="729451" y="2040375"/>
            <a:ext cx="2094075" cy="23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3425075" y="2040375"/>
            <a:ext cx="4732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/>
              <a:t>4.</a:t>
            </a:r>
            <a:r>
              <a:rPr lang="pl" sz="1600"/>
              <a:t> Compare distribution of the input parameters (i.e. TI, SI, QP, bitrate, resolution, etc.) inside the clusters with their general distribution.</a:t>
            </a:r>
            <a:endParaRPr sz="16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pl" sz="1600"/>
              <a:t>5.</a:t>
            </a:r>
            <a:r>
              <a:rPr lang="pl" sz="1600"/>
              <a:t> Find the outstanding traits - the ones with a narrow distribution within the cluster, but the wide distribution for all the videos. </a:t>
            </a:r>
            <a:endParaRPr sz="1600"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600"/>
              <a:t>6. Check if there actually is any kind of relation between the trait value and the score difference.</a:t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The data</a:t>
            </a:r>
            <a:endParaRPr/>
          </a:p>
        </p:txBody>
      </p:sp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729450" y="20376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T</a:t>
            </a:r>
            <a:r>
              <a:rPr lang="pl" sz="1600"/>
              <a:t>he video quality scores have been </a:t>
            </a:r>
            <a:r>
              <a:rPr lang="pl" sz="1600"/>
              <a:t>provided by </a:t>
            </a:r>
            <a:r>
              <a:rPr lang="pl" sz="1600"/>
              <a:t>Sky UK in anonymised formats to JEG-Hybrid and the Academic Parties for analysis.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b="1" lang="pl" sz="1600"/>
              <a:t>47 video sequences</a:t>
            </a:r>
            <a:r>
              <a:rPr lang="pl" sz="1600"/>
              <a:t> - 30 “Movies” and 17 “Sports”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Different framerates - 25, 29.97, 50 and 59.94 FPS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Different resolutions - 288p, 432p, 540p, 720p and 1080p (16:9 aspect ratio)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Different bitrates 365, 730, 1100, 2000, 3000, 4500, 6000, 7800 -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8 versions of each source video gives up to </a:t>
            </a:r>
            <a:r>
              <a:rPr b="1" lang="pl" sz="1600"/>
              <a:t>376 distinct samples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8 objective metrics score per sample, </a:t>
            </a:r>
            <a:r>
              <a:rPr b="1" lang="pl" sz="1600"/>
              <a:t>4 metrics being compared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pl" sz="1600"/>
              <a:t>108</a:t>
            </a:r>
            <a:r>
              <a:rPr lang="pl" sz="1600"/>
              <a:t> non-zero “</a:t>
            </a:r>
            <a:r>
              <a:rPr b="1" lang="pl" sz="1600"/>
              <a:t>input parameters</a:t>
            </a:r>
            <a:r>
              <a:rPr lang="pl" sz="1600"/>
              <a:t>” per sample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Input parameters</a:t>
            </a:r>
            <a:endParaRPr/>
          </a:p>
        </p:txBody>
      </p:sp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category (“Movie” or “Sports”)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resolution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framerate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bitrate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non-reference metrics (TI, SI, CU, CV, contrast)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coding parameters (% intra, % inter, % skip, etc.)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number of CUs (Coding Units)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Motion Vector value (x, y)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Quantization Parameter (QP)</a:t>
            </a:r>
            <a:endParaRPr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Compared metrics</a:t>
            </a:r>
            <a:endParaRPr/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VMAF - served as a reference metric, open source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VIF - open source metric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VQuk - one of the proprietary metrics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l" sz="1700"/>
              <a:t>VQit_tv - one of the p</a:t>
            </a:r>
            <a:r>
              <a:rPr lang="pl" sz="1700"/>
              <a:t>roprietary </a:t>
            </a:r>
            <a:r>
              <a:rPr lang="pl" sz="1700"/>
              <a:t>metrics</a:t>
            </a:r>
            <a:endParaRPr sz="1700"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Expectations</a:t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140625" y="4260275"/>
            <a:ext cx="3810000" cy="4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>
                <a:solidFill>
                  <a:srgbClr val="000000"/>
                </a:solidFill>
              </a:rPr>
              <a:t>C. Keimel, M. Klimpke, J. Habigt and K. Diepold, "No-reference video quality metric for HDTV based on H.264/AVC bitstream features," 2011 18th IEEE International Conference on Image Processing, Brussels, 2011, pp. 3325-3328, doi: 10.1109/ICIP.2011.6116383.</a:t>
            </a:r>
            <a:endParaRPr sz="900"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925" y="768414"/>
            <a:ext cx="4061975" cy="4195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/>
          <p:nvPr/>
        </p:nvSpPr>
        <p:spPr>
          <a:xfrm>
            <a:off x="259775" y="2225613"/>
            <a:ext cx="3810000" cy="1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QP and bitframe play a big role for some of full-reference metrics, so they might also have some meaningful impact here.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