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383" r:id="rId4"/>
    <p:sldId id="385" r:id="rId5"/>
    <p:sldId id="373" r:id="rId6"/>
    <p:sldId id="379" r:id="rId7"/>
    <p:sldId id="378" r:id="rId8"/>
    <p:sldId id="367" r:id="rId9"/>
    <p:sldId id="366" r:id="rId10"/>
    <p:sldId id="368" r:id="rId11"/>
    <p:sldId id="387" r:id="rId12"/>
    <p:sldId id="398" r:id="rId13"/>
    <p:sldId id="394" r:id="rId14"/>
    <p:sldId id="353" r:id="rId15"/>
    <p:sldId id="393" r:id="rId16"/>
    <p:sldId id="374" r:id="rId17"/>
    <p:sldId id="395" r:id="rId18"/>
    <p:sldId id="397" r:id="rId19"/>
    <p:sldId id="356" r:id="rId20"/>
    <p:sldId id="345" r:id="rId21"/>
    <p:sldId id="355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jPxQ/xDg/PN3V1NJo8SSd9RHwVZ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18E421U" initials="E" lastIdx="2" clrIdx="0">
    <p:extLst>
      <p:ext uri="{19B8F6BF-5375-455C-9EA6-DF929625EA0E}">
        <p15:presenceInfo xmlns:p15="http://schemas.microsoft.com/office/powerpoint/2012/main" userId="E18E421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444"/>
    <a:srgbClr val="0070C0"/>
    <a:srgbClr val="EE0A0B"/>
    <a:srgbClr val="0A0CAA"/>
    <a:srgbClr val="006600"/>
    <a:srgbClr val="6BB9CF"/>
    <a:srgbClr val="4F81BD"/>
    <a:srgbClr val="008080"/>
    <a:srgbClr val="C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61" autoAdjust="0"/>
    <p:restoredTop sz="79650" autoAdjust="0"/>
  </p:normalViewPr>
  <p:slideViewPr>
    <p:cSldViewPr snapToGrid="0">
      <p:cViewPr varScale="1">
        <p:scale>
          <a:sx n="69" d="100"/>
          <a:sy n="69" d="100"/>
        </p:scale>
        <p:origin x="136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Invesigated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perceptually</a:t>
            </a:r>
            <a:r>
              <a:rPr lang="fr-FR" dirty="0"/>
              <a:t> </a:t>
            </a:r>
            <a:r>
              <a:rPr lang="fr-FR" dirty="0" err="1"/>
              <a:t>characterize</a:t>
            </a:r>
            <a:r>
              <a:rPr lang="fr-FR" dirty="0"/>
              <a:t> </a:t>
            </a:r>
            <a:r>
              <a:rPr lang="fr-FR" dirty="0" err="1"/>
              <a:t>graphical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VAC </a:t>
            </a:r>
            <a:r>
              <a:rPr lang="fr-FR" dirty="0" err="1"/>
              <a:t>measurement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Suggested</a:t>
            </a:r>
            <a:r>
              <a:rPr lang="fr-FR" dirty="0"/>
              <a:t> an objective </a:t>
            </a:r>
            <a:r>
              <a:rPr lang="fr-FR" dirty="0" err="1"/>
              <a:t>predictor</a:t>
            </a:r>
            <a:r>
              <a:rPr lang="fr-FR" dirty="0"/>
              <a:t> of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measure</a:t>
            </a:r>
            <a:endParaRPr lang="fr-FR" dirty="0"/>
          </a:p>
          <a:p>
            <a:pPr marL="15875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0152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answer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question: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first </a:t>
            </a:r>
            <a:r>
              <a:rPr lang="fr-FR" dirty="0" err="1"/>
              <a:t>conducted</a:t>
            </a:r>
            <a:r>
              <a:rPr lang="fr-FR" dirty="0"/>
              <a:t>/</a:t>
            </a:r>
            <a:r>
              <a:rPr lang="fr-FR" dirty="0" err="1"/>
              <a:t>ran</a:t>
            </a:r>
            <a:r>
              <a:rPr lang="fr-FR" dirty="0"/>
              <a:t> an </a:t>
            </a:r>
            <a:r>
              <a:rPr lang="fr-FR" dirty="0" err="1"/>
              <a:t>eye-tracking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to </a:t>
            </a:r>
            <a:r>
              <a:rPr lang="fr-FR" dirty="0" err="1"/>
              <a:t>collect</a:t>
            </a:r>
            <a:r>
              <a:rPr lang="fr-FR" dirty="0"/>
              <a:t> the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eye</a:t>
            </a:r>
            <a:r>
              <a:rPr lang="fr-FR" dirty="0"/>
              <a:t>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computed</a:t>
            </a:r>
            <a:r>
              <a:rPr lang="fr-FR" dirty="0"/>
              <a:t> </a:t>
            </a:r>
            <a:r>
              <a:rPr lang="fr-FR" dirty="0" err="1"/>
              <a:t>visual</a:t>
            </a:r>
            <a:r>
              <a:rPr lang="fr-FR" dirty="0"/>
              <a:t> attention </a:t>
            </a:r>
            <a:r>
              <a:rPr lang="fr-FR" dirty="0" err="1"/>
              <a:t>complexity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on the subjective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finally</a:t>
            </a:r>
            <a:r>
              <a:rPr lang="fr-FR" dirty="0"/>
              <a:t> </a:t>
            </a:r>
            <a:r>
              <a:rPr lang="fr-FR" dirty="0" err="1"/>
              <a:t>analyzed</a:t>
            </a:r>
            <a:r>
              <a:rPr lang="fr-FR" dirty="0"/>
              <a:t> the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05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471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09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168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467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predictor can be useful in Quality of Experience (</a:t>
            </a:r>
            <a:r>
              <a:rPr lang="en-US" dirty="0" err="1"/>
              <a:t>QoE</a:t>
            </a:r>
            <a:r>
              <a:rPr lang="en-US" dirty="0"/>
              <a:t>) studies: to balance content selection when benchmarking 3DGC processing techniques (e.g., rendering, coding, streaming, etc.) for human panel studies or ad hoc key performance indicator, and also to optimize the user's </a:t>
            </a:r>
            <a:r>
              <a:rPr lang="en-US" dirty="0" err="1"/>
              <a:t>QoE</a:t>
            </a:r>
            <a:r>
              <a:rPr lang="en-US" dirty="0"/>
              <a:t> when rendering such contents.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673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 err="1"/>
              <a:t>Review</a:t>
            </a:r>
            <a:r>
              <a:rPr lang="fr-FR" dirty="0"/>
              <a:t> citation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Without</a:t>
            </a:r>
            <a:r>
              <a:rPr lang="fr-FR" dirty="0"/>
              <a:t> fine tuning on </a:t>
            </a:r>
            <a:r>
              <a:rPr lang="fr-FR" dirty="0" err="1"/>
              <a:t>graphical</a:t>
            </a:r>
            <a:r>
              <a:rPr lang="fr-FR" dirty="0"/>
              <a:t> contents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Keep</a:t>
            </a:r>
            <a:r>
              <a:rPr lang="fr-FR" dirty="0"/>
              <a:t> in </a:t>
            </a:r>
            <a:r>
              <a:rPr lang="fr-FR" dirty="0" err="1"/>
              <a:t>mind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con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saliency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https://saliency.tuebingen.ai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125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body" idx="2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body" idx="3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body" idx="4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body" idx="5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body" idx="6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subTitle" idx="1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body" idx="3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3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8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8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0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2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3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4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9139680" cy="685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535520" y="145080"/>
            <a:ext cx="1334520" cy="9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3240"/>
            <a:ext cx="9139680" cy="68662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5"/>
          <p:cNvSpPr/>
          <p:nvPr/>
        </p:nvSpPr>
        <p:spPr>
          <a:xfrm>
            <a:off x="491427" y="3352139"/>
            <a:ext cx="7298558" cy="164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Univ. Nantes, LS2N </a:t>
            </a:r>
            <a:r>
              <a:rPr lang="fr-FR" sz="1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Lab</a:t>
            </a:r>
            <a:r>
              <a:rPr lang="fr-FR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, CNRS, Nantes, France</a:t>
            </a:r>
          </a:p>
        </p:txBody>
      </p:sp>
      <p:sp>
        <p:nvSpPr>
          <p:cNvPr id="10" name="Google Shape;10;p25"/>
          <p:cNvSpPr/>
          <p:nvPr/>
        </p:nvSpPr>
        <p:spPr>
          <a:xfrm>
            <a:off x="7341300" y="6498180"/>
            <a:ext cx="1722960" cy="2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www.univ-nantes.fr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25"/>
          <p:cNvPicPr preferRelativeResize="0"/>
          <p:nvPr/>
        </p:nvPicPr>
        <p:blipFill rotWithShape="1">
          <a:blip r:embed="rId15">
            <a:alphaModFix/>
          </a:blip>
          <a:srcRect l="11854" t="17455" r="11591" b="16982"/>
          <a:stretch/>
        </p:blipFill>
        <p:spPr>
          <a:xfrm>
            <a:off x="6909233" y="181620"/>
            <a:ext cx="1960807" cy="92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134053-39E0-4492-8818-23EC2990FB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18376" r="16648" b="9436"/>
          <a:stretch/>
        </p:blipFill>
        <p:spPr bwMode="auto">
          <a:xfrm>
            <a:off x="121315" y="181620"/>
            <a:ext cx="2013439" cy="92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4;p25">
            <a:extLst>
              <a:ext uri="{FF2B5EF4-FFF2-40B4-BE49-F238E27FC236}">
                <a16:creationId xmlns:a16="http://schemas.microsoft.com/office/drawing/2014/main" id="{2A4058F2-1022-4205-B414-43116BD638CE}"/>
              </a:ext>
            </a:extLst>
          </p:cNvPr>
          <p:cNvPicPr preferRelativeResize="0"/>
          <p:nvPr userDrawn="1"/>
        </p:nvPicPr>
        <p:blipFill rotWithShape="1">
          <a:blip r:embed="rId17">
            <a:alphaModFix/>
          </a:blip>
          <a:srcRect l="25557" r="26670" b="17041"/>
          <a:stretch/>
        </p:blipFill>
        <p:spPr>
          <a:xfrm>
            <a:off x="6882857" y="6349320"/>
            <a:ext cx="550800" cy="5137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9680" cy="68536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7"/>
          <p:cNvSpPr/>
          <p:nvPr/>
        </p:nvSpPr>
        <p:spPr>
          <a:xfrm>
            <a:off x="7500600" y="6404040"/>
            <a:ext cx="1573062" cy="36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 sz="9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Image Perception Interaction</a:t>
            </a:r>
            <a:br>
              <a:rPr lang="fr-FR" sz="9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900" b="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(IPI) research team</a:t>
            </a:r>
            <a:endParaRPr sz="9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5520" y="145080"/>
            <a:ext cx="1334520" cy="9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CC5EDC-461E-40AA-9A49-60766684ED18}"/>
              </a:ext>
            </a:extLst>
          </p:cNvPr>
          <p:cNvSpPr txBox="1"/>
          <p:nvPr userDrawn="1"/>
        </p:nvSpPr>
        <p:spPr>
          <a:xfrm>
            <a:off x="1964268" y="6338138"/>
            <a:ext cx="44013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Abid | </a:t>
            </a:r>
            <a:r>
              <a:rPr lang="en-US" sz="1100" b="1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erceptual Characterization of 3D Graphical Contents based on Attention Complexity measures</a:t>
            </a:r>
          </a:p>
          <a:p>
            <a:pPr lvl="0" algn="ctr">
              <a:buSzPts val="2000"/>
            </a:pPr>
            <a:endParaRPr lang="fr-FR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oogle Shape;14;p25">
            <a:extLst>
              <a:ext uri="{FF2B5EF4-FFF2-40B4-BE49-F238E27FC236}">
                <a16:creationId xmlns:a16="http://schemas.microsoft.com/office/drawing/2014/main" id="{B4A0F161-3AF8-46CE-9B87-3D64A56F91F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l="25557" r="26670" b="17041"/>
          <a:stretch/>
        </p:blipFill>
        <p:spPr>
          <a:xfrm>
            <a:off x="6883782" y="6344280"/>
            <a:ext cx="550800" cy="51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F57E822-F878-46DA-BF53-5B1DB7297F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4" y="6176672"/>
            <a:ext cx="1692521" cy="6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"/>
          <p:cNvSpPr/>
          <p:nvPr/>
        </p:nvSpPr>
        <p:spPr>
          <a:xfrm>
            <a:off x="396720" y="2349360"/>
            <a:ext cx="8366760" cy="6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379440" y="2613240"/>
            <a:ext cx="8384040" cy="58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"/>
          <p:cNvSpPr/>
          <p:nvPr/>
        </p:nvSpPr>
        <p:spPr>
          <a:xfrm>
            <a:off x="396720" y="1484216"/>
            <a:ext cx="8235880" cy="96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buSzPts val="3000"/>
            </a:pPr>
            <a:r>
              <a:rPr lang="en-US" sz="2400" b="1" dirty="0"/>
              <a:t>Perceptual Characterization of 3D Graphical Contents based Visual Attention patterns</a:t>
            </a:r>
          </a:p>
        </p:txBody>
      </p:sp>
      <p:sp>
        <p:nvSpPr>
          <p:cNvPr id="227" name="Google Shape;227;p1"/>
          <p:cNvSpPr/>
          <p:nvPr/>
        </p:nvSpPr>
        <p:spPr>
          <a:xfrm>
            <a:off x="7488000" y="3580800"/>
            <a:ext cx="15099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25.09.2019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"/>
          <p:cNvSpPr/>
          <p:nvPr/>
        </p:nvSpPr>
        <p:spPr>
          <a:xfrm>
            <a:off x="524334" y="2676368"/>
            <a:ext cx="7926300" cy="5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1600" b="1" i="0" u="sng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Mona Abid</a:t>
            </a:r>
            <a:r>
              <a:rPr lang="fr-FR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Matthieu </a:t>
            </a:r>
            <a:r>
              <a:rPr lang="fr-FR" sz="160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Perreira</a:t>
            </a:r>
            <a:r>
              <a:rPr lang="fr-FR" sz="160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Da Silva and Patrick Le Callet</a:t>
            </a:r>
            <a:endParaRPr sz="160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"/>
          <p:cNvSpPr/>
          <p:nvPr/>
        </p:nvSpPr>
        <p:spPr>
          <a:xfrm>
            <a:off x="6086400" y="6340275"/>
            <a:ext cx="3057600" cy="517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53AC43-544D-40A7-8F8E-F421961A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6743" y="4937335"/>
            <a:ext cx="367725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1" i="0" strike="noStrike" cap="none" normalizeH="0" baseline="0" dirty="0" err="1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QoEVMA</a:t>
            </a:r>
            <a:r>
              <a:rPr kumimoji="0" lang="fr-FR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 : 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1st Workshop on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Q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uality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o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f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E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xperience (</a:t>
            </a:r>
            <a:r>
              <a:rPr kumimoji="0" lang="en-US" altLang="fr-FR" sz="1100" i="0" strike="noStrike" cap="none" normalizeH="0" baseline="0" dirty="0" err="1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QoE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) in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V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isual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M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ultimedia </a:t>
            </a:r>
            <a:r>
              <a:rPr kumimoji="0" lang="en-US" altLang="fr-FR" sz="1100" b="1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A</a:t>
            </a:r>
            <a:r>
              <a:rPr kumimoji="0" lang="en-US" altLang="fr-FR" sz="1100" i="0" strike="noStrike" cap="none" normalizeH="0" baseline="0" dirty="0">
                <a:ln>
                  <a:noFill/>
                </a:ln>
                <a:solidFill>
                  <a:srgbClr val="2962A7"/>
                </a:solidFill>
                <a:effectLst/>
                <a:latin typeface="+mj-lt"/>
              </a:rPr>
              <a:t>pplications</a:t>
            </a:r>
            <a:endParaRPr kumimoji="0" lang="fr-FR" altLang="fr-FR" sz="1100" i="0" u="none" strike="noStrike" cap="none" normalizeH="0" baseline="0" dirty="0">
              <a:ln>
                <a:noFill/>
              </a:ln>
              <a:solidFill>
                <a:srgbClr val="2962A7"/>
              </a:solidFill>
              <a:effectLst/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5A7241-50BA-4390-BEC0-6DE662975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21984"/>
          <a:stretch/>
        </p:blipFill>
        <p:spPr bwMode="auto">
          <a:xfrm>
            <a:off x="5906679" y="3822273"/>
            <a:ext cx="1874047" cy="10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4527912-1403-4121-87EE-42C94FA6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1" y="4066536"/>
            <a:ext cx="2813397" cy="10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61DD421-316F-4680-BCB1-9D3E3854067F}"/>
              </a:ext>
            </a:extLst>
          </p:cNvPr>
          <p:cNvSpPr txBox="1"/>
          <p:nvPr/>
        </p:nvSpPr>
        <p:spPr>
          <a:xfrm>
            <a:off x="348818" y="5779201"/>
            <a:ext cx="88655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i="1" dirty="0">
                <a:solidFill>
                  <a:srgbClr val="660099"/>
                </a:solidFill>
                <a:effectLst/>
                <a:latin typeface="Arial" panose="020B0604020202020204" pitchFamily="34" charset="0"/>
              </a:rPr>
              <a:t>Perceptual Characterization of 3D Graphical Contents based on Attention Complexity Measures</a:t>
            </a:r>
            <a:br>
              <a:rPr lang="fr-FR" sz="1050" b="0" i="0" dirty="0">
                <a:solidFill>
                  <a:srgbClr val="333333"/>
                </a:solidFill>
                <a:effectLst/>
                <a:latin typeface="lucida grande"/>
              </a:rPr>
            </a:br>
            <a:r>
              <a:rPr lang="fr-FR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Mona Abid, Matthieu </a:t>
            </a:r>
            <a:r>
              <a:rPr lang="fr-FR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Perreira</a:t>
            </a:r>
            <a:r>
              <a:rPr lang="fr-FR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Da Silva, Patrick Le Callet, </a:t>
            </a:r>
            <a:r>
              <a:rPr lang="fr-FR" sz="1050" b="1" i="1" dirty="0">
                <a:solidFill>
                  <a:srgbClr val="333333"/>
                </a:solidFill>
                <a:effectLst/>
                <a:latin typeface="lucida grande"/>
              </a:rPr>
              <a:t>International </a:t>
            </a:r>
            <a:r>
              <a:rPr lang="fr-FR" sz="1050" b="1" i="1" dirty="0" err="1">
                <a:solidFill>
                  <a:srgbClr val="333333"/>
                </a:solidFill>
                <a:effectLst/>
                <a:latin typeface="lucida grande"/>
              </a:rPr>
              <a:t>Conference</a:t>
            </a:r>
            <a:r>
              <a:rPr lang="fr-FR" sz="1050" b="1" i="1" dirty="0">
                <a:solidFill>
                  <a:srgbClr val="333333"/>
                </a:solidFill>
                <a:effectLst/>
                <a:latin typeface="lucida grande"/>
              </a:rPr>
              <a:t> ACM </a:t>
            </a:r>
            <a:r>
              <a:rPr lang="fr-FR" sz="1050" b="1" i="1" dirty="0" err="1">
                <a:solidFill>
                  <a:srgbClr val="333333"/>
                </a:solidFill>
                <a:effectLst/>
                <a:latin typeface="lucida grande"/>
              </a:rPr>
              <a:t>Multimedia</a:t>
            </a:r>
            <a:r>
              <a:rPr lang="fr-FR" sz="1050" b="1" i="1" dirty="0">
                <a:solidFill>
                  <a:srgbClr val="333333"/>
                </a:solidFill>
                <a:effectLst/>
                <a:latin typeface="lucida grande"/>
              </a:rPr>
              <a:t>, 2020. 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Workshop on Quality of Experience (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QoE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 in Visual Multimedia Applications</a:t>
            </a:r>
            <a:endParaRPr lang="fr-FR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42C4D5-3C40-4ED1-ABDB-101B7BBBA455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2E90B6-F399-4812-91E0-9E2E45D50D5E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Google Shape;139;g7e207f09e5_0_191">
              <a:extLst>
                <a:ext uri="{FF2B5EF4-FFF2-40B4-BE49-F238E27FC236}">
                  <a16:creationId xmlns:a16="http://schemas.microsoft.com/office/drawing/2014/main" id="{E3AD4FF7-C8A9-4598-80D5-F44B46BEC389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Google Shape;146;g7e207f09e5_0_191">
              <a:extLst>
                <a:ext uri="{FF2B5EF4-FFF2-40B4-BE49-F238E27FC236}">
                  <a16:creationId xmlns:a16="http://schemas.microsoft.com/office/drawing/2014/main" id="{DE5CF9F8-9A1E-4733-84CC-6A69F3EE3727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8765806-6720-4B62-9FAC-79670CB1657D}"/>
              </a:ext>
            </a:extLst>
          </p:cNvPr>
          <p:cNvGrpSpPr/>
          <p:nvPr/>
        </p:nvGrpSpPr>
        <p:grpSpPr>
          <a:xfrm>
            <a:off x="487494" y="1413473"/>
            <a:ext cx="3886134" cy="1557819"/>
            <a:chOff x="1556758" y="4027660"/>
            <a:chExt cx="3060629" cy="1226902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3CACFDA-785D-48B6-B804-879686E99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8351"/>
            <a:stretch/>
          </p:blipFill>
          <p:spPr>
            <a:xfrm>
              <a:off x="1556758" y="4027660"/>
              <a:ext cx="3060629" cy="1226902"/>
            </a:xfrm>
            <a:prstGeom prst="rect">
              <a:avLst/>
            </a:prstGeom>
          </p:spPr>
        </p:pic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BEB6312C-A719-450F-AFA4-3F9376A1EF3F}"/>
                </a:ext>
              </a:extLst>
            </p:cNvPr>
            <p:cNvCxnSpPr>
              <a:cxnSpLocks/>
            </p:cNvCxnSpPr>
            <p:nvPr/>
          </p:nvCxnSpPr>
          <p:spPr>
            <a:xfrm>
              <a:off x="2534591" y="4051822"/>
              <a:ext cx="0" cy="257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2460604-9798-45BB-892F-018845DFF3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8072" y="4051823"/>
              <a:ext cx="0" cy="243476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814C347-8A30-4295-A5C7-9E9E04A39E0A}"/>
              </a:ext>
            </a:extLst>
          </p:cNvPr>
          <p:cNvGrpSpPr/>
          <p:nvPr/>
        </p:nvGrpSpPr>
        <p:grpSpPr>
          <a:xfrm>
            <a:off x="4944784" y="2003947"/>
            <a:ext cx="4060658" cy="721165"/>
            <a:chOff x="483254" y="5362997"/>
            <a:chExt cx="4060658" cy="721165"/>
          </a:xfrm>
        </p:grpSpPr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509E1FF-5CB7-4032-AEFF-314168EF494E}"/>
                </a:ext>
              </a:extLst>
            </p:cNvPr>
            <p:cNvCxnSpPr>
              <a:cxnSpLocks/>
            </p:cNvCxnSpPr>
            <p:nvPr/>
          </p:nvCxnSpPr>
          <p:spPr>
            <a:xfrm>
              <a:off x="483254" y="5419076"/>
              <a:ext cx="0" cy="257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5CD2653F-44AB-428F-8401-234289B21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254" y="5819126"/>
              <a:ext cx="0" cy="228600"/>
            </a:xfrm>
            <a:prstGeom prst="straightConnector1">
              <a:avLst/>
            </a:prstGeom>
            <a:ln w="38100">
              <a:solidFill>
                <a:srgbClr val="00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FF5E99E-3D24-40BA-898A-2AD2CB8FDF49}"/>
                </a:ext>
              </a:extLst>
            </p:cNvPr>
            <p:cNvSpPr txBox="1"/>
            <p:nvPr/>
          </p:nvSpPr>
          <p:spPr>
            <a:xfrm>
              <a:off x="595804" y="5362997"/>
              <a:ext cx="3614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Lowest</a:t>
              </a:r>
              <a:r>
                <a:rPr lang="fr-FR" sz="1200" dirty="0"/>
                <a:t> VAC-3DGC value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F199FC1-4186-49D3-AEAC-BA5A1DABCC1B}"/>
                </a:ext>
              </a:extLst>
            </p:cNvPr>
            <p:cNvSpPr txBox="1"/>
            <p:nvPr/>
          </p:nvSpPr>
          <p:spPr>
            <a:xfrm>
              <a:off x="657715" y="5807163"/>
              <a:ext cx="3886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Highest</a:t>
              </a:r>
              <a:r>
                <a:rPr lang="fr-FR" sz="1200" dirty="0"/>
                <a:t> VAC-3DGC value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B2C465B7-12D5-4EEC-94EC-81B806B374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" t="51992" r="-291" b="-3641"/>
          <a:stretch/>
        </p:blipFill>
        <p:spPr>
          <a:xfrm>
            <a:off x="592067" y="3150703"/>
            <a:ext cx="3781561" cy="15158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58C1C8-5F1A-43F2-A79B-898D2B922DA1}"/>
              </a:ext>
            </a:extLst>
          </p:cNvPr>
          <p:cNvSpPr txBox="1"/>
          <p:nvPr/>
        </p:nvSpPr>
        <p:spPr>
          <a:xfrm>
            <a:off x="338076" y="804240"/>
            <a:ext cx="632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3. </a:t>
            </a:r>
            <a:r>
              <a:rPr lang="fr-FR" b="1" dirty="0" err="1">
                <a:solidFill>
                  <a:srgbClr val="B80444"/>
                </a:solidFill>
              </a:rPr>
              <a:t>Results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analysis</a:t>
            </a:r>
            <a:endParaRPr lang="fr-FR" b="1" dirty="0">
              <a:solidFill>
                <a:srgbClr val="B80444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F643D21-9C0D-48E6-BD7B-128CF3B5B09B}"/>
              </a:ext>
            </a:extLst>
          </p:cNvPr>
          <p:cNvCxnSpPr>
            <a:cxnSpLocks/>
          </p:cNvCxnSpPr>
          <p:nvPr/>
        </p:nvCxnSpPr>
        <p:spPr>
          <a:xfrm flipV="1">
            <a:off x="1484851" y="1336121"/>
            <a:ext cx="0" cy="3462382"/>
          </a:xfrm>
          <a:prstGeom prst="line">
            <a:avLst/>
          </a:prstGeom>
          <a:ln>
            <a:solidFill>
              <a:srgbClr val="6BB9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DEF174E-0188-43B9-9D7C-7015EBBBC313}"/>
              </a:ext>
            </a:extLst>
          </p:cNvPr>
          <p:cNvCxnSpPr>
            <a:cxnSpLocks/>
          </p:cNvCxnSpPr>
          <p:nvPr/>
        </p:nvCxnSpPr>
        <p:spPr>
          <a:xfrm flipV="1">
            <a:off x="2509571" y="1336122"/>
            <a:ext cx="0" cy="3403658"/>
          </a:xfrm>
          <a:prstGeom prst="line">
            <a:avLst/>
          </a:prstGeom>
          <a:ln>
            <a:solidFill>
              <a:srgbClr val="6BB9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C5A8A7A-15A0-4732-8F53-BC7352048328}"/>
              </a:ext>
            </a:extLst>
          </p:cNvPr>
          <p:cNvCxnSpPr>
            <a:cxnSpLocks/>
          </p:cNvCxnSpPr>
          <p:nvPr/>
        </p:nvCxnSpPr>
        <p:spPr>
          <a:xfrm flipV="1">
            <a:off x="3575108" y="1342240"/>
            <a:ext cx="0" cy="3456263"/>
          </a:xfrm>
          <a:prstGeom prst="line">
            <a:avLst/>
          </a:prstGeom>
          <a:ln>
            <a:solidFill>
              <a:srgbClr val="6BB9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D6A43C7-128A-47BE-9C9D-DE8898A3E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253"/>
              </p:ext>
            </p:extLst>
          </p:nvPr>
        </p:nvGraphicFramePr>
        <p:xfrm>
          <a:off x="684346" y="5010551"/>
          <a:ext cx="3979933" cy="609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14042">
                  <a:extLst>
                    <a:ext uri="{9D8B030D-6E8A-4147-A177-3AD203B41FA5}">
                      <a16:colId xmlns:a16="http://schemas.microsoft.com/office/drawing/2014/main" val="2381467594"/>
                    </a:ext>
                  </a:extLst>
                </a:gridCol>
                <a:gridCol w="1005633">
                  <a:extLst>
                    <a:ext uri="{9D8B030D-6E8A-4147-A177-3AD203B41FA5}">
                      <a16:colId xmlns:a16="http://schemas.microsoft.com/office/drawing/2014/main" val="1617991257"/>
                    </a:ext>
                  </a:extLst>
                </a:gridCol>
                <a:gridCol w="1078078">
                  <a:extLst>
                    <a:ext uri="{9D8B030D-6E8A-4147-A177-3AD203B41FA5}">
                      <a16:colId xmlns:a16="http://schemas.microsoft.com/office/drawing/2014/main" val="1987678108"/>
                    </a:ext>
                  </a:extLst>
                </a:gridCol>
                <a:gridCol w="1082180">
                  <a:extLst>
                    <a:ext uri="{9D8B030D-6E8A-4147-A177-3AD203B41FA5}">
                      <a16:colId xmlns:a16="http://schemas.microsoft.com/office/drawing/2014/main" val="2739779581"/>
                    </a:ext>
                  </a:extLst>
                </a:gridCol>
              </a:tblGrid>
              <a:tr h="283251">
                <a:tc gridSpan="4">
                  <a:txBody>
                    <a:bodyPr/>
                    <a:lstStyle/>
                    <a:p>
                      <a:pPr algn="ctr"/>
                      <a:r>
                        <a:rPr lang="fr-FR" dirty="0"/>
                        <a:t>VAC-3DGC values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652546"/>
                  </a:ext>
                </a:extLst>
              </a:tr>
              <a:tr h="283251"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 panose="020B0604020202020204" pitchFamily="34" charset="0"/>
                        </a:rPr>
                        <a:t>15.96</a:t>
                      </a:r>
                      <a:r>
                        <a:rPr lang="fr-FR" dirty="0"/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Liberation Sans" panose="020B0604020202020204" pitchFamily="34" charset="0"/>
                        </a:rPr>
                        <a:t>15.88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Liberation Sans" panose="020B0604020202020204" pitchFamily="34" charset="0"/>
                        </a:rPr>
                        <a:t>19.30</a:t>
                      </a:r>
                      <a:endParaRPr lang="fr-FR" b="1" dirty="0">
                        <a:solidFill>
                          <a:srgbClr val="0066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Liberation Sans" panose="020B0604020202020204" pitchFamily="34" charset="0"/>
                        </a:rPr>
                        <a:t>18.25</a:t>
                      </a:r>
                      <a:r>
                        <a:rPr lang="fr-FR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6216832"/>
                  </a:ext>
                </a:extLst>
              </a:tr>
            </a:tbl>
          </a:graphicData>
        </a:graphic>
      </p:graphicFrame>
      <p:sp>
        <p:nvSpPr>
          <p:cNvPr id="41" name="ZoneTexte 40">
            <a:extLst>
              <a:ext uri="{FF2B5EF4-FFF2-40B4-BE49-F238E27FC236}">
                <a16:creationId xmlns:a16="http://schemas.microsoft.com/office/drawing/2014/main" id="{E9189388-D24D-411C-A757-25EDCFB03D70}"/>
              </a:ext>
            </a:extLst>
          </p:cNvPr>
          <p:cNvSpPr txBox="1"/>
          <p:nvPr/>
        </p:nvSpPr>
        <p:spPr>
          <a:xfrm>
            <a:off x="785481" y="4629096"/>
            <a:ext cx="38787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Masked</a:t>
            </a:r>
            <a:r>
              <a:rPr lang="fr-FR" sz="1100" dirty="0"/>
              <a:t> </a:t>
            </a:r>
            <a:r>
              <a:rPr lang="fr-FR" sz="1100" dirty="0" err="1"/>
              <a:t>saliency</a:t>
            </a:r>
            <a:r>
              <a:rPr lang="fr-FR" sz="1100" dirty="0"/>
              <a:t> information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75F2A79-4081-4664-B9D9-2B459223DC66}"/>
              </a:ext>
            </a:extLst>
          </p:cNvPr>
          <p:cNvSpPr txBox="1"/>
          <p:nvPr/>
        </p:nvSpPr>
        <p:spPr>
          <a:xfrm>
            <a:off x="634481" y="2970082"/>
            <a:ext cx="38787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Rendered</a:t>
            </a:r>
            <a:r>
              <a:rPr lang="fr-FR" sz="1100" dirty="0"/>
              <a:t> 4 </a:t>
            </a:r>
            <a:r>
              <a:rPr lang="fr-FR" sz="1100" dirty="0" err="1"/>
              <a:t>views</a:t>
            </a:r>
            <a:endParaRPr lang="fr-FR" sz="1100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4757D5C9-ED6D-4882-BCFF-90FBF895D89A}"/>
              </a:ext>
            </a:extLst>
          </p:cNvPr>
          <p:cNvCxnSpPr>
            <a:cxnSpLocks/>
          </p:cNvCxnSpPr>
          <p:nvPr/>
        </p:nvCxnSpPr>
        <p:spPr>
          <a:xfrm flipV="1">
            <a:off x="1484851" y="5343787"/>
            <a:ext cx="0" cy="276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1C75E87-82D1-4566-9984-3D73E587A6C7}"/>
              </a:ext>
            </a:extLst>
          </p:cNvPr>
          <p:cNvCxnSpPr>
            <a:cxnSpLocks/>
          </p:cNvCxnSpPr>
          <p:nvPr/>
        </p:nvCxnSpPr>
        <p:spPr>
          <a:xfrm flipV="1">
            <a:off x="2509571" y="5343787"/>
            <a:ext cx="0" cy="276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07664D8-4974-446A-8F7F-847104C4C763}"/>
              </a:ext>
            </a:extLst>
          </p:cNvPr>
          <p:cNvCxnSpPr>
            <a:cxnSpLocks/>
          </p:cNvCxnSpPr>
          <p:nvPr/>
        </p:nvCxnSpPr>
        <p:spPr>
          <a:xfrm flipV="1">
            <a:off x="3575108" y="5343787"/>
            <a:ext cx="0" cy="2763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1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35A9D13-6278-4C2D-AC50-1911ABFD554F}"/>
              </a:ext>
            </a:extLst>
          </p:cNvPr>
          <p:cNvSpPr txBox="1"/>
          <p:nvPr/>
        </p:nvSpPr>
        <p:spPr>
          <a:xfrm>
            <a:off x="721453" y="1280808"/>
            <a:ext cx="569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Variability of the VAC values</a:t>
            </a:r>
            <a:r>
              <a:rPr lang="en-US" sz="1200" dirty="0"/>
              <a:t>:</a:t>
            </a:r>
            <a:endParaRPr lang="fr-FR" sz="1200" dirty="0"/>
          </a:p>
          <a:p>
            <a:r>
              <a:rPr lang="fr-FR" sz="1200" dirty="0"/>
              <a:t>Clustering → k </a:t>
            </a:r>
            <a:r>
              <a:rPr lang="fr-FR" sz="1200" dirty="0" err="1"/>
              <a:t>nearest</a:t>
            </a:r>
            <a:r>
              <a:rPr lang="fr-FR" sz="1200" dirty="0"/>
              <a:t> </a:t>
            </a:r>
            <a:r>
              <a:rPr lang="fr-FR" sz="1200" dirty="0" err="1"/>
              <a:t>neighbour</a:t>
            </a:r>
            <a:r>
              <a:rPr lang="fr-FR" sz="1200" dirty="0"/>
              <a:t> </a:t>
            </a:r>
            <a:r>
              <a:rPr lang="fr-FR" sz="1200" dirty="0" err="1"/>
              <a:t>algorithm</a:t>
            </a:r>
            <a:endParaRPr lang="fr-FR" sz="12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42C4D5-3C40-4ED1-ABDB-101B7BBBA455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2E90B6-F399-4812-91E0-9E2E45D50D5E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Google Shape;139;g7e207f09e5_0_191">
              <a:extLst>
                <a:ext uri="{FF2B5EF4-FFF2-40B4-BE49-F238E27FC236}">
                  <a16:creationId xmlns:a16="http://schemas.microsoft.com/office/drawing/2014/main" id="{E3AD4FF7-C8A9-4598-80D5-F44B46BEC389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Google Shape;146;g7e207f09e5_0_191">
              <a:extLst>
                <a:ext uri="{FF2B5EF4-FFF2-40B4-BE49-F238E27FC236}">
                  <a16:creationId xmlns:a16="http://schemas.microsoft.com/office/drawing/2014/main" id="{DE5CF9F8-9A1E-4733-84CC-6A69F3EE3727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E958C1C8-5F1A-43F2-A79B-898D2B922DA1}"/>
              </a:ext>
            </a:extLst>
          </p:cNvPr>
          <p:cNvSpPr txBox="1"/>
          <p:nvPr/>
        </p:nvSpPr>
        <p:spPr>
          <a:xfrm>
            <a:off x="338076" y="804240"/>
            <a:ext cx="632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3. </a:t>
            </a:r>
            <a:r>
              <a:rPr lang="fr-FR" b="1" dirty="0" err="1">
                <a:solidFill>
                  <a:srgbClr val="B80444"/>
                </a:solidFill>
              </a:rPr>
              <a:t>Results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analysis</a:t>
            </a:r>
            <a:endParaRPr lang="fr-FR" b="1" dirty="0">
              <a:solidFill>
                <a:srgbClr val="B80444"/>
              </a:solidFill>
            </a:endParaRP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CF7CE2CB-39D5-47EB-8972-2A8F67226345}"/>
              </a:ext>
            </a:extLst>
          </p:cNvPr>
          <p:cNvGrpSpPr/>
          <p:nvPr/>
        </p:nvGrpSpPr>
        <p:grpSpPr>
          <a:xfrm>
            <a:off x="598342" y="2546581"/>
            <a:ext cx="7015501" cy="3466069"/>
            <a:chOff x="598342" y="2546581"/>
            <a:chExt cx="7015501" cy="3466069"/>
          </a:xfrm>
        </p:grpSpPr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EBB7B979-4420-40A8-B345-1509D086EC1A}"/>
                </a:ext>
              </a:extLst>
            </p:cNvPr>
            <p:cNvGrpSpPr/>
            <p:nvPr/>
          </p:nvGrpSpPr>
          <p:grpSpPr>
            <a:xfrm>
              <a:off x="598342" y="2754362"/>
              <a:ext cx="7015501" cy="3258288"/>
              <a:chOff x="598342" y="2754362"/>
              <a:chExt cx="7015501" cy="3258288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7E2E0B3F-A9D7-4584-8F8B-13229D956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8236" y="2754362"/>
                <a:ext cx="6845607" cy="3012067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B3BCBA1-4163-4C6B-A302-9AD550A69E87}"/>
                  </a:ext>
                </a:extLst>
              </p:cNvPr>
              <p:cNvSpPr txBox="1"/>
              <p:nvPr/>
            </p:nvSpPr>
            <p:spPr>
              <a:xfrm>
                <a:off x="3187817" y="5766429"/>
                <a:ext cx="14429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 err="1"/>
                  <a:t>Graphical</a:t>
                </a:r>
                <a:r>
                  <a:rPr lang="fr-FR" sz="1000" b="1" dirty="0"/>
                  <a:t> </a:t>
                </a:r>
                <a:r>
                  <a:rPr lang="fr-FR" sz="1000" b="1" dirty="0" err="1"/>
                  <a:t>objects</a:t>
                </a:r>
                <a:endParaRPr lang="fr-FR" sz="1000" b="1" dirty="0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A79FE327-DE08-4BA0-ADAF-B99C23247A2D}"/>
                  </a:ext>
                </a:extLst>
              </p:cNvPr>
              <p:cNvSpPr txBox="1"/>
              <p:nvPr/>
            </p:nvSpPr>
            <p:spPr>
              <a:xfrm rot="16200000">
                <a:off x="0" y="3720219"/>
                <a:ext cx="144290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b="1" dirty="0"/>
                  <a:t>VAC-3DGC values</a:t>
                </a:r>
              </a:p>
            </p:txBody>
          </p:sp>
        </p:grp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F7CECC14-6BDC-4020-8E42-B9450EB485FB}"/>
                </a:ext>
              </a:extLst>
            </p:cNvPr>
            <p:cNvSpPr txBox="1"/>
            <p:nvPr/>
          </p:nvSpPr>
          <p:spPr>
            <a:xfrm>
              <a:off x="1522602" y="2546581"/>
              <a:ext cx="47733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/>
                <a:t>VAC-3DGC</a:t>
              </a:r>
              <a:r>
                <a:rPr lang="fr-FR" sz="1050" dirty="0"/>
                <a:t> values </a:t>
              </a:r>
              <a:r>
                <a:rPr lang="fr-FR" sz="1050" dirty="0" err="1"/>
                <a:t>along</a:t>
              </a:r>
              <a:r>
                <a:rPr lang="fr-FR" sz="1050" dirty="0"/>
                <a:t> </a:t>
              </a:r>
              <a:r>
                <a:rPr lang="fr-FR" sz="1050" dirty="0" err="1"/>
                <a:t>different</a:t>
              </a:r>
              <a:r>
                <a:rPr lang="fr-FR" sz="1050" dirty="0"/>
                <a:t> </a:t>
              </a:r>
              <a:r>
                <a:rPr lang="fr-FR" sz="1050" b="1" dirty="0"/>
                <a:t>3D </a:t>
              </a:r>
              <a:r>
                <a:rPr lang="fr-FR" sz="1050" b="1" dirty="0" err="1"/>
                <a:t>graphics</a:t>
              </a:r>
              <a:r>
                <a:rPr lang="fr-FR" sz="1050" b="1" dirty="0"/>
                <a:t> </a:t>
              </a:r>
              <a:r>
                <a:rPr lang="fr-FR" sz="1050" dirty="0" err="1"/>
                <a:t>across</a:t>
              </a:r>
              <a:r>
                <a:rPr lang="fr-FR" sz="1050" dirty="0"/>
                <a:t> the </a:t>
              </a:r>
              <a:r>
                <a:rPr lang="fr-FR" sz="1050" b="1" dirty="0"/>
                <a:t>4 </a:t>
              </a:r>
              <a:r>
                <a:rPr lang="fr-FR" sz="1050" b="1" dirty="0" err="1"/>
                <a:t>viewpoints</a:t>
              </a:r>
              <a:endParaRPr lang="fr-FR" sz="1050" b="1" dirty="0"/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ADC8F46E-292D-4517-AE9E-4FDA4496BD65}"/>
              </a:ext>
            </a:extLst>
          </p:cNvPr>
          <p:cNvSpPr txBox="1"/>
          <p:nvPr/>
        </p:nvSpPr>
        <p:spPr>
          <a:xfrm>
            <a:off x="1106851" y="176577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2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0A0CAA"/>
                </a:solidFill>
              </a:rPr>
              <a:t>High VAC-3DGC </a:t>
            </a:r>
          </a:p>
          <a:p>
            <a:pPr marL="171450" lvl="2" indent="-171450">
              <a:buFont typeface="Wingdings" panose="05000000000000000000" pitchFamily="2" charset="2"/>
              <a:buChar char="§"/>
            </a:pPr>
            <a:r>
              <a:rPr lang="fr-FR" sz="1200" dirty="0">
                <a:solidFill>
                  <a:srgbClr val="EE0A0B"/>
                </a:solidFill>
              </a:rPr>
              <a:t>Low VAC-3DGC</a:t>
            </a:r>
          </a:p>
        </p:txBody>
      </p:sp>
    </p:spTree>
    <p:extLst>
      <p:ext uri="{BB962C8B-B14F-4D97-AF65-F5344CB8AC3E}">
        <p14:creationId xmlns:p14="http://schemas.microsoft.com/office/powerpoint/2010/main" val="85788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20F2021-9620-4E6F-9737-61E4A7104E62}"/>
              </a:ext>
            </a:extLst>
          </p:cNvPr>
          <p:cNvGrpSpPr/>
          <p:nvPr/>
        </p:nvGrpSpPr>
        <p:grpSpPr>
          <a:xfrm>
            <a:off x="213313" y="2911347"/>
            <a:ext cx="7765075" cy="2604394"/>
            <a:chOff x="213313" y="2911347"/>
            <a:chExt cx="7765075" cy="26043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66DCFD-CC8F-43DE-B3C4-5F0D3329B56B}"/>
                </a:ext>
              </a:extLst>
            </p:cNvPr>
            <p:cNvSpPr/>
            <p:nvPr/>
          </p:nvSpPr>
          <p:spPr>
            <a:xfrm>
              <a:off x="213313" y="2911347"/>
              <a:ext cx="7464467" cy="172948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6078"/>
              </a:scheme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40B37A9-F232-4FC6-9329-869A4E0C859C}"/>
                </a:ext>
              </a:extLst>
            </p:cNvPr>
            <p:cNvSpPr txBox="1"/>
            <p:nvPr/>
          </p:nvSpPr>
          <p:spPr>
            <a:xfrm>
              <a:off x="1165612" y="5098663"/>
              <a:ext cx="6812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</a:rPr>
                <a:t>Issue: </a:t>
              </a:r>
              <a:r>
                <a:rPr lang="fr-FR" dirty="0"/>
                <a:t>if </a:t>
              </a:r>
              <a:r>
                <a:rPr lang="fr-FR" dirty="0" err="1"/>
                <a:t>there</a:t>
              </a:r>
              <a:r>
                <a:rPr lang="fr-FR" dirty="0"/>
                <a:t> </a:t>
              </a:r>
              <a:r>
                <a:rPr lang="fr-FR" dirty="0" err="1"/>
                <a:t>is</a:t>
              </a:r>
              <a:r>
                <a:rPr lang="fr-FR" dirty="0"/>
                <a:t> </a:t>
              </a:r>
              <a:r>
                <a:rPr lang="fr-FR" b="1" dirty="0"/>
                <a:t>no </a:t>
              </a:r>
              <a:r>
                <a:rPr lang="fr-FR" b="1" dirty="0" err="1"/>
                <a:t>human</a:t>
              </a:r>
              <a:r>
                <a:rPr lang="fr-FR" b="1" dirty="0"/>
                <a:t> Gaze data </a:t>
              </a:r>
              <a:r>
                <a:rPr lang="fr-FR" dirty="0" err="1"/>
                <a:t>available</a:t>
              </a:r>
              <a:endParaRPr lang="fr-FR" dirty="0"/>
            </a:p>
          </p:txBody>
        </p:sp>
        <p:pic>
          <p:nvPicPr>
            <p:cNvPr id="23" name="Graphique 22" descr="Avertissement">
              <a:extLst>
                <a:ext uri="{FF2B5EF4-FFF2-40B4-BE49-F238E27FC236}">
                  <a16:creationId xmlns:a16="http://schemas.microsoft.com/office/drawing/2014/main" id="{5F0CD564-A5B1-4767-8F6D-16056E4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3503" y="5020138"/>
              <a:ext cx="495603" cy="495603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57C86A4-85DC-4007-BB1E-A865E05DBD4A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8F726E-D50B-4E3C-B941-4216BA9FCA1D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Google Shape;139;g7e207f09e5_0_191">
              <a:extLst>
                <a:ext uri="{FF2B5EF4-FFF2-40B4-BE49-F238E27FC236}">
                  <a16:creationId xmlns:a16="http://schemas.microsoft.com/office/drawing/2014/main" id="{96786133-3E05-4F23-B314-EC6C55839D8B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Google Shape;146;g7e207f09e5_0_191">
              <a:extLst>
                <a:ext uri="{FF2B5EF4-FFF2-40B4-BE49-F238E27FC236}">
                  <a16:creationId xmlns:a16="http://schemas.microsoft.com/office/drawing/2014/main" id="{6820EEA2-2096-48B5-B24A-0928B4F7472E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9272618-800C-4E92-ACD0-7E821D7CE68E}"/>
              </a:ext>
            </a:extLst>
          </p:cNvPr>
          <p:cNvGrpSpPr/>
          <p:nvPr/>
        </p:nvGrpSpPr>
        <p:grpSpPr>
          <a:xfrm>
            <a:off x="411061" y="106583"/>
            <a:ext cx="7004847" cy="4096170"/>
            <a:chOff x="411061" y="106583"/>
            <a:chExt cx="7004847" cy="409617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47E99E2-1381-425B-97FC-A29EEA30E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06" t="48257" r="1705" b="34353"/>
            <a:stretch/>
          </p:blipFill>
          <p:spPr>
            <a:xfrm>
              <a:off x="5381080" y="2005324"/>
              <a:ext cx="1628805" cy="846385"/>
            </a:xfrm>
            <a:prstGeom prst="rect">
              <a:avLst/>
            </a:prstGeom>
          </p:spPr>
        </p:pic>
        <p:sp>
          <p:nvSpPr>
            <p:cNvPr id="3" name="CustomShape 47">
              <a:extLst>
                <a:ext uri="{FF2B5EF4-FFF2-40B4-BE49-F238E27FC236}">
                  <a16:creationId xmlns:a16="http://schemas.microsoft.com/office/drawing/2014/main" id="{870224A4-388C-4B86-9CB9-2C5EBD99F98A}"/>
                </a:ext>
              </a:extLst>
            </p:cNvPr>
            <p:cNvSpPr/>
            <p:nvPr/>
          </p:nvSpPr>
          <p:spPr bwMode="auto">
            <a:xfrm>
              <a:off x="2348615" y="3644367"/>
              <a:ext cx="953571" cy="42088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VAC-3DGC </a:t>
              </a:r>
              <a:r>
                <a:rPr lang="fr-FR" sz="1100" b="1" spc="-1" dirty="0" err="1">
                  <a:solidFill>
                    <a:srgbClr val="C00000"/>
                  </a:solidFill>
                  <a:latin typeface="Arial"/>
                </a:rPr>
                <a:t>measure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4" name="CustomShape 48">
              <a:extLst>
                <a:ext uri="{FF2B5EF4-FFF2-40B4-BE49-F238E27FC236}">
                  <a16:creationId xmlns:a16="http://schemas.microsoft.com/office/drawing/2014/main" id="{281C2EBC-A5AF-449B-B5B0-81B5B22542E6}"/>
                </a:ext>
              </a:extLst>
            </p:cNvPr>
            <p:cNvSpPr/>
            <p:nvPr/>
          </p:nvSpPr>
          <p:spPr bwMode="auto">
            <a:xfrm>
              <a:off x="5857714" y="3051213"/>
              <a:ext cx="1558194" cy="488573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Gaze data collection &amp; 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processing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61D5309-AF17-4E5F-AF7F-13B66D24E2A1}"/>
                </a:ext>
              </a:extLst>
            </p:cNvPr>
            <p:cNvSpPr txBox="1"/>
            <p:nvPr/>
          </p:nvSpPr>
          <p:spPr>
            <a:xfrm>
              <a:off x="790945" y="3589334"/>
              <a:ext cx="113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Subjective VAC values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5FDB6D2-06A4-4569-9AF6-C9942BD905C0}"/>
                </a:ext>
              </a:extLst>
            </p:cNvPr>
            <p:cNvSpPr txBox="1"/>
            <p:nvPr/>
          </p:nvSpPr>
          <p:spPr>
            <a:xfrm>
              <a:off x="512375" y="3298508"/>
              <a:ext cx="20668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Subjective measure</a:t>
              </a:r>
              <a:endParaRPr lang="fr-FR" dirty="0"/>
            </a:p>
          </p:txBody>
        </p:sp>
        <p:cxnSp>
          <p:nvCxnSpPr>
            <p:cNvPr id="7" name="Connecteur : en angle 6">
              <a:extLst>
                <a:ext uri="{FF2B5EF4-FFF2-40B4-BE49-F238E27FC236}">
                  <a16:creationId xmlns:a16="http://schemas.microsoft.com/office/drawing/2014/main" id="{A069DA43-F74B-4621-AF87-C27BE027DFA0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4125350" y="1938248"/>
              <a:ext cx="2511461" cy="1112965"/>
            </a:xfrm>
            <a:prstGeom prst="bentConnector2">
              <a:avLst/>
            </a:prstGeom>
            <a:ln w="190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 : en angle 7">
              <a:extLst>
                <a:ext uri="{FF2B5EF4-FFF2-40B4-BE49-F238E27FC236}">
                  <a16:creationId xmlns:a16="http://schemas.microsoft.com/office/drawing/2014/main" id="{7FA57DEB-592B-4423-B2FE-A19585BD2BB9}"/>
                </a:ext>
              </a:extLst>
            </p:cNvPr>
            <p:cNvCxnSpPr>
              <a:cxnSpLocks/>
              <a:stCxn id="4" idx="2"/>
              <a:endCxn id="3" idx="3"/>
            </p:cNvCxnSpPr>
            <p:nvPr/>
          </p:nvCxnSpPr>
          <p:spPr>
            <a:xfrm rot="5400000">
              <a:off x="4811988" y="2029985"/>
              <a:ext cx="315022" cy="3334625"/>
            </a:xfrm>
            <a:prstGeom prst="bentConnector2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0F5C054A-EA92-41E0-A981-D4327F1BF39D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1891305" y="3854808"/>
              <a:ext cx="45731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5CE5231-4BE2-4E3A-B739-5472B423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184" t="69890" r="27827" b="12720"/>
            <a:stretch/>
          </p:blipFill>
          <p:spPr>
            <a:xfrm>
              <a:off x="3809687" y="3307996"/>
              <a:ext cx="1628806" cy="894757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4494723-75D7-4AD2-A3FE-A5945A821857}"/>
                </a:ext>
              </a:extLst>
            </p:cNvPr>
            <p:cNvGrpSpPr/>
            <p:nvPr/>
          </p:nvGrpSpPr>
          <p:grpSpPr>
            <a:xfrm>
              <a:off x="1264094" y="1402803"/>
              <a:ext cx="1561307" cy="1419962"/>
              <a:chOff x="1447775" y="1620348"/>
              <a:chExt cx="1561307" cy="1419962"/>
            </a:xfrm>
          </p:grpSpPr>
          <p:pic>
            <p:nvPicPr>
              <p:cNvPr id="12" name="Google Shape;324;g60afeecc62_0_81">
                <a:extLst>
                  <a:ext uri="{FF2B5EF4-FFF2-40B4-BE49-F238E27FC236}">
                    <a16:creationId xmlns:a16="http://schemas.microsoft.com/office/drawing/2014/main" id="{B037E37C-08CD-46F4-A797-DE6123BEF5F9}"/>
                  </a:ext>
                </a:extLst>
              </p:cNvPr>
              <p:cNvPicPr/>
              <p:nvPr/>
            </p:nvPicPr>
            <p:blipFill rotWithShape="1">
              <a:blip r:embed="rId5"/>
              <a:srcRect l="5294" t="3480" r="8090" b="-1"/>
              <a:stretch/>
            </p:blipFill>
            <p:spPr bwMode="auto">
              <a:xfrm>
                <a:off x="1447775" y="1620348"/>
                <a:ext cx="1103997" cy="977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3" name="CustomShape 39">
                <a:extLst>
                  <a:ext uri="{FF2B5EF4-FFF2-40B4-BE49-F238E27FC236}">
                    <a16:creationId xmlns:a16="http://schemas.microsoft.com/office/drawing/2014/main" id="{9D70AB8B-943B-4EC4-BF78-0DD1985E58AC}"/>
                  </a:ext>
                </a:extLst>
              </p:cNvPr>
              <p:cNvSpPr/>
              <p:nvPr/>
            </p:nvSpPr>
            <p:spPr bwMode="auto">
              <a:xfrm>
                <a:off x="1621884" y="2493697"/>
                <a:ext cx="1387198" cy="5466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/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1000" b="1" strike="noStrike" spc="-1" dirty="0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3D </a:t>
                </a:r>
                <a:r>
                  <a:rPr lang="fr-FR" sz="1000" b="1" strike="noStrike" spc="-1" dirty="0" err="1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object</a:t>
                </a:r>
                <a:endParaRPr lang="fr-FR" sz="1000" b="0" strike="noStrike" spc="-1" dirty="0">
                  <a:highlight>
                    <a:srgbClr val="FFFFFF"/>
                  </a:highlight>
                  <a:latin typeface="Arial"/>
                </a:endParaRPr>
              </a:p>
            </p:txBody>
          </p:sp>
        </p:grpSp>
        <p:sp>
          <p:nvSpPr>
            <p:cNvPr id="14" name="CustomShape 43">
              <a:extLst>
                <a:ext uri="{FF2B5EF4-FFF2-40B4-BE49-F238E27FC236}">
                  <a16:creationId xmlns:a16="http://schemas.microsoft.com/office/drawing/2014/main" id="{F4BE3F23-4634-4F79-AC7D-6EF505D5864C}"/>
                </a:ext>
              </a:extLst>
            </p:cNvPr>
            <p:cNvSpPr/>
            <p:nvPr/>
          </p:nvSpPr>
          <p:spPr bwMode="auto">
            <a:xfrm>
              <a:off x="3836320" y="1759384"/>
              <a:ext cx="1103997" cy="457777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>
                <a:lnSpc>
                  <a:spcPct val="100000"/>
                </a:lnSpc>
                <a:defRPr/>
              </a:pPr>
              <a:r>
                <a:rPr lang="fr-FR" sz="1100" b="1" strike="noStrike" spc="-1" dirty="0">
                  <a:solidFill>
                    <a:srgbClr val="00660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Viewpoints</a:t>
              </a:r>
              <a:r>
                <a:rPr lang="fr-FR" sz="1100" b="1" strike="noStrike" spc="-1" dirty="0">
                  <a:solidFill>
                    <a:srgbClr val="00660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selection</a:t>
              </a:r>
              <a:endParaRPr lang="fr-FR" sz="1100" b="0" strike="noStrike" spc="-1" dirty="0">
                <a:latin typeface="Arial"/>
              </a:endParaRPr>
            </a:p>
          </p:txBody>
        </p:sp>
        <p:pic>
          <p:nvPicPr>
            <p:cNvPr id="15" name="Google Shape;325;g60afeecc62_0_81">
              <a:extLst>
                <a:ext uri="{FF2B5EF4-FFF2-40B4-BE49-F238E27FC236}">
                  <a16:creationId xmlns:a16="http://schemas.microsoft.com/office/drawing/2014/main" id="{AB473F14-E243-4543-9FE3-0A8B2638F974}"/>
                </a:ext>
              </a:extLst>
            </p:cNvPr>
            <p:cNvPicPr/>
            <p:nvPr/>
          </p:nvPicPr>
          <p:blipFill>
            <a:blip r:embed="rId6"/>
            <a:stretch/>
          </p:blipFill>
          <p:spPr bwMode="auto">
            <a:xfrm>
              <a:off x="3529229" y="228071"/>
              <a:ext cx="1745026" cy="151592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09C781BD-A9A7-4194-8B59-A3AD3744B1DF}"/>
                </a:ext>
              </a:extLst>
            </p:cNvPr>
            <p:cNvCxnSpPr>
              <a:cxnSpLocks/>
            </p:cNvCxnSpPr>
            <p:nvPr/>
          </p:nvCxnSpPr>
          <p:spPr>
            <a:xfrm>
              <a:off x="2549471" y="1976001"/>
              <a:ext cx="1255581" cy="0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9B28571-1A67-4BEE-868B-39543D6BB500}"/>
                </a:ext>
              </a:extLst>
            </p:cNvPr>
            <p:cNvSpPr txBox="1"/>
            <p:nvPr/>
          </p:nvSpPr>
          <p:spPr>
            <a:xfrm>
              <a:off x="4572000" y="106583"/>
              <a:ext cx="431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bg2">
                      <a:lumMod val="75000"/>
                    </a:schemeClr>
                  </a:solidFill>
                </a:rPr>
                <a:t>v</a:t>
              </a:r>
              <a:r>
                <a:rPr lang="fr-FR" sz="1200" b="1" dirty="0">
                  <a:solidFill>
                    <a:schemeClr val="bg2">
                      <a:lumMod val="75000"/>
                    </a:schemeClr>
                  </a:solidFill>
                </a:rPr>
                <a:t>i</a:t>
              </a:r>
              <a:endParaRPr lang="fr-FR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5ADBF38-B12B-4BEF-A447-DBAABC5D057D}"/>
                </a:ext>
              </a:extLst>
            </p:cNvPr>
            <p:cNvSpPr txBox="1"/>
            <p:nvPr/>
          </p:nvSpPr>
          <p:spPr>
            <a:xfrm>
              <a:off x="411061" y="904236"/>
              <a:ext cx="11039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B80444"/>
                  </a:solidFill>
                </a:rPr>
                <a:t>Recap</a:t>
              </a:r>
              <a:endParaRPr lang="fr-FR" b="1" dirty="0">
                <a:solidFill>
                  <a:srgbClr val="B8044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98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346BF9A-DAB2-4420-A89E-D2B1EFBBD1E0}"/>
              </a:ext>
            </a:extLst>
          </p:cNvPr>
          <p:cNvSpPr txBox="1"/>
          <p:nvPr/>
        </p:nvSpPr>
        <p:spPr>
          <a:xfrm>
            <a:off x="1390261" y="1048922"/>
            <a:ext cx="6092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tx1"/>
                </a:solidFill>
              </a:rPr>
              <a:t>2. Can saliency models be used as VAC objective predictor?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4BB6B7-859D-43FA-95F8-68BAE6CC35A6}"/>
              </a:ext>
            </a:extLst>
          </p:cNvPr>
          <p:cNvSpPr txBox="1"/>
          <p:nvPr/>
        </p:nvSpPr>
        <p:spPr>
          <a:xfrm>
            <a:off x="793102" y="2369976"/>
            <a:ext cx="4376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1. About </a:t>
            </a:r>
            <a:r>
              <a:rPr lang="fr-FR" sz="1600" b="1" dirty="0" err="1"/>
              <a:t>saliency</a:t>
            </a:r>
            <a:r>
              <a:rPr lang="fr-FR" sz="1600" b="1" dirty="0"/>
              <a:t> </a:t>
            </a:r>
            <a:r>
              <a:rPr lang="fr-FR" sz="1600" b="1" dirty="0" err="1"/>
              <a:t>models</a:t>
            </a:r>
            <a:endParaRPr lang="fr-FR" sz="1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77703D-1AD9-4A78-B884-5A6591FC8092}"/>
              </a:ext>
            </a:extLst>
          </p:cNvPr>
          <p:cNvSpPr txBox="1"/>
          <p:nvPr/>
        </p:nvSpPr>
        <p:spPr>
          <a:xfrm>
            <a:off x="793103" y="2805729"/>
            <a:ext cx="4739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2. Objective </a:t>
            </a:r>
            <a:r>
              <a:rPr lang="fr-FR" sz="1600" b="1" dirty="0" err="1"/>
              <a:t>predictor</a:t>
            </a:r>
            <a:r>
              <a:rPr lang="fr-FR" sz="1600" b="1" dirty="0"/>
              <a:t> </a:t>
            </a:r>
            <a:r>
              <a:rPr lang="fr-FR" sz="1600" b="1" dirty="0" err="1"/>
              <a:t>based</a:t>
            </a:r>
            <a:r>
              <a:rPr lang="fr-FR" sz="1600" b="1" dirty="0"/>
              <a:t> on VAC-3DGC</a:t>
            </a:r>
            <a:endParaRPr lang="fr-FR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9CDC9D7-EF83-4636-94DF-F2287C9F1C38}"/>
              </a:ext>
            </a:extLst>
          </p:cNvPr>
          <p:cNvSpPr txBox="1"/>
          <p:nvPr/>
        </p:nvSpPr>
        <p:spPr>
          <a:xfrm>
            <a:off x="793102" y="3279710"/>
            <a:ext cx="4376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3. </a:t>
            </a:r>
            <a:r>
              <a:rPr lang="fr-FR" sz="1600" b="1" dirty="0" err="1"/>
              <a:t>Results</a:t>
            </a:r>
            <a:endParaRPr lang="fr-FR" sz="1600" b="1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DF69F1B-FC12-437C-A6F0-E07E4441ADA9}"/>
              </a:ext>
            </a:extLst>
          </p:cNvPr>
          <p:cNvGrpSpPr/>
          <p:nvPr/>
        </p:nvGrpSpPr>
        <p:grpSpPr>
          <a:xfrm>
            <a:off x="142134" y="134935"/>
            <a:ext cx="2419543" cy="769301"/>
            <a:chOff x="338076" y="229075"/>
            <a:chExt cx="2419543" cy="7693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B0789C-DAFA-4DD5-9B74-CC984EB3881F}"/>
                </a:ext>
              </a:extLst>
            </p:cNvPr>
            <p:cNvSpPr/>
            <p:nvPr/>
          </p:nvSpPr>
          <p:spPr>
            <a:xfrm>
              <a:off x="338076" y="229075"/>
              <a:ext cx="2419543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Google Shape;139;g7e207f09e5_0_191">
              <a:extLst>
                <a:ext uri="{FF2B5EF4-FFF2-40B4-BE49-F238E27FC236}">
                  <a16:creationId xmlns:a16="http://schemas.microsoft.com/office/drawing/2014/main" id="{3AC41229-BF66-41F4-8C46-A832A6065755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Google Shape;146;g7e207f09e5_0_191">
              <a:extLst>
                <a:ext uri="{FF2B5EF4-FFF2-40B4-BE49-F238E27FC236}">
                  <a16:creationId xmlns:a16="http://schemas.microsoft.com/office/drawing/2014/main" id="{ADDC5F8E-04B2-4195-970C-93DA8C9896A6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A578EE1-71BE-460D-A743-025D098D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24" y="3863023"/>
            <a:ext cx="4739951" cy="22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12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2EDD50C4-D830-4209-9B7A-34441211E8AE}"/>
              </a:ext>
            </a:extLst>
          </p:cNvPr>
          <p:cNvGrpSpPr/>
          <p:nvPr/>
        </p:nvGrpSpPr>
        <p:grpSpPr>
          <a:xfrm>
            <a:off x="142134" y="134935"/>
            <a:ext cx="2377130" cy="769301"/>
            <a:chOff x="338076" y="229075"/>
            <a:chExt cx="2377130" cy="7693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FCCCBD-2B63-477D-A27D-35BB83BB67FA}"/>
                </a:ext>
              </a:extLst>
            </p:cNvPr>
            <p:cNvSpPr/>
            <p:nvPr/>
          </p:nvSpPr>
          <p:spPr>
            <a:xfrm>
              <a:off x="338076" y="229075"/>
              <a:ext cx="2377129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Google Shape;139;g7e207f09e5_0_191">
              <a:extLst>
                <a:ext uri="{FF2B5EF4-FFF2-40B4-BE49-F238E27FC236}">
                  <a16:creationId xmlns:a16="http://schemas.microsoft.com/office/drawing/2014/main" id="{4C07487B-E1A1-4718-9F44-6EA00ABBD95B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Google Shape;146;g7e207f09e5_0_191">
              <a:extLst>
                <a:ext uri="{FF2B5EF4-FFF2-40B4-BE49-F238E27FC236}">
                  <a16:creationId xmlns:a16="http://schemas.microsoft.com/office/drawing/2014/main" id="{27DE80D6-CB3B-401C-9C78-5CA8962A6B96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F48A775-5543-4CF7-8086-2974FAF1D992}"/>
              </a:ext>
            </a:extLst>
          </p:cNvPr>
          <p:cNvSpPr txBox="1"/>
          <p:nvPr/>
        </p:nvSpPr>
        <p:spPr>
          <a:xfrm>
            <a:off x="922675" y="912601"/>
            <a:ext cx="6092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tx1"/>
                </a:solidFill>
              </a:rPr>
              <a:t>2. Can saliency models be used as VAC objective predictor?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B9472A3-A9E8-4359-B442-5C0C43C069F1}"/>
              </a:ext>
            </a:extLst>
          </p:cNvPr>
          <p:cNvGrpSpPr/>
          <p:nvPr/>
        </p:nvGrpSpPr>
        <p:grpSpPr>
          <a:xfrm>
            <a:off x="592067" y="1332482"/>
            <a:ext cx="7464467" cy="4324768"/>
            <a:chOff x="592067" y="1332482"/>
            <a:chExt cx="7464467" cy="432476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6C505A-A4EB-4F11-AA3A-4098FC745A40}"/>
                </a:ext>
              </a:extLst>
            </p:cNvPr>
            <p:cNvGrpSpPr/>
            <p:nvPr/>
          </p:nvGrpSpPr>
          <p:grpSpPr>
            <a:xfrm>
              <a:off x="592067" y="1332482"/>
              <a:ext cx="7464467" cy="4320684"/>
              <a:chOff x="592067" y="1332482"/>
              <a:chExt cx="7464467" cy="432068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B9FCB4B-8EA7-4F80-A25E-9624B29FC8CF}"/>
                  </a:ext>
                </a:extLst>
              </p:cNvPr>
              <p:cNvSpPr/>
              <p:nvPr/>
            </p:nvSpPr>
            <p:spPr>
              <a:xfrm>
                <a:off x="592067" y="4137246"/>
                <a:ext cx="7464467" cy="15159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36078"/>
                </a:schemeClr>
              </a:solidFill>
              <a:ln w="127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EB5F6625-3363-49C4-BD8B-BE7B3856A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5306" t="48257" r="1705" b="34353"/>
              <a:stretch/>
            </p:blipFill>
            <p:spPr>
              <a:xfrm>
                <a:off x="5759834" y="3231223"/>
                <a:ext cx="1628805" cy="846385"/>
              </a:xfrm>
              <a:prstGeom prst="rect">
                <a:avLst/>
              </a:prstGeom>
            </p:spPr>
          </p:pic>
          <p:sp>
            <p:nvSpPr>
              <p:cNvPr id="3" name="CustomShape 47">
                <a:extLst>
                  <a:ext uri="{FF2B5EF4-FFF2-40B4-BE49-F238E27FC236}">
                    <a16:creationId xmlns:a16="http://schemas.microsoft.com/office/drawing/2014/main" id="{291C2906-ADF0-4D1A-A6EC-C9E8AD685436}"/>
                  </a:ext>
                </a:extLst>
              </p:cNvPr>
              <p:cNvSpPr/>
              <p:nvPr/>
            </p:nvSpPr>
            <p:spPr bwMode="auto">
              <a:xfrm>
                <a:off x="2727369" y="4870266"/>
                <a:ext cx="953571" cy="42088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C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100" b="1" spc="-1" dirty="0">
                    <a:solidFill>
                      <a:srgbClr val="C00000"/>
                    </a:solidFill>
                    <a:latin typeface="Arial"/>
                  </a:rPr>
                  <a:t>VAC-3DGC </a:t>
                </a:r>
                <a:r>
                  <a:rPr lang="fr-FR" sz="1100" b="1" spc="-1" dirty="0" err="1">
                    <a:solidFill>
                      <a:srgbClr val="C00000"/>
                    </a:solidFill>
                    <a:latin typeface="Arial"/>
                  </a:rPr>
                  <a:t>measure</a:t>
                </a:r>
                <a:endParaRPr lang="fr-FR" sz="1100" b="0" strike="noStrike" spc="-1" dirty="0">
                  <a:latin typeface="Arial"/>
                </a:endParaRPr>
              </a:p>
            </p:txBody>
          </p:sp>
          <p:sp>
            <p:nvSpPr>
              <p:cNvPr id="4" name="CustomShape 48">
                <a:extLst>
                  <a:ext uri="{FF2B5EF4-FFF2-40B4-BE49-F238E27FC236}">
                    <a16:creationId xmlns:a16="http://schemas.microsoft.com/office/drawing/2014/main" id="{1B4A895E-837A-4024-BE19-5605EE25E51F}"/>
                  </a:ext>
                </a:extLst>
              </p:cNvPr>
              <p:cNvSpPr/>
              <p:nvPr/>
            </p:nvSpPr>
            <p:spPr bwMode="auto">
              <a:xfrm>
                <a:off x="6236468" y="4277112"/>
                <a:ext cx="1558194" cy="488573"/>
              </a:xfrm>
              <a:prstGeom prst="rect">
                <a:avLst/>
              </a:prstGeom>
              <a:solidFill>
                <a:srgbClr val="FFFFFF"/>
              </a:solidFill>
              <a:ln w="19080">
                <a:solidFill>
                  <a:srgbClr val="00206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fr-FR" sz="1100" b="1" spc="-1" dirty="0" err="1">
                    <a:solidFill>
                      <a:srgbClr val="002060"/>
                    </a:solidFill>
                    <a:latin typeface="Arial"/>
                    <a:ea typeface="Arial"/>
                  </a:rPr>
                  <a:t>S</a:t>
                </a:r>
                <a:r>
                  <a:rPr lang="fr-FR" sz="1100" b="1" strike="noStrike" spc="-1" dirty="0" err="1">
                    <a:solidFill>
                      <a:srgbClr val="002060"/>
                    </a:solidFill>
                    <a:latin typeface="Arial"/>
                    <a:ea typeface="Arial"/>
                  </a:rPr>
                  <a:t>aliency</a:t>
                </a:r>
                <a:r>
                  <a:rPr lang="fr-FR" sz="1100" b="1" strike="noStrike" spc="-1" dirty="0">
                    <a:solidFill>
                      <a:srgbClr val="002060"/>
                    </a:solidFill>
                    <a:latin typeface="Arial"/>
                    <a:ea typeface="Arial"/>
                  </a:rPr>
                  <a:t> </a:t>
                </a:r>
                <a:r>
                  <a:rPr lang="fr-FR" sz="1100" b="1" strike="noStrike" spc="-1" dirty="0" err="1">
                    <a:solidFill>
                      <a:srgbClr val="002060"/>
                    </a:solidFill>
                    <a:latin typeface="Arial"/>
                    <a:ea typeface="Arial"/>
                  </a:rPr>
                  <a:t>models</a:t>
                </a:r>
                <a:r>
                  <a:rPr lang="fr-FR" sz="1100" b="1" strike="noStrike" spc="-1" dirty="0">
                    <a:solidFill>
                      <a:srgbClr val="002060"/>
                    </a:solidFill>
                    <a:latin typeface="Arial"/>
                    <a:ea typeface="Arial"/>
                  </a:rPr>
                  <a:t> computation</a:t>
                </a:r>
                <a:endParaRPr lang="fr-FR" sz="1100" b="0" strike="noStrike" spc="-1" dirty="0">
                  <a:latin typeface="Arial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E70DAE8F-D16E-4ADC-956A-043A98AAF24D}"/>
                  </a:ext>
                </a:extLst>
              </p:cNvPr>
              <p:cNvSpPr txBox="1"/>
              <p:nvPr/>
            </p:nvSpPr>
            <p:spPr>
              <a:xfrm>
                <a:off x="891129" y="4524407"/>
                <a:ext cx="206680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Objective predictor </a:t>
                </a:r>
                <a:endParaRPr lang="fr-FR" dirty="0"/>
              </a:p>
            </p:txBody>
          </p:sp>
          <p:cxnSp>
            <p:nvCxnSpPr>
              <p:cNvPr id="7" name="Connecteur : en angle 6">
                <a:extLst>
                  <a:ext uri="{FF2B5EF4-FFF2-40B4-BE49-F238E27FC236}">
                    <a16:creationId xmlns:a16="http://schemas.microsoft.com/office/drawing/2014/main" id="{45B90DCF-6ACC-4494-B28A-54D1BCB4DC1D}"/>
                  </a:ext>
                </a:extLst>
              </p:cNvPr>
              <p:cNvCxnSpPr>
                <a:cxnSpLocks/>
                <a:endCxn id="4" idx="0"/>
              </p:cNvCxnSpPr>
              <p:nvPr/>
            </p:nvCxnSpPr>
            <p:spPr>
              <a:xfrm>
                <a:off x="4504104" y="3164147"/>
                <a:ext cx="2511461" cy="1112965"/>
              </a:xfrm>
              <a:prstGeom prst="bentConnector2">
                <a:avLst/>
              </a:prstGeom>
              <a:ln w="19050">
                <a:solidFill>
                  <a:srgbClr val="00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 : en angle 7">
                <a:extLst>
                  <a:ext uri="{FF2B5EF4-FFF2-40B4-BE49-F238E27FC236}">
                    <a16:creationId xmlns:a16="http://schemas.microsoft.com/office/drawing/2014/main" id="{7A242C70-780C-4040-8705-7249FF03BF7E}"/>
                  </a:ext>
                </a:extLst>
              </p:cNvPr>
              <p:cNvCxnSpPr>
                <a:cxnSpLocks/>
                <a:stCxn id="4" idx="2"/>
                <a:endCxn id="3" idx="3"/>
              </p:cNvCxnSpPr>
              <p:nvPr/>
            </p:nvCxnSpPr>
            <p:spPr>
              <a:xfrm rot="5400000">
                <a:off x="5190742" y="3255884"/>
                <a:ext cx="315022" cy="3334625"/>
              </a:xfrm>
              <a:prstGeom prst="bentConnector2">
                <a:avLst/>
              </a:prstGeom>
              <a:ln w="190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080585D5-E824-4927-844F-182A55A1F9B8}"/>
                  </a:ext>
                </a:extLst>
              </p:cNvPr>
              <p:cNvCxnSpPr>
                <a:cxnSpLocks/>
                <a:stCxn id="3" idx="1"/>
              </p:cNvCxnSpPr>
              <p:nvPr/>
            </p:nvCxnSpPr>
            <p:spPr>
              <a:xfrm flipH="1">
                <a:off x="2270059" y="5080707"/>
                <a:ext cx="457310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95FF6D32-B3AF-404F-8151-1B2285235FF0}"/>
                  </a:ext>
                </a:extLst>
              </p:cNvPr>
              <p:cNvGrpSpPr/>
              <p:nvPr/>
            </p:nvGrpSpPr>
            <p:grpSpPr>
              <a:xfrm>
                <a:off x="1642848" y="2628702"/>
                <a:ext cx="1561307" cy="1419962"/>
                <a:chOff x="1447775" y="1620348"/>
                <a:chExt cx="1561307" cy="1419962"/>
              </a:xfrm>
            </p:grpSpPr>
            <p:pic>
              <p:nvPicPr>
                <p:cNvPr id="12" name="Google Shape;324;g60afeecc62_0_81">
                  <a:extLst>
                    <a:ext uri="{FF2B5EF4-FFF2-40B4-BE49-F238E27FC236}">
                      <a16:creationId xmlns:a16="http://schemas.microsoft.com/office/drawing/2014/main" id="{EB84E5FF-FA15-4260-A5F1-5486D630317D}"/>
                    </a:ext>
                  </a:extLst>
                </p:cNvPr>
                <p:cNvPicPr/>
                <p:nvPr/>
              </p:nvPicPr>
              <p:blipFill rotWithShape="1">
                <a:blip r:embed="rId3"/>
                <a:srcRect l="5294" t="3480" r="8090" b="-1"/>
                <a:stretch/>
              </p:blipFill>
              <p:spPr bwMode="auto">
                <a:xfrm>
                  <a:off x="1447775" y="1620348"/>
                  <a:ext cx="1103997" cy="97728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CustomShape 39">
                  <a:extLst>
                    <a:ext uri="{FF2B5EF4-FFF2-40B4-BE49-F238E27FC236}">
                      <a16:creationId xmlns:a16="http://schemas.microsoft.com/office/drawing/2014/main" id="{5E0EDAA9-DA7F-482C-96ED-26F0C0FF5D7F}"/>
                    </a:ext>
                  </a:extLst>
                </p:cNvPr>
                <p:cNvSpPr/>
                <p:nvPr/>
              </p:nvSpPr>
              <p:spPr bwMode="auto">
                <a:xfrm>
                  <a:off x="1621884" y="2493697"/>
                  <a:ext cx="1387198" cy="54661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tIns="91440" bIns="91440"/>
                <a:lstStyle/>
                <a:p>
                  <a:pPr>
                    <a:lnSpc>
                      <a:spcPct val="100000"/>
                    </a:lnSpc>
                    <a:defRPr/>
                  </a:pPr>
                  <a:r>
                    <a:rPr lang="fr-FR" sz="1000" b="1" strike="noStrike" spc="-1" dirty="0">
                      <a:solidFill>
                        <a:srgbClr val="000000"/>
                      </a:solidFill>
                      <a:highlight>
                        <a:srgbClr val="FFFFFF"/>
                      </a:highlight>
                      <a:latin typeface="Arial"/>
                      <a:ea typeface="Arial"/>
                    </a:rPr>
                    <a:t>3D </a:t>
                  </a:r>
                  <a:r>
                    <a:rPr lang="fr-FR" sz="1000" b="1" strike="noStrike" spc="-1" dirty="0" err="1">
                      <a:solidFill>
                        <a:srgbClr val="000000"/>
                      </a:solidFill>
                      <a:highlight>
                        <a:srgbClr val="FFFFFF"/>
                      </a:highlight>
                      <a:latin typeface="Arial"/>
                      <a:ea typeface="Arial"/>
                    </a:rPr>
                    <a:t>object</a:t>
                  </a:r>
                  <a:endParaRPr lang="fr-FR" sz="1000" b="0" strike="noStrike" spc="-1" dirty="0">
                    <a:highlight>
                      <a:srgbClr val="FFFFFF"/>
                    </a:highlight>
                    <a:latin typeface="Arial"/>
                  </a:endParaRPr>
                </a:p>
              </p:txBody>
            </p:sp>
          </p:grpSp>
          <p:sp>
            <p:nvSpPr>
              <p:cNvPr id="14" name="CustomShape 43">
                <a:extLst>
                  <a:ext uri="{FF2B5EF4-FFF2-40B4-BE49-F238E27FC236}">
                    <a16:creationId xmlns:a16="http://schemas.microsoft.com/office/drawing/2014/main" id="{E9AAA966-B002-43D5-A159-915895E37DB6}"/>
                  </a:ext>
                </a:extLst>
              </p:cNvPr>
              <p:cNvSpPr/>
              <p:nvPr/>
            </p:nvSpPr>
            <p:spPr bwMode="auto">
              <a:xfrm>
                <a:off x="4215074" y="2985283"/>
                <a:ext cx="1103997" cy="457777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1100" b="1" strike="noStrike" spc="-1" dirty="0">
                    <a:solidFill>
                      <a:srgbClr val="006600"/>
                    </a:solidFill>
                    <a:latin typeface="Arial"/>
                    <a:ea typeface="Arial"/>
                  </a:rPr>
                  <a:t> </a:t>
                </a:r>
                <a:r>
                  <a:rPr lang="fr-FR" sz="1100" b="1" strike="noStrike" spc="-1" dirty="0" err="1">
                    <a:solidFill>
                      <a:srgbClr val="006600"/>
                    </a:solidFill>
                    <a:latin typeface="Arial"/>
                    <a:ea typeface="Arial"/>
                  </a:rPr>
                  <a:t>Viewpoints</a:t>
                </a:r>
                <a:r>
                  <a:rPr lang="fr-FR" sz="1100" b="1" strike="noStrike" spc="-1" dirty="0">
                    <a:solidFill>
                      <a:srgbClr val="006600"/>
                    </a:solidFill>
                    <a:latin typeface="Arial"/>
                    <a:ea typeface="Arial"/>
                  </a:rPr>
                  <a:t> </a:t>
                </a:r>
                <a:r>
                  <a:rPr lang="fr-FR" sz="1100" b="1" strike="noStrike" spc="-1" dirty="0" err="1">
                    <a:solidFill>
                      <a:srgbClr val="006600"/>
                    </a:solidFill>
                    <a:latin typeface="Arial"/>
                    <a:ea typeface="Arial"/>
                  </a:rPr>
                  <a:t>selection</a:t>
                </a:r>
                <a:endParaRPr lang="fr-FR" sz="1100" b="0" strike="noStrike" spc="-1" dirty="0">
                  <a:latin typeface="Arial"/>
                </a:endParaRPr>
              </a:p>
            </p:txBody>
          </p:sp>
          <p:pic>
            <p:nvPicPr>
              <p:cNvPr id="15" name="Google Shape;325;g60afeecc62_0_81">
                <a:extLst>
                  <a:ext uri="{FF2B5EF4-FFF2-40B4-BE49-F238E27FC236}">
                    <a16:creationId xmlns:a16="http://schemas.microsoft.com/office/drawing/2014/main" id="{6853DBDE-0F4C-43D2-AE26-F412A3E6CBE5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 bwMode="auto">
              <a:xfrm>
                <a:off x="3907983" y="1453970"/>
                <a:ext cx="1745026" cy="1515921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28A58C0C-F772-4EC6-98F8-83AD0C463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8225" y="3201900"/>
                <a:ext cx="1255581" cy="0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B9BB81A-A2AB-4821-BD05-C084942F606D}"/>
                  </a:ext>
                </a:extLst>
              </p:cNvPr>
              <p:cNvSpPr txBox="1"/>
              <p:nvPr/>
            </p:nvSpPr>
            <p:spPr>
              <a:xfrm>
                <a:off x="4950754" y="1332482"/>
                <a:ext cx="4313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>
                    <a:solidFill>
                      <a:schemeClr val="bg2">
                        <a:lumMod val="75000"/>
                      </a:schemeClr>
                    </a:solidFill>
                  </a:rPr>
                  <a:t>v</a:t>
                </a:r>
                <a:r>
                  <a:rPr lang="fr-FR" sz="1200" b="1" dirty="0">
                    <a:solidFill>
                      <a:schemeClr val="bg2">
                        <a:lumMod val="75000"/>
                      </a:schemeClr>
                    </a:solidFill>
                  </a:rPr>
                  <a:t>i</a:t>
                </a:r>
                <a:endParaRPr lang="fr-FR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5" name="Graphique 24" descr="Point d’interrogation">
              <a:extLst>
                <a:ext uri="{FF2B5EF4-FFF2-40B4-BE49-F238E27FC236}">
                  <a16:creationId xmlns:a16="http://schemas.microsoft.com/office/drawing/2014/main" id="{9A352F9C-CC2F-4CDD-AA30-EFAF010ED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81745" y="4499801"/>
              <a:ext cx="914400" cy="914400"/>
            </a:xfrm>
            <a:prstGeom prst="rect">
              <a:avLst/>
            </a:prstGeom>
          </p:spPr>
        </p:pic>
        <p:pic>
          <p:nvPicPr>
            <p:cNvPr id="27" name="Graphique 26" descr="Point d’interrogation">
              <a:extLst>
                <a:ext uri="{FF2B5EF4-FFF2-40B4-BE49-F238E27FC236}">
                  <a16:creationId xmlns:a16="http://schemas.microsoft.com/office/drawing/2014/main" id="{33B5A682-15F2-4B47-A405-FC18AF682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9091" y="4742850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0553CF89-912D-4D43-AE85-D67F53C86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542" y="4471368"/>
            <a:ext cx="1628806" cy="91620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94853B2E-1C20-43B2-87BE-9694908E9124}"/>
              </a:ext>
            </a:extLst>
          </p:cNvPr>
          <p:cNvSpPr txBox="1"/>
          <p:nvPr/>
        </p:nvSpPr>
        <p:spPr>
          <a:xfrm>
            <a:off x="960131" y="5749899"/>
            <a:ext cx="6017977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Saliency</a:t>
            </a:r>
            <a:r>
              <a:rPr lang="fr-FR" b="1" dirty="0"/>
              <a:t> </a:t>
            </a:r>
            <a:r>
              <a:rPr lang="fr-FR" b="1" dirty="0" err="1"/>
              <a:t>models</a:t>
            </a:r>
            <a:r>
              <a:rPr lang="fr-FR" sz="1100" b="1" dirty="0">
                <a:solidFill>
                  <a:srgbClr val="0070C0"/>
                </a:solidFill>
              </a:rPr>
              <a:t>  </a:t>
            </a:r>
            <a:r>
              <a:rPr lang="fr-FR" dirty="0" err="1"/>
              <a:t>aim</a:t>
            </a:r>
            <a:r>
              <a:rPr lang="fr-FR" dirty="0"/>
              <a:t> to </a:t>
            </a:r>
            <a:r>
              <a:rPr lang="fr-FR" dirty="0" err="1"/>
              <a:t>mimic</a:t>
            </a:r>
            <a:r>
              <a:rPr lang="fr-FR" dirty="0"/>
              <a:t> the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visual</a:t>
            </a:r>
            <a:r>
              <a:rPr lang="fr-FR" dirty="0"/>
              <a:t> system. </a:t>
            </a:r>
          </a:p>
        </p:txBody>
      </p:sp>
    </p:spTree>
    <p:extLst>
      <p:ext uri="{BB962C8B-B14F-4D97-AF65-F5344CB8AC3E}">
        <p14:creationId xmlns:p14="http://schemas.microsoft.com/office/powerpoint/2010/main" val="7378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ZoneTexte 138">
            <a:extLst>
              <a:ext uri="{FF2B5EF4-FFF2-40B4-BE49-F238E27FC236}">
                <a16:creationId xmlns:a16="http://schemas.microsoft.com/office/drawing/2014/main" id="{335C4596-B5A2-419F-8F1B-7683733755A4}"/>
              </a:ext>
            </a:extLst>
          </p:cNvPr>
          <p:cNvSpPr txBox="1"/>
          <p:nvPr/>
        </p:nvSpPr>
        <p:spPr>
          <a:xfrm>
            <a:off x="625151" y="727742"/>
            <a:ext cx="4739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Objective </a:t>
            </a:r>
            <a:r>
              <a:rPr lang="fr-FR" b="1" dirty="0" err="1">
                <a:solidFill>
                  <a:srgbClr val="B80444"/>
                </a:solidFill>
              </a:rPr>
              <a:t>predictor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based</a:t>
            </a:r>
            <a:r>
              <a:rPr lang="fr-FR" b="1" dirty="0">
                <a:solidFill>
                  <a:srgbClr val="B80444"/>
                </a:solidFill>
              </a:rPr>
              <a:t> on VAC-3DGC</a:t>
            </a:r>
            <a:endParaRPr lang="fr-FR" dirty="0">
              <a:solidFill>
                <a:srgbClr val="B80444"/>
              </a:solidFill>
            </a:endParaRPr>
          </a:p>
        </p:txBody>
      </p: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47602BF1-0E42-40CE-8803-6C6B550CB468}"/>
              </a:ext>
            </a:extLst>
          </p:cNvPr>
          <p:cNvGrpSpPr/>
          <p:nvPr/>
        </p:nvGrpSpPr>
        <p:grpSpPr>
          <a:xfrm>
            <a:off x="142134" y="134935"/>
            <a:ext cx="2419543" cy="769301"/>
            <a:chOff x="338076" y="229075"/>
            <a:chExt cx="2419543" cy="769301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0D455EC-CFE1-430F-B110-959159EF0E78}"/>
                </a:ext>
              </a:extLst>
            </p:cNvPr>
            <p:cNvSpPr/>
            <p:nvPr/>
          </p:nvSpPr>
          <p:spPr>
            <a:xfrm>
              <a:off x="338076" y="229075"/>
              <a:ext cx="2419543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Google Shape;139;g7e207f09e5_0_191">
              <a:extLst>
                <a:ext uri="{FF2B5EF4-FFF2-40B4-BE49-F238E27FC236}">
                  <a16:creationId xmlns:a16="http://schemas.microsoft.com/office/drawing/2014/main" id="{2842E7E9-C1C8-4D52-B7DB-6C5879652F31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43" name="Google Shape;146;g7e207f09e5_0_191">
              <a:extLst>
                <a:ext uri="{FF2B5EF4-FFF2-40B4-BE49-F238E27FC236}">
                  <a16:creationId xmlns:a16="http://schemas.microsoft.com/office/drawing/2014/main" id="{02D7F4D8-DB11-4D8E-8598-06B4E4BF577D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ZoneTexte 145">
            <a:extLst>
              <a:ext uri="{FF2B5EF4-FFF2-40B4-BE49-F238E27FC236}">
                <a16:creationId xmlns:a16="http://schemas.microsoft.com/office/drawing/2014/main" id="{DA32B2B0-D443-4B7B-AF0A-0C103EC60047}"/>
              </a:ext>
            </a:extLst>
          </p:cNvPr>
          <p:cNvSpPr txBox="1"/>
          <p:nvPr/>
        </p:nvSpPr>
        <p:spPr>
          <a:xfrm>
            <a:off x="360732" y="3458636"/>
            <a:ext cx="3016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US" dirty="0">
                <a:solidFill>
                  <a:srgbClr val="000000"/>
                </a:solidFill>
              </a:rPr>
              <a:t>Is </a:t>
            </a:r>
            <a:r>
              <a:rPr lang="en-US" b="1" dirty="0">
                <a:solidFill>
                  <a:srgbClr val="000000"/>
                </a:solidFill>
              </a:rPr>
              <a:t>Visual Attention Complexity </a:t>
            </a:r>
            <a:r>
              <a:rPr lang="en-US" dirty="0">
                <a:solidFill>
                  <a:srgbClr val="000000"/>
                </a:solidFill>
              </a:rPr>
              <a:t>of the </a:t>
            </a:r>
            <a:r>
              <a:rPr lang="en-US" b="1" dirty="0">
                <a:solidFill>
                  <a:srgbClr val="000000"/>
                </a:solidFill>
              </a:rPr>
              <a:t>predicted </a:t>
            </a:r>
            <a:r>
              <a:rPr lang="en-US" dirty="0">
                <a:solidFill>
                  <a:srgbClr val="000000"/>
                </a:solidFill>
              </a:rPr>
              <a:t>saliency maps a good</a:t>
            </a:r>
            <a:r>
              <a:rPr lang="en-US" b="1" dirty="0">
                <a:solidFill>
                  <a:srgbClr val="000000"/>
                </a:solidFill>
              </a:rPr>
              <a:t> estimator</a:t>
            </a:r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2D3D9F7-CF3F-4F5C-81F8-2C24BFB2E0FC}"/>
              </a:ext>
            </a:extLst>
          </p:cNvPr>
          <p:cNvGrpSpPr/>
          <p:nvPr/>
        </p:nvGrpSpPr>
        <p:grpSpPr>
          <a:xfrm>
            <a:off x="1291680" y="1334353"/>
            <a:ext cx="7172335" cy="4632118"/>
            <a:chOff x="1291680" y="1334353"/>
            <a:chExt cx="7172335" cy="4632118"/>
          </a:xfrm>
        </p:grpSpPr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332BC0D9-F181-439E-885A-13D4D3A26B2C}"/>
                </a:ext>
              </a:extLst>
            </p:cNvPr>
            <p:cNvSpPr txBox="1"/>
            <p:nvPr/>
          </p:nvSpPr>
          <p:spPr>
            <a:xfrm>
              <a:off x="4243148" y="4602693"/>
              <a:ext cx="130534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highlight>
                    <a:srgbClr val="FFFFFF"/>
                  </a:highlight>
                </a:rPr>
                <a:t>Objective values </a:t>
              </a:r>
              <a:endParaRPr lang="fr-FR" sz="1100" dirty="0">
                <a:highlight>
                  <a:srgbClr val="FFFFFF"/>
                </a:highlight>
              </a:endParaRPr>
            </a:p>
          </p:txBody>
        </p:sp>
        <p:cxnSp>
          <p:nvCxnSpPr>
            <p:cNvPr id="116" name="Connecteur : en angle 115">
              <a:extLst>
                <a:ext uri="{FF2B5EF4-FFF2-40B4-BE49-F238E27FC236}">
                  <a16:creationId xmlns:a16="http://schemas.microsoft.com/office/drawing/2014/main" id="{CB014162-503B-41FB-9FBA-86094F33C17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34413" y="4789750"/>
              <a:ext cx="488440" cy="98421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 : en angle 116">
              <a:extLst>
                <a:ext uri="{FF2B5EF4-FFF2-40B4-BE49-F238E27FC236}">
                  <a16:creationId xmlns:a16="http://schemas.microsoft.com/office/drawing/2014/main" id="{6782C584-662A-494E-8104-F91C93A8D7E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049471" y="4829691"/>
              <a:ext cx="492495" cy="90027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7DE02DD7-9CEE-403D-8CB0-7E709479273F}"/>
                </a:ext>
              </a:extLst>
            </p:cNvPr>
            <p:cNvCxnSpPr/>
            <p:nvPr/>
          </p:nvCxnSpPr>
          <p:spPr>
            <a:xfrm>
              <a:off x="5803495" y="2611445"/>
              <a:ext cx="0" cy="34817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 : en angle 118">
              <a:extLst>
                <a:ext uri="{FF2B5EF4-FFF2-40B4-BE49-F238E27FC236}">
                  <a16:creationId xmlns:a16="http://schemas.microsoft.com/office/drawing/2014/main" id="{0F8C01B7-D816-4457-8F0D-5AC498A40FD6}"/>
                </a:ext>
              </a:extLst>
            </p:cNvPr>
            <p:cNvCxnSpPr>
              <a:cxnSpLocks/>
            </p:cNvCxnSpPr>
            <p:nvPr/>
          </p:nvCxnSpPr>
          <p:spPr>
            <a:xfrm>
              <a:off x="4258088" y="2076740"/>
              <a:ext cx="1482019" cy="1023551"/>
            </a:xfrm>
            <a:prstGeom prst="bentConnector3">
              <a:avLst>
                <a:gd name="adj1" fmla="val 9973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CustomShape 40">
              <a:extLst>
                <a:ext uri="{FF2B5EF4-FFF2-40B4-BE49-F238E27FC236}">
                  <a16:creationId xmlns:a16="http://schemas.microsoft.com/office/drawing/2014/main" id="{42AE9812-E21D-46A2-AEC2-9552AC96A1DC}"/>
                </a:ext>
              </a:extLst>
            </p:cNvPr>
            <p:cNvSpPr/>
            <p:nvPr/>
          </p:nvSpPr>
          <p:spPr bwMode="auto">
            <a:xfrm>
              <a:off x="2286097" y="2035577"/>
              <a:ext cx="705661" cy="21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006600"/>
              </a:solidFill>
              <a:round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43">
              <a:extLst>
                <a:ext uri="{FF2B5EF4-FFF2-40B4-BE49-F238E27FC236}">
                  <a16:creationId xmlns:a16="http://schemas.microsoft.com/office/drawing/2014/main" id="{FA852E17-BB28-4E12-A51F-0C8BE2B9FB15}"/>
                </a:ext>
              </a:extLst>
            </p:cNvPr>
            <p:cNvSpPr/>
            <p:nvPr/>
          </p:nvSpPr>
          <p:spPr bwMode="auto">
            <a:xfrm>
              <a:off x="2991758" y="1850715"/>
              <a:ext cx="1263680" cy="523990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Viewpoints</a:t>
              </a:r>
              <a:r>
                <a:rPr lang="fr-FR" sz="1100" b="1" strike="noStrike" spc="-1" dirty="0">
                  <a:solidFill>
                    <a:srgbClr val="00660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selection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124" name="CustomShape 47">
              <a:extLst>
                <a:ext uri="{FF2B5EF4-FFF2-40B4-BE49-F238E27FC236}">
                  <a16:creationId xmlns:a16="http://schemas.microsoft.com/office/drawing/2014/main" id="{8F7D5ADC-97D9-40CB-8A24-77811DFB52EA}"/>
                </a:ext>
              </a:extLst>
            </p:cNvPr>
            <p:cNvSpPr/>
            <p:nvPr/>
          </p:nvSpPr>
          <p:spPr bwMode="auto">
            <a:xfrm>
              <a:off x="6019028" y="4159639"/>
              <a:ext cx="2204615" cy="42088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Visual Attention </a:t>
              </a:r>
              <a:r>
                <a:rPr lang="fr-FR" sz="1100" b="1" spc="-1" dirty="0" err="1">
                  <a:solidFill>
                    <a:srgbClr val="C00000"/>
                  </a:solidFill>
                  <a:latin typeface="Arial"/>
                </a:rPr>
                <a:t>Complexity</a:t>
              </a: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 computation</a:t>
              </a:r>
              <a:endParaRPr lang="fr-FR" sz="1100" b="0" strike="noStrike" spc="-1" dirty="0">
                <a:latin typeface="Arial"/>
              </a:endParaRPr>
            </a:p>
          </p:txBody>
        </p:sp>
        <p:pic>
          <p:nvPicPr>
            <p:cNvPr id="125" name="Google Shape;343;g60afeecc62_0_81">
              <a:extLst>
                <a:ext uri="{FF2B5EF4-FFF2-40B4-BE49-F238E27FC236}">
                  <a16:creationId xmlns:a16="http://schemas.microsoft.com/office/drawing/2014/main" id="{862BB163-251E-491E-B7BF-049B610D26A3}"/>
                </a:ext>
              </a:extLst>
            </p:cNvPr>
            <p:cNvPicPr/>
            <p:nvPr/>
          </p:nvPicPr>
          <p:blipFill>
            <a:blip r:embed="rId2"/>
            <a:stretch/>
          </p:blipFill>
          <p:spPr bwMode="auto">
            <a:xfrm>
              <a:off x="3612834" y="5123397"/>
              <a:ext cx="1062371" cy="84307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8" name="CustomShape 48">
              <a:extLst>
                <a:ext uri="{FF2B5EF4-FFF2-40B4-BE49-F238E27FC236}">
                  <a16:creationId xmlns:a16="http://schemas.microsoft.com/office/drawing/2014/main" id="{D526D7B0-F02B-439B-AF46-CC879AC80B36}"/>
                </a:ext>
              </a:extLst>
            </p:cNvPr>
            <p:cNvSpPr/>
            <p:nvPr/>
          </p:nvSpPr>
          <p:spPr bwMode="auto">
            <a:xfrm>
              <a:off x="6242998" y="3203903"/>
              <a:ext cx="1558194" cy="488573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Eye data collection &amp; 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processing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129" name="CustomShape 48">
              <a:extLst>
                <a:ext uri="{FF2B5EF4-FFF2-40B4-BE49-F238E27FC236}">
                  <a16:creationId xmlns:a16="http://schemas.microsoft.com/office/drawing/2014/main" id="{2979EE6F-9648-403C-9B9F-8C6145A367A5}"/>
                </a:ext>
              </a:extLst>
            </p:cNvPr>
            <p:cNvSpPr/>
            <p:nvPr/>
          </p:nvSpPr>
          <p:spPr bwMode="auto">
            <a:xfrm>
              <a:off x="3905384" y="3201100"/>
              <a:ext cx="1281408" cy="488573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 err="1">
                  <a:solidFill>
                    <a:srgbClr val="002060"/>
                  </a:solidFill>
                  <a:latin typeface="Arial"/>
                  <a:ea typeface="Arial"/>
                </a:rPr>
                <a:t>S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aliency</a:t>
              </a: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models</a:t>
              </a: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 computation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130" name="CustomShape 47">
              <a:extLst>
                <a:ext uri="{FF2B5EF4-FFF2-40B4-BE49-F238E27FC236}">
                  <a16:creationId xmlns:a16="http://schemas.microsoft.com/office/drawing/2014/main" id="{79428EFB-972F-48C8-AEB8-931F1C27D585}"/>
                </a:ext>
              </a:extLst>
            </p:cNvPr>
            <p:cNvSpPr/>
            <p:nvPr/>
          </p:nvSpPr>
          <p:spPr bwMode="auto">
            <a:xfrm>
              <a:off x="3623598" y="4175444"/>
              <a:ext cx="2059751" cy="42088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Visual Attention </a:t>
              </a:r>
              <a:r>
                <a:rPr lang="fr-FR" sz="1100" b="1" spc="-1" dirty="0" err="1">
                  <a:solidFill>
                    <a:srgbClr val="C00000"/>
                  </a:solidFill>
                  <a:latin typeface="Arial"/>
                </a:rPr>
                <a:t>Complexity</a:t>
              </a: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 computation</a:t>
              </a:r>
              <a:endParaRPr lang="fr-FR" sz="1100" b="0" strike="noStrike" spc="-1" dirty="0">
                <a:latin typeface="Arial"/>
              </a:endParaRPr>
            </a:p>
          </p:txBody>
        </p:sp>
        <p:cxnSp>
          <p:nvCxnSpPr>
            <p:cNvPr id="133" name="Connecteur : en angle 132">
              <a:extLst>
                <a:ext uri="{FF2B5EF4-FFF2-40B4-BE49-F238E27FC236}">
                  <a16:creationId xmlns:a16="http://schemas.microsoft.com/office/drawing/2014/main" id="{3F03CC20-FD32-45CA-831A-15D7394FF40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803492" y="2944930"/>
              <a:ext cx="1218603" cy="244286"/>
            </a:xfrm>
            <a:prstGeom prst="bentConnector3">
              <a:avLst>
                <a:gd name="adj1" fmla="val 99769"/>
              </a:avLst>
            </a:prstGeom>
            <a:ln w="28575">
              <a:solidFill>
                <a:srgbClr val="4F8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CustomShape 48">
              <a:extLst>
                <a:ext uri="{FF2B5EF4-FFF2-40B4-BE49-F238E27FC236}">
                  <a16:creationId xmlns:a16="http://schemas.microsoft.com/office/drawing/2014/main" id="{EE6D9318-F844-4809-88E9-F37EF1519650}"/>
                </a:ext>
              </a:extLst>
            </p:cNvPr>
            <p:cNvSpPr/>
            <p:nvPr/>
          </p:nvSpPr>
          <p:spPr bwMode="auto">
            <a:xfrm>
              <a:off x="5186792" y="5526075"/>
              <a:ext cx="1218603" cy="420881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trike="noStrike" spc="-1" dirty="0">
                  <a:latin typeface="Arial"/>
                </a:rPr>
                <a:t>Evaluation</a:t>
              </a: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>
                  <a:latin typeface="Arial"/>
                </a:rPr>
                <a:t>Comparaison</a:t>
              </a:r>
              <a:endParaRPr lang="fr-FR" sz="1100" b="1" strike="noStrike" spc="-1" dirty="0">
                <a:latin typeface="Arial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7CFFA13B-6CD9-49BF-BBAD-1B6DB85578BD}"/>
                </a:ext>
              </a:extLst>
            </p:cNvPr>
            <p:cNvGrpSpPr/>
            <p:nvPr/>
          </p:nvGrpSpPr>
          <p:grpSpPr>
            <a:xfrm>
              <a:off x="1291680" y="1415848"/>
              <a:ext cx="1561307" cy="1419962"/>
              <a:chOff x="1447775" y="1620348"/>
              <a:chExt cx="1561307" cy="1419962"/>
            </a:xfrm>
          </p:grpSpPr>
          <p:pic>
            <p:nvPicPr>
              <p:cNvPr id="36" name="Google Shape;324;g60afeecc62_0_81">
                <a:extLst>
                  <a:ext uri="{FF2B5EF4-FFF2-40B4-BE49-F238E27FC236}">
                    <a16:creationId xmlns:a16="http://schemas.microsoft.com/office/drawing/2014/main" id="{9D80CC1C-A87F-4825-8648-FEBDCAAFBAC7}"/>
                  </a:ext>
                </a:extLst>
              </p:cNvPr>
              <p:cNvPicPr/>
              <p:nvPr/>
            </p:nvPicPr>
            <p:blipFill rotWithShape="1">
              <a:blip r:embed="rId3"/>
              <a:srcRect l="5294" t="3480" r="8090" b="-1"/>
              <a:stretch/>
            </p:blipFill>
            <p:spPr bwMode="auto">
              <a:xfrm>
                <a:off x="1447775" y="1620348"/>
                <a:ext cx="1103997" cy="977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7" name="CustomShape 39">
                <a:extLst>
                  <a:ext uri="{FF2B5EF4-FFF2-40B4-BE49-F238E27FC236}">
                    <a16:creationId xmlns:a16="http://schemas.microsoft.com/office/drawing/2014/main" id="{473DE1D1-E8DA-455A-BFD6-A09972CFF4C0}"/>
                  </a:ext>
                </a:extLst>
              </p:cNvPr>
              <p:cNvSpPr/>
              <p:nvPr/>
            </p:nvSpPr>
            <p:spPr bwMode="auto">
              <a:xfrm>
                <a:off x="1621884" y="2493697"/>
                <a:ext cx="1387198" cy="5466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/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1000" b="1" strike="noStrike" spc="-1" dirty="0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3D </a:t>
                </a:r>
                <a:r>
                  <a:rPr lang="fr-FR" sz="1000" b="1" strike="noStrike" spc="-1" dirty="0" err="1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object</a:t>
                </a:r>
                <a:endParaRPr lang="fr-FR" sz="1000" b="0" strike="noStrike" spc="-1" dirty="0">
                  <a:highlight>
                    <a:srgbClr val="FFFFFF"/>
                  </a:highlight>
                  <a:latin typeface="Arial"/>
                </a:endParaRPr>
              </a:p>
            </p:txBody>
          </p:sp>
        </p:grpSp>
        <p:pic>
          <p:nvPicPr>
            <p:cNvPr id="38" name="Google Shape;325;g60afeecc62_0_81">
              <a:extLst>
                <a:ext uri="{FF2B5EF4-FFF2-40B4-BE49-F238E27FC236}">
                  <a16:creationId xmlns:a16="http://schemas.microsoft.com/office/drawing/2014/main" id="{6DAD210F-4BEC-48E1-B2C3-78F52D6C08B6}"/>
                </a:ext>
              </a:extLst>
            </p:cNvPr>
            <p:cNvPicPr/>
            <p:nvPr/>
          </p:nvPicPr>
          <p:blipFill>
            <a:blip r:embed="rId4"/>
            <a:stretch/>
          </p:blipFill>
          <p:spPr bwMode="auto">
            <a:xfrm>
              <a:off x="4927660" y="1334353"/>
              <a:ext cx="1745026" cy="151592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C111341-0077-4AD3-8FF7-65CC63F8AE89}"/>
                </a:ext>
              </a:extLst>
            </p:cNvPr>
            <p:cNvGrpSpPr/>
            <p:nvPr/>
          </p:nvGrpSpPr>
          <p:grpSpPr>
            <a:xfrm>
              <a:off x="4521507" y="2959616"/>
              <a:ext cx="1278666" cy="347306"/>
              <a:chOff x="4415771" y="2577779"/>
              <a:chExt cx="1278666" cy="347306"/>
            </a:xfrm>
          </p:grpSpPr>
          <p:cxnSp>
            <p:nvCxnSpPr>
              <p:cNvPr id="127" name="Connecteur : en angle 126">
                <a:extLst>
                  <a:ext uri="{FF2B5EF4-FFF2-40B4-BE49-F238E27FC236}">
                    <a16:creationId xmlns:a16="http://schemas.microsoft.com/office/drawing/2014/main" id="{22A1FEDA-064F-4385-875B-98265C0F1F5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415771" y="2577779"/>
                <a:ext cx="1218603" cy="244286"/>
              </a:xfrm>
              <a:prstGeom prst="bentConnector3">
                <a:avLst>
                  <a:gd name="adj1" fmla="val 99769"/>
                </a:avLst>
              </a:prstGeom>
              <a:ln w="28575">
                <a:solidFill>
                  <a:srgbClr val="4F81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7DAB1E-9DFB-4E1E-9C4D-96E336EBC6C5}"/>
                  </a:ext>
                </a:extLst>
              </p:cNvPr>
              <p:cNvSpPr/>
              <p:nvPr/>
            </p:nvSpPr>
            <p:spPr>
              <a:xfrm>
                <a:off x="5574305" y="2615149"/>
                <a:ext cx="120132" cy="309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63CF9F53-8301-4183-B91D-EEEF1ED39108}"/>
                </a:ext>
              </a:extLst>
            </p:cNvPr>
            <p:cNvSpPr txBox="1"/>
            <p:nvPr/>
          </p:nvSpPr>
          <p:spPr>
            <a:xfrm>
              <a:off x="6178283" y="4606748"/>
              <a:ext cx="120404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/>
                <a:t>Subjective </a:t>
              </a:r>
            </a:p>
            <a:p>
              <a:pPr algn="ctr"/>
              <a:r>
                <a:rPr lang="en-US" sz="1100" b="1" dirty="0"/>
                <a:t>measure </a:t>
              </a:r>
              <a:endParaRPr lang="fr-FR" sz="1100" dirty="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188EC8D-4488-47D5-A681-C2A72F59CCFE}"/>
                </a:ext>
              </a:extLst>
            </p:cNvPr>
            <p:cNvCxnSpPr/>
            <p:nvPr/>
          </p:nvCxnSpPr>
          <p:spPr>
            <a:xfrm>
              <a:off x="4521507" y="3720246"/>
              <a:ext cx="0" cy="432252"/>
            </a:xfrm>
            <a:prstGeom prst="straightConnector1">
              <a:avLst/>
            </a:prstGeom>
            <a:ln w="95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495D3941-04DF-4C28-9EA1-9DE82158CEB2}"/>
                </a:ext>
              </a:extLst>
            </p:cNvPr>
            <p:cNvCxnSpPr/>
            <p:nvPr/>
          </p:nvCxnSpPr>
          <p:spPr>
            <a:xfrm>
              <a:off x="7087361" y="3720246"/>
              <a:ext cx="0" cy="432252"/>
            </a:xfrm>
            <a:prstGeom prst="straightConnector1">
              <a:avLst/>
            </a:prstGeom>
            <a:ln w="95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370A932-9C87-431F-A24F-B569F4392A4A}"/>
                </a:ext>
              </a:extLst>
            </p:cNvPr>
            <p:cNvSpPr txBox="1"/>
            <p:nvPr/>
          </p:nvSpPr>
          <p:spPr>
            <a:xfrm>
              <a:off x="3728449" y="3784007"/>
              <a:ext cx="21633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Computed</a:t>
              </a:r>
              <a:r>
                <a:rPr lang="fr-F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saliency</a:t>
              </a:r>
              <a:r>
                <a:rPr lang="fr-F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map</a:t>
              </a:r>
              <a:endPara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C7E521E-2697-4206-8984-A256F57DE095}"/>
                </a:ext>
              </a:extLst>
            </p:cNvPr>
            <p:cNvSpPr txBox="1"/>
            <p:nvPr/>
          </p:nvSpPr>
          <p:spPr>
            <a:xfrm>
              <a:off x="6300635" y="3796232"/>
              <a:ext cx="21633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Ground-</a:t>
              </a:r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truth</a:t>
              </a:r>
              <a:r>
                <a:rPr lang="fr-F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saliency</a:t>
              </a:r>
              <a:r>
                <a:rPr lang="fr-F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map</a:t>
              </a:r>
              <a:endPara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B650A5C-274E-454A-9AF7-A3C2255F6F12}"/>
              </a:ext>
            </a:extLst>
          </p:cNvPr>
          <p:cNvSpPr/>
          <p:nvPr/>
        </p:nvSpPr>
        <p:spPr>
          <a:xfrm>
            <a:off x="5783372" y="2785530"/>
            <a:ext cx="3016545" cy="2248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6011E-379D-4DC3-9F6C-B6513CE4A11B}"/>
              </a:ext>
            </a:extLst>
          </p:cNvPr>
          <p:cNvSpPr/>
          <p:nvPr/>
        </p:nvSpPr>
        <p:spPr>
          <a:xfrm>
            <a:off x="3453881" y="5018211"/>
            <a:ext cx="3928444" cy="1051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909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6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A9D64D7-2592-47A4-BCD0-0A58451FF587}"/>
              </a:ext>
            </a:extLst>
          </p:cNvPr>
          <p:cNvGrpSpPr/>
          <p:nvPr/>
        </p:nvGrpSpPr>
        <p:grpSpPr>
          <a:xfrm>
            <a:off x="142134" y="134935"/>
            <a:ext cx="2419543" cy="769301"/>
            <a:chOff x="338076" y="229075"/>
            <a:chExt cx="2419543" cy="7693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C413A-9292-4C2F-9500-E6E551B0455B}"/>
                </a:ext>
              </a:extLst>
            </p:cNvPr>
            <p:cNvSpPr/>
            <p:nvPr/>
          </p:nvSpPr>
          <p:spPr>
            <a:xfrm>
              <a:off x="338076" y="229075"/>
              <a:ext cx="2419543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Google Shape;139;g7e207f09e5_0_191">
              <a:extLst>
                <a:ext uri="{FF2B5EF4-FFF2-40B4-BE49-F238E27FC236}">
                  <a16:creationId xmlns:a16="http://schemas.microsoft.com/office/drawing/2014/main" id="{F79394D5-C650-4621-A59E-E24C56AF8D18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" name="Google Shape;146;g7e207f09e5_0_191">
              <a:extLst>
                <a:ext uri="{FF2B5EF4-FFF2-40B4-BE49-F238E27FC236}">
                  <a16:creationId xmlns:a16="http://schemas.microsoft.com/office/drawing/2014/main" id="{885D5B39-10AE-40FD-BAD0-2CB6595D73C3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14CCBA4E-6B05-4793-9E1C-D3C8D3765C61}"/>
              </a:ext>
            </a:extLst>
          </p:cNvPr>
          <p:cNvSpPr txBox="1"/>
          <p:nvPr/>
        </p:nvSpPr>
        <p:spPr>
          <a:xfrm>
            <a:off x="592067" y="704493"/>
            <a:ext cx="1443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B80444"/>
                </a:solidFill>
              </a:rPr>
              <a:t>Results</a:t>
            </a:r>
            <a:endParaRPr lang="fr-FR" sz="1600" b="1" dirty="0">
              <a:solidFill>
                <a:srgbClr val="B80444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A7722AF-1E1C-43A7-B3B0-3B5BB1C73967}"/>
              </a:ext>
            </a:extLst>
          </p:cNvPr>
          <p:cNvSpPr txBox="1"/>
          <p:nvPr/>
        </p:nvSpPr>
        <p:spPr>
          <a:xfrm>
            <a:off x="2718023" y="1790934"/>
            <a:ext cx="3105053" cy="30777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 21 objects x 4 viewpoints = 84 views</a:t>
            </a:r>
            <a:endParaRPr lang="fr-FR" sz="1400" dirty="0"/>
          </a:p>
        </p:txBody>
      </p:sp>
      <p:graphicFrame>
        <p:nvGraphicFramePr>
          <p:cNvPr id="37" name="Tableau 9">
            <a:extLst>
              <a:ext uri="{FF2B5EF4-FFF2-40B4-BE49-F238E27FC236}">
                <a16:creationId xmlns:a16="http://schemas.microsoft.com/office/drawing/2014/main" id="{5872612B-FFB3-4635-88B1-0F4DA6B7F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474296"/>
              </p:ext>
            </p:extLst>
          </p:nvPr>
        </p:nvGraphicFramePr>
        <p:xfrm>
          <a:off x="592067" y="2576052"/>
          <a:ext cx="7793040" cy="500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826">
                  <a:extLst>
                    <a:ext uri="{9D8B030D-6E8A-4147-A177-3AD203B41FA5}">
                      <a16:colId xmlns:a16="http://schemas.microsoft.com/office/drawing/2014/main" val="331825036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9325994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8415308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9296307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882327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303193180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59601736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2726715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48374043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2923330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59138154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52998156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94099291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47421278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7175322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2975401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61647370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04016603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60568412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68942304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08114682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81415256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05555626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7393566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4412122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9630643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2031080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18216460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5188901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098894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89416169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487271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86737705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2487393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4092227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0529387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67508597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88049343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99082817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18289173"/>
                    </a:ext>
                  </a:extLst>
                </a:gridCol>
              </a:tblGrid>
              <a:tr h="250257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54219" marR="54219" marT="27109" marB="27109"/>
                </a:tc>
                <a:extLst>
                  <a:ext uri="{0D108BD9-81ED-4DB2-BD59-A6C34878D82A}">
                    <a16:rowId xmlns:a16="http://schemas.microsoft.com/office/drawing/2014/main" val="3793449363"/>
                  </a:ext>
                </a:extLst>
              </a:tr>
              <a:tr h="250257"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extLst>
                  <a:ext uri="{0D108BD9-81ED-4DB2-BD59-A6C34878D82A}">
                    <a16:rowId xmlns:a16="http://schemas.microsoft.com/office/drawing/2014/main" val="910634931"/>
                  </a:ext>
                </a:extLst>
              </a:tr>
            </a:tbl>
          </a:graphicData>
        </a:graphic>
      </p:graphicFrame>
      <p:graphicFrame>
        <p:nvGraphicFramePr>
          <p:cNvPr id="52" name="Tableau 9">
            <a:extLst>
              <a:ext uri="{FF2B5EF4-FFF2-40B4-BE49-F238E27FC236}">
                <a16:creationId xmlns:a16="http://schemas.microsoft.com/office/drawing/2014/main" id="{12CDA321-44C7-4120-AD73-DC68BB804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517331"/>
              </p:ext>
            </p:extLst>
          </p:nvPr>
        </p:nvGraphicFramePr>
        <p:xfrm>
          <a:off x="3757734" y="1317163"/>
          <a:ext cx="1025632" cy="500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408">
                  <a:extLst>
                    <a:ext uri="{9D8B030D-6E8A-4147-A177-3AD203B41FA5}">
                      <a16:colId xmlns:a16="http://schemas.microsoft.com/office/drawing/2014/main" val="3318250368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932599452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384153086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392963075"/>
                    </a:ext>
                  </a:extLst>
                </a:gridCol>
              </a:tblGrid>
              <a:tr h="250257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extLst>
                  <a:ext uri="{0D108BD9-81ED-4DB2-BD59-A6C34878D82A}">
                    <a16:rowId xmlns:a16="http://schemas.microsoft.com/office/drawing/2014/main" val="3793449363"/>
                  </a:ext>
                </a:extLst>
              </a:tr>
              <a:tr h="250257"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extLst>
                  <a:ext uri="{0D108BD9-81ED-4DB2-BD59-A6C34878D82A}">
                    <a16:rowId xmlns:a16="http://schemas.microsoft.com/office/drawing/2014/main" val="910634931"/>
                  </a:ext>
                </a:extLst>
              </a:tr>
            </a:tbl>
          </a:graphicData>
        </a:graphic>
      </p:graphicFrame>
      <p:grpSp>
        <p:nvGrpSpPr>
          <p:cNvPr id="65" name="Groupe 64">
            <a:extLst>
              <a:ext uri="{FF2B5EF4-FFF2-40B4-BE49-F238E27FC236}">
                <a16:creationId xmlns:a16="http://schemas.microsoft.com/office/drawing/2014/main" id="{CD70AEA3-323A-42F9-9D3E-FB96A0EDE179}"/>
              </a:ext>
            </a:extLst>
          </p:cNvPr>
          <p:cNvGrpSpPr/>
          <p:nvPr/>
        </p:nvGrpSpPr>
        <p:grpSpPr>
          <a:xfrm>
            <a:off x="3733545" y="1076022"/>
            <a:ext cx="1069712" cy="275723"/>
            <a:chOff x="814900" y="1627493"/>
            <a:chExt cx="1069712" cy="275723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A0D14051-C1EF-445C-8D49-9DD9E2BD5D2E}"/>
                </a:ext>
              </a:extLst>
            </p:cNvPr>
            <p:cNvSpPr txBox="1"/>
            <p:nvPr/>
          </p:nvSpPr>
          <p:spPr>
            <a:xfrm>
              <a:off x="814900" y="164160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v1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F699714-BEC2-4DC6-A92B-7A78B14B48AB}"/>
                </a:ext>
              </a:extLst>
            </p:cNvPr>
            <p:cNvSpPr txBox="1"/>
            <p:nvPr/>
          </p:nvSpPr>
          <p:spPr>
            <a:xfrm>
              <a:off x="1057551" y="162749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v2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6811C8D-C5D0-4842-B73C-0E34CB44B4F2}"/>
                </a:ext>
              </a:extLst>
            </p:cNvPr>
            <p:cNvSpPr txBox="1"/>
            <p:nvPr/>
          </p:nvSpPr>
          <p:spPr>
            <a:xfrm>
              <a:off x="1542852" y="1630695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v4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631D3771-804C-4440-A42F-22A11A3395CF}"/>
                </a:ext>
              </a:extLst>
            </p:cNvPr>
            <p:cNvSpPr txBox="1"/>
            <p:nvPr/>
          </p:nvSpPr>
          <p:spPr>
            <a:xfrm>
              <a:off x="1300202" y="1630695"/>
              <a:ext cx="346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v3</a:t>
              </a: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1378A8C7-B735-41EC-AE55-608350AFB9D0}"/>
              </a:ext>
            </a:extLst>
          </p:cNvPr>
          <p:cNvSpPr txBox="1"/>
          <p:nvPr/>
        </p:nvSpPr>
        <p:spPr>
          <a:xfrm>
            <a:off x="3906830" y="1540767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Obj.i</a:t>
            </a:r>
            <a:endParaRPr lang="fr-FR" sz="1200" b="1" dirty="0"/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0AEF74EE-B796-4887-A4B5-68440E122EF8}"/>
              </a:ext>
            </a:extLst>
          </p:cNvPr>
          <p:cNvGrpSpPr/>
          <p:nvPr/>
        </p:nvGrpSpPr>
        <p:grpSpPr>
          <a:xfrm>
            <a:off x="714087" y="2804421"/>
            <a:ext cx="7638323" cy="270077"/>
            <a:chOff x="797500" y="3718504"/>
            <a:chExt cx="7638323" cy="27007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73428A8-6A6E-4D8D-B511-8298E8E624EC}"/>
                </a:ext>
              </a:extLst>
            </p:cNvPr>
            <p:cNvSpPr txBox="1"/>
            <p:nvPr/>
          </p:nvSpPr>
          <p:spPr>
            <a:xfrm>
              <a:off x="797500" y="3718504"/>
              <a:ext cx="5357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Obj.1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2BFC502-ADB5-4ECD-82D5-8C680C683A44}"/>
                </a:ext>
              </a:extLst>
            </p:cNvPr>
            <p:cNvSpPr txBox="1"/>
            <p:nvPr/>
          </p:nvSpPr>
          <p:spPr>
            <a:xfrm>
              <a:off x="1567465" y="3721706"/>
              <a:ext cx="55175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Obj.2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7F0FCF2-3565-4403-AEE5-D871F9550D44}"/>
                </a:ext>
              </a:extLst>
            </p:cNvPr>
            <p:cNvSpPr txBox="1"/>
            <p:nvPr/>
          </p:nvSpPr>
          <p:spPr>
            <a:xfrm>
              <a:off x="2361086" y="3721704"/>
              <a:ext cx="5357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Obj.3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C907B4-AA67-4F4E-BC1F-F98205E81752}"/>
                </a:ext>
              </a:extLst>
            </p:cNvPr>
            <p:cNvSpPr txBox="1"/>
            <p:nvPr/>
          </p:nvSpPr>
          <p:spPr>
            <a:xfrm>
              <a:off x="3130498" y="3721705"/>
              <a:ext cx="55175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Obj.4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D66EE8D-3FA9-4680-A081-B870B0220788}"/>
                </a:ext>
              </a:extLst>
            </p:cNvPr>
            <p:cNvSpPr txBox="1"/>
            <p:nvPr/>
          </p:nvSpPr>
          <p:spPr>
            <a:xfrm>
              <a:off x="7733861" y="3726971"/>
              <a:ext cx="7019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Obj.21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7DD1DF5-420C-417D-A1F1-57110C515893}"/>
                </a:ext>
              </a:extLst>
            </p:cNvPr>
            <p:cNvSpPr txBox="1"/>
            <p:nvPr/>
          </p:nvSpPr>
          <p:spPr>
            <a:xfrm>
              <a:off x="5498235" y="3726971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/>
                <a:t>Obj.i</a:t>
              </a:r>
              <a:endParaRPr lang="fr-FR" sz="1100" b="1" dirty="0"/>
            </a:p>
          </p:txBody>
        </p:sp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4E4989A4-87F1-4274-88A7-EF2C6A266E4F}"/>
              </a:ext>
            </a:extLst>
          </p:cNvPr>
          <p:cNvSpPr txBox="1"/>
          <p:nvPr/>
        </p:nvSpPr>
        <p:spPr>
          <a:xfrm>
            <a:off x="814687" y="33008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8080"/>
                </a:solidFill>
              </a:rPr>
              <a:t>View-wise</a:t>
            </a:r>
            <a:endParaRPr lang="fr-FR" b="1" dirty="0">
              <a:solidFill>
                <a:srgbClr val="008080"/>
              </a:solidFill>
            </a:endParaRPr>
          </a:p>
        </p:txBody>
      </p:sp>
      <p:graphicFrame>
        <p:nvGraphicFramePr>
          <p:cNvPr id="71" name="Tableau 19">
            <a:extLst>
              <a:ext uri="{FF2B5EF4-FFF2-40B4-BE49-F238E27FC236}">
                <a16:creationId xmlns:a16="http://schemas.microsoft.com/office/drawing/2014/main" id="{C7001CF3-9B99-43E7-8D60-BC2A7392CD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036423"/>
              </p:ext>
            </p:extLst>
          </p:nvPr>
        </p:nvGraphicFramePr>
        <p:xfrm>
          <a:off x="810817" y="4904556"/>
          <a:ext cx="7132344" cy="726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678">
                  <a:extLst>
                    <a:ext uri="{9D8B030D-6E8A-4147-A177-3AD203B41FA5}">
                      <a16:colId xmlns:a16="http://schemas.microsoft.com/office/drawing/2014/main" val="633525398"/>
                    </a:ext>
                  </a:extLst>
                </a:gridCol>
                <a:gridCol w="1642494">
                  <a:extLst>
                    <a:ext uri="{9D8B030D-6E8A-4147-A177-3AD203B41FA5}">
                      <a16:colId xmlns:a16="http://schemas.microsoft.com/office/drawing/2014/main" val="3455477569"/>
                    </a:ext>
                  </a:extLst>
                </a:gridCol>
                <a:gridCol w="1783086">
                  <a:extLst>
                    <a:ext uri="{9D8B030D-6E8A-4147-A177-3AD203B41FA5}">
                      <a16:colId xmlns:a16="http://schemas.microsoft.com/office/drawing/2014/main" val="2866796855"/>
                    </a:ext>
                  </a:extLst>
                </a:gridCol>
                <a:gridCol w="1783086">
                  <a:extLst>
                    <a:ext uri="{9D8B030D-6E8A-4147-A177-3AD203B41FA5}">
                      <a16:colId xmlns:a16="http://schemas.microsoft.com/office/drawing/2014/main" val="2022438693"/>
                    </a:ext>
                  </a:extLst>
                </a:gridCol>
              </a:tblGrid>
              <a:tr h="361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Computational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model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SALICON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SAM-RESNET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SAM-VGG</a:t>
                      </a:r>
                    </a:p>
                  </a:txBody>
                  <a:tcPr marL="67874" marR="67874" marT="33937" marB="33937"/>
                </a:tc>
                <a:extLst>
                  <a:ext uri="{0D108BD9-81ED-4DB2-BD59-A6C34878D82A}">
                    <a16:rowId xmlns:a16="http://schemas.microsoft.com/office/drawing/2014/main" val="4099675808"/>
                  </a:ext>
                </a:extLst>
              </a:tr>
              <a:tr h="36475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PCC: GT vs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Comp.model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0.72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strike="noStrike" dirty="0">
                          <a:solidFill>
                            <a:schemeClr val="tx1"/>
                          </a:solidFill>
                        </a:rPr>
                        <a:t>0.52</a:t>
                      </a:r>
                      <a:r>
                        <a:rPr lang="fr-FR" sz="1200" strike="sngStrike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0.50</a:t>
                      </a:r>
                      <a:endParaRPr lang="fr-FR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extLst>
                  <a:ext uri="{0D108BD9-81ED-4DB2-BD59-A6C34878D82A}">
                    <a16:rowId xmlns:a16="http://schemas.microsoft.com/office/drawing/2014/main" val="1405134716"/>
                  </a:ext>
                </a:extLst>
              </a:tr>
            </a:tbl>
          </a:graphicData>
        </a:graphic>
      </p:graphicFrame>
      <p:graphicFrame>
        <p:nvGraphicFramePr>
          <p:cNvPr id="72" name="Tableau 72">
            <a:extLst>
              <a:ext uri="{FF2B5EF4-FFF2-40B4-BE49-F238E27FC236}">
                <a16:creationId xmlns:a16="http://schemas.microsoft.com/office/drawing/2014/main" id="{A90D0C94-F2E1-4E2E-8A7F-C5F35BDDD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19643"/>
              </p:ext>
            </p:extLst>
          </p:nvPr>
        </p:nvGraphicFramePr>
        <p:xfrm>
          <a:off x="453095" y="3639829"/>
          <a:ext cx="8331200" cy="609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39408941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894554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039635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9578163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124943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500196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0564048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20586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50852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9495307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2753977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799341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2511667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7348523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6083042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350236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315289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1717943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8481375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896601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30656698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463649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35849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444229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3643592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576548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463804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359852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09367319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64522172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980182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359347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6741975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844422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305520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5406052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94370729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96846498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6996584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830213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642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457474"/>
                  </a:ext>
                </a:extLst>
              </a:tr>
            </a:tbl>
          </a:graphicData>
        </a:graphic>
      </p:graphicFrame>
      <p:sp>
        <p:nvSpPr>
          <p:cNvPr id="82" name="Forme libre : forme 81">
            <a:extLst>
              <a:ext uri="{FF2B5EF4-FFF2-40B4-BE49-F238E27FC236}">
                <a16:creationId xmlns:a16="http://schemas.microsoft.com/office/drawing/2014/main" id="{8D9931DC-2576-4EB1-9817-CC8607D600AA}"/>
              </a:ext>
            </a:extLst>
          </p:cNvPr>
          <p:cNvSpPr/>
          <p:nvPr/>
        </p:nvSpPr>
        <p:spPr>
          <a:xfrm>
            <a:off x="3945908" y="2104812"/>
            <a:ext cx="324642" cy="411741"/>
          </a:xfrm>
          <a:custGeom>
            <a:avLst/>
            <a:gdLst>
              <a:gd name="connsiteX0" fmla="*/ 390525 w 390525"/>
              <a:gd name="connsiteY0" fmla="*/ 266700 h 495300"/>
              <a:gd name="connsiteX1" fmla="*/ 271463 w 390525"/>
              <a:gd name="connsiteY1" fmla="*/ 266700 h 495300"/>
              <a:gd name="connsiteX2" fmla="*/ 271463 w 390525"/>
              <a:gd name="connsiteY2" fmla="*/ 0 h 495300"/>
              <a:gd name="connsiteX3" fmla="*/ 119063 w 390525"/>
              <a:gd name="connsiteY3" fmla="*/ 0 h 495300"/>
              <a:gd name="connsiteX4" fmla="*/ 119063 w 390525"/>
              <a:gd name="connsiteY4" fmla="*/ 266700 h 495300"/>
              <a:gd name="connsiteX5" fmla="*/ 0 w 390525"/>
              <a:gd name="connsiteY5" fmla="*/ 266700 h 495300"/>
              <a:gd name="connsiteX6" fmla="*/ 195263 w 390525"/>
              <a:gd name="connsiteY6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25" h="495300">
                <a:moveTo>
                  <a:pt x="390525" y="266700"/>
                </a:moveTo>
                <a:lnTo>
                  <a:pt x="271463" y="266700"/>
                </a:lnTo>
                <a:lnTo>
                  <a:pt x="271463" y="0"/>
                </a:lnTo>
                <a:lnTo>
                  <a:pt x="119063" y="0"/>
                </a:lnTo>
                <a:lnTo>
                  <a:pt x="119063" y="266700"/>
                </a:lnTo>
                <a:lnTo>
                  <a:pt x="0" y="266700"/>
                </a:lnTo>
                <a:lnTo>
                  <a:pt x="195263" y="495300"/>
                </a:lnTo>
                <a:close/>
              </a:path>
            </a:pathLst>
          </a:custGeom>
          <a:solidFill>
            <a:srgbClr val="008080"/>
          </a:solidFill>
          <a:ln w="95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815FCFEF-8DB4-4616-B0B7-BE2B26B0BEC9}"/>
              </a:ext>
            </a:extLst>
          </p:cNvPr>
          <p:cNvGrpSpPr/>
          <p:nvPr/>
        </p:nvGrpSpPr>
        <p:grpSpPr>
          <a:xfrm>
            <a:off x="497911" y="2383536"/>
            <a:ext cx="972457" cy="243619"/>
            <a:chOff x="814900" y="1627493"/>
            <a:chExt cx="1073307" cy="268883"/>
          </a:xfrm>
        </p:grpSpPr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83B33013-0BB7-4B23-B182-150C07C7A771}"/>
                </a:ext>
              </a:extLst>
            </p:cNvPr>
            <p:cNvSpPr txBox="1"/>
            <p:nvPr/>
          </p:nvSpPr>
          <p:spPr>
            <a:xfrm>
              <a:off x="814900" y="1641606"/>
              <a:ext cx="345356" cy="25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v1</a:t>
              </a:r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9F1D2074-7D93-49BD-A0CA-880865280923}"/>
                </a:ext>
              </a:extLst>
            </p:cNvPr>
            <p:cNvSpPr txBox="1"/>
            <p:nvPr/>
          </p:nvSpPr>
          <p:spPr>
            <a:xfrm>
              <a:off x="1057551" y="1627493"/>
              <a:ext cx="345356" cy="25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v2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EB898A7F-9520-4A1B-BEB2-9C6E165508AC}"/>
                </a:ext>
              </a:extLst>
            </p:cNvPr>
            <p:cNvSpPr txBox="1"/>
            <p:nvPr/>
          </p:nvSpPr>
          <p:spPr>
            <a:xfrm>
              <a:off x="1542851" y="1630695"/>
              <a:ext cx="345356" cy="254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b="1" dirty="0"/>
                <a:t>v4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ACFA8CCA-5B1B-44F9-AD7E-D97210969A8B}"/>
                </a:ext>
              </a:extLst>
            </p:cNvPr>
            <p:cNvSpPr txBox="1"/>
            <p:nvPr/>
          </p:nvSpPr>
          <p:spPr>
            <a:xfrm>
              <a:off x="1300202" y="1630695"/>
              <a:ext cx="346570" cy="25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/>
                <a:t>v3</a:t>
              </a: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6FB79BF4-E58D-4BDA-B604-14CAEA25028B}"/>
              </a:ext>
            </a:extLst>
          </p:cNvPr>
          <p:cNvSpPr txBox="1"/>
          <p:nvPr/>
        </p:nvSpPr>
        <p:spPr>
          <a:xfrm>
            <a:off x="4783366" y="1415907"/>
            <a:ext cx="90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2"/>
                </a:solidFill>
              </a:rPr>
              <a:t>X 21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5BBBDEB2-DC10-40CF-93AF-7A9BDC576898}"/>
              </a:ext>
            </a:extLst>
          </p:cNvPr>
          <p:cNvSpPr txBox="1"/>
          <p:nvPr/>
        </p:nvSpPr>
        <p:spPr>
          <a:xfrm>
            <a:off x="1421321" y="3636852"/>
            <a:ext cx="339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84 Subjective </a:t>
            </a:r>
            <a:r>
              <a:rPr lang="fr-FR" b="1" dirty="0" err="1">
                <a:solidFill>
                  <a:schemeClr val="accent2">
                    <a:lumMod val="50000"/>
                  </a:schemeClr>
                </a:solidFill>
              </a:rPr>
              <a:t>view-wise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 values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EFB73FE6-A4B7-45F8-B742-AD9F6B63F28C}"/>
              </a:ext>
            </a:extLst>
          </p:cNvPr>
          <p:cNvSpPr txBox="1"/>
          <p:nvPr/>
        </p:nvSpPr>
        <p:spPr>
          <a:xfrm>
            <a:off x="1421321" y="3918368"/>
            <a:ext cx="339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84 Objective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view-wise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values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E0FD52FE-86F1-4E71-A2E0-CA097B51E872}"/>
              </a:ext>
            </a:extLst>
          </p:cNvPr>
          <p:cNvSpPr txBox="1"/>
          <p:nvPr/>
        </p:nvSpPr>
        <p:spPr>
          <a:xfrm>
            <a:off x="810817" y="4531807"/>
            <a:ext cx="3507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Correlation</a:t>
            </a:r>
            <a:r>
              <a:rPr lang="fr-FR" sz="1200" b="1" dirty="0"/>
              <a:t> Coefficient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7791E2-9760-4F3F-9197-5B119C3F326F}"/>
              </a:ext>
            </a:extLst>
          </p:cNvPr>
          <p:cNvSpPr/>
          <p:nvPr/>
        </p:nvSpPr>
        <p:spPr>
          <a:xfrm>
            <a:off x="335904" y="4507992"/>
            <a:ext cx="8592945" cy="1426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2F894-D158-434A-B7C2-BEEE8B2B472B}"/>
              </a:ext>
            </a:extLst>
          </p:cNvPr>
          <p:cNvSpPr/>
          <p:nvPr/>
        </p:nvSpPr>
        <p:spPr>
          <a:xfrm>
            <a:off x="279750" y="3263718"/>
            <a:ext cx="8592945" cy="1426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9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F6AE70B3-2D31-4F4D-8F84-CE4557C66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451972"/>
              </p:ext>
            </p:extLst>
          </p:nvPr>
        </p:nvGraphicFramePr>
        <p:xfrm>
          <a:off x="461994" y="3623896"/>
          <a:ext cx="8300400" cy="609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0040">
                  <a:extLst>
                    <a:ext uri="{9D8B030D-6E8A-4147-A177-3AD203B41FA5}">
                      <a16:colId xmlns:a16="http://schemas.microsoft.com/office/drawing/2014/main" val="628451005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1839398044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2159660885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3688303721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1841668583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386729872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1529334894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2568992226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448348846"/>
                    </a:ext>
                  </a:extLst>
                </a:gridCol>
                <a:gridCol w="830040">
                  <a:extLst>
                    <a:ext uri="{9D8B030D-6E8A-4147-A177-3AD203B41FA5}">
                      <a16:colId xmlns:a16="http://schemas.microsoft.com/office/drawing/2014/main" val="2723037815"/>
                    </a:ext>
                  </a:extLst>
                </a:gridCol>
              </a:tblGrid>
              <a:tr h="28457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62917"/>
                  </a:ext>
                </a:extLst>
              </a:tr>
              <a:tr h="28457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12309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AA9D64D7-2592-47A4-BCD0-0A58451FF587}"/>
              </a:ext>
            </a:extLst>
          </p:cNvPr>
          <p:cNvGrpSpPr/>
          <p:nvPr/>
        </p:nvGrpSpPr>
        <p:grpSpPr>
          <a:xfrm>
            <a:off x="142134" y="134935"/>
            <a:ext cx="2419543" cy="769301"/>
            <a:chOff x="338076" y="229075"/>
            <a:chExt cx="2419543" cy="7693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C413A-9292-4C2F-9500-E6E551B0455B}"/>
                </a:ext>
              </a:extLst>
            </p:cNvPr>
            <p:cNvSpPr/>
            <p:nvPr/>
          </p:nvSpPr>
          <p:spPr>
            <a:xfrm>
              <a:off x="338076" y="229075"/>
              <a:ext cx="2419543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Google Shape;139;g7e207f09e5_0_191">
              <a:extLst>
                <a:ext uri="{FF2B5EF4-FFF2-40B4-BE49-F238E27FC236}">
                  <a16:creationId xmlns:a16="http://schemas.microsoft.com/office/drawing/2014/main" id="{F79394D5-C650-4621-A59E-E24C56AF8D18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" name="Google Shape;146;g7e207f09e5_0_191">
              <a:extLst>
                <a:ext uri="{FF2B5EF4-FFF2-40B4-BE49-F238E27FC236}">
                  <a16:creationId xmlns:a16="http://schemas.microsoft.com/office/drawing/2014/main" id="{885D5B39-10AE-40FD-BAD0-2CB6595D73C3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7" name="Tableau 9">
            <a:extLst>
              <a:ext uri="{FF2B5EF4-FFF2-40B4-BE49-F238E27FC236}">
                <a16:creationId xmlns:a16="http://schemas.microsoft.com/office/drawing/2014/main" id="{5872612B-FFB3-4635-88B1-0F4DA6B7F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95432"/>
              </p:ext>
            </p:extLst>
          </p:nvPr>
        </p:nvGraphicFramePr>
        <p:xfrm>
          <a:off x="592067" y="2576052"/>
          <a:ext cx="7793040" cy="500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826">
                  <a:extLst>
                    <a:ext uri="{9D8B030D-6E8A-4147-A177-3AD203B41FA5}">
                      <a16:colId xmlns:a16="http://schemas.microsoft.com/office/drawing/2014/main" val="331825036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9325994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8415308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9296307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882327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303193180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59601736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2726715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48374043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2923330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59138154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52998156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94099291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47421278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7175322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2975401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61647370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04016603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60568412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68942304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08114682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81415256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05555626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7393566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24412122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96306435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20310806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418216460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51889014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0988945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894161692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2487271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86737705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924873937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34092227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1705293873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675085971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880493438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990828179"/>
                    </a:ext>
                  </a:extLst>
                </a:gridCol>
                <a:gridCol w="194826">
                  <a:extLst>
                    <a:ext uri="{9D8B030D-6E8A-4147-A177-3AD203B41FA5}">
                      <a16:colId xmlns:a16="http://schemas.microsoft.com/office/drawing/2014/main" val="218289173"/>
                    </a:ext>
                  </a:extLst>
                </a:gridCol>
              </a:tblGrid>
              <a:tr h="250257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54219" marR="54219" marT="27109" marB="27109"/>
                </a:tc>
                <a:extLst>
                  <a:ext uri="{0D108BD9-81ED-4DB2-BD59-A6C34878D82A}">
                    <a16:rowId xmlns:a16="http://schemas.microsoft.com/office/drawing/2014/main" val="3793449363"/>
                  </a:ext>
                </a:extLst>
              </a:tr>
              <a:tr h="250257"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extLst>
                  <a:ext uri="{0D108BD9-81ED-4DB2-BD59-A6C34878D82A}">
                    <a16:rowId xmlns:a16="http://schemas.microsoft.com/office/drawing/2014/main" val="910634931"/>
                  </a:ext>
                </a:extLst>
              </a:tr>
            </a:tbl>
          </a:graphicData>
        </a:graphic>
      </p:graphicFrame>
      <p:grpSp>
        <p:nvGrpSpPr>
          <p:cNvPr id="64" name="Groupe 63">
            <a:extLst>
              <a:ext uri="{FF2B5EF4-FFF2-40B4-BE49-F238E27FC236}">
                <a16:creationId xmlns:a16="http://schemas.microsoft.com/office/drawing/2014/main" id="{0AEF74EE-B796-4887-A4B5-68440E122EF8}"/>
              </a:ext>
            </a:extLst>
          </p:cNvPr>
          <p:cNvGrpSpPr/>
          <p:nvPr/>
        </p:nvGrpSpPr>
        <p:grpSpPr>
          <a:xfrm>
            <a:off x="714087" y="2814468"/>
            <a:ext cx="7638323" cy="270077"/>
            <a:chOff x="797500" y="3718504"/>
            <a:chExt cx="7638323" cy="27007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73428A8-6A6E-4D8D-B511-8298E8E624EC}"/>
                </a:ext>
              </a:extLst>
            </p:cNvPr>
            <p:cNvSpPr txBox="1"/>
            <p:nvPr/>
          </p:nvSpPr>
          <p:spPr>
            <a:xfrm>
              <a:off x="797500" y="3718504"/>
              <a:ext cx="5357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Obj.1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2BFC502-ADB5-4ECD-82D5-8C680C683A44}"/>
                </a:ext>
              </a:extLst>
            </p:cNvPr>
            <p:cNvSpPr txBox="1"/>
            <p:nvPr/>
          </p:nvSpPr>
          <p:spPr>
            <a:xfrm>
              <a:off x="1567465" y="3721706"/>
              <a:ext cx="55175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Obj.2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7F0FCF2-3565-4403-AEE5-D871F9550D44}"/>
                </a:ext>
              </a:extLst>
            </p:cNvPr>
            <p:cNvSpPr txBox="1"/>
            <p:nvPr/>
          </p:nvSpPr>
          <p:spPr>
            <a:xfrm>
              <a:off x="2361086" y="3721704"/>
              <a:ext cx="5357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Obj.3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AC907B4-AA67-4F4E-BC1F-F98205E81752}"/>
                </a:ext>
              </a:extLst>
            </p:cNvPr>
            <p:cNvSpPr txBox="1"/>
            <p:nvPr/>
          </p:nvSpPr>
          <p:spPr>
            <a:xfrm>
              <a:off x="3130498" y="3721705"/>
              <a:ext cx="55175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Obj.4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D66EE8D-3FA9-4680-A081-B870B0220788}"/>
                </a:ext>
              </a:extLst>
            </p:cNvPr>
            <p:cNvSpPr txBox="1"/>
            <p:nvPr/>
          </p:nvSpPr>
          <p:spPr>
            <a:xfrm>
              <a:off x="7733861" y="3726971"/>
              <a:ext cx="70196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 dirty="0"/>
                <a:t>Obj.21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D7DD1DF5-420C-417D-A1F1-57110C515893}"/>
                </a:ext>
              </a:extLst>
            </p:cNvPr>
            <p:cNvSpPr txBox="1"/>
            <p:nvPr/>
          </p:nvSpPr>
          <p:spPr>
            <a:xfrm>
              <a:off x="5498235" y="3726971"/>
              <a:ext cx="4956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 err="1"/>
                <a:t>Obj.i</a:t>
              </a:r>
              <a:endParaRPr lang="fr-FR" sz="1100" b="1" dirty="0"/>
            </a:p>
          </p:txBody>
        </p:sp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4E4989A4-87F1-4274-88A7-EF2C6A266E4F}"/>
              </a:ext>
            </a:extLst>
          </p:cNvPr>
          <p:cNvSpPr txBox="1"/>
          <p:nvPr/>
        </p:nvSpPr>
        <p:spPr>
          <a:xfrm>
            <a:off x="814687" y="33008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</a:rPr>
              <a:t>Object-</a:t>
            </a:r>
            <a:r>
              <a:rPr lang="fr-FR" b="1" dirty="0" err="1">
                <a:solidFill>
                  <a:srgbClr val="008080"/>
                </a:solidFill>
              </a:rPr>
              <a:t>wise</a:t>
            </a:r>
            <a:endParaRPr lang="fr-FR" b="1" dirty="0">
              <a:solidFill>
                <a:srgbClr val="008080"/>
              </a:solidFill>
            </a:endParaRPr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id="{319BF8ED-5A9E-4C67-A3B7-B68F09CF8C20}"/>
              </a:ext>
            </a:extLst>
          </p:cNvPr>
          <p:cNvSpPr/>
          <p:nvPr/>
        </p:nvSpPr>
        <p:spPr>
          <a:xfrm rot="5400000">
            <a:off x="892425" y="2075371"/>
            <a:ext cx="166052" cy="7422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C73C8BAB-9DA5-40C8-815A-1E31BF5101E4}"/>
              </a:ext>
            </a:extLst>
          </p:cNvPr>
          <p:cNvSpPr/>
          <p:nvPr/>
        </p:nvSpPr>
        <p:spPr>
          <a:xfrm rot="5400000">
            <a:off x="1710514" y="2075371"/>
            <a:ext cx="166052" cy="7422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D41B294B-7BBD-4228-9493-C62C55E8C300}"/>
              </a:ext>
            </a:extLst>
          </p:cNvPr>
          <p:cNvSpPr/>
          <p:nvPr/>
        </p:nvSpPr>
        <p:spPr>
          <a:xfrm rot="5400000">
            <a:off x="2502699" y="2075371"/>
            <a:ext cx="166052" cy="7422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DEDBAA5E-B069-4CC0-BCBB-8EFA186DDCAA}"/>
              </a:ext>
            </a:extLst>
          </p:cNvPr>
          <p:cNvSpPr/>
          <p:nvPr/>
        </p:nvSpPr>
        <p:spPr>
          <a:xfrm rot="5400000">
            <a:off x="3333747" y="2075371"/>
            <a:ext cx="166052" cy="7422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ccolade ouvrante 22">
            <a:extLst>
              <a:ext uri="{FF2B5EF4-FFF2-40B4-BE49-F238E27FC236}">
                <a16:creationId xmlns:a16="http://schemas.microsoft.com/office/drawing/2014/main" id="{80B7AA1C-3A75-4A4C-ACF4-3B44C08F813D}"/>
              </a:ext>
            </a:extLst>
          </p:cNvPr>
          <p:cNvSpPr/>
          <p:nvPr/>
        </p:nvSpPr>
        <p:spPr>
          <a:xfrm rot="5400000">
            <a:off x="7935443" y="2075371"/>
            <a:ext cx="166052" cy="7422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5" name="Tableau 19">
            <a:extLst>
              <a:ext uri="{FF2B5EF4-FFF2-40B4-BE49-F238E27FC236}">
                <a16:creationId xmlns:a16="http://schemas.microsoft.com/office/drawing/2014/main" id="{6B713124-71E3-431B-80FD-7B4AFA4D1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213955"/>
              </p:ext>
            </p:extLst>
          </p:nvPr>
        </p:nvGraphicFramePr>
        <p:xfrm>
          <a:off x="810817" y="4904556"/>
          <a:ext cx="7132345" cy="73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286">
                  <a:extLst>
                    <a:ext uri="{9D8B030D-6E8A-4147-A177-3AD203B41FA5}">
                      <a16:colId xmlns:a16="http://schemas.microsoft.com/office/drawing/2014/main" val="633525398"/>
                    </a:ext>
                  </a:extLst>
                </a:gridCol>
                <a:gridCol w="1745353">
                  <a:extLst>
                    <a:ext uri="{9D8B030D-6E8A-4147-A177-3AD203B41FA5}">
                      <a16:colId xmlns:a16="http://schemas.microsoft.com/office/drawing/2014/main" val="3455477569"/>
                    </a:ext>
                  </a:extLst>
                </a:gridCol>
                <a:gridCol w="1745353">
                  <a:extLst>
                    <a:ext uri="{9D8B030D-6E8A-4147-A177-3AD203B41FA5}">
                      <a16:colId xmlns:a16="http://schemas.microsoft.com/office/drawing/2014/main" val="2866796855"/>
                    </a:ext>
                  </a:extLst>
                </a:gridCol>
                <a:gridCol w="1745353">
                  <a:extLst>
                    <a:ext uri="{9D8B030D-6E8A-4147-A177-3AD203B41FA5}">
                      <a16:colId xmlns:a16="http://schemas.microsoft.com/office/drawing/2014/main" val="2022438693"/>
                    </a:ext>
                  </a:extLst>
                </a:gridCol>
              </a:tblGrid>
              <a:tr h="36726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Computational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model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SALICON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SAM-RESNET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SAM-VGG</a:t>
                      </a:r>
                    </a:p>
                  </a:txBody>
                  <a:tcPr marL="67874" marR="67874" marT="33937" marB="33937"/>
                </a:tc>
                <a:extLst>
                  <a:ext uri="{0D108BD9-81ED-4DB2-BD59-A6C34878D82A}">
                    <a16:rowId xmlns:a16="http://schemas.microsoft.com/office/drawing/2014/main" val="4099675808"/>
                  </a:ext>
                </a:extLst>
              </a:tr>
              <a:tr h="36726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PCC: GT vs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Comp.model</a:t>
                      </a:r>
                      <a:endParaRPr lang="fr-FR" sz="1200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0.81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strike="noStrike" dirty="0">
                          <a:solidFill>
                            <a:schemeClr val="tx1"/>
                          </a:solidFill>
                        </a:rPr>
                        <a:t>0.52</a:t>
                      </a:r>
                      <a:r>
                        <a:rPr lang="fr-FR" sz="1200" strike="sngStrike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67874" marR="67874" marT="33937" marB="339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0.45</a:t>
                      </a:r>
                      <a:endParaRPr lang="fr-FR" sz="1200" strike="sngStrike" dirty="0">
                        <a:solidFill>
                          <a:schemeClr val="tx1"/>
                        </a:solidFill>
                      </a:endParaRPr>
                    </a:p>
                  </a:txBody>
                  <a:tcPr marL="67874" marR="67874" marT="33937" marB="33937"/>
                </a:tc>
                <a:extLst>
                  <a:ext uri="{0D108BD9-81ED-4DB2-BD59-A6C34878D82A}">
                    <a16:rowId xmlns:a16="http://schemas.microsoft.com/office/drawing/2014/main" val="1405134716"/>
                  </a:ext>
                </a:extLst>
              </a:tr>
            </a:tbl>
          </a:graphicData>
        </a:graphic>
      </p:graphicFrame>
      <p:sp>
        <p:nvSpPr>
          <p:cNvPr id="33" name="Accolade ouvrante 32">
            <a:extLst>
              <a:ext uri="{FF2B5EF4-FFF2-40B4-BE49-F238E27FC236}">
                <a16:creationId xmlns:a16="http://schemas.microsoft.com/office/drawing/2014/main" id="{205DAB04-A021-4ABD-87AB-8135FF49879A}"/>
              </a:ext>
            </a:extLst>
          </p:cNvPr>
          <p:cNvSpPr/>
          <p:nvPr/>
        </p:nvSpPr>
        <p:spPr>
          <a:xfrm rot="5400000">
            <a:off x="4165003" y="630711"/>
            <a:ext cx="180167" cy="8146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66" name="Tableau 9">
            <a:extLst>
              <a:ext uri="{FF2B5EF4-FFF2-40B4-BE49-F238E27FC236}">
                <a16:creationId xmlns:a16="http://schemas.microsoft.com/office/drawing/2014/main" id="{901DDC02-7C6E-4E46-B053-F69906633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97663"/>
              </p:ext>
            </p:extLst>
          </p:nvPr>
        </p:nvGraphicFramePr>
        <p:xfrm>
          <a:off x="3757734" y="1317163"/>
          <a:ext cx="1025632" cy="5005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408">
                  <a:extLst>
                    <a:ext uri="{9D8B030D-6E8A-4147-A177-3AD203B41FA5}">
                      <a16:colId xmlns:a16="http://schemas.microsoft.com/office/drawing/2014/main" val="3318250368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932599452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384153086"/>
                    </a:ext>
                  </a:extLst>
                </a:gridCol>
                <a:gridCol w="256408">
                  <a:extLst>
                    <a:ext uri="{9D8B030D-6E8A-4147-A177-3AD203B41FA5}">
                      <a16:colId xmlns:a16="http://schemas.microsoft.com/office/drawing/2014/main" val="392963075"/>
                    </a:ext>
                  </a:extLst>
                </a:gridCol>
              </a:tblGrid>
              <a:tr h="250257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54219" marR="54219" marT="27109" marB="27109"/>
                </a:tc>
                <a:extLst>
                  <a:ext uri="{0D108BD9-81ED-4DB2-BD59-A6C34878D82A}">
                    <a16:rowId xmlns:a16="http://schemas.microsoft.com/office/drawing/2014/main" val="3793449363"/>
                  </a:ext>
                </a:extLst>
              </a:tr>
              <a:tr h="250257">
                <a:tc gridSpan="4"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112123" marR="112123" marT="56062" marB="56062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tc hMerge="1"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91471" marR="91471" marT="45736" marB="45736"/>
                </a:tc>
                <a:extLst>
                  <a:ext uri="{0D108BD9-81ED-4DB2-BD59-A6C34878D82A}">
                    <a16:rowId xmlns:a16="http://schemas.microsoft.com/office/drawing/2014/main" val="910634931"/>
                  </a:ext>
                </a:extLst>
              </a:tr>
            </a:tbl>
          </a:graphicData>
        </a:graphic>
      </p:graphicFrame>
      <p:grpSp>
        <p:nvGrpSpPr>
          <p:cNvPr id="68" name="Groupe 67">
            <a:extLst>
              <a:ext uri="{FF2B5EF4-FFF2-40B4-BE49-F238E27FC236}">
                <a16:creationId xmlns:a16="http://schemas.microsoft.com/office/drawing/2014/main" id="{9D4BC923-1F62-4C15-8985-070C02FFD167}"/>
              </a:ext>
            </a:extLst>
          </p:cNvPr>
          <p:cNvGrpSpPr/>
          <p:nvPr/>
        </p:nvGrpSpPr>
        <p:grpSpPr>
          <a:xfrm>
            <a:off x="3728001" y="1075902"/>
            <a:ext cx="1069712" cy="275723"/>
            <a:chOff x="814900" y="1627493"/>
            <a:chExt cx="1069712" cy="275723"/>
          </a:xfrm>
        </p:grpSpPr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A8EBE14E-0391-4D3C-A534-68E290A0F159}"/>
                </a:ext>
              </a:extLst>
            </p:cNvPr>
            <p:cNvSpPr txBox="1"/>
            <p:nvPr/>
          </p:nvSpPr>
          <p:spPr>
            <a:xfrm>
              <a:off x="814900" y="1641606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v1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A8F82E9-ED25-4462-8CDB-8C9C8858F1E4}"/>
                </a:ext>
              </a:extLst>
            </p:cNvPr>
            <p:cNvSpPr txBox="1"/>
            <p:nvPr/>
          </p:nvSpPr>
          <p:spPr>
            <a:xfrm>
              <a:off x="1057551" y="1627493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v2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430F9AB2-E2A4-42C5-81EA-7EEED5E4FF00}"/>
                </a:ext>
              </a:extLst>
            </p:cNvPr>
            <p:cNvSpPr txBox="1"/>
            <p:nvPr/>
          </p:nvSpPr>
          <p:spPr>
            <a:xfrm>
              <a:off x="1542852" y="1630695"/>
              <a:ext cx="3417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/>
                <a:t>v4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2CC92820-2379-4C9C-82BD-B396C6AE70CB}"/>
                </a:ext>
              </a:extLst>
            </p:cNvPr>
            <p:cNvSpPr txBox="1"/>
            <p:nvPr/>
          </p:nvSpPr>
          <p:spPr>
            <a:xfrm>
              <a:off x="1300202" y="1630695"/>
              <a:ext cx="3465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/>
                <a:t>v3</a:t>
              </a:r>
            </a:p>
          </p:txBody>
        </p:sp>
      </p:grpSp>
      <p:sp>
        <p:nvSpPr>
          <p:cNvPr id="76" name="ZoneTexte 75">
            <a:extLst>
              <a:ext uri="{FF2B5EF4-FFF2-40B4-BE49-F238E27FC236}">
                <a16:creationId xmlns:a16="http://schemas.microsoft.com/office/drawing/2014/main" id="{8F3A111C-4800-4AF6-A010-B2D271CB14EA}"/>
              </a:ext>
            </a:extLst>
          </p:cNvPr>
          <p:cNvSpPr txBox="1"/>
          <p:nvPr/>
        </p:nvSpPr>
        <p:spPr>
          <a:xfrm>
            <a:off x="3906830" y="1540767"/>
            <a:ext cx="529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Obj.i</a:t>
            </a:r>
            <a:endParaRPr lang="fr-FR" sz="1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DE2DDD-F013-41F1-A650-926C8053D393}"/>
                  </a:ext>
                </a:extLst>
              </p:cNvPr>
              <p:cNvSpPr txBox="1"/>
              <p:nvPr/>
            </p:nvSpPr>
            <p:spPr>
              <a:xfrm>
                <a:off x="3966210" y="590474"/>
                <a:ext cx="763863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𝒐𝒃𝒋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DE2DDD-F013-41F1-A650-926C8053D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210" y="590474"/>
                <a:ext cx="763863" cy="361830"/>
              </a:xfrm>
              <a:prstGeom prst="rect">
                <a:avLst/>
              </a:prstGeom>
              <a:blipFill>
                <a:blip r:embed="rId2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25A6D1D-F74B-4152-81E1-C11BB0F9D9CA}"/>
                  </a:ext>
                </a:extLst>
              </p:cNvPr>
              <p:cNvSpPr txBox="1"/>
              <p:nvPr/>
            </p:nvSpPr>
            <p:spPr>
              <a:xfrm>
                <a:off x="5221483" y="1386167"/>
                <a:ext cx="2285113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𝒐𝒃𝒋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fr-FR" sz="1600" b="1" dirty="0"/>
                  <a:t> </a:t>
                </a:r>
                <a:r>
                  <a:rPr lang="fr-FR" sz="1200" b="1" dirty="0"/>
                  <a:t>: 4 </a:t>
                </a:r>
                <a:r>
                  <a:rPr lang="fr-FR" sz="1200" b="1" dirty="0" err="1"/>
                  <a:t>views</a:t>
                </a:r>
                <a:r>
                  <a:rPr lang="fr-FR" sz="1200" b="1" dirty="0"/>
                  <a:t> </a:t>
                </a:r>
                <a:r>
                  <a:rPr lang="fr-FR" sz="1200" b="1" dirty="0" err="1"/>
                  <a:t>mean</a:t>
                </a:r>
                <a:r>
                  <a:rPr lang="fr-FR" sz="1200" b="1" dirty="0"/>
                  <a:t> value</a:t>
                </a:r>
                <a:endParaRPr lang="fr-FR" sz="1600" b="1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25A6D1D-F74B-4152-81E1-C11BB0F9D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483" y="1386167"/>
                <a:ext cx="2285113" cy="361830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ZoneTexte 44">
            <a:extLst>
              <a:ext uri="{FF2B5EF4-FFF2-40B4-BE49-F238E27FC236}">
                <a16:creationId xmlns:a16="http://schemas.microsoft.com/office/drawing/2014/main" id="{0F17CE98-3D42-4F0C-AE23-E08D0A310E80}"/>
              </a:ext>
            </a:extLst>
          </p:cNvPr>
          <p:cNvSpPr txBox="1"/>
          <p:nvPr/>
        </p:nvSpPr>
        <p:spPr>
          <a:xfrm>
            <a:off x="1449662" y="3648730"/>
            <a:ext cx="339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21 Subjective </a:t>
            </a:r>
            <a:r>
              <a:rPr lang="fr-FR" b="1" dirty="0" err="1">
                <a:solidFill>
                  <a:schemeClr val="accent2">
                    <a:lumMod val="50000"/>
                  </a:schemeClr>
                </a:solidFill>
              </a:rPr>
              <a:t>object-wise</a:t>
            </a:r>
            <a:r>
              <a:rPr lang="fr-FR" b="1" dirty="0">
                <a:solidFill>
                  <a:schemeClr val="accent2">
                    <a:lumMod val="50000"/>
                  </a:schemeClr>
                </a:solidFill>
              </a:rPr>
              <a:t> values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9DE1403-221B-4B5D-AFAD-466398BC5FF5}"/>
              </a:ext>
            </a:extLst>
          </p:cNvPr>
          <p:cNvSpPr txBox="1"/>
          <p:nvPr/>
        </p:nvSpPr>
        <p:spPr>
          <a:xfrm>
            <a:off x="1449662" y="3930246"/>
            <a:ext cx="339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21 Objective </a:t>
            </a:r>
            <a:r>
              <a:rPr lang="fr-FR" b="1" dirty="0" err="1">
                <a:solidFill>
                  <a:schemeClr val="accent3">
                    <a:lumMod val="50000"/>
                  </a:schemeClr>
                </a:solidFill>
              </a:rPr>
              <a:t>object-wise</a:t>
            </a: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 values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0944CAF7-40F1-42E5-B995-87BB90530EAF}"/>
              </a:ext>
            </a:extLst>
          </p:cNvPr>
          <p:cNvSpPr txBox="1"/>
          <p:nvPr/>
        </p:nvSpPr>
        <p:spPr>
          <a:xfrm>
            <a:off x="810817" y="4531807"/>
            <a:ext cx="3507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Correlation</a:t>
            </a:r>
            <a:r>
              <a:rPr lang="fr-FR" sz="1200" b="1" dirty="0"/>
              <a:t> Coefficient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D8CC34-2FB8-4DC9-BAC7-FE7B155CB530}"/>
              </a:ext>
            </a:extLst>
          </p:cNvPr>
          <p:cNvSpPr txBox="1"/>
          <p:nvPr/>
        </p:nvSpPr>
        <p:spPr>
          <a:xfrm>
            <a:off x="592067" y="704493"/>
            <a:ext cx="1443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B80444"/>
                </a:solidFill>
              </a:rPr>
              <a:t>Results</a:t>
            </a:r>
            <a:endParaRPr lang="fr-FR" sz="1600" b="1" dirty="0">
              <a:solidFill>
                <a:srgbClr val="B8044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8845AC-BBD6-49F7-A62E-65DB5B8A6608}"/>
              </a:ext>
            </a:extLst>
          </p:cNvPr>
          <p:cNvSpPr/>
          <p:nvPr/>
        </p:nvSpPr>
        <p:spPr>
          <a:xfrm>
            <a:off x="279750" y="4483028"/>
            <a:ext cx="8592945" cy="1426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85945-E6C9-4EAA-B66B-9D4ABC744367}"/>
              </a:ext>
            </a:extLst>
          </p:cNvPr>
          <p:cNvSpPr/>
          <p:nvPr/>
        </p:nvSpPr>
        <p:spPr>
          <a:xfrm>
            <a:off x="365961" y="3165192"/>
            <a:ext cx="8592945" cy="1426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08FB378-F3EB-4E87-927E-0F54492C85F7}"/>
              </a:ext>
            </a:extLst>
          </p:cNvPr>
          <p:cNvGrpSpPr/>
          <p:nvPr/>
        </p:nvGrpSpPr>
        <p:grpSpPr>
          <a:xfrm>
            <a:off x="142134" y="134935"/>
            <a:ext cx="1807964" cy="769301"/>
            <a:chOff x="338076" y="229075"/>
            <a:chExt cx="1807964" cy="769301"/>
          </a:xfrm>
          <a:solidFill>
            <a:schemeClr val="accent5">
              <a:lumMod val="7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8D3581-CDA2-4310-A95D-E29398A8BC65}"/>
                </a:ext>
              </a:extLst>
            </p:cNvPr>
            <p:cNvSpPr/>
            <p:nvPr/>
          </p:nvSpPr>
          <p:spPr>
            <a:xfrm>
              <a:off x="338076" y="229075"/>
              <a:ext cx="1668005" cy="5005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" name="Google Shape;139;g7e207f09e5_0_191">
              <a:extLst>
                <a:ext uri="{FF2B5EF4-FFF2-40B4-BE49-F238E27FC236}">
                  <a16:creationId xmlns:a16="http://schemas.microsoft.com/office/drawing/2014/main" id="{450CB615-B98E-466D-88BB-143D6DEC0B7E}"/>
                </a:ext>
              </a:extLst>
            </p:cNvPr>
            <p:cNvSpPr txBox="1"/>
            <p:nvPr/>
          </p:nvSpPr>
          <p:spPr>
            <a:xfrm>
              <a:off x="830423" y="298476"/>
              <a:ext cx="1315617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Conclusion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146;g7e207f09e5_0_191">
              <a:extLst>
                <a:ext uri="{FF2B5EF4-FFF2-40B4-BE49-F238E27FC236}">
                  <a16:creationId xmlns:a16="http://schemas.microsoft.com/office/drawing/2014/main" id="{8E638E37-2639-4D44-96A9-3C2C881A61CF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401;p38">
            <a:extLst>
              <a:ext uri="{FF2B5EF4-FFF2-40B4-BE49-F238E27FC236}">
                <a16:creationId xmlns:a16="http://schemas.microsoft.com/office/drawing/2014/main" id="{2F3433D6-A65D-4BD0-A62C-4A49799D0DD3}"/>
              </a:ext>
            </a:extLst>
          </p:cNvPr>
          <p:cNvSpPr txBox="1">
            <a:spLocks/>
          </p:cNvSpPr>
          <p:nvPr/>
        </p:nvSpPr>
        <p:spPr>
          <a:xfrm>
            <a:off x="592067" y="1154229"/>
            <a:ext cx="7656194" cy="3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spcBef>
                <a:spcPts val="1000"/>
              </a:spcBef>
              <a:buClr>
                <a:schemeClr val="dk1"/>
              </a:buClr>
              <a:buSzPts val="1600"/>
            </a:pPr>
            <a:r>
              <a:rPr lang="en-US" b="1" dirty="0">
                <a:solidFill>
                  <a:schemeClr val="dk1"/>
                </a:solidFill>
              </a:rPr>
              <a:t>Visual Attention Complexity </a:t>
            </a:r>
            <a:r>
              <a:rPr lang="en-US" dirty="0">
                <a:solidFill>
                  <a:schemeClr val="dk1"/>
                </a:solidFill>
              </a:rPr>
              <a:t>indicator can be used for content characterization to</a:t>
            </a:r>
            <a:r>
              <a:rPr lang="en-US" sz="1400" dirty="0">
                <a:solidFill>
                  <a:schemeClr val="dk1"/>
                </a:solidFill>
              </a:rPr>
              <a:t>:</a:t>
            </a:r>
            <a:endParaRPr lang="en-US" sz="1200" dirty="0">
              <a:solidFill>
                <a:schemeClr val="dk1"/>
              </a:solidFill>
            </a:endParaRPr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endParaRPr lang="en-US" sz="700" dirty="0"/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300" dirty="0"/>
              <a:t>Design relevant subjective quality assessment tests</a:t>
            </a:r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300" dirty="0"/>
              <a:t>Validate and benchmark algorithms that impact human visual attention (compression, streaming, </a:t>
            </a:r>
            <a:r>
              <a:rPr lang="en-US" sz="1300" dirty="0" err="1"/>
              <a:t>etc</a:t>
            </a:r>
            <a:r>
              <a:rPr lang="en-US" sz="1300" dirty="0"/>
              <a:t>).</a:t>
            </a:r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300" dirty="0"/>
              <a:t>Analyze the results from objective quality metrics</a:t>
            </a:r>
            <a:endParaRPr lang="en-US" sz="1300" dirty="0">
              <a:solidFill>
                <a:schemeClr val="dk1"/>
              </a:solidFill>
            </a:endParaRPr>
          </a:p>
          <a:p>
            <a:pPr marL="1066800" lvl="2">
              <a:buClr>
                <a:schemeClr val="dk1"/>
              </a:buClr>
              <a:buSzPts val="1200"/>
            </a:pPr>
            <a:endParaRPr lang="en-US" sz="1200" dirty="0">
              <a:solidFill>
                <a:schemeClr val="dk1"/>
              </a:solidFill>
            </a:endParaRPr>
          </a:p>
          <a:p>
            <a:pPr marL="457200"/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9D4BA2-DE91-44A8-85D0-78555460A21C}"/>
              </a:ext>
            </a:extLst>
          </p:cNvPr>
          <p:cNvSpPr txBox="1"/>
          <p:nvPr/>
        </p:nvSpPr>
        <p:spPr>
          <a:xfrm>
            <a:off x="592067" y="99498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-US" sz="1600" b="1" dirty="0">
                <a:solidFill>
                  <a:srgbClr val="B80444"/>
                </a:solidFill>
              </a:rPr>
              <a:t>Take away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EDC31D1-7B2C-4BE1-B12C-829C64EB632E}"/>
              </a:ext>
            </a:extLst>
          </p:cNvPr>
          <p:cNvSpPr txBox="1"/>
          <p:nvPr/>
        </p:nvSpPr>
        <p:spPr>
          <a:xfrm>
            <a:off x="634481" y="4722851"/>
            <a:ext cx="6807023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-US" sz="1600" b="1" dirty="0">
                <a:solidFill>
                  <a:srgbClr val="B80444"/>
                </a:solidFill>
              </a:rPr>
              <a:t>On-going work</a:t>
            </a:r>
            <a:r>
              <a:rPr lang="en-US" b="1" dirty="0">
                <a:solidFill>
                  <a:srgbClr val="B80444"/>
                </a:solidFill>
              </a:rPr>
              <a:t>: </a:t>
            </a:r>
          </a:p>
          <a:p>
            <a:pPr marL="1524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-US" dirty="0">
                <a:solidFill>
                  <a:schemeClr val="dk1"/>
                </a:solidFill>
              </a:rPr>
              <a:t>Study VAC usefulness to predict the </a:t>
            </a:r>
            <a:r>
              <a:rPr lang="en-US" b="1" dirty="0">
                <a:solidFill>
                  <a:schemeClr val="tx1"/>
                </a:solidFill>
              </a:rPr>
              <a:t>view of interest </a:t>
            </a:r>
            <a:r>
              <a:rPr lang="en-US" dirty="0">
                <a:solidFill>
                  <a:schemeClr val="dk1"/>
                </a:solidFill>
              </a:rPr>
              <a:t>of 3D objects</a:t>
            </a:r>
          </a:p>
          <a:p>
            <a:pPr marL="152400">
              <a:spcBef>
                <a:spcPts val="1000"/>
              </a:spcBef>
              <a:buClr>
                <a:schemeClr val="dk1"/>
              </a:buClr>
              <a:buSzPts val="1200"/>
            </a:pPr>
            <a:r>
              <a:rPr lang="en-US" dirty="0">
                <a:solidFill>
                  <a:schemeClr val="dk1"/>
                </a:solidFill>
              </a:rPr>
              <a:t>Motivation of VAC, how to manage level of details ? If we know in advance what are the more complex viewpoints we apply / more or less simplification techniques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03DBBFC-E365-412E-B82F-B22793F08B69}"/>
              </a:ext>
            </a:extLst>
          </p:cNvPr>
          <p:cNvSpPr txBox="1"/>
          <p:nvPr/>
        </p:nvSpPr>
        <p:spPr>
          <a:xfrm>
            <a:off x="634481" y="2931598"/>
            <a:ext cx="7511753" cy="1420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30200"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b="1" dirty="0">
                <a:solidFill>
                  <a:schemeClr val="dk1"/>
                </a:solidFill>
              </a:rPr>
              <a:t>Subjective study</a:t>
            </a:r>
            <a:r>
              <a:rPr lang="en-US" dirty="0">
                <a:solidFill>
                  <a:schemeClr val="dk1"/>
                </a:solidFill>
              </a:rPr>
              <a:t>:</a:t>
            </a:r>
            <a:endParaRPr lang="en-US" sz="1200" dirty="0">
              <a:solidFill>
                <a:schemeClr val="dk1"/>
              </a:solidFill>
            </a:endParaRPr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200" dirty="0">
                <a:solidFill>
                  <a:schemeClr val="dk1"/>
                </a:solidFill>
              </a:rPr>
              <a:t>Dataset + Eye-tracking data: </a:t>
            </a:r>
            <a:r>
              <a:rPr lang="en-US" sz="1200" u="sng" dirty="0">
                <a:solidFill>
                  <a:schemeClr val="hlink"/>
                </a:solidFill>
              </a:rPr>
              <a:t>gitlab.univ-nantes.fr/E18E421U/3dgc-dataset</a:t>
            </a:r>
            <a:endParaRPr lang="en-US" sz="1200" dirty="0">
              <a:solidFill>
                <a:schemeClr val="dk1"/>
              </a:solidFill>
            </a:endParaRPr>
          </a:p>
          <a:p>
            <a:pPr marL="1371600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200" dirty="0">
                <a:solidFill>
                  <a:schemeClr val="dk1"/>
                </a:solidFill>
              </a:rPr>
              <a:t>Adapt VAC measure for 3DGC</a:t>
            </a:r>
            <a:endParaRPr lang="en-US" sz="1100" dirty="0">
              <a:solidFill>
                <a:schemeClr val="dk1"/>
              </a:solidFill>
            </a:endParaRPr>
          </a:p>
          <a:p>
            <a:pPr marL="457200" indent="-330200">
              <a:spcBef>
                <a:spcPts val="10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b="1" dirty="0">
                <a:solidFill>
                  <a:schemeClr val="dk1"/>
                </a:solidFill>
              </a:rPr>
              <a:t>Objective predictor </a:t>
            </a:r>
            <a:endParaRPr lang="en-US" dirty="0">
              <a:solidFill>
                <a:schemeClr val="dk1"/>
              </a:solidFill>
            </a:endParaRPr>
          </a:p>
          <a:p>
            <a:pPr marL="1371600" lvl="1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200" dirty="0">
                <a:solidFill>
                  <a:schemeClr val="dk1"/>
                </a:solidFill>
              </a:rPr>
              <a:t>Saliency models outputs seem promising</a:t>
            </a:r>
          </a:p>
          <a:p>
            <a:pPr marL="1371600" lvl="1" indent="-304800">
              <a:buClr>
                <a:schemeClr val="dk1"/>
              </a:buClr>
              <a:buSzPts val="1200"/>
              <a:buFont typeface="Arial"/>
              <a:buChar char="■"/>
            </a:pPr>
            <a:r>
              <a:rPr lang="en-US" sz="1200" dirty="0">
                <a:solidFill>
                  <a:schemeClr val="dk1"/>
                </a:solidFill>
              </a:rPr>
              <a:t>Analysis: View-wise &amp; Object-wise</a:t>
            </a:r>
          </a:p>
        </p:txBody>
      </p:sp>
    </p:spTree>
    <p:extLst>
      <p:ext uri="{BB962C8B-B14F-4D97-AF65-F5344CB8AC3E}">
        <p14:creationId xmlns:p14="http://schemas.microsoft.com/office/powerpoint/2010/main" val="140231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DA62818-3403-42E7-8640-CCEB581967DC}"/>
              </a:ext>
            </a:extLst>
          </p:cNvPr>
          <p:cNvSpPr txBox="1"/>
          <p:nvPr/>
        </p:nvSpPr>
        <p:spPr>
          <a:xfrm>
            <a:off x="2511515" y="907820"/>
            <a:ext cx="432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B80444"/>
                </a:solidFill>
              </a:rPr>
              <a:t>Thank</a:t>
            </a:r>
            <a:r>
              <a:rPr lang="fr-FR" sz="1600" b="1" dirty="0">
                <a:solidFill>
                  <a:srgbClr val="B80444"/>
                </a:solidFill>
              </a:rPr>
              <a:t> </a:t>
            </a:r>
            <a:r>
              <a:rPr lang="fr-FR" sz="1600" b="1" dirty="0" err="1">
                <a:solidFill>
                  <a:srgbClr val="B80444"/>
                </a:solidFill>
              </a:rPr>
              <a:t>you</a:t>
            </a:r>
            <a:r>
              <a:rPr lang="fr-FR" sz="1600" b="1" dirty="0">
                <a:solidFill>
                  <a:srgbClr val="B80444"/>
                </a:solidFill>
              </a:rPr>
              <a:t> for </a:t>
            </a:r>
            <a:r>
              <a:rPr lang="fr-FR" sz="1600" b="1" dirty="0" err="1">
                <a:solidFill>
                  <a:srgbClr val="B80444"/>
                </a:solidFill>
              </a:rPr>
              <a:t>your</a:t>
            </a:r>
            <a:r>
              <a:rPr lang="fr-FR" sz="1600" b="1" dirty="0">
                <a:solidFill>
                  <a:srgbClr val="B80444"/>
                </a:solidFill>
              </a:rPr>
              <a:t> attention !</a:t>
            </a:r>
            <a:r>
              <a:rPr lang="fr-FR" sz="1600" b="1" dirty="0">
                <a:solidFill>
                  <a:srgbClr val="B80444"/>
                </a:solidFill>
                <a:sym typeface="Wingdings" panose="05000000000000000000" pitchFamily="2" charset="2"/>
              </a:rPr>
              <a:t> </a:t>
            </a:r>
            <a:endParaRPr lang="fr-FR" sz="1600" b="1" dirty="0">
              <a:solidFill>
                <a:srgbClr val="B80444"/>
              </a:solidFill>
            </a:endParaRPr>
          </a:p>
        </p:txBody>
      </p:sp>
      <p:pic>
        <p:nvPicPr>
          <p:cNvPr id="4" name="Google Shape;456;g6ef93b9c48_0_16">
            <a:extLst>
              <a:ext uri="{FF2B5EF4-FFF2-40B4-BE49-F238E27FC236}">
                <a16:creationId xmlns:a16="http://schemas.microsoft.com/office/drawing/2014/main" id="{85E31520-A6C6-49F3-A291-4C672CA761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66875" y="1585946"/>
            <a:ext cx="1176395" cy="165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3F40025-FFB6-4927-9CCC-EC6425BE6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34" t="61719" r="27603"/>
          <a:stretch/>
        </p:blipFill>
        <p:spPr>
          <a:xfrm>
            <a:off x="2569917" y="4485548"/>
            <a:ext cx="4004165" cy="17101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AA4790-92EC-47EB-92C1-99474A6AC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76" r="27603" b="38019"/>
          <a:stretch/>
        </p:blipFill>
        <p:spPr>
          <a:xfrm>
            <a:off x="1635177" y="3578470"/>
            <a:ext cx="6082079" cy="9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87A3AE1-49EE-4E33-8999-A5784D624AF8}"/>
              </a:ext>
            </a:extLst>
          </p:cNvPr>
          <p:cNvGrpSpPr/>
          <p:nvPr/>
        </p:nvGrpSpPr>
        <p:grpSpPr>
          <a:xfrm>
            <a:off x="142135" y="134935"/>
            <a:ext cx="1591017" cy="769301"/>
            <a:chOff x="338077" y="229075"/>
            <a:chExt cx="1591017" cy="7693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868AB3-2F5A-434A-B746-915C9816F3A5}"/>
                </a:ext>
              </a:extLst>
            </p:cNvPr>
            <p:cNvSpPr/>
            <p:nvPr/>
          </p:nvSpPr>
          <p:spPr>
            <a:xfrm>
              <a:off x="338077" y="229075"/>
              <a:ext cx="145340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oogle Shape;139;g7e207f09e5_0_191">
              <a:extLst>
                <a:ext uri="{FF2B5EF4-FFF2-40B4-BE49-F238E27FC236}">
                  <a16:creationId xmlns:a16="http://schemas.microsoft.com/office/drawing/2014/main" id="{DDC48A22-B779-49E6-B76B-A2C1B309024D}"/>
                </a:ext>
              </a:extLst>
            </p:cNvPr>
            <p:cNvSpPr txBox="1"/>
            <p:nvPr/>
          </p:nvSpPr>
          <p:spPr>
            <a:xfrm>
              <a:off x="830424" y="298476"/>
              <a:ext cx="1098670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 err="1">
                  <a:solidFill>
                    <a:schemeClr val="bg1"/>
                  </a:solidFill>
                </a:rPr>
                <a:t>Context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146;g7e207f09e5_0_191">
              <a:extLst>
                <a:ext uri="{FF2B5EF4-FFF2-40B4-BE49-F238E27FC236}">
                  <a16:creationId xmlns:a16="http://schemas.microsoft.com/office/drawing/2014/main" id="{22C7BE2B-5A6C-416D-B1EB-7BC4FA97E82F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3DB3273-8288-4A4F-A943-203B004AA20B}"/>
              </a:ext>
            </a:extLst>
          </p:cNvPr>
          <p:cNvGrpSpPr/>
          <p:nvPr/>
        </p:nvGrpSpPr>
        <p:grpSpPr>
          <a:xfrm>
            <a:off x="4332256" y="1640736"/>
            <a:ext cx="4399021" cy="1286436"/>
            <a:chOff x="4332256" y="1640736"/>
            <a:chExt cx="4399021" cy="1286436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0E31093-FAA7-45A4-818F-0FF03CE6C6F5}"/>
                </a:ext>
              </a:extLst>
            </p:cNvPr>
            <p:cNvSpPr txBox="1"/>
            <p:nvPr/>
          </p:nvSpPr>
          <p:spPr>
            <a:xfrm>
              <a:off x="4332256" y="1640736"/>
              <a:ext cx="4159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3D </a:t>
              </a:r>
              <a:r>
                <a:rPr lang="fr-FR" b="1" dirty="0" err="1"/>
                <a:t>Graphical</a:t>
              </a:r>
              <a:r>
                <a:rPr lang="fr-FR" b="1" dirty="0"/>
                <a:t> Contents </a:t>
              </a:r>
              <a:r>
                <a:rPr lang="fr-FR" dirty="0"/>
                <a:t>are </a:t>
              </a:r>
              <a:r>
                <a:rPr lang="fr-FR" dirty="0" err="1"/>
                <a:t>used</a:t>
              </a:r>
              <a:r>
                <a:rPr lang="fr-FR" dirty="0"/>
                <a:t> in </a:t>
              </a:r>
              <a:r>
                <a:rPr lang="fr-FR" dirty="0" err="1"/>
                <a:t>many</a:t>
              </a:r>
              <a:r>
                <a:rPr lang="fr-FR" dirty="0"/>
                <a:t> applications: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6661675C-4A14-462D-B8FA-00AF33F6713F}"/>
                </a:ext>
              </a:extLst>
            </p:cNvPr>
            <p:cNvSpPr txBox="1"/>
            <p:nvPr/>
          </p:nvSpPr>
          <p:spPr>
            <a:xfrm>
              <a:off x="4572000" y="2188508"/>
              <a:ext cx="4159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/>
                <a:t>Autonomous</a:t>
              </a:r>
              <a:r>
                <a:rPr lang="fr-FR" dirty="0"/>
                <a:t> </a:t>
              </a:r>
              <a:r>
                <a:rPr lang="fr-FR" dirty="0" err="1"/>
                <a:t>driving</a:t>
              </a: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Security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Entertainment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EDC13F-AEDA-42B2-8622-9470BF78FBE8}"/>
              </a:ext>
            </a:extLst>
          </p:cNvPr>
          <p:cNvGrpSpPr/>
          <p:nvPr/>
        </p:nvGrpSpPr>
        <p:grpSpPr>
          <a:xfrm>
            <a:off x="279750" y="3654525"/>
            <a:ext cx="8068809" cy="2522202"/>
            <a:chOff x="279750" y="3654525"/>
            <a:chExt cx="8068809" cy="252220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7701495B-064C-4120-A5F6-0DD8A6CF55E7}"/>
                </a:ext>
              </a:extLst>
            </p:cNvPr>
            <p:cNvGrpSpPr/>
            <p:nvPr/>
          </p:nvGrpSpPr>
          <p:grpSpPr>
            <a:xfrm>
              <a:off x="279750" y="3654525"/>
              <a:ext cx="8068809" cy="2376348"/>
              <a:chOff x="279750" y="3654525"/>
              <a:chExt cx="8068809" cy="2376348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6FE6473-5B2A-4605-B794-332F64BD5464}"/>
                  </a:ext>
                </a:extLst>
              </p:cNvPr>
              <p:cNvSpPr txBox="1"/>
              <p:nvPr/>
            </p:nvSpPr>
            <p:spPr>
              <a:xfrm>
                <a:off x="279750" y="3654525"/>
                <a:ext cx="57664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rgbClr val="B80444"/>
                    </a:solidFill>
                  </a:rPr>
                  <a:t>3D Graphics acquisition and </a:t>
                </a:r>
                <a:r>
                  <a:rPr lang="fr-FR" b="1" dirty="0" err="1">
                    <a:solidFill>
                      <a:srgbClr val="B80444"/>
                    </a:solidFill>
                  </a:rPr>
                  <a:t>representation</a:t>
                </a:r>
                <a:endParaRPr lang="fr-FR" b="1" dirty="0">
                  <a:solidFill>
                    <a:srgbClr val="B80444"/>
                  </a:solidFill>
                </a:endParaRPr>
              </a:p>
            </p:txBody>
          </p:sp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80906B0F-1C6B-4A26-963D-90A173D8FAB9}"/>
                  </a:ext>
                </a:extLst>
              </p:cNvPr>
              <p:cNvGrpSpPr/>
              <p:nvPr/>
            </p:nvGrpSpPr>
            <p:grpSpPr>
              <a:xfrm>
                <a:off x="475692" y="4070427"/>
                <a:ext cx="3683838" cy="1916698"/>
                <a:chOff x="3417324" y="1093500"/>
                <a:chExt cx="4286250" cy="2230132"/>
              </a:xfrm>
            </p:grpSpPr>
            <p:pic>
              <p:nvPicPr>
                <p:cNvPr id="37" name="Graphique 36" descr="_________________&#10;">
                  <a:extLst>
                    <a:ext uri="{FF2B5EF4-FFF2-40B4-BE49-F238E27FC236}">
                      <a16:creationId xmlns:a16="http://schemas.microsoft.com/office/drawing/2014/main" id="{FC87E476-C32E-462B-B70D-E7D13C13D3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t="4110" r="2452"/>
                <a:stretch/>
              </p:blipFill>
              <p:spPr>
                <a:xfrm>
                  <a:off x="3417324" y="1093500"/>
                  <a:ext cx="4286250" cy="2230132"/>
                </a:xfrm>
                <a:prstGeom prst="rect">
                  <a:avLst/>
                </a:prstGeom>
              </p:spPr>
            </p:pic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150296F0-D77F-4BC2-B995-EDECA06B2EC6}"/>
                    </a:ext>
                  </a:extLst>
                </p:cNvPr>
                <p:cNvSpPr txBox="1"/>
                <p:nvPr/>
              </p:nvSpPr>
              <p:spPr>
                <a:xfrm>
                  <a:off x="3780714" y="2748699"/>
                  <a:ext cx="156956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>
                      <a:solidFill>
                        <a:srgbClr val="353535"/>
                      </a:solidFill>
                      <a:latin typeface="+mj-lt"/>
                    </a:rPr>
                    <a:t>www.adaptive-3d.fr</a:t>
                  </a:r>
                  <a:endParaRPr lang="fr-FR" sz="800" dirty="0">
                    <a:latin typeface="Arial en tete"/>
                  </a:endParaRPr>
                </a:p>
              </p:txBody>
            </p:sp>
          </p:grp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8C645036-B519-418B-910C-38023306A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7723" y="4360722"/>
                <a:ext cx="1550836" cy="1457714"/>
              </a:xfrm>
              <a:prstGeom prst="rect">
                <a:avLst/>
              </a:prstGeom>
            </p:spPr>
          </p:pic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EF9F77BB-B759-4FD1-BE20-3FDE9680F70C}"/>
                  </a:ext>
                </a:extLst>
              </p:cNvPr>
              <p:cNvGrpSpPr/>
              <p:nvPr/>
            </p:nvGrpSpPr>
            <p:grpSpPr>
              <a:xfrm>
                <a:off x="5019452" y="4360722"/>
                <a:ext cx="3242667" cy="1670151"/>
                <a:chOff x="5800844" y="3575679"/>
                <a:chExt cx="5138152" cy="2646431"/>
              </a:xfrm>
            </p:grpSpPr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E86ED25E-E309-4BA5-9CBB-B75DF2C68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37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00844" y="3575679"/>
                  <a:ext cx="2684069" cy="2305050"/>
                </a:xfrm>
                <a:prstGeom prst="rect">
                  <a:avLst/>
                </a:prstGeom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1B80BC-1475-4762-AFE8-9A84DAF858D1}"/>
                    </a:ext>
                  </a:extLst>
                </p:cNvPr>
                <p:cNvSpPr/>
                <p:nvPr/>
              </p:nvSpPr>
              <p:spPr>
                <a:xfrm>
                  <a:off x="6366996" y="5880729"/>
                  <a:ext cx="4572000" cy="34138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fr-FR" sz="800" dirty="0">
                      <a:solidFill>
                        <a:schemeClr val="tx1"/>
                      </a:solidFill>
                    </a:rPr>
                    <a:t>sketchfab.com</a:t>
                  </a:r>
                </a:p>
              </p:txBody>
            </p:sp>
          </p:grp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10E2F8E-3690-4CF3-AC57-D3F89C0F4DAD}"/>
                </a:ext>
              </a:extLst>
            </p:cNvPr>
            <p:cNvGrpSpPr/>
            <p:nvPr/>
          </p:nvGrpSpPr>
          <p:grpSpPr>
            <a:xfrm>
              <a:off x="2994534" y="5832483"/>
              <a:ext cx="5062644" cy="344244"/>
              <a:chOff x="2994534" y="5832483"/>
              <a:chExt cx="5062644" cy="344244"/>
            </a:xfrm>
          </p:grpSpPr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3755C4B-C710-4131-A36B-E214536C9638}"/>
                  </a:ext>
                </a:extLst>
              </p:cNvPr>
              <p:cNvSpPr txBox="1"/>
              <p:nvPr/>
            </p:nvSpPr>
            <p:spPr>
              <a:xfrm>
                <a:off x="6928559" y="5832483"/>
                <a:ext cx="1128619" cy="19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i="1" dirty="0" err="1">
                    <a:solidFill>
                      <a:srgbClr val="4F81BD"/>
                    </a:solidFill>
                  </a:rPr>
                  <a:t>Mesh</a:t>
                </a:r>
                <a:r>
                  <a:rPr lang="fr-FR" sz="900" b="1" i="1" dirty="0">
                    <a:solidFill>
                      <a:srgbClr val="4F81BD"/>
                    </a:solidFill>
                  </a:rPr>
                  <a:t> </a:t>
                </a:r>
                <a:r>
                  <a:rPr lang="fr-FR" sz="900" b="1" i="1" dirty="0" err="1">
                    <a:solidFill>
                      <a:srgbClr val="4F81BD"/>
                    </a:solidFill>
                  </a:rPr>
                  <a:t>representation</a:t>
                </a:r>
                <a:endParaRPr lang="fr-FR" sz="900" b="1" i="1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CB6FB990-1C57-4D8A-A85C-63D272BDE0D8}"/>
                  </a:ext>
                </a:extLst>
              </p:cNvPr>
              <p:cNvSpPr txBox="1"/>
              <p:nvPr/>
            </p:nvSpPr>
            <p:spPr>
              <a:xfrm>
                <a:off x="2994534" y="5978337"/>
                <a:ext cx="1415183" cy="19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b="1" i="1" dirty="0">
                    <a:solidFill>
                      <a:srgbClr val="4F81BD"/>
                    </a:solidFill>
                  </a:rPr>
                  <a:t>Point cloud </a:t>
                </a:r>
                <a:r>
                  <a:rPr lang="fr-FR" sz="900" b="1" i="1" dirty="0" err="1">
                    <a:solidFill>
                      <a:srgbClr val="4F81BD"/>
                    </a:solidFill>
                  </a:rPr>
                  <a:t>representation</a:t>
                </a:r>
                <a:endParaRPr lang="fr-FR" sz="900" b="1" i="1" dirty="0">
                  <a:solidFill>
                    <a:srgbClr val="4F81BD"/>
                  </a:solidFill>
                </a:endParaRPr>
              </a:p>
            </p:txBody>
          </p:sp>
        </p:grp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2DD7772-5851-4915-A859-236BCBAFA57B}"/>
              </a:ext>
            </a:extLst>
          </p:cNvPr>
          <p:cNvGrpSpPr/>
          <p:nvPr/>
        </p:nvGrpSpPr>
        <p:grpSpPr>
          <a:xfrm>
            <a:off x="475692" y="1024421"/>
            <a:ext cx="3231196" cy="2379569"/>
            <a:chOff x="4409717" y="635449"/>
            <a:chExt cx="3231196" cy="2379569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B8A18827-F084-45FE-9686-D16FC9996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0494"/>
            <a:stretch/>
          </p:blipFill>
          <p:spPr>
            <a:xfrm>
              <a:off x="4497354" y="1107108"/>
              <a:ext cx="3143559" cy="190791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746AE14-567E-4116-B9C0-90975CF13C4E}"/>
                </a:ext>
              </a:extLst>
            </p:cNvPr>
            <p:cNvSpPr txBox="1"/>
            <p:nvPr/>
          </p:nvSpPr>
          <p:spPr>
            <a:xfrm>
              <a:off x="4409717" y="635449"/>
              <a:ext cx="31230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err="1"/>
                <a:t>Forecast</a:t>
              </a:r>
              <a:r>
                <a:rPr lang="fr-FR" sz="1100" b="1" dirty="0"/>
                <a:t> AR &amp; VR </a:t>
              </a:r>
              <a:r>
                <a:rPr lang="fr-FR" sz="1100" b="1" dirty="0" err="1"/>
                <a:t>Market</a:t>
              </a:r>
              <a:r>
                <a:rPr lang="fr-FR" sz="1100" b="1" dirty="0"/>
                <a:t> size Worldwide</a:t>
              </a:r>
            </a:p>
            <a:p>
              <a:pPr algn="ctr"/>
              <a:r>
                <a:rPr lang="fr-FR" sz="1100" b="1" dirty="0"/>
                <a:t>(billion U.S $)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85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1531F6C-1899-46DA-9183-F69BE4C1DF93}"/>
              </a:ext>
            </a:extLst>
          </p:cNvPr>
          <p:cNvGrpSpPr/>
          <p:nvPr/>
        </p:nvGrpSpPr>
        <p:grpSpPr>
          <a:xfrm>
            <a:off x="142134" y="134935"/>
            <a:ext cx="2419543" cy="769301"/>
            <a:chOff x="338076" y="229075"/>
            <a:chExt cx="2419543" cy="7693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E5924F5-F11F-402E-9059-C2F8CE93EC59}"/>
                </a:ext>
              </a:extLst>
            </p:cNvPr>
            <p:cNvSpPr/>
            <p:nvPr/>
          </p:nvSpPr>
          <p:spPr>
            <a:xfrm>
              <a:off x="338076" y="229075"/>
              <a:ext cx="2419543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oogle Shape;139;g7e207f09e5_0_191">
              <a:extLst>
                <a:ext uri="{FF2B5EF4-FFF2-40B4-BE49-F238E27FC236}">
                  <a16:creationId xmlns:a16="http://schemas.microsoft.com/office/drawing/2014/main" id="{F9F13662-4411-41DA-8BAD-C1BCA1FCAA47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Objective </a:t>
              </a:r>
              <a:r>
                <a:rPr lang="fr-FR" b="1" dirty="0" err="1">
                  <a:solidFill>
                    <a:schemeClr val="bg1"/>
                  </a:solidFill>
                </a:rPr>
                <a:t>predictor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146;g7e207f09e5_0_191">
              <a:extLst>
                <a:ext uri="{FF2B5EF4-FFF2-40B4-BE49-F238E27FC236}">
                  <a16:creationId xmlns:a16="http://schemas.microsoft.com/office/drawing/2014/main" id="{C514DFBB-3233-434B-BFE7-AD1752EBEB09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70CA400F-0514-4EAB-A6D1-C968C14CFE88}"/>
              </a:ext>
            </a:extLst>
          </p:cNvPr>
          <p:cNvSpPr txBox="1"/>
          <p:nvPr/>
        </p:nvSpPr>
        <p:spPr>
          <a:xfrm>
            <a:off x="497573" y="4261693"/>
            <a:ext cx="43760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rgbClr val="B80444"/>
                </a:solidFill>
              </a:rPr>
              <a:t>1. About </a:t>
            </a:r>
            <a:r>
              <a:rPr lang="fr-FR" sz="1300" b="1" dirty="0" err="1">
                <a:solidFill>
                  <a:srgbClr val="B80444"/>
                </a:solidFill>
              </a:rPr>
              <a:t>saliency</a:t>
            </a:r>
            <a:r>
              <a:rPr lang="fr-FR" sz="1300" b="1" dirty="0">
                <a:solidFill>
                  <a:srgbClr val="B80444"/>
                </a:solidFill>
              </a:rPr>
              <a:t> </a:t>
            </a:r>
            <a:r>
              <a:rPr lang="fr-FR" sz="1300" b="1" dirty="0" err="1">
                <a:solidFill>
                  <a:srgbClr val="B80444"/>
                </a:solidFill>
              </a:rPr>
              <a:t>models</a:t>
            </a:r>
            <a:endParaRPr lang="fr-FR" sz="1300" dirty="0">
              <a:solidFill>
                <a:srgbClr val="B80444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6728C670-3F89-4EFD-BAD8-0D151CAF6538}"/>
              </a:ext>
            </a:extLst>
          </p:cNvPr>
          <p:cNvSpPr txBox="1"/>
          <p:nvPr/>
        </p:nvSpPr>
        <p:spPr>
          <a:xfrm>
            <a:off x="724861" y="4592963"/>
            <a:ext cx="6017977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Saliency</a:t>
            </a:r>
            <a:r>
              <a:rPr lang="fr-FR" b="1" dirty="0"/>
              <a:t> </a:t>
            </a:r>
            <a:r>
              <a:rPr lang="fr-FR" b="1" dirty="0" err="1"/>
              <a:t>models</a:t>
            </a:r>
            <a:r>
              <a:rPr lang="fr-FR" sz="1100" b="1" dirty="0">
                <a:solidFill>
                  <a:srgbClr val="0070C0"/>
                </a:solidFill>
              </a:rPr>
              <a:t>  </a:t>
            </a:r>
            <a:r>
              <a:rPr lang="fr-FR" dirty="0" err="1"/>
              <a:t>aim</a:t>
            </a:r>
            <a:r>
              <a:rPr lang="fr-FR" dirty="0"/>
              <a:t> to </a:t>
            </a:r>
            <a:r>
              <a:rPr lang="fr-FR" dirty="0" err="1"/>
              <a:t>mimic</a:t>
            </a:r>
            <a:r>
              <a:rPr lang="fr-FR" dirty="0"/>
              <a:t> the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visual</a:t>
            </a:r>
            <a:r>
              <a:rPr lang="fr-FR" dirty="0"/>
              <a:t> system.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3662E97-C80A-4852-998B-18E9312A22CE}"/>
              </a:ext>
            </a:extLst>
          </p:cNvPr>
          <p:cNvSpPr txBox="1"/>
          <p:nvPr/>
        </p:nvSpPr>
        <p:spPr>
          <a:xfrm>
            <a:off x="1143988" y="4906909"/>
            <a:ext cx="3729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Conventional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learning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6C4A3B-458F-4C60-A5BC-2AF87B0727EB}"/>
              </a:ext>
            </a:extLst>
          </p:cNvPr>
          <p:cNvSpPr txBox="1"/>
          <p:nvPr/>
        </p:nvSpPr>
        <p:spPr>
          <a:xfrm>
            <a:off x="562583" y="5555567"/>
            <a:ext cx="45547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Performance of </a:t>
            </a:r>
            <a:r>
              <a:rPr lang="fr-FR" sz="1100" dirty="0" err="1"/>
              <a:t>saliency</a:t>
            </a:r>
            <a:r>
              <a:rPr lang="fr-FR" sz="1100" dirty="0"/>
              <a:t> </a:t>
            </a:r>
            <a:r>
              <a:rPr lang="fr-FR" sz="1100" dirty="0" err="1"/>
              <a:t>models</a:t>
            </a:r>
            <a:r>
              <a:rPr lang="fr-FR" sz="1100" dirty="0"/>
              <a:t> are not </a:t>
            </a:r>
            <a:r>
              <a:rPr lang="fr-FR" sz="1100" dirty="0" err="1"/>
              <a:t>disucussed</a:t>
            </a:r>
            <a:r>
              <a:rPr lang="fr-FR" sz="1100" dirty="0"/>
              <a:t> in </a:t>
            </a:r>
            <a:r>
              <a:rPr lang="fr-FR" sz="1100" dirty="0" err="1"/>
              <a:t>this</a:t>
            </a:r>
            <a:r>
              <a:rPr lang="fr-FR" sz="1100" dirty="0"/>
              <a:t> </a:t>
            </a:r>
            <a:r>
              <a:rPr lang="fr-FR" sz="1100" dirty="0" err="1"/>
              <a:t>wrok</a:t>
            </a:r>
            <a:r>
              <a:rPr lang="fr-FR" sz="1100" dirty="0"/>
              <a:t> </a:t>
            </a:r>
          </a:p>
          <a:p>
            <a:endParaRPr lang="fr-FR" sz="1200" dirty="0"/>
          </a:p>
          <a:p>
            <a:endParaRPr lang="fr-FR" sz="12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D541753-4E4F-410F-852D-B3D4B9816EB4}"/>
              </a:ext>
            </a:extLst>
          </p:cNvPr>
          <p:cNvGrpSpPr/>
          <p:nvPr/>
        </p:nvGrpSpPr>
        <p:grpSpPr>
          <a:xfrm>
            <a:off x="512375" y="184299"/>
            <a:ext cx="6903533" cy="3922141"/>
            <a:chOff x="512375" y="184299"/>
            <a:chExt cx="6903533" cy="3922141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D3DEA3D9-D321-43FA-BBF3-011914B62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306" t="48257" r="1705" b="34353"/>
            <a:stretch/>
          </p:blipFill>
          <p:spPr>
            <a:xfrm>
              <a:off x="5381080" y="1887878"/>
              <a:ext cx="1628805" cy="846385"/>
            </a:xfrm>
            <a:prstGeom prst="rect">
              <a:avLst/>
            </a:prstGeom>
          </p:spPr>
        </p:pic>
        <p:sp>
          <p:nvSpPr>
            <p:cNvPr id="61" name="CustomShape 47">
              <a:extLst>
                <a:ext uri="{FF2B5EF4-FFF2-40B4-BE49-F238E27FC236}">
                  <a16:creationId xmlns:a16="http://schemas.microsoft.com/office/drawing/2014/main" id="{9D3F5AB2-423D-40DF-9484-E92FF31FAEF3}"/>
                </a:ext>
              </a:extLst>
            </p:cNvPr>
            <p:cNvSpPr/>
            <p:nvPr/>
          </p:nvSpPr>
          <p:spPr bwMode="auto">
            <a:xfrm>
              <a:off x="2348615" y="3526921"/>
              <a:ext cx="953571" cy="42088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>
                  <a:solidFill>
                    <a:srgbClr val="C00000"/>
                  </a:solidFill>
                  <a:latin typeface="Arial"/>
                </a:rPr>
                <a:t>VAC-3DGC </a:t>
              </a:r>
              <a:r>
                <a:rPr lang="fr-FR" sz="1100" b="1" spc="-1" dirty="0" err="1">
                  <a:solidFill>
                    <a:srgbClr val="C00000"/>
                  </a:solidFill>
                  <a:latin typeface="Arial"/>
                </a:rPr>
                <a:t>measure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62" name="CustomShape 48">
              <a:extLst>
                <a:ext uri="{FF2B5EF4-FFF2-40B4-BE49-F238E27FC236}">
                  <a16:creationId xmlns:a16="http://schemas.microsoft.com/office/drawing/2014/main" id="{CC37C2D2-2DCC-455C-B4F9-9F47FE1B9BB6}"/>
                </a:ext>
              </a:extLst>
            </p:cNvPr>
            <p:cNvSpPr/>
            <p:nvPr/>
          </p:nvSpPr>
          <p:spPr bwMode="auto">
            <a:xfrm>
              <a:off x="5857714" y="2933767"/>
              <a:ext cx="1558194" cy="488573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206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100" b="1" spc="-1" dirty="0" err="1">
                  <a:solidFill>
                    <a:srgbClr val="002060"/>
                  </a:solidFill>
                  <a:latin typeface="Arial"/>
                  <a:ea typeface="Arial"/>
                </a:rPr>
                <a:t>S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aliency</a:t>
              </a: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2060"/>
                  </a:solidFill>
                  <a:latin typeface="Arial"/>
                  <a:ea typeface="Arial"/>
                </a:rPr>
                <a:t>models</a:t>
              </a:r>
              <a:r>
                <a:rPr lang="fr-FR" sz="1100" b="1" strike="noStrike" spc="-1" dirty="0">
                  <a:solidFill>
                    <a:srgbClr val="002060"/>
                  </a:solidFill>
                  <a:latin typeface="Arial"/>
                  <a:ea typeface="Arial"/>
                </a:rPr>
                <a:t> computation</a:t>
              </a:r>
              <a:endParaRPr lang="fr-FR" sz="1100" b="0" strike="noStrike" spc="-1" dirty="0">
                <a:latin typeface="Arial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BC52A3B0-D0E5-45AF-A86C-C06BB7D9D685}"/>
                </a:ext>
              </a:extLst>
            </p:cNvPr>
            <p:cNvSpPr txBox="1"/>
            <p:nvPr/>
          </p:nvSpPr>
          <p:spPr>
            <a:xfrm>
              <a:off x="512375" y="3181062"/>
              <a:ext cx="2066805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b="1" dirty="0">
                  <a:highlight>
                    <a:srgbClr val="FFFFFF"/>
                  </a:highlight>
                </a:rPr>
                <a:t>Objective predictor </a:t>
              </a:r>
              <a:endParaRPr lang="fr-FR" sz="1300" dirty="0">
                <a:highlight>
                  <a:srgbClr val="FFFFFF"/>
                </a:highlight>
              </a:endParaRPr>
            </a:p>
          </p:txBody>
        </p:sp>
        <p:cxnSp>
          <p:nvCxnSpPr>
            <p:cNvPr id="65" name="Connecteur : en angle 64">
              <a:extLst>
                <a:ext uri="{FF2B5EF4-FFF2-40B4-BE49-F238E27FC236}">
                  <a16:creationId xmlns:a16="http://schemas.microsoft.com/office/drawing/2014/main" id="{8EB79DDF-9D8E-4613-BC6B-B74C45165B5E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>
              <a:off x="4125350" y="1820802"/>
              <a:ext cx="2511461" cy="1112965"/>
            </a:xfrm>
            <a:prstGeom prst="bentConnector2">
              <a:avLst/>
            </a:prstGeom>
            <a:ln w="190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 : en angle 65">
              <a:extLst>
                <a:ext uri="{FF2B5EF4-FFF2-40B4-BE49-F238E27FC236}">
                  <a16:creationId xmlns:a16="http://schemas.microsoft.com/office/drawing/2014/main" id="{DE7580E2-3E8F-4A9F-92A0-4391A3575E92}"/>
                </a:ext>
              </a:extLst>
            </p:cNvPr>
            <p:cNvCxnSpPr>
              <a:cxnSpLocks/>
              <a:stCxn id="62" idx="2"/>
              <a:endCxn id="61" idx="3"/>
            </p:cNvCxnSpPr>
            <p:nvPr/>
          </p:nvCxnSpPr>
          <p:spPr>
            <a:xfrm rot="5400000">
              <a:off x="4811988" y="1912539"/>
              <a:ext cx="315022" cy="3334625"/>
            </a:xfrm>
            <a:prstGeom prst="bentConnector2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F17D1F35-5E4C-4CF8-8DF1-0DCC6F478C85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>
              <a:off x="1891305" y="3737362"/>
              <a:ext cx="45731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132A8F4-7F2A-40A9-8EAB-7E50F768A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184" t="69890" r="27827" b="12720"/>
            <a:stretch/>
          </p:blipFill>
          <p:spPr>
            <a:xfrm>
              <a:off x="3809687" y="3190550"/>
              <a:ext cx="1628806" cy="894757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11B3569B-94A7-4E49-800B-FD29375139B8}"/>
                </a:ext>
              </a:extLst>
            </p:cNvPr>
            <p:cNvGrpSpPr/>
            <p:nvPr/>
          </p:nvGrpSpPr>
          <p:grpSpPr>
            <a:xfrm>
              <a:off x="1264094" y="1285357"/>
              <a:ext cx="1561307" cy="1419962"/>
              <a:chOff x="1447775" y="1620348"/>
              <a:chExt cx="1561307" cy="1419962"/>
            </a:xfrm>
          </p:grpSpPr>
          <p:pic>
            <p:nvPicPr>
              <p:cNvPr id="70" name="Google Shape;324;g60afeecc62_0_81">
                <a:extLst>
                  <a:ext uri="{FF2B5EF4-FFF2-40B4-BE49-F238E27FC236}">
                    <a16:creationId xmlns:a16="http://schemas.microsoft.com/office/drawing/2014/main" id="{9BC2B3BC-27A2-4AAD-B557-A45BCD6BD7B7}"/>
                  </a:ext>
                </a:extLst>
              </p:cNvPr>
              <p:cNvPicPr/>
              <p:nvPr/>
            </p:nvPicPr>
            <p:blipFill rotWithShape="1">
              <a:blip r:embed="rId4"/>
              <a:srcRect l="5294" t="3480" r="8090" b="-1"/>
              <a:stretch/>
            </p:blipFill>
            <p:spPr bwMode="auto">
              <a:xfrm>
                <a:off x="1447775" y="1620348"/>
                <a:ext cx="1103997" cy="97728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CustomShape 39">
                <a:extLst>
                  <a:ext uri="{FF2B5EF4-FFF2-40B4-BE49-F238E27FC236}">
                    <a16:creationId xmlns:a16="http://schemas.microsoft.com/office/drawing/2014/main" id="{89BE106F-BE3C-4935-A57F-C91EBC391721}"/>
                  </a:ext>
                </a:extLst>
              </p:cNvPr>
              <p:cNvSpPr/>
              <p:nvPr/>
            </p:nvSpPr>
            <p:spPr bwMode="auto">
              <a:xfrm>
                <a:off x="1621884" y="2493697"/>
                <a:ext cx="1387198" cy="5466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tIns="91440" bIns="91440"/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1000" b="1" strike="noStrike" spc="-1" dirty="0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3D </a:t>
                </a:r>
                <a:r>
                  <a:rPr lang="fr-FR" sz="1000" b="1" strike="noStrike" spc="-1" dirty="0" err="1">
                    <a:solidFill>
                      <a:srgbClr val="000000"/>
                    </a:solidFill>
                    <a:highlight>
                      <a:srgbClr val="FFFFFF"/>
                    </a:highlight>
                    <a:latin typeface="Arial"/>
                    <a:ea typeface="Arial"/>
                  </a:rPr>
                  <a:t>object</a:t>
                </a:r>
                <a:endParaRPr lang="fr-FR" sz="1000" b="0" strike="noStrike" spc="-1" dirty="0">
                  <a:highlight>
                    <a:srgbClr val="FFFFFF"/>
                  </a:highlight>
                  <a:latin typeface="Arial"/>
                </a:endParaRPr>
              </a:p>
            </p:txBody>
          </p:sp>
        </p:grpSp>
        <p:sp>
          <p:nvSpPr>
            <p:cNvPr id="72" name="CustomShape 43">
              <a:extLst>
                <a:ext uri="{FF2B5EF4-FFF2-40B4-BE49-F238E27FC236}">
                  <a16:creationId xmlns:a16="http://schemas.microsoft.com/office/drawing/2014/main" id="{BFF11847-83D0-4793-A363-617B47148FB2}"/>
                </a:ext>
              </a:extLst>
            </p:cNvPr>
            <p:cNvSpPr/>
            <p:nvPr/>
          </p:nvSpPr>
          <p:spPr bwMode="auto">
            <a:xfrm>
              <a:off x="3836320" y="1641938"/>
              <a:ext cx="1103997" cy="457777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0066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pPr>
                <a:lnSpc>
                  <a:spcPct val="100000"/>
                </a:lnSpc>
                <a:defRPr/>
              </a:pPr>
              <a:r>
                <a:rPr lang="fr-FR" sz="1100" b="1" strike="noStrike" spc="-1" dirty="0">
                  <a:solidFill>
                    <a:srgbClr val="00660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Viewpoints</a:t>
              </a:r>
              <a:r>
                <a:rPr lang="fr-FR" sz="1100" b="1" strike="noStrike" spc="-1" dirty="0">
                  <a:solidFill>
                    <a:srgbClr val="006600"/>
                  </a:solidFill>
                  <a:latin typeface="Arial"/>
                  <a:ea typeface="Arial"/>
                </a:rPr>
                <a:t> </a:t>
              </a:r>
              <a:r>
                <a:rPr lang="fr-FR" sz="1100" b="1" strike="noStrike" spc="-1" dirty="0" err="1">
                  <a:solidFill>
                    <a:srgbClr val="006600"/>
                  </a:solidFill>
                  <a:latin typeface="Arial"/>
                  <a:ea typeface="Arial"/>
                </a:rPr>
                <a:t>selection</a:t>
              </a:r>
              <a:endParaRPr lang="fr-FR" sz="1100" b="0" strike="noStrike" spc="-1" dirty="0">
                <a:latin typeface="Arial"/>
              </a:endParaRPr>
            </a:p>
          </p:txBody>
        </p:sp>
        <p:pic>
          <p:nvPicPr>
            <p:cNvPr id="73" name="Google Shape;325;g60afeecc62_0_81">
              <a:extLst>
                <a:ext uri="{FF2B5EF4-FFF2-40B4-BE49-F238E27FC236}">
                  <a16:creationId xmlns:a16="http://schemas.microsoft.com/office/drawing/2014/main" id="{9E091A88-EAF8-4351-9E19-DBFE4516B72B}"/>
                </a:ext>
              </a:extLst>
            </p:cNvPr>
            <p:cNvPicPr/>
            <p:nvPr/>
          </p:nvPicPr>
          <p:blipFill>
            <a:blip r:embed="rId5"/>
            <a:stretch/>
          </p:blipFill>
          <p:spPr bwMode="auto">
            <a:xfrm>
              <a:off x="3571785" y="266744"/>
              <a:ext cx="1520501" cy="132087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FE97C92A-4916-4A36-B954-3ACF8DE8C210}"/>
                </a:ext>
              </a:extLst>
            </p:cNvPr>
            <p:cNvCxnSpPr>
              <a:cxnSpLocks/>
            </p:cNvCxnSpPr>
            <p:nvPr/>
          </p:nvCxnSpPr>
          <p:spPr>
            <a:xfrm>
              <a:off x="2549471" y="1858555"/>
              <a:ext cx="1255581" cy="0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059AB6FF-4543-4188-9984-CEC73C397C0B}"/>
                </a:ext>
              </a:extLst>
            </p:cNvPr>
            <p:cNvSpPr txBox="1"/>
            <p:nvPr/>
          </p:nvSpPr>
          <p:spPr>
            <a:xfrm>
              <a:off x="4685888" y="184299"/>
              <a:ext cx="4313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2">
                      <a:lumMod val="75000"/>
                    </a:schemeClr>
                  </a:solidFill>
                </a:rPr>
                <a:t>v</a:t>
              </a:r>
              <a:r>
                <a:rPr lang="fr-FR" sz="1100" b="1" dirty="0">
                  <a:solidFill>
                    <a:schemeClr val="bg2">
                      <a:lumMod val="75000"/>
                    </a:schemeClr>
                  </a:solidFill>
                </a:rPr>
                <a:t>i</a:t>
              </a:r>
              <a:endParaRPr lang="fr-FR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4E41A108-3E7C-4F28-8322-B94F43325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5052" y="3190237"/>
              <a:ext cx="1628806" cy="916203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772E935-8363-498B-B4F4-0565BF0ECC67}"/>
              </a:ext>
            </a:extLst>
          </p:cNvPr>
          <p:cNvSpPr txBox="1"/>
          <p:nvPr/>
        </p:nvSpPr>
        <p:spPr>
          <a:xfrm>
            <a:off x="7087756" y="5990876"/>
            <a:ext cx="2392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70C0"/>
                </a:solidFill>
              </a:rPr>
              <a:t>* https://saliency.tuebingen.ai</a:t>
            </a:r>
          </a:p>
          <a:p>
            <a:endParaRPr lang="fr-FR" sz="10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7F939B4-8D5D-465E-8E22-19D759DE9A20}"/>
              </a:ext>
            </a:extLst>
          </p:cNvPr>
          <p:cNvSpPr txBox="1"/>
          <p:nvPr/>
        </p:nvSpPr>
        <p:spPr>
          <a:xfrm>
            <a:off x="2082173" y="4524733"/>
            <a:ext cx="4739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*</a:t>
            </a:r>
            <a:endParaRPr lang="fr-FR" sz="1200" dirty="0"/>
          </a:p>
        </p:txBody>
      </p:sp>
      <p:pic>
        <p:nvPicPr>
          <p:cNvPr id="8" name="Graphique 7" descr="Point d’interrogation">
            <a:extLst>
              <a:ext uri="{FF2B5EF4-FFF2-40B4-BE49-F238E27FC236}">
                <a16:creationId xmlns:a16="http://schemas.microsoft.com/office/drawing/2014/main" id="{A50E167B-7563-4653-B98C-B3C74AAB4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239" y="33378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48" grpId="0"/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2020-07-24 14-13-22">
            <a:hlinkClick r:id="" action="ppaction://media"/>
            <a:extLst>
              <a:ext uri="{FF2B5EF4-FFF2-40B4-BE49-F238E27FC236}">
                <a16:creationId xmlns:a16="http://schemas.microsoft.com/office/drawing/2014/main" id="{99B20E9D-181D-4F00-9452-33E8C72689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4" end="179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19582" r="19850"/>
          <a:stretch/>
        </p:blipFill>
        <p:spPr>
          <a:xfrm>
            <a:off x="4974759" y="364975"/>
            <a:ext cx="2053366" cy="190698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F17B41D-882F-4046-988F-FB5F5035F735}"/>
              </a:ext>
            </a:extLst>
          </p:cNvPr>
          <p:cNvGrpSpPr/>
          <p:nvPr/>
        </p:nvGrpSpPr>
        <p:grpSpPr>
          <a:xfrm>
            <a:off x="193209" y="980310"/>
            <a:ext cx="5766488" cy="831720"/>
            <a:chOff x="193209" y="980310"/>
            <a:chExt cx="5766488" cy="831720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F1368AB-16B6-4643-BB10-9ED0A3A970A1}"/>
                </a:ext>
              </a:extLst>
            </p:cNvPr>
            <p:cNvSpPr txBox="1"/>
            <p:nvPr/>
          </p:nvSpPr>
          <p:spPr>
            <a:xfrm>
              <a:off x="193209" y="980310"/>
              <a:ext cx="5766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B80444"/>
                  </a:solidFill>
                </a:rPr>
                <a:t>Advantages</a:t>
              </a:r>
              <a:r>
                <a:rPr lang="fr-FR" b="1" dirty="0">
                  <a:solidFill>
                    <a:srgbClr val="B80444"/>
                  </a:solidFill>
                </a:rPr>
                <a:t> of 3D </a:t>
              </a:r>
              <a:r>
                <a:rPr lang="fr-FR" b="1" dirty="0" err="1">
                  <a:solidFill>
                    <a:srgbClr val="B80444"/>
                  </a:solidFill>
                </a:rPr>
                <a:t>graphics</a:t>
              </a:r>
              <a:r>
                <a:rPr lang="fr-FR" b="1" dirty="0">
                  <a:solidFill>
                    <a:srgbClr val="B80444"/>
                  </a:solidFill>
                </a:rPr>
                <a:t> </a:t>
              </a:r>
              <a:r>
                <a:rPr lang="fr-FR" b="1" dirty="0" err="1">
                  <a:solidFill>
                    <a:srgbClr val="B80444"/>
                  </a:solidFill>
                </a:rPr>
                <a:t>technology</a:t>
              </a:r>
              <a:endParaRPr lang="fr-FR" b="1" dirty="0">
                <a:solidFill>
                  <a:srgbClr val="B80444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B5E29FB-1459-4F4D-8997-9D05AD72214C}"/>
                </a:ext>
              </a:extLst>
            </p:cNvPr>
            <p:cNvSpPr txBox="1"/>
            <p:nvPr/>
          </p:nvSpPr>
          <p:spPr>
            <a:xfrm>
              <a:off x="402759" y="1288810"/>
              <a:ext cx="45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Interactive 3D rendering / </a:t>
              </a:r>
              <a:r>
                <a:rPr lang="fr-FR" dirty="0" err="1"/>
                <a:t>visualization</a:t>
              </a:r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Field display for VR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29CD83F-AD5D-4A04-B502-355AFED37623}"/>
              </a:ext>
            </a:extLst>
          </p:cNvPr>
          <p:cNvSpPr/>
          <p:nvPr/>
        </p:nvSpPr>
        <p:spPr>
          <a:xfrm>
            <a:off x="5585439" y="2274563"/>
            <a:ext cx="2885371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>
                <a:solidFill>
                  <a:schemeClr val="tx1"/>
                </a:solidFill>
              </a:rPr>
              <a:t>sketchfab.com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EBADE98-BB31-4D89-A592-4F74786D4E64}"/>
              </a:ext>
            </a:extLst>
          </p:cNvPr>
          <p:cNvGrpSpPr/>
          <p:nvPr/>
        </p:nvGrpSpPr>
        <p:grpSpPr>
          <a:xfrm>
            <a:off x="142135" y="134935"/>
            <a:ext cx="1591017" cy="769301"/>
            <a:chOff x="338077" y="229075"/>
            <a:chExt cx="1591017" cy="7693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204146F-67A7-4350-9C03-881A7459825D}"/>
                </a:ext>
              </a:extLst>
            </p:cNvPr>
            <p:cNvSpPr/>
            <p:nvPr/>
          </p:nvSpPr>
          <p:spPr>
            <a:xfrm>
              <a:off x="338077" y="229075"/>
              <a:ext cx="145340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Google Shape;139;g7e207f09e5_0_191">
              <a:extLst>
                <a:ext uri="{FF2B5EF4-FFF2-40B4-BE49-F238E27FC236}">
                  <a16:creationId xmlns:a16="http://schemas.microsoft.com/office/drawing/2014/main" id="{364898D9-0A95-42D4-B094-8BBABF9D810F}"/>
                </a:ext>
              </a:extLst>
            </p:cNvPr>
            <p:cNvSpPr txBox="1"/>
            <p:nvPr/>
          </p:nvSpPr>
          <p:spPr>
            <a:xfrm>
              <a:off x="830424" y="298476"/>
              <a:ext cx="1098670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 err="1">
                  <a:solidFill>
                    <a:schemeClr val="bg1"/>
                  </a:solidFill>
                </a:rPr>
                <a:t>Context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Google Shape;146;g7e207f09e5_0_191">
              <a:extLst>
                <a:ext uri="{FF2B5EF4-FFF2-40B4-BE49-F238E27FC236}">
                  <a16:creationId xmlns:a16="http://schemas.microsoft.com/office/drawing/2014/main" id="{E506C89A-9EBE-4E24-B183-137DFE93AFCF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99AF459-9AAD-4465-AB2A-4715B5ECB6FF}"/>
              </a:ext>
            </a:extLst>
          </p:cNvPr>
          <p:cNvGrpSpPr/>
          <p:nvPr/>
        </p:nvGrpSpPr>
        <p:grpSpPr>
          <a:xfrm>
            <a:off x="206436" y="4669192"/>
            <a:ext cx="5418197" cy="822626"/>
            <a:chOff x="206436" y="4107570"/>
            <a:chExt cx="5418197" cy="82262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472AF05-EC64-458D-8CB0-44850D94E396}"/>
                </a:ext>
              </a:extLst>
            </p:cNvPr>
            <p:cNvSpPr txBox="1"/>
            <p:nvPr/>
          </p:nvSpPr>
          <p:spPr>
            <a:xfrm>
              <a:off x="206436" y="4107570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B80444"/>
                  </a:solidFill>
                </a:rPr>
                <a:t>Aim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AB9B6FD-3435-4DE8-8736-F6B26B08EA70}"/>
                </a:ext>
              </a:extLst>
            </p:cNvPr>
            <p:cNvSpPr txBox="1"/>
            <p:nvPr/>
          </p:nvSpPr>
          <p:spPr>
            <a:xfrm>
              <a:off x="402759" y="4406976"/>
              <a:ext cx="5221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In </a:t>
              </a:r>
              <a:r>
                <a:rPr lang="fr-FR" dirty="0" err="1"/>
                <a:t>our</a:t>
              </a:r>
              <a:r>
                <a:rPr lang="fr-FR" dirty="0"/>
                <a:t> </a:t>
              </a:r>
              <a:r>
                <a:rPr lang="fr-FR" dirty="0" err="1"/>
                <a:t>study</a:t>
              </a:r>
              <a:r>
                <a:rPr lang="fr-FR" dirty="0"/>
                <a:t> case</a:t>
              </a:r>
              <a:r>
                <a:rPr lang="fr-FR" b="1" dirty="0"/>
                <a:t>, </a:t>
              </a:r>
              <a:r>
                <a:rPr lang="fr-FR" b="1" dirty="0" err="1"/>
                <a:t>our</a:t>
              </a:r>
              <a:r>
                <a:rPr lang="fr-FR" b="1" dirty="0"/>
                <a:t> </a:t>
              </a:r>
              <a:r>
                <a:rPr lang="fr-FR" b="1" dirty="0" err="1"/>
                <a:t>criteria</a:t>
              </a:r>
              <a:r>
                <a:rPr lang="fr-FR" b="1" dirty="0"/>
                <a:t> </a:t>
              </a:r>
              <a:r>
                <a:rPr lang="fr-FR" dirty="0" err="1"/>
                <a:t>is</a:t>
              </a:r>
              <a:r>
                <a:rPr lang="fr-FR" dirty="0"/>
                <a:t> </a:t>
              </a:r>
              <a:r>
                <a:rPr lang="fr-FR" dirty="0" err="1"/>
                <a:t>based</a:t>
              </a:r>
              <a:r>
                <a:rPr lang="fr-FR" dirty="0"/>
                <a:t> on </a:t>
              </a:r>
              <a:r>
                <a:rPr lang="fr-FR" dirty="0" err="1"/>
                <a:t>what</a:t>
              </a:r>
              <a:r>
                <a:rPr lang="fr-FR" dirty="0"/>
                <a:t> </a:t>
              </a:r>
              <a:r>
                <a:rPr lang="fr-FR" dirty="0" err="1"/>
                <a:t>it</a:t>
              </a:r>
              <a:r>
                <a:rPr lang="fr-FR" dirty="0"/>
                <a:t> </a:t>
              </a:r>
              <a:r>
                <a:rPr lang="fr-FR" b="1" dirty="0" err="1"/>
                <a:t>perceived</a:t>
              </a:r>
              <a:r>
                <a:rPr lang="fr-FR" dirty="0"/>
                <a:t> by the </a:t>
              </a:r>
              <a:r>
                <a:rPr lang="fr-FR" dirty="0" err="1"/>
                <a:t>human</a:t>
              </a:r>
              <a:r>
                <a:rPr lang="fr-FR" dirty="0"/>
                <a:t> </a:t>
              </a:r>
              <a:r>
                <a:rPr lang="fr-FR" dirty="0" err="1"/>
                <a:t>visual</a:t>
              </a:r>
              <a:r>
                <a:rPr lang="fr-FR" dirty="0"/>
                <a:t> system </a:t>
              </a:r>
              <a:r>
                <a:rPr lang="en-US" dirty="0"/>
                <a:t>→ </a:t>
              </a:r>
              <a:r>
                <a:rPr lang="fr-FR" dirty="0"/>
                <a:t>Visual Attention </a:t>
              </a:r>
              <a:r>
                <a:rPr lang="fr-FR" dirty="0" err="1"/>
                <a:t>Complexity</a:t>
              </a:r>
              <a:r>
                <a:rPr lang="fr-FR" dirty="0"/>
                <a:t> (VAC)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F2DFE021-6CCB-44D0-A2AF-7EB3079172F7}"/>
              </a:ext>
            </a:extLst>
          </p:cNvPr>
          <p:cNvGrpSpPr/>
          <p:nvPr/>
        </p:nvGrpSpPr>
        <p:grpSpPr>
          <a:xfrm>
            <a:off x="5959697" y="3745736"/>
            <a:ext cx="2555323" cy="2453223"/>
            <a:chOff x="5959697" y="3745736"/>
            <a:chExt cx="2555323" cy="245322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442AC05-A8AB-405B-8368-9CD0B18D3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070" r="25485" b="48351"/>
            <a:stretch/>
          </p:blipFill>
          <p:spPr>
            <a:xfrm>
              <a:off x="7452949" y="4107570"/>
              <a:ext cx="1014446" cy="2091388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FE7A951-7A6F-486B-969E-2B09C948D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19" t="-1959" r="50136" b="50310"/>
            <a:stretch/>
          </p:blipFill>
          <p:spPr>
            <a:xfrm>
              <a:off x="5959697" y="3871406"/>
              <a:ext cx="1129000" cy="2327553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5476BE-F15F-4B4F-BF48-5CE4EDA4E977}"/>
                </a:ext>
              </a:extLst>
            </p:cNvPr>
            <p:cNvSpPr txBox="1"/>
            <p:nvPr/>
          </p:nvSpPr>
          <p:spPr>
            <a:xfrm>
              <a:off x="6077658" y="3745736"/>
              <a:ext cx="24373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/>
                <a:t>How to </a:t>
              </a:r>
              <a:r>
                <a:rPr lang="fr-FR" sz="1100" b="1" dirty="0" err="1"/>
                <a:t>quantify</a:t>
              </a:r>
              <a:r>
                <a:rPr lang="fr-FR" sz="1100" b="1" dirty="0"/>
                <a:t> </a:t>
              </a:r>
              <a:r>
                <a:rPr lang="fr-FR" sz="1100" b="1" dirty="0" err="1"/>
                <a:t>where</a:t>
              </a:r>
              <a:r>
                <a:rPr lang="fr-FR" sz="1100" b="1" dirty="0"/>
                <a:t> people </a:t>
              </a:r>
              <a:r>
                <a:rPr lang="fr-FR" sz="1100" b="1" dirty="0" err="1"/>
                <a:t>looked</a:t>
              </a:r>
              <a:r>
                <a:rPr lang="fr-FR" sz="1100" b="1" dirty="0"/>
                <a:t> at ? 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DC4837F-3214-4859-B36C-8057C112A317}"/>
              </a:ext>
            </a:extLst>
          </p:cNvPr>
          <p:cNvGrpSpPr/>
          <p:nvPr/>
        </p:nvGrpSpPr>
        <p:grpSpPr>
          <a:xfrm>
            <a:off x="206436" y="2308040"/>
            <a:ext cx="6003863" cy="846223"/>
            <a:chOff x="206436" y="2308040"/>
            <a:chExt cx="6003863" cy="84622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CFB054E-D79E-4B05-8D25-0F5328361257}"/>
                </a:ext>
              </a:extLst>
            </p:cNvPr>
            <p:cNvSpPr txBox="1"/>
            <p:nvPr/>
          </p:nvSpPr>
          <p:spPr>
            <a:xfrm>
              <a:off x="206436" y="2308040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 err="1">
                  <a:solidFill>
                    <a:srgbClr val="B80444"/>
                  </a:solidFill>
                </a:rPr>
                <a:t>Constraint</a:t>
              </a:r>
              <a:endParaRPr lang="fr-FR" b="1" dirty="0">
                <a:solidFill>
                  <a:srgbClr val="B80444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1426FD0-14F8-4469-87D2-09FD11C04749}"/>
                </a:ext>
              </a:extLst>
            </p:cNvPr>
            <p:cNvSpPr txBox="1"/>
            <p:nvPr/>
          </p:nvSpPr>
          <p:spPr>
            <a:xfrm>
              <a:off x="402758" y="2631043"/>
              <a:ext cx="580754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/>
                <a:t>Very large </a:t>
              </a:r>
              <a:r>
                <a:rPr lang="fr-FR" dirty="0" err="1"/>
                <a:t>amount</a:t>
              </a:r>
              <a:r>
                <a:rPr lang="fr-FR" dirty="0"/>
                <a:t> of data for </a:t>
              </a:r>
              <a:r>
                <a:rPr lang="fr-FR" dirty="0" err="1"/>
                <a:t>storage</a:t>
              </a:r>
              <a:r>
                <a:rPr lang="fr-FR" dirty="0"/>
                <a:t> and transmission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dirty="0"/>
                <a:t>Need of simplification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2BB320C6-CD52-4C9C-B72D-8BC57D0DA8B6}"/>
              </a:ext>
            </a:extLst>
          </p:cNvPr>
          <p:cNvGrpSpPr/>
          <p:nvPr/>
        </p:nvGrpSpPr>
        <p:grpSpPr>
          <a:xfrm>
            <a:off x="279750" y="3361335"/>
            <a:ext cx="5930549" cy="863257"/>
            <a:chOff x="279750" y="3361335"/>
            <a:chExt cx="8175067" cy="86325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13DF943-CAE4-4066-A80B-E03932C12684}"/>
                </a:ext>
              </a:extLst>
            </p:cNvPr>
            <p:cNvSpPr txBox="1"/>
            <p:nvPr/>
          </p:nvSpPr>
          <p:spPr>
            <a:xfrm>
              <a:off x="386766" y="3485928"/>
              <a:ext cx="80680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dirty="0"/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/>
                <a:t>Evaluate the simplification algorithms → need a varied dataset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dirty="0"/>
                <a:t>Criteria  → Color, form, depth, geometry (curvature, </a:t>
              </a:r>
              <a:r>
                <a:rPr lang="en-US" dirty="0" err="1"/>
                <a:t>etc</a:t>
              </a:r>
              <a:r>
                <a:rPr lang="en-US" dirty="0"/>
                <a:t>)  </a:t>
              </a:r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4306B14-AA73-481A-BF60-B27DF9C7E964}"/>
                </a:ext>
              </a:extLst>
            </p:cNvPr>
            <p:cNvSpPr txBox="1"/>
            <p:nvPr/>
          </p:nvSpPr>
          <p:spPr>
            <a:xfrm>
              <a:off x="279750" y="3361335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 err="1">
                  <a:solidFill>
                    <a:srgbClr val="B80444"/>
                  </a:solidFill>
                </a:rPr>
                <a:t>Problem</a:t>
              </a:r>
              <a:r>
                <a:rPr lang="fr-FR" b="1" dirty="0">
                  <a:solidFill>
                    <a:srgbClr val="B80444"/>
                  </a:solidFill>
                </a:rPr>
                <a:t> </a:t>
              </a:r>
              <a:r>
                <a:rPr lang="fr-FR" b="1" dirty="0" err="1">
                  <a:solidFill>
                    <a:srgbClr val="B80444"/>
                  </a:solidFill>
                </a:rPr>
                <a:t>statement</a:t>
              </a:r>
              <a:endParaRPr lang="fr-FR" b="1" dirty="0">
                <a:solidFill>
                  <a:srgbClr val="B8044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8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4366DC1-43E0-46E0-B9A0-5D8CD41A50E6}"/>
              </a:ext>
            </a:extLst>
          </p:cNvPr>
          <p:cNvGrpSpPr/>
          <p:nvPr/>
        </p:nvGrpSpPr>
        <p:grpSpPr>
          <a:xfrm>
            <a:off x="142134" y="111026"/>
            <a:ext cx="2675711" cy="699900"/>
            <a:chOff x="338076" y="205166"/>
            <a:chExt cx="2675711" cy="6999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6ED4C3-57CC-41C3-BE53-B42614C4C730}"/>
                </a:ext>
              </a:extLst>
            </p:cNvPr>
            <p:cNvSpPr/>
            <p:nvPr/>
          </p:nvSpPr>
          <p:spPr>
            <a:xfrm>
              <a:off x="338076" y="229075"/>
              <a:ext cx="2498429" cy="611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oogle Shape;139;g7e207f09e5_0_191">
              <a:extLst>
                <a:ext uri="{FF2B5EF4-FFF2-40B4-BE49-F238E27FC236}">
                  <a16:creationId xmlns:a16="http://schemas.microsoft.com/office/drawing/2014/main" id="{88BCF3BB-3FCB-47A6-A084-0D1455FCAE73}"/>
                </a:ext>
              </a:extLst>
            </p:cNvPr>
            <p:cNvSpPr txBox="1"/>
            <p:nvPr/>
          </p:nvSpPr>
          <p:spPr>
            <a:xfrm>
              <a:off x="830423" y="205166"/>
              <a:ext cx="2183364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 err="1">
                  <a:solidFill>
                    <a:schemeClr val="bg1"/>
                  </a:solidFill>
                </a:rPr>
                <a:t>Research</a:t>
              </a:r>
              <a:r>
                <a:rPr lang="fr-FR" b="1" dirty="0">
                  <a:solidFill>
                    <a:schemeClr val="bg1"/>
                  </a:solidFill>
                </a:rPr>
                <a:t> Questions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&amp; Contributions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146;g7e207f09e5_0_191">
              <a:extLst>
                <a:ext uri="{FF2B5EF4-FFF2-40B4-BE49-F238E27FC236}">
                  <a16:creationId xmlns:a16="http://schemas.microsoft.com/office/drawing/2014/main" id="{785D5960-9D52-4F14-A334-EDFC8E02D0F2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5C55344-051A-409A-8F9B-B46FE6916A68}"/>
              </a:ext>
            </a:extLst>
          </p:cNvPr>
          <p:cNvGrpSpPr/>
          <p:nvPr/>
        </p:nvGrpSpPr>
        <p:grpSpPr>
          <a:xfrm>
            <a:off x="625151" y="2821461"/>
            <a:ext cx="8194999" cy="1597723"/>
            <a:chOff x="625151" y="2821461"/>
            <a:chExt cx="8194999" cy="1597723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A50BAF0-BCFA-477E-9A79-CCF0FC84F2CB}"/>
                </a:ext>
              </a:extLst>
            </p:cNvPr>
            <p:cNvSpPr txBox="1"/>
            <p:nvPr/>
          </p:nvSpPr>
          <p:spPr>
            <a:xfrm>
              <a:off x="1368101" y="3249633"/>
              <a:ext cx="71939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2" indent="-285750">
                <a:buFont typeface="Arial" panose="020B0604020202020204" pitchFamily="34" charset="0"/>
                <a:buChar char="•"/>
              </a:pPr>
              <a:endParaRPr lang="fr-FR" dirty="0"/>
            </a:p>
            <a:p>
              <a:r>
                <a:rPr lang="fr-FR" b="1" dirty="0">
                  <a:solidFill>
                    <a:srgbClr val="B80444"/>
                  </a:solidFill>
                </a:rPr>
                <a:t>Contribution:</a:t>
              </a:r>
            </a:p>
            <a:p>
              <a:r>
                <a:rPr lang="fr-FR" dirty="0" err="1"/>
                <a:t>Suggest</a:t>
              </a:r>
              <a:r>
                <a:rPr lang="fr-FR" dirty="0"/>
                <a:t> an </a:t>
              </a:r>
              <a:r>
                <a:rPr lang="fr-FR" b="1" dirty="0"/>
                <a:t>objective </a:t>
              </a:r>
              <a:r>
                <a:rPr lang="fr-FR" b="1" dirty="0" err="1"/>
                <a:t>predictor</a:t>
              </a:r>
              <a:r>
                <a:rPr lang="fr-FR" b="1" dirty="0"/>
                <a:t> </a:t>
              </a:r>
              <a:r>
                <a:rPr lang="fr-FR" dirty="0"/>
                <a:t>of VAC for 3D contents </a:t>
              </a:r>
            </a:p>
            <a:p>
              <a:r>
                <a:rPr lang="fr-FR" b="1" dirty="0"/>
                <a:t>→  </a:t>
              </a:r>
              <a:r>
                <a:rPr lang="fr-FR" dirty="0"/>
                <a:t>Objective </a:t>
              </a:r>
              <a:r>
                <a:rPr lang="fr-FR" dirty="0" err="1"/>
                <a:t>predictor</a:t>
              </a:r>
              <a:endParaRPr lang="fr-FR" dirty="0"/>
            </a:p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Use case in mind: content selection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3EBC4C-7F92-4518-B328-E5407D8F98BD}"/>
                </a:ext>
              </a:extLst>
            </p:cNvPr>
            <p:cNvSpPr txBox="1"/>
            <p:nvPr/>
          </p:nvSpPr>
          <p:spPr>
            <a:xfrm>
              <a:off x="625151" y="2821461"/>
              <a:ext cx="8194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b="0" i="0" dirty="0">
                <a:effectLst/>
                <a:latin typeface="Arial" panose="020B0604020202020204" pitchFamily="34" charset="0"/>
              </a:endParaRPr>
            </a:p>
            <a:p>
              <a:r>
                <a:rPr lang="en-US" sz="1600" b="1" dirty="0">
                  <a:latin typeface="Arial" panose="020B0604020202020204" pitchFamily="34" charset="0"/>
                </a:rPr>
                <a:t>II</a:t>
              </a:r>
              <a:r>
                <a:rPr lang="en-US" sz="1600" b="1" i="0" dirty="0">
                  <a:effectLst/>
                  <a:latin typeface="Arial" panose="020B0604020202020204" pitchFamily="34" charset="0"/>
                </a:rPr>
                <a:t>. </a:t>
              </a:r>
              <a:r>
                <a:rPr lang="en-US" sz="1600" b="0" i="0" dirty="0">
                  <a:effectLst/>
                  <a:latin typeface="Arial" panose="020B0604020202020204" pitchFamily="34" charset="0"/>
                </a:rPr>
                <a:t>Can </a:t>
              </a:r>
              <a:r>
                <a:rPr lang="en-US" sz="1600" dirty="0">
                  <a:latin typeface="Arial" panose="020B0604020202020204" pitchFamily="34" charset="0"/>
                </a:rPr>
                <a:t>we </a:t>
              </a:r>
              <a:r>
                <a:rPr lang="en-US" sz="1600" b="0" i="0" dirty="0">
                  <a:effectLst/>
                  <a:latin typeface="Arial" panose="020B0604020202020204" pitchFamily="34" charset="0"/>
                </a:rPr>
                <a:t>predict the Visual Attentional </a:t>
              </a:r>
              <a:r>
                <a:rPr lang="en-US" sz="1600" dirty="0">
                  <a:latin typeface="Arial" panose="020B0604020202020204" pitchFamily="34" charset="0"/>
                </a:rPr>
                <a:t>C</a:t>
              </a:r>
              <a:r>
                <a:rPr lang="en-US" sz="1600" b="0" i="0" dirty="0">
                  <a:effectLst/>
                  <a:latin typeface="Arial" panose="020B0604020202020204" pitchFamily="34" charset="0"/>
                </a:rPr>
                <a:t>omplexity of 3D graphical content?</a:t>
              </a:r>
            </a:p>
            <a:p>
              <a:endParaRPr lang="fr-FR" sz="16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5F2B45B-67D6-4C84-B81D-A09E274A195C}"/>
              </a:ext>
            </a:extLst>
          </p:cNvPr>
          <p:cNvGrpSpPr/>
          <p:nvPr/>
        </p:nvGrpSpPr>
        <p:grpSpPr>
          <a:xfrm>
            <a:off x="625151" y="1411029"/>
            <a:ext cx="7628942" cy="1074548"/>
            <a:chOff x="625151" y="1411029"/>
            <a:chExt cx="7628942" cy="107454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4D91BE-C2C8-41CA-96DD-87301AD489E7}"/>
                </a:ext>
              </a:extLst>
            </p:cNvPr>
            <p:cNvSpPr txBox="1"/>
            <p:nvPr/>
          </p:nvSpPr>
          <p:spPr>
            <a:xfrm>
              <a:off x="625151" y="1411029"/>
              <a:ext cx="71845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</a:rPr>
                <a:t>I</a:t>
              </a:r>
              <a:r>
                <a:rPr lang="en-US" sz="1600" b="1" i="0" dirty="0">
                  <a:effectLst/>
                  <a:latin typeface="Arial" panose="020B0604020202020204" pitchFamily="34" charset="0"/>
                </a:rPr>
                <a:t>. </a:t>
              </a:r>
              <a:r>
                <a:rPr lang="en-US" sz="1600" i="0" dirty="0">
                  <a:effectLst/>
                  <a:latin typeface="Arial" panose="020B0604020202020204" pitchFamily="34" charset="0"/>
                </a:rPr>
                <a:t>How can </a:t>
              </a:r>
              <a:r>
                <a:rPr lang="en-US" sz="1600" b="0" i="0" dirty="0">
                  <a:effectLst/>
                  <a:latin typeface="Arial" panose="020B0604020202020204" pitchFamily="34" charset="0"/>
                </a:rPr>
                <a:t>we perceptually characterize 3D graphical objects?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C8E0CAB-08A5-4EFD-8BB9-8A37D24C984B}"/>
                </a:ext>
              </a:extLst>
            </p:cNvPr>
            <p:cNvSpPr txBox="1"/>
            <p:nvPr/>
          </p:nvSpPr>
          <p:spPr>
            <a:xfrm>
              <a:off x="1368101" y="1746913"/>
              <a:ext cx="68859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rgbClr val="B80444"/>
                  </a:solidFill>
                </a:rPr>
                <a:t>Contribution:</a:t>
              </a:r>
            </a:p>
            <a:p>
              <a:r>
                <a:rPr lang="fr-FR" dirty="0" err="1"/>
                <a:t>Investigate</a:t>
              </a:r>
              <a:r>
                <a:rPr lang="fr-FR" dirty="0"/>
                <a:t>  </a:t>
              </a:r>
              <a:r>
                <a:rPr lang="fr-FR" b="1" dirty="0"/>
                <a:t>Visual Attention </a:t>
              </a:r>
              <a:r>
                <a:rPr lang="fr-FR" b="1" dirty="0" err="1"/>
                <a:t>Complexity</a:t>
              </a:r>
              <a:r>
                <a:rPr lang="fr-FR" dirty="0"/>
                <a:t> for 3D </a:t>
              </a:r>
              <a:r>
                <a:rPr lang="fr-FR" dirty="0" err="1"/>
                <a:t>objects</a:t>
              </a:r>
              <a:endParaRPr lang="fr-FR" dirty="0"/>
            </a:p>
            <a:p>
              <a:r>
                <a:rPr lang="fr-FR" sz="1400" b="1" dirty="0"/>
                <a:t>→ </a:t>
              </a:r>
              <a:r>
                <a:rPr lang="fr-FR" sz="1400" dirty="0"/>
                <a:t>Subjective </a:t>
              </a:r>
              <a:r>
                <a:rPr lang="fr-FR" sz="1400" dirty="0" err="1"/>
                <a:t>study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53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E0A372C-8FB6-44B8-87F5-E53ED735FA08}"/>
              </a:ext>
            </a:extLst>
          </p:cNvPr>
          <p:cNvSpPr txBox="1"/>
          <p:nvPr/>
        </p:nvSpPr>
        <p:spPr>
          <a:xfrm>
            <a:off x="671805" y="1048922"/>
            <a:ext cx="6848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tx1"/>
                </a:solidFill>
              </a:rPr>
              <a:t>I. Can 3D Graphical Content be characterized</a:t>
            </a:r>
          </a:p>
          <a:p>
            <a:pPr algn="ctr"/>
            <a:r>
              <a:rPr lang="en" sz="1800" b="1" dirty="0">
                <a:solidFill>
                  <a:schemeClr val="tx1"/>
                </a:solidFill>
              </a:rPr>
              <a:t> based on visual attention complexity measure? </a:t>
            </a:r>
            <a:endParaRPr lang="fr-FR" sz="1800" b="1" dirty="0">
              <a:solidFill>
                <a:schemeClr val="tx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969BEA2-2FCB-4809-A1DD-EA44C508E7BC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595073-257F-4D3D-B90A-B364F322F719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Google Shape;139;g7e207f09e5_0_191">
              <a:extLst>
                <a:ext uri="{FF2B5EF4-FFF2-40B4-BE49-F238E27FC236}">
                  <a16:creationId xmlns:a16="http://schemas.microsoft.com/office/drawing/2014/main" id="{C7528A95-7D25-42C9-B943-9AEC4D771370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7" name="Google Shape;146;g7e207f09e5_0_191">
              <a:extLst>
                <a:ext uri="{FF2B5EF4-FFF2-40B4-BE49-F238E27FC236}">
                  <a16:creationId xmlns:a16="http://schemas.microsoft.com/office/drawing/2014/main" id="{CF5F1D9A-F6AB-4E2F-B858-45AD617862B4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E9AFE114-9DF1-4EA9-8096-974F2D0F77D2}"/>
              </a:ext>
            </a:extLst>
          </p:cNvPr>
          <p:cNvSpPr txBox="1"/>
          <p:nvPr/>
        </p:nvSpPr>
        <p:spPr>
          <a:xfrm>
            <a:off x="671805" y="2049692"/>
            <a:ext cx="6417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Visual attention </a:t>
            </a:r>
            <a:r>
              <a:rPr lang="fr-FR" dirty="0" err="1"/>
              <a:t>complexity</a:t>
            </a:r>
            <a:r>
              <a:rPr lang="fr-FR" dirty="0"/>
              <a:t> </a:t>
            </a:r>
            <a:r>
              <a:rPr lang="fr-FR" dirty="0" err="1"/>
              <a:t>consists</a:t>
            </a:r>
            <a:r>
              <a:rPr lang="fr-FR" dirty="0"/>
              <a:t> on </a:t>
            </a:r>
            <a:r>
              <a:rPr lang="fr-FR" dirty="0" err="1"/>
              <a:t>evaluating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gaze data dispersion as a </a:t>
            </a:r>
            <a:r>
              <a:rPr lang="fr-FR" dirty="0" err="1"/>
              <a:t>criteria</a:t>
            </a:r>
            <a:r>
              <a:rPr lang="fr-FR" dirty="0"/>
              <a:t> of </a:t>
            </a:r>
            <a:r>
              <a:rPr lang="fr-FR" dirty="0" err="1"/>
              <a:t>complexity</a:t>
            </a:r>
            <a:r>
              <a:rPr lang="fr-FR" dirty="0"/>
              <a:t>. </a:t>
            </a:r>
          </a:p>
          <a:p>
            <a:r>
              <a:rPr lang="fr-FR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endParaRPr lang="fr-FR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C6506234-2876-42DA-B27C-CF661C425AFA}"/>
              </a:ext>
            </a:extLst>
          </p:cNvPr>
          <p:cNvGrpSpPr/>
          <p:nvPr/>
        </p:nvGrpSpPr>
        <p:grpSpPr>
          <a:xfrm>
            <a:off x="228349" y="2774328"/>
            <a:ext cx="5574065" cy="1767111"/>
            <a:chOff x="228349" y="2774328"/>
            <a:chExt cx="5574065" cy="176711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A4D2863-CF37-419E-A2EE-CC17B73DB264}"/>
                </a:ext>
              </a:extLst>
            </p:cNvPr>
            <p:cNvSpPr txBox="1"/>
            <p:nvPr/>
          </p:nvSpPr>
          <p:spPr>
            <a:xfrm>
              <a:off x="918197" y="3259723"/>
              <a:ext cx="4376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1. Data collection: </a:t>
              </a:r>
              <a:r>
                <a:rPr lang="fr-FR" sz="1600" dirty="0"/>
                <a:t>Eye-</a:t>
              </a:r>
              <a:r>
                <a:rPr lang="fr-FR" sz="1600" dirty="0" err="1"/>
                <a:t>tracking</a:t>
              </a:r>
              <a:r>
                <a:rPr lang="fr-FR" sz="1600" dirty="0"/>
                <a:t> </a:t>
              </a:r>
              <a:r>
                <a:rPr lang="fr-FR" sz="1600" dirty="0" err="1"/>
                <a:t>experiment</a:t>
              </a:r>
              <a:endParaRPr lang="fr-FR" sz="16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5AADC6A-F43D-4814-BD96-58223DDB36A3}"/>
                </a:ext>
              </a:extLst>
            </p:cNvPr>
            <p:cNvSpPr txBox="1"/>
            <p:nvPr/>
          </p:nvSpPr>
          <p:spPr>
            <a:xfrm>
              <a:off x="918198" y="3695476"/>
              <a:ext cx="48842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2. </a:t>
              </a:r>
              <a:r>
                <a:rPr lang="fr-FR" sz="1600" dirty="0"/>
                <a:t>Visual Attention </a:t>
              </a:r>
              <a:r>
                <a:rPr lang="fr-FR" sz="1600" dirty="0" err="1"/>
                <a:t>Complexity</a:t>
              </a:r>
              <a:r>
                <a:rPr lang="fr-FR" sz="1600" dirty="0"/>
                <a:t> </a:t>
              </a:r>
              <a:r>
                <a:rPr lang="fr-FR" sz="1600" dirty="0" err="1"/>
                <a:t>measure</a:t>
              </a:r>
              <a:r>
                <a:rPr lang="fr-FR" sz="1600" dirty="0"/>
                <a:t> VAC-3DGC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96083D4-5ED7-4ECA-8C86-77B84DD8A609}"/>
                </a:ext>
              </a:extLst>
            </p:cNvPr>
            <p:cNvSpPr txBox="1"/>
            <p:nvPr/>
          </p:nvSpPr>
          <p:spPr>
            <a:xfrm>
              <a:off x="918197" y="4184524"/>
              <a:ext cx="43760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3. </a:t>
              </a:r>
              <a:r>
                <a:rPr lang="fr-FR" sz="1600" b="1" dirty="0" err="1"/>
                <a:t>Results</a:t>
              </a:r>
              <a:r>
                <a:rPr lang="fr-FR" sz="1600" b="1" dirty="0"/>
                <a:t> </a:t>
              </a:r>
              <a:r>
                <a:rPr lang="fr-FR" sz="1600" dirty="0" err="1"/>
                <a:t>analysis</a:t>
              </a:r>
              <a:endParaRPr lang="fr-FR" sz="1600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31C37426-0972-486B-BBDC-FF17F33DA4EE}"/>
                </a:ext>
              </a:extLst>
            </p:cNvPr>
            <p:cNvSpPr txBox="1"/>
            <p:nvPr/>
          </p:nvSpPr>
          <p:spPr>
            <a:xfrm flipH="1">
              <a:off x="831078" y="2774328"/>
              <a:ext cx="34188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C00000"/>
                  </a:solidFill>
                </a:rPr>
                <a:t>Steps</a:t>
              </a:r>
              <a:endParaRPr lang="fr-FR" b="1" dirty="0">
                <a:solidFill>
                  <a:srgbClr val="C00000"/>
                </a:solidFill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DF5D27D-BF55-48A4-93D6-C3EC1DD97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053" y="3057787"/>
              <a:ext cx="302491" cy="40387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01AFDF5-1846-4D6F-B5F6-5C8725C11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587" y="4137568"/>
              <a:ext cx="302491" cy="403871"/>
            </a:xfrm>
            <a:prstGeom prst="rect">
              <a:avLst/>
            </a:prstGeom>
          </p:spPr>
        </p:pic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928B06C-D1D4-465F-A1F3-3B1969C43701}"/>
                </a:ext>
              </a:extLst>
            </p:cNvPr>
            <p:cNvSpPr/>
            <p:nvPr/>
          </p:nvSpPr>
          <p:spPr>
            <a:xfrm>
              <a:off x="314565" y="3420374"/>
              <a:ext cx="555003" cy="1119322"/>
            </a:xfrm>
            <a:custGeom>
              <a:avLst/>
              <a:gdLst>
                <a:gd name="connsiteX0" fmla="*/ 311189 w 555003"/>
                <a:gd name="connsiteY0" fmla="*/ 0 h 1119322"/>
                <a:gd name="connsiteX1" fmla="*/ 554470 w 555003"/>
                <a:gd name="connsiteY1" fmla="*/ 327171 h 1119322"/>
                <a:gd name="connsiteX2" fmla="*/ 252466 w 555003"/>
                <a:gd name="connsiteY2" fmla="*/ 503340 h 1119322"/>
                <a:gd name="connsiteX3" fmla="*/ 797 w 555003"/>
                <a:gd name="connsiteY3" fmla="*/ 671119 h 1119322"/>
                <a:gd name="connsiteX4" fmla="*/ 336356 w 555003"/>
                <a:gd name="connsiteY4" fmla="*/ 1090569 h 1119322"/>
                <a:gd name="connsiteX5" fmla="*/ 311189 w 555003"/>
                <a:gd name="connsiteY5" fmla="*/ 1048624 h 111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003" h="1119322">
                  <a:moveTo>
                    <a:pt x="311189" y="0"/>
                  </a:moveTo>
                  <a:cubicBezTo>
                    <a:pt x="437723" y="121640"/>
                    <a:pt x="564257" y="243281"/>
                    <a:pt x="554470" y="327171"/>
                  </a:cubicBezTo>
                  <a:cubicBezTo>
                    <a:pt x="544683" y="411061"/>
                    <a:pt x="344745" y="446015"/>
                    <a:pt x="252466" y="503340"/>
                  </a:cubicBezTo>
                  <a:cubicBezTo>
                    <a:pt x="160187" y="560665"/>
                    <a:pt x="-13185" y="573248"/>
                    <a:pt x="797" y="671119"/>
                  </a:cubicBezTo>
                  <a:cubicBezTo>
                    <a:pt x="14779" y="768990"/>
                    <a:pt x="284624" y="1027652"/>
                    <a:pt x="336356" y="1090569"/>
                  </a:cubicBezTo>
                  <a:cubicBezTo>
                    <a:pt x="388088" y="1153486"/>
                    <a:pt x="349638" y="1101055"/>
                    <a:pt x="311189" y="1048624"/>
                  </a:cubicBezTo>
                </a:path>
              </a:pathLst>
            </a:custGeom>
            <a:ln w="19050">
              <a:solidFill>
                <a:srgbClr val="0066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F708A0E-BF14-4F26-ADB9-DC4B105290EA}"/>
                </a:ext>
              </a:extLst>
            </p:cNvPr>
            <p:cNvSpPr txBox="1"/>
            <p:nvPr/>
          </p:nvSpPr>
          <p:spPr>
            <a:xfrm>
              <a:off x="228349" y="3338029"/>
              <a:ext cx="7274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>
                  <a:solidFill>
                    <a:srgbClr val="006600"/>
                  </a:solidFill>
                </a:rPr>
                <a:t>start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444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1BB8C1-C59B-472B-ACD8-74EC2014045E}"/>
              </a:ext>
            </a:extLst>
          </p:cNvPr>
          <p:cNvSpPr/>
          <p:nvPr/>
        </p:nvSpPr>
        <p:spPr>
          <a:xfrm>
            <a:off x="7346572" y="166862"/>
            <a:ext cx="1463553" cy="11494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7640DAC-A5FE-4FB6-99AE-25B1BFEF184B}"/>
              </a:ext>
            </a:extLst>
          </p:cNvPr>
          <p:cNvGrpSpPr/>
          <p:nvPr/>
        </p:nvGrpSpPr>
        <p:grpSpPr>
          <a:xfrm>
            <a:off x="1447775" y="1620348"/>
            <a:ext cx="1561307" cy="1419962"/>
            <a:chOff x="1447775" y="1620348"/>
            <a:chExt cx="1561307" cy="1419962"/>
          </a:xfrm>
        </p:grpSpPr>
        <p:pic>
          <p:nvPicPr>
            <p:cNvPr id="10" name="Google Shape;324;g60afeecc62_0_81">
              <a:extLst>
                <a:ext uri="{FF2B5EF4-FFF2-40B4-BE49-F238E27FC236}">
                  <a16:creationId xmlns:a16="http://schemas.microsoft.com/office/drawing/2014/main" id="{CE996746-979B-4B95-8592-3D06F615A339}"/>
                </a:ext>
              </a:extLst>
            </p:cNvPr>
            <p:cNvPicPr/>
            <p:nvPr/>
          </p:nvPicPr>
          <p:blipFill rotWithShape="1">
            <a:blip r:embed="rId3"/>
            <a:srcRect l="5294" t="3480" r="8090" b="-1"/>
            <a:stretch/>
          </p:blipFill>
          <p:spPr bwMode="auto">
            <a:xfrm>
              <a:off x="1447775" y="1620348"/>
              <a:ext cx="1103997" cy="977288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ustomShape 39">
              <a:extLst>
                <a:ext uri="{FF2B5EF4-FFF2-40B4-BE49-F238E27FC236}">
                  <a16:creationId xmlns:a16="http://schemas.microsoft.com/office/drawing/2014/main" id="{31757C63-BBF2-47F6-A9F0-A45153F35142}"/>
                </a:ext>
              </a:extLst>
            </p:cNvPr>
            <p:cNvSpPr/>
            <p:nvPr/>
          </p:nvSpPr>
          <p:spPr bwMode="auto">
            <a:xfrm>
              <a:off x="1621884" y="2493697"/>
              <a:ext cx="1387198" cy="54661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/>
            <a:lstStyle/>
            <a:p>
              <a:pPr>
                <a:lnSpc>
                  <a:spcPct val="100000"/>
                </a:lnSpc>
                <a:defRPr/>
              </a:pPr>
              <a:r>
                <a:rPr lang="fr-FR" sz="1000" b="1" strike="noStrike" spc="-1" dirty="0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</a:rPr>
                <a:t>3D </a:t>
              </a:r>
              <a:r>
                <a:rPr lang="fr-FR" sz="1000" b="1" strike="noStrike" spc="-1" dirty="0" err="1">
                  <a:solidFill>
                    <a:srgbClr val="000000"/>
                  </a:solidFill>
                  <a:highlight>
                    <a:srgbClr val="FFFFFF"/>
                  </a:highlight>
                  <a:latin typeface="Arial"/>
                  <a:ea typeface="Arial"/>
                </a:rPr>
                <a:t>object</a:t>
              </a:r>
              <a:endParaRPr lang="fr-FR" sz="1000" b="0" strike="noStrike" spc="-1" dirty="0">
                <a:highlight>
                  <a:srgbClr val="FFFFFF"/>
                </a:highlight>
                <a:latin typeface="Arial"/>
              </a:endParaRP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45CD4FC0-EE62-4036-81CE-6687473B9EC5}"/>
              </a:ext>
            </a:extLst>
          </p:cNvPr>
          <p:cNvSpPr txBox="1"/>
          <p:nvPr/>
        </p:nvSpPr>
        <p:spPr>
          <a:xfrm>
            <a:off x="435908" y="799172"/>
            <a:ext cx="2837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1. Eye-</a:t>
            </a:r>
            <a:r>
              <a:rPr lang="fr-FR" b="1" dirty="0" err="1">
                <a:solidFill>
                  <a:srgbClr val="B80444"/>
                </a:solidFill>
              </a:rPr>
              <a:t>tracking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experiement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2CA705D-9B22-41CF-AD41-8DCED08CD473}"/>
              </a:ext>
            </a:extLst>
          </p:cNvPr>
          <p:cNvGrpSpPr/>
          <p:nvPr/>
        </p:nvGrpSpPr>
        <p:grpSpPr>
          <a:xfrm>
            <a:off x="783895" y="2909796"/>
            <a:ext cx="5494348" cy="2801861"/>
            <a:chOff x="792467" y="2908041"/>
            <a:chExt cx="5724514" cy="291923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AA8A2B4-FA89-4099-801B-3D4C3E7C9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8134" y="3413786"/>
              <a:ext cx="4277643" cy="241349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AB17759-0B02-456F-99EC-357CD64B6830}"/>
                </a:ext>
              </a:extLst>
            </p:cNvPr>
            <p:cNvSpPr txBox="1"/>
            <p:nvPr/>
          </p:nvSpPr>
          <p:spPr>
            <a:xfrm>
              <a:off x="792467" y="2908041"/>
              <a:ext cx="5724514" cy="497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0" dirty="0">
                  <a:effectLst/>
                  <a:latin typeface="Arial" panose="020B0604020202020204" pitchFamily="34" charset="0"/>
                </a:rPr>
                <a:t>21 high resolution 3D objects : </a:t>
              </a:r>
              <a:r>
                <a:rPr lang="en-US" sz="1200" b="0" i="0" dirty="0">
                  <a:effectLst/>
                  <a:latin typeface="Arial" panose="020B0604020202020204" pitchFamily="34" charset="0"/>
                </a:rPr>
                <a:t>different semantic categories</a:t>
              </a:r>
            </a:p>
            <a:p>
              <a:r>
                <a:rPr lang="en-US" sz="1200" b="0" i="0" dirty="0">
                  <a:effectLst/>
                  <a:latin typeface="Arial" panose="020B0604020202020204" pitchFamily="34" charset="0"/>
                </a:rPr>
                <a:t> (objects, human figures, animals, art, characters)</a:t>
              </a:r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E08B4320-7C54-4291-A07F-CB06C0673D9E}"/>
              </a:ext>
            </a:extLst>
          </p:cNvPr>
          <p:cNvSpPr txBox="1"/>
          <p:nvPr/>
        </p:nvSpPr>
        <p:spPr>
          <a:xfrm>
            <a:off x="783895" y="1158572"/>
            <a:ext cx="6149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8080"/>
                </a:solidFill>
              </a:rPr>
              <a:t>Stimuli </a:t>
            </a:r>
            <a:r>
              <a:rPr lang="fr-FR" sz="1200" b="1" dirty="0" err="1">
                <a:solidFill>
                  <a:srgbClr val="008080"/>
                </a:solidFill>
              </a:rPr>
              <a:t>generation</a:t>
            </a:r>
            <a:endParaRPr lang="fr-FR" sz="1200" b="1" dirty="0">
              <a:solidFill>
                <a:srgbClr val="00808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054936A-EEC9-4DA2-BAAE-6F940906F837}"/>
              </a:ext>
            </a:extLst>
          </p:cNvPr>
          <p:cNvGrpSpPr/>
          <p:nvPr/>
        </p:nvGrpSpPr>
        <p:grpSpPr>
          <a:xfrm>
            <a:off x="6623067" y="1097620"/>
            <a:ext cx="1192745" cy="2551769"/>
            <a:chOff x="6623067" y="1097620"/>
            <a:chExt cx="1192745" cy="2551769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034F3A0-B498-468E-B340-2D21F98909EB}"/>
                </a:ext>
              </a:extLst>
            </p:cNvPr>
            <p:cNvSpPr txBox="1"/>
            <p:nvPr/>
          </p:nvSpPr>
          <p:spPr>
            <a:xfrm>
              <a:off x="6623067" y="3249279"/>
              <a:ext cx="1192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/>
                <a:t>Rendered</a:t>
              </a:r>
              <a:r>
                <a:rPr lang="fr-FR" sz="1000" b="1" dirty="0"/>
                <a:t> </a:t>
              </a:r>
              <a:r>
                <a:rPr lang="fr-FR" sz="1000" b="1" dirty="0" err="1"/>
                <a:t>views</a:t>
              </a:r>
              <a:endParaRPr lang="fr-FR" sz="1000" b="1" dirty="0"/>
            </a:p>
            <a:p>
              <a:pPr algn="ctr"/>
              <a:r>
                <a:rPr lang="fr-FR" sz="1000" b="1" dirty="0"/>
                <a:t> (4 </a:t>
              </a:r>
              <a:r>
                <a:rPr lang="fr-FR" sz="1000" b="1" dirty="0" err="1"/>
                <a:t>viewpoints</a:t>
              </a:r>
              <a:r>
                <a:rPr lang="fr-FR" sz="1000" b="1" dirty="0"/>
                <a:t>)</a:t>
              </a: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6552DBCE-ADD4-426B-99E2-E11854123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01797" y="1097620"/>
              <a:ext cx="958160" cy="2191852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2F91286-5CFF-4B9B-A88D-38574CEA8446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C38C84-EB2F-4609-B9A2-BF172B1F9739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Google Shape;139;g7e207f09e5_0_191">
              <a:extLst>
                <a:ext uri="{FF2B5EF4-FFF2-40B4-BE49-F238E27FC236}">
                  <a16:creationId xmlns:a16="http://schemas.microsoft.com/office/drawing/2014/main" id="{23B846BE-5CE9-4367-A85F-931EF2131ED8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Google Shape;146;g7e207f09e5_0_191">
              <a:extLst>
                <a:ext uri="{FF2B5EF4-FFF2-40B4-BE49-F238E27FC236}">
                  <a16:creationId xmlns:a16="http://schemas.microsoft.com/office/drawing/2014/main" id="{F33533CB-F536-4ACF-9E09-DA079AC40D06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F1F51A-387C-499D-B82E-A56304E45D10}"/>
              </a:ext>
            </a:extLst>
          </p:cNvPr>
          <p:cNvGrpSpPr/>
          <p:nvPr/>
        </p:nvGrpSpPr>
        <p:grpSpPr>
          <a:xfrm>
            <a:off x="2733152" y="445616"/>
            <a:ext cx="3808325" cy="1989090"/>
            <a:chOff x="2733152" y="445616"/>
            <a:chExt cx="3808325" cy="1989090"/>
          </a:xfrm>
        </p:grpSpPr>
        <p:pic>
          <p:nvPicPr>
            <p:cNvPr id="15" name="Google Shape;325;g60afeecc62_0_81">
              <a:extLst>
                <a:ext uri="{FF2B5EF4-FFF2-40B4-BE49-F238E27FC236}">
                  <a16:creationId xmlns:a16="http://schemas.microsoft.com/office/drawing/2014/main" id="{46AB34C5-C1CC-467F-80CD-95B826BEB2CC}"/>
                </a:ext>
              </a:extLst>
            </p:cNvPr>
            <p:cNvPicPr/>
            <p:nvPr/>
          </p:nvPicPr>
          <p:blipFill>
            <a:blip r:embed="rId7"/>
            <a:stretch/>
          </p:blipFill>
          <p:spPr bwMode="auto">
            <a:xfrm>
              <a:off x="3712910" y="445616"/>
              <a:ext cx="1745026" cy="151592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CDABD3C-1A9F-4A43-AACC-F439554D1D6D}"/>
                </a:ext>
              </a:extLst>
            </p:cNvPr>
            <p:cNvGrpSpPr/>
            <p:nvPr/>
          </p:nvGrpSpPr>
          <p:grpSpPr>
            <a:xfrm>
              <a:off x="2733152" y="1976929"/>
              <a:ext cx="3808325" cy="457777"/>
              <a:chOff x="2733152" y="1976929"/>
              <a:chExt cx="3808325" cy="457777"/>
            </a:xfrm>
          </p:grpSpPr>
          <p:sp>
            <p:nvSpPr>
              <p:cNvPr id="12" name="CustomShape 43">
                <a:extLst>
                  <a:ext uri="{FF2B5EF4-FFF2-40B4-BE49-F238E27FC236}">
                    <a16:creationId xmlns:a16="http://schemas.microsoft.com/office/drawing/2014/main" id="{1218E7B0-FDA4-4E30-86C7-7455594F94D4}"/>
                  </a:ext>
                </a:extLst>
              </p:cNvPr>
              <p:cNvSpPr/>
              <p:nvPr/>
            </p:nvSpPr>
            <p:spPr bwMode="auto">
              <a:xfrm>
                <a:off x="4020001" y="1976929"/>
                <a:ext cx="1103997" cy="457777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66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fr-FR" sz="1100" b="1" strike="noStrike" spc="-1" dirty="0">
                    <a:solidFill>
                      <a:srgbClr val="006600"/>
                    </a:solidFill>
                    <a:latin typeface="Arial"/>
                    <a:ea typeface="Arial"/>
                  </a:rPr>
                  <a:t> </a:t>
                </a:r>
                <a:r>
                  <a:rPr lang="fr-FR" sz="1100" b="1" strike="noStrike" spc="-1" dirty="0" err="1">
                    <a:solidFill>
                      <a:srgbClr val="006600"/>
                    </a:solidFill>
                    <a:latin typeface="Arial"/>
                    <a:ea typeface="Arial"/>
                  </a:rPr>
                  <a:t>Viewpoints</a:t>
                </a:r>
                <a:r>
                  <a:rPr lang="fr-FR" sz="1100" b="1" strike="noStrike" spc="-1" dirty="0">
                    <a:solidFill>
                      <a:srgbClr val="006600"/>
                    </a:solidFill>
                    <a:latin typeface="Arial"/>
                    <a:ea typeface="Arial"/>
                  </a:rPr>
                  <a:t> </a:t>
                </a:r>
                <a:r>
                  <a:rPr lang="fr-FR" sz="1100" b="1" strike="noStrike" spc="-1" dirty="0" err="1">
                    <a:solidFill>
                      <a:srgbClr val="006600"/>
                    </a:solidFill>
                    <a:latin typeface="Arial"/>
                    <a:ea typeface="Arial"/>
                  </a:rPr>
                  <a:t>selection</a:t>
                </a:r>
                <a:endParaRPr lang="fr-FR" sz="1100" b="0" strike="noStrike" spc="-1" dirty="0">
                  <a:latin typeface="Arial"/>
                </a:endParaRPr>
              </a:p>
            </p:txBody>
          </p: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03AB010C-EB9F-4F17-A128-F13FE6CD37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3998" y="2193546"/>
                <a:ext cx="1417479" cy="0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4">
                <a:extLst>
                  <a:ext uri="{FF2B5EF4-FFF2-40B4-BE49-F238E27FC236}">
                    <a16:creationId xmlns:a16="http://schemas.microsoft.com/office/drawing/2014/main" id="{897BEA5F-6525-47B3-8854-FAE345F72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152" y="2193546"/>
                <a:ext cx="1255581" cy="0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695ECB3A-6AE3-4C67-9FF8-8DBEBE642D1C}"/>
              </a:ext>
            </a:extLst>
          </p:cNvPr>
          <p:cNvGrpSpPr/>
          <p:nvPr/>
        </p:nvGrpSpPr>
        <p:grpSpPr>
          <a:xfrm>
            <a:off x="1353436" y="5751051"/>
            <a:ext cx="5244198" cy="307777"/>
            <a:chOff x="1353436" y="5751051"/>
            <a:chExt cx="5244198" cy="307777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D6217CDB-7022-4839-9856-432B5526A514}"/>
                </a:ext>
              </a:extLst>
            </p:cNvPr>
            <p:cNvSpPr txBox="1"/>
            <p:nvPr/>
          </p:nvSpPr>
          <p:spPr>
            <a:xfrm>
              <a:off x="1849130" y="5751051"/>
              <a:ext cx="474850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</a:rPr>
                <a:t>21 objects x 4 viewpoints = 84 rendered views</a:t>
              </a:r>
              <a:endParaRPr lang="fr-FR" sz="1400" b="1" dirty="0"/>
            </a:p>
          </p:txBody>
        </p:sp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EB9DC928-E8C2-4EB8-A847-F196F97BA155}"/>
                </a:ext>
              </a:extLst>
            </p:cNvPr>
            <p:cNvSpPr/>
            <p:nvPr/>
          </p:nvSpPr>
          <p:spPr>
            <a:xfrm>
              <a:off x="1353436" y="5838454"/>
              <a:ext cx="268448" cy="13297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323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969BEA2-2FCB-4809-A1DD-EA44C508E7BC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595073-257F-4D3D-B90A-B364F322F719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Google Shape;139;g7e207f09e5_0_191">
              <a:extLst>
                <a:ext uri="{FF2B5EF4-FFF2-40B4-BE49-F238E27FC236}">
                  <a16:creationId xmlns:a16="http://schemas.microsoft.com/office/drawing/2014/main" id="{C7528A95-7D25-42C9-B943-9AEC4D771370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7" name="Google Shape;146;g7e207f09e5_0_191">
              <a:extLst>
                <a:ext uri="{FF2B5EF4-FFF2-40B4-BE49-F238E27FC236}">
                  <a16:creationId xmlns:a16="http://schemas.microsoft.com/office/drawing/2014/main" id="{CF5F1D9A-F6AB-4E2F-B858-45AD617862B4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28FC3DD6-2BBF-467B-9B19-6719BA3D61B8}"/>
              </a:ext>
            </a:extLst>
          </p:cNvPr>
          <p:cNvSpPr txBox="1"/>
          <p:nvPr/>
        </p:nvSpPr>
        <p:spPr>
          <a:xfrm>
            <a:off x="634480" y="1451417"/>
            <a:ext cx="666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/>
              <a:t>Used</a:t>
            </a:r>
            <a:r>
              <a:rPr lang="fr-FR" sz="1200" dirty="0"/>
              <a:t> </a:t>
            </a:r>
            <a:r>
              <a:rPr lang="fr-FR" sz="1200" dirty="0" err="1"/>
              <a:t>device</a:t>
            </a:r>
            <a:r>
              <a:rPr lang="fr-FR" sz="1200" dirty="0"/>
              <a:t>: </a:t>
            </a:r>
            <a:r>
              <a:rPr lang="fr-FR" sz="1200" b="1" dirty="0" err="1"/>
              <a:t>EyeLink</a:t>
            </a:r>
            <a:r>
              <a:rPr lang="fr-FR" sz="1200" b="1" dirty="0"/>
              <a:t> 1000 Plus </a:t>
            </a:r>
            <a:r>
              <a:rPr lang="fr-FR" sz="1200" dirty="0" err="1"/>
              <a:t>remote</a:t>
            </a:r>
            <a:r>
              <a:rPr lang="fr-FR" sz="1200" dirty="0"/>
              <a:t> mode &amp; Full HD monitor screen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30 participants </a:t>
            </a:r>
            <a:r>
              <a:rPr lang="fr-FR" sz="1200" dirty="0" err="1"/>
              <a:t>with</a:t>
            </a:r>
            <a:r>
              <a:rPr lang="fr-FR" sz="1200" dirty="0"/>
              <a:t> normal, </a:t>
            </a:r>
            <a:r>
              <a:rPr lang="fr-FR" sz="1200" dirty="0" err="1"/>
              <a:t>corrected</a:t>
            </a:r>
            <a:r>
              <a:rPr lang="fr-FR" sz="1200" dirty="0"/>
              <a:t>-to-normal vision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57E7ADC-FAE7-4CEF-8AA3-3750BFAA4974}"/>
              </a:ext>
            </a:extLst>
          </p:cNvPr>
          <p:cNvGrpSpPr/>
          <p:nvPr/>
        </p:nvGrpSpPr>
        <p:grpSpPr>
          <a:xfrm>
            <a:off x="634480" y="2332547"/>
            <a:ext cx="6178293" cy="2674183"/>
            <a:chOff x="634481" y="2640726"/>
            <a:chExt cx="6178293" cy="2674183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B335D895-1489-486D-B5E5-D092A6047BB3}"/>
                </a:ext>
              </a:extLst>
            </p:cNvPr>
            <p:cNvGrpSpPr/>
            <p:nvPr/>
          </p:nvGrpSpPr>
          <p:grpSpPr>
            <a:xfrm>
              <a:off x="1056736" y="3029043"/>
              <a:ext cx="2737462" cy="2285866"/>
              <a:chOff x="295456" y="2052320"/>
              <a:chExt cx="2721182" cy="2272271"/>
            </a:xfrm>
          </p:grpSpPr>
          <p:pic>
            <p:nvPicPr>
              <p:cNvPr id="27" name="Google Shape;595;g5c158b5a91_2_33">
                <a:extLst>
                  <a:ext uri="{FF2B5EF4-FFF2-40B4-BE49-F238E27FC236}">
                    <a16:creationId xmlns:a16="http://schemas.microsoft.com/office/drawing/2014/main" id="{2D212220-FF7D-4D4C-AD70-49DCD365338A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95456" y="2052320"/>
                <a:ext cx="2721182" cy="188007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8" name="Google Shape;596;g5c158b5a91_2_33">
                <a:extLst>
                  <a:ext uri="{FF2B5EF4-FFF2-40B4-BE49-F238E27FC236}">
                    <a16:creationId xmlns:a16="http://schemas.microsoft.com/office/drawing/2014/main" id="{564920D6-5F7D-4162-B2C8-2F127470C3BC}"/>
                  </a:ext>
                </a:extLst>
              </p:cNvPr>
              <p:cNvCxnSpPr/>
              <p:nvPr/>
            </p:nvCxnSpPr>
            <p:spPr>
              <a:xfrm flipH="1">
                <a:off x="844111" y="2665182"/>
                <a:ext cx="241248" cy="1484817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cxnSp>
            <p:nvCxnSpPr>
              <p:cNvPr id="29" name="Google Shape;597;g5c158b5a91_2_33">
                <a:extLst>
                  <a:ext uri="{FF2B5EF4-FFF2-40B4-BE49-F238E27FC236}">
                    <a16:creationId xmlns:a16="http://schemas.microsoft.com/office/drawing/2014/main" id="{498FCBF2-799B-4F36-A520-C67AD326AD98}"/>
                  </a:ext>
                </a:extLst>
              </p:cNvPr>
              <p:cNvCxnSpPr/>
              <p:nvPr/>
            </p:nvCxnSpPr>
            <p:spPr>
              <a:xfrm flipH="1">
                <a:off x="844111" y="2604591"/>
                <a:ext cx="731790" cy="154540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sp>
            <p:nvSpPr>
              <p:cNvPr id="30" name="Google Shape;598;g5c158b5a91_2_33">
                <a:extLst>
                  <a:ext uri="{FF2B5EF4-FFF2-40B4-BE49-F238E27FC236}">
                    <a16:creationId xmlns:a16="http://schemas.microsoft.com/office/drawing/2014/main" id="{B7151A02-8FC3-48AC-87E6-323920621AF6}"/>
                  </a:ext>
                </a:extLst>
              </p:cNvPr>
              <p:cNvSpPr/>
              <p:nvPr/>
            </p:nvSpPr>
            <p:spPr>
              <a:xfrm>
                <a:off x="428664" y="4128770"/>
                <a:ext cx="1618278" cy="195821"/>
              </a:xfrm>
              <a:prstGeom prst="rect">
                <a:avLst/>
              </a:prstGeom>
              <a:noFill/>
              <a:ln w="12700" cap="flat" cmpd="sng">
                <a:solidFill>
                  <a:srgbClr val="9999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900" b="1" dirty="0" err="1">
                    <a:highlight>
                      <a:srgbClr val="FFFF00"/>
                    </a:highlight>
                  </a:rPr>
                  <a:t>Extracted</a:t>
                </a:r>
                <a:r>
                  <a:rPr lang="fr-FR" sz="900" b="1" dirty="0">
                    <a:highlight>
                      <a:srgbClr val="FFFF00"/>
                    </a:highlight>
                  </a:rPr>
                  <a:t>  fixations points</a:t>
                </a:r>
                <a:endParaRPr sz="900" b="1" dirty="0">
                  <a:highlight>
                    <a:srgbClr val="FFFF00"/>
                  </a:highlight>
                </a:endParaRPr>
              </a:p>
            </p:txBody>
          </p:sp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CCCF3930-4A88-40D9-85D1-326D17F2CA4B}"/>
                </a:ext>
              </a:extLst>
            </p:cNvPr>
            <p:cNvGrpSpPr/>
            <p:nvPr/>
          </p:nvGrpSpPr>
          <p:grpSpPr>
            <a:xfrm>
              <a:off x="4075317" y="3018883"/>
              <a:ext cx="2737457" cy="2291871"/>
              <a:chOff x="4696556" y="1054152"/>
              <a:chExt cx="2721182" cy="2278241"/>
            </a:xfrm>
          </p:grpSpPr>
          <p:pic>
            <p:nvPicPr>
              <p:cNvPr id="32" name="Google Shape;593;g5c158b5a91_2_33">
                <a:extLst>
                  <a:ext uri="{FF2B5EF4-FFF2-40B4-BE49-F238E27FC236}">
                    <a16:creationId xmlns:a16="http://schemas.microsoft.com/office/drawing/2014/main" id="{5E8F91E7-3AC9-49AB-AF2D-8FA5020CECF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696556" y="1054152"/>
                <a:ext cx="2721182" cy="188007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3" name="Google Shape;599;g5c158b5a91_2_33">
                <a:extLst>
                  <a:ext uri="{FF2B5EF4-FFF2-40B4-BE49-F238E27FC236}">
                    <a16:creationId xmlns:a16="http://schemas.microsoft.com/office/drawing/2014/main" id="{75A1DA89-7FE0-4D54-B07A-6BBB0FC3C8D4}"/>
                  </a:ext>
                </a:extLst>
              </p:cNvPr>
              <p:cNvCxnSpPr>
                <a:cxnSpLocks/>
                <a:endCxn id="35" idx="0"/>
              </p:cNvCxnSpPr>
              <p:nvPr/>
            </p:nvCxnSpPr>
            <p:spPr>
              <a:xfrm>
                <a:off x="5373730" y="1814157"/>
                <a:ext cx="484905" cy="132241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cxnSp>
            <p:nvCxnSpPr>
              <p:cNvPr id="34" name="Google Shape;600;g5c158b5a91_2_33">
                <a:extLst>
                  <a:ext uri="{FF2B5EF4-FFF2-40B4-BE49-F238E27FC236}">
                    <a16:creationId xmlns:a16="http://schemas.microsoft.com/office/drawing/2014/main" id="{DBDF623F-6938-458C-A83E-EA38684F3D61}"/>
                  </a:ext>
                </a:extLst>
              </p:cNvPr>
              <p:cNvCxnSpPr>
                <a:cxnSpLocks/>
                <a:endCxn id="35" idx="0"/>
              </p:cNvCxnSpPr>
              <p:nvPr/>
            </p:nvCxnSpPr>
            <p:spPr>
              <a:xfrm>
                <a:off x="5690625" y="1964260"/>
                <a:ext cx="168019" cy="117231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  <p:sp>
            <p:nvSpPr>
              <p:cNvPr id="35" name="Google Shape;601;g5c158b5a91_2_33">
                <a:extLst>
                  <a:ext uri="{FF2B5EF4-FFF2-40B4-BE49-F238E27FC236}">
                    <a16:creationId xmlns:a16="http://schemas.microsoft.com/office/drawing/2014/main" id="{9E2F8791-72AA-49C5-BD0A-A434FA9A06E3}"/>
                  </a:ext>
                </a:extLst>
              </p:cNvPr>
              <p:cNvSpPr/>
              <p:nvPr/>
            </p:nvSpPr>
            <p:spPr>
              <a:xfrm>
                <a:off x="4920343" y="3136573"/>
                <a:ext cx="1876610" cy="195820"/>
              </a:xfrm>
              <a:prstGeom prst="rect">
                <a:avLst/>
              </a:prstGeom>
              <a:noFill/>
              <a:ln w="12700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900" b="1" dirty="0"/>
                  <a:t>Jerks: </a:t>
                </a:r>
                <a:r>
                  <a:rPr lang="fr-FR" sz="900" dirty="0" err="1"/>
                  <a:t>rapid</a:t>
                </a:r>
                <a:r>
                  <a:rPr lang="fr-FR" sz="900" dirty="0"/>
                  <a:t> </a:t>
                </a:r>
                <a:r>
                  <a:rPr lang="fr-FR" sz="900" dirty="0" err="1"/>
                  <a:t>eye</a:t>
                </a:r>
                <a:r>
                  <a:rPr lang="fr-FR" sz="900" dirty="0"/>
                  <a:t> </a:t>
                </a:r>
                <a:r>
                  <a:rPr lang="fr-FR" sz="900" dirty="0" err="1"/>
                  <a:t>movements</a:t>
                </a:r>
                <a:endParaRPr sz="900" dirty="0"/>
              </a:p>
            </p:txBody>
          </p:sp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4E7C9B4-F1FF-48A8-9AD7-532A9D64CF67}"/>
                </a:ext>
              </a:extLst>
            </p:cNvPr>
            <p:cNvSpPr txBox="1"/>
            <p:nvPr/>
          </p:nvSpPr>
          <p:spPr>
            <a:xfrm>
              <a:off x="634481" y="2640726"/>
              <a:ext cx="18847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E.g. Eye-</a:t>
              </a:r>
              <a:r>
                <a:rPr lang="fr-FR" sz="1200" dirty="0" err="1"/>
                <a:t>tracking</a:t>
              </a:r>
              <a:r>
                <a:rPr lang="fr-FR" sz="1200" dirty="0"/>
                <a:t> data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7366C202-73AA-47E7-920E-2B37E3FF5F43}"/>
              </a:ext>
            </a:extLst>
          </p:cNvPr>
          <p:cNvSpPr txBox="1"/>
          <p:nvPr/>
        </p:nvSpPr>
        <p:spPr>
          <a:xfrm>
            <a:off x="435908" y="799172"/>
            <a:ext cx="28375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1. Eye-</a:t>
            </a:r>
            <a:r>
              <a:rPr lang="fr-FR" b="1" dirty="0" err="1">
                <a:solidFill>
                  <a:srgbClr val="B80444"/>
                </a:solidFill>
              </a:rPr>
              <a:t>tracking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experiement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8FFB7F-A636-4550-A841-3543A1C96AB0}"/>
              </a:ext>
            </a:extLst>
          </p:cNvPr>
          <p:cNvSpPr txBox="1"/>
          <p:nvPr/>
        </p:nvSpPr>
        <p:spPr>
          <a:xfrm>
            <a:off x="783895" y="1166961"/>
            <a:ext cx="6149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 err="1">
                <a:solidFill>
                  <a:srgbClr val="008080"/>
                </a:solidFill>
              </a:rPr>
              <a:t>Apparatus</a:t>
            </a:r>
            <a:r>
              <a:rPr lang="fr-FR" sz="1200" b="1" dirty="0">
                <a:solidFill>
                  <a:srgbClr val="008080"/>
                </a:solidFill>
              </a:rPr>
              <a:t> and participants: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666E2BF-860F-4EFB-A362-A05B1548BCD2}"/>
              </a:ext>
            </a:extLst>
          </p:cNvPr>
          <p:cNvGrpSpPr/>
          <p:nvPr/>
        </p:nvGrpSpPr>
        <p:grpSpPr>
          <a:xfrm>
            <a:off x="435908" y="5287361"/>
            <a:ext cx="7452703" cy="276999"/>
            <a:chOff x="435908" y="5578762"/>
            <a:chExt cx="7452703" cy="276999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0D178AE-9E8A-4808-9BF4-8E49B48DF609}"/>
                </a:ext>
              </a:extLst>
            </p:cNvPr>
            <p:cNvSpPr txBox="1"/>
            <p:nvPr/>
          </p:nvSpPr>
          <p:spPr>
            <a:xfrm>
              <a:off x="712272" y="5578762"/>
              <a:ext cx="71763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/>
                <a:t>Dataset</a:t>
              </a:r>
              <a:r>
                <a:rPr lang="fr-FR" sz="1200" dirty="0"/>
                <a:t> + </a:t>
              </a:r>
              <a:r>
                <a:rPr lang="fr-FR" sz="1200" dirty="0" err="1"/>
                <a:t>Collected</a:t>
              </a:r>
              <a:r>
                <a:rPr lang="fr-FR" sz="1200" dirty="0"/>
                <a:t> gaze data : </a:t>
              </a:r>
              <a:r>
                <a:rPr lang="en-US" sz="1200" u="sng" dirty="0">
                  <a:solidFill>
                    <a:schemeClr val="hlink"/>
                  </a:solidFill>
                </a:rPr>
                <a:t>gitlab.univ-nantes.fr/E18E421U/3dgc-dataset</a:t>
              </a:r>
              <a:endParaRPr lang="en-US" sz="1200" dirty="0">
                <a:solidFill>
                  <a:schemeClr val="dk1"/>
                </a:solidFill>
              </a:endParaRPr>
            </a:p>
          </p:txBody>
        </p:sp>
        <p:sp>
          <p:nvSpPr>
            <p:cNvPr id="40" name="Flèche : droite 39">
              <a:extLst>
                <a:ext uri="{FF2B5EF4-FFF2-40B4-BE49-F238E27FC236}">
                  <a16:creationId xmlns:a16="http://schemas.microsoft.com/office/drawing/2014/main" id="{AF649EAA-F4F0-4317-BFD2-DE41C1E59BCC}"/>
                </a:ext>
              </a:extLst>
            </p:cNvPr>
            <p:cNvSpPr/>
            <p:nvPr/>
          </p:nvSpPr>
          <p:spPr>
            <a:xfrm>
              <a:off x="435908" y="5650776"/>
              <a:ext cx="268448" cy="13297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47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12CB43B-51D4-461E-ABC8-47096E75D857}"/>
              </a:ext>
            </a:extLst>
          </p:cNvPr>
          <p:cNvCxnSpPr/>
          <p:nvPr/>
        </p:nvCxnSpPr>
        <p:spPr>
          <a:xfrm>
            <a:off x="3234293" y="3162109"/>
            <a:ext cx="1070515" cy="0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36324EF2-45F1-4312-977C-A15C4BEDAA9E}"/>
              </a:ext>
            </a:extLst>
          </p:cNvPr>
          <p:cNvCxnSpPr>
            <a:cxnSpLocks/>
            <a:stCxn id="36" idx="3"/>
            <a:endCxn id="28" idx="3"/>
          </p:cNvCxnSpPr>
          <p:nvPr/>
        </p:nvCxnSpPr>
        <p:spPr>
          <a:xfrm flipH="1">
            <a:off x="5974165" y="3162109"/>
            <a:ext cx="717983" cy="2252860"/>
          </a:xfrm>
          <a:prstGeom prst="bentConnector3">
            <a:avLst>
              <a:gd name="adj1" fmla="val -31839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7A7C178-2C38-450B-AD2E-CB11D82CE414}"/>
              </a:ext>
            </a:extLst>
          </p:cNvPr>
          <p:cNvSpPr txBox="1"/>
          <p:nvPr/>
        </p:nvSpPr>
        <p:spPr>
          <a:xfrm>
            <a:off x="432506" y="801951"/>
            <a:ext cx="2174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80"/>
                </a:solidFill>
              </a:rPr>
              <a:t>Data </a:t>
            </a:r>
            <a:r>
              <a:rPr lang="fr-FR" b="1" dirty="0" err="1">
                <a:solidFill>
                  <a:srgbClr val="008080"/>
                </a:solidFill>
              </a:rPr>
              <a:t>processing</a:t>
            </a:r>
            <a:endParaRPr lang="fr-FR" b="1" dirty="0">
              <a:solidFill>
                <a:srgbClr val="00808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CA6E0DF-A1F5-42F9-B84D-BE3327F46BE1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20E04F-7C81-4275-97BD-B1CD587DF932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Google Shape;139;g7e207f09e5_0_191">
              <a:extLst>
                <a:ext uri="{FF2B5EF4-FFF2-40B4-BE49-F238E27FC236}">
                  <a16:creationId xmlns:a16="http://schemas.microsoft.com/office/drawing/2014/main" id="{AF6D83AD-D67E-4CD0-A9AC-B43668A117FB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Google Shape;146;g7e207f09e5_0_191">
              <a:extLst>
                <a:ext uri="{FF2B5EF4-FFF2-40B4-BE49-F238E27FC236}">
                  <a16:creationId xmlns:a16="http://schemas.microsoft.com/office/drawing/2014/main" id="{F539E10E-B7CE-4C3A-979C-28C9175E4B17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CustomShape 47">
            <a:extLst>
              <a:ext uri="{FF2B5EF4-FFF2-40B4-BE49-F238E27FC236}">
                <a16:creationId xmlns:a16="http://schemas.microsoft.com/office/drawing/2014/main" id="{5ACF22AA-2C51-43FD-830B-F60D52425454}"/>
              </a:ext>
            </a:extLst>
          </p:cNvPr>
          <p:cNvSpPr/>
          <p:nvPr/>
        </p:nvSpPr>
        <p:spPr bwMode="auto">
          <a:xfrm>
            <a:off x="3769550" y="5204528"/>
            <a:ext cx="2204615" cy="420881"/>
          </a:xfrm>
          <a:prstGeom prst="rect">
            <a:avLst/>
          </a:prstGeom>
          <a:solidFill>
            <a:srgbClr val="FFFFFF"/>
          </a:solidFill>
          <a:ln w="1905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fr-FR" sz="1100" b="1" spc="-1" dirty="0">
                <a:solidFill>
                  <a:srgbClr val="C00000"/>
                </a:solidFill>
                <a:latin typeface="Arial"/>
              </a:rPr>
              <a:t>Visual Attention </a:t>
            </a:r>
            <a:r>
              <a:rPr lang="fr-FR" sz="1100" b="1" spc="-1" dirty="0" err="1">
                <a:solidFill>
                  <a:srgbClr val="C00000"/>
                </a:solidFill>
                <a:latin typeface="Arial"/>
              </a:rPr>
              <a:t>Complexity</a:t>
            </a:r>
            <a:r>
              <a:rPr lang="fr-FR" sz="1100" b="1" spc="-1" dirty="0">
                <a:solidFill>
                  <a:srgbClr val="C00000"/>
                </a:solidFill>
                <a:latin typeface="Arial"/>
              </a:rPr>
              <a:t> computation</a:t>
            </a:r>
            <a:endParaRPr lang="fr-FR" sz="1100" b="0" strike="noStrike" spc="-1" dirty="0">
              <a:latin typeface="Arial"/>
            </a:endParaRPr>
          </a:p>
        </p:txBody>
      </p:sp>
      <p:pic>
        <p:nvPicPr>
          <p:cNvPr id="29" name="Google Shape;343;g60afeecc62_0_81">
            <a:extLst>
              <a:ext uri="{FF2B5EF4-FFF2-40B4-BE49-F238E27FC236}">
                <a16:creationId xmlns:a16="http://schemas.microsoft.com/office/drawing/2014/main" id="{61CCCD44-6D7F-4495-89C9-78B5450B17DB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3540780" y="7512850"/>
            <a:ext cx="1062371" cy="843074"/>
          </a:xfrm>
          <a:prstGeom prst="rect">
            <a:avLst/>
          </a:prstGeom>
          <a:ln>
            <a:noFill/>
          </a:ln>
        </p:spPr>
      </p:pic>
      <p:sp>
        <p:nvSpPr>
          <p:cNvPr id="36" name="CustomShape 48">
            <a:extLst>
              <a:ext uri="{FF2B5EF4-FFF2-40B4-BE49-F238E27FC236}">
                <a16:creationId xmlns:a16="http://schemas.microsoft.com/office/drawing/2014/main" id="{C68DA77D-1161-4431-B815-1DF30794324D}"/>
              </a:ext>
            </a:extLst>
          </p:cNvPr>
          <p:cNvSpPr/>
          <p:nvPr/>
        </p:nvSpPr>
        <p:spPr bwMode="auto">
          <a:xfrm>
            <a:off x="4304808" y="2917822"/>
            <a:ext cx="2387340" cy="488573"/>
          </a:xfrm>
          <a:prstGeom prst="rect">
            <a:avLst/>
          </a:prstGeom>
          <a:solidFill>
            <a:srgbClr val="FFFFFF"/>
          </a:solidFill>
          <a:ln w="1908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defRPr/>
            </a:pPr>
            <a:r>
              <a:rPr lang="fr-FR" sz="1100" b="1" spc="-1" dirty="0">
                <a:solidFill>
                  <a:srgbClr val="002060"/>
                </a:solidFill>
                <a:latin typeface="Arial"/>
              </a:rPr>
              <a:t>Ground-</a:t>
            </a:r>
            <a:r>
              <a:rPr lang="fr-FR" sz="1100" b="1" spc="-1" dirty="0" err="1">
                <a:solidFill>
                  <a:srgbClr val="002060"/>
                </a:solidFill>
                <a:latin typeface="Arial"/>
              </a:rPr>
              <a:t>truth</a:t>
            </a:r>
            <a:r>
              <a:rPr lang="fr-FR" sz="1100" b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fr-FR" sz="1100" b="1" spc="-1" dirty="0" err="1">
                <a:solidFill>
                  <a:srgbClr val="002060"/>
                </a:solidFill>
                <a:latin typeface="Arial"/>
              </a:rPr>
              <a:t>Saliency</a:t>
            </a:r>
            <a:r>
              <a:rPr lang="fr-FR" sz="1100" b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fr-FR" sz="1100" b="1" spc="-1" dirty="0" err="1">
                <a:solidFill>
                  <a:srgbClr val="002060"/>
                </a:solidFill>
                <a:latin typeface="Arial"/>
              </a:rPr>
              <a:t>map</a:t>
            </a:r>
            <a:r>
              <a:rPr lang="fr-FR" sz="1100" b="1" spc="-1" dirty="0">
                <a:solidFill>
                  <a:srgbClr val="002060"/>
                </a:solidFill>
                <a:latin typeface="Arial"/>
              </a:rPr>
              <a:t> computation</a:t>
            </a:r>
            <a:endParaRPr lang="fr-FR" sz="1100" b="0" strike="noStrike" spc="-1" dirty="0">
              <a:latin typeface="Arial"/>
            </a:endParaRPr>
          </a:p>
        </p:txBody>
      </p:sp>
      <p:sp>
        <p:nvSpPr>
          <p:cNvPr id="42" name="CustomShape 48">
            <a:extLst>
              <a:ext uri="{FF2B5EF4-FFF2-40B4-BE49-F238E27FC236}">
                <a16:creationId xmlns:a16="http://schemas.microsoft.com/office/drawing/2014/main" id="{65217E9E-B28C-48A1-9DEE-B5CB37474C4C}"/>
              </a:ext>
            </a:extLst>
          </p:cNvPr>
          <p:cNvSpPr/>
          <p:nvPr/>
        </p:nvSpPr>
        <p:spPr bwMode="auto">
          <a:xfrm>
            <a:off x="5468897" y="7681937"/>
            <a:ext cx="1472940" cy="488573"/>
          </a:xfrm>
          <a:prstGeom prst="rect">
            <a:avLst/>
          </a:prstGeom>
          <a:solidFill>
            <a:srgbClr val="FFFFFF"/>
          </a:solidFill>
          <a:ln w="19080">
            <a:solidFill>
              <a:srgbClr val="00206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fr-FR" b="0" strike="noStrike" spc="-1" dirty="0">
                <a:latin typeface="Arial"/>
              </a:rPr>
              <a:t>Evaluation</a:t>
            </a:r>
          </a:p>
          <a:p>
            <a:pPr algn="ctr">
              <a:lnSpc>
                <a:spcPct val="100000"/>
              </a:lnSpc>
              <a:defRPr/>
            </a:pPr>
            <a:r>
              <a:rPr lang="fr-FR" spc="-1" dirty="0">
                <a:latin typeface="Arial"/>
              </a:rPr>
              <a:t>Comparaison</a:t>
            </a:r>
            <a:endParaRPr lang="fr-FR" b="0" strike="noStrike" spc="-1" dirty="0">
              <a:latin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3723470-131E-4044-9639-A297CB82A6FF}"/>
              </a:ext>
            </a:extLst>
          </p:cNvPr>
          <p:cNvGrpSpPr/>
          <p:nvPr/>
        </p:nvGrpSpPr>
        <p:grpSpPr>
          <a:xfrm>
            <a:off x="1690845" y="1691651"/>
            <a:ext cx="2239579" cy="3090376"/>
            <a:chOff x="1690845" y="1691651"/>
            <a:chExt cx="2239579" cy="3090376"/>
          </a:xfrm>
        </p:grpSpPr>
        <p:sp>
          <p:nvSpPr>
            <p:cNvPr id="9" name="Accolade fermante 8">
              <a:extLst>
                <a:ext uri="{FF2B5EF4-FFF2-40B4-BE49-F238E27FC236}">
                  <a16:creationId xmlns:a16="http://schemas.microsoft.com/office/drawing/2014/main" id="{EAFCBA69-8DB3-423E-BECF-EB295E7B286C}"/>
                </a:ext>
              </a:extLst>
            </p:cNvPr>
            <p:cNvSpPr/>
            <p:nvPr/>
          </p:nvSpPr>
          <p:spPr>
            <a:xfrm>
              <a:off x="1690845" y="1691651"/>
              <a:ext cx="193614" cy="3090376"/>
            </a:xfrm>
            <a:prstGeom prst="rightBrace">
              <a:avLst>
                <a:gd name="adj1" fmla="val 8333"/>
                <a:gd name="adj2" fmla="val 50642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0377E41-BAA4-4E56-9F15-83AF5687B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208" t="23382"/>
            <a:stretch/>
          </p:blipFill>
          <p:spPr>
            <a:xfrm>
              <a:off x="1921546" y="2331903"/>
              <a:ext cx="2008878" cy="2194193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C6398A29-5154-4257-9F0E-F72072C672DD}"/>
              </a:ext>
            </a:extLst>
          </p:cNvPr>
          <p:cNvSpPr txBox="1"/>
          <p:nvPr/>
        </p:nvSpPr>
        <p:spPr>
          <a:xfrm>
            <a:off x="424116" y="4104931"/>
            <a:ext cx="1099884" cy="44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10B0EEF-E588-44D2-AF39-E92B66D4A802}"/>
              </a:ext>
            </a:extLst>
          </p:cNvPr>
          <p:cNvGrpSpPr/>
          <p:nvPr/>
        </p:nvGrpSpPr>
        <p:grpSpPr>
          <a:xfrm>
            <a:off x="6415359" y="3536003"/>
            <a:ext cx="1946146" cy="1914793"/>
            <a:chOff x="6249381" y="3500175"/>
            <a:chExt cx="1946146" cy="191479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159C99B-5CB1-43BC-8B9D-78654EAA9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75" t="3467" r="8036" b="14852"/>
            <a:stretch/>
          </p:blipFill>
          <p:spPr>
            <a:xfrm>
              <a:off x="6249381" y="3500175"/>
              <a:ext cx="1946146" cy="167686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B016EDF-D38C-44DD-B31D-D8E201EE136F}"/>
                </a:ext>
              </a:extLst>
            </p:cNvPr>
            <p:cNvSpPr txBox="1"/>
            <p:nvPr/>
          </p:nvSpPr>
          <p:spPr>
            <a:xfrm>
              <a:off x="6781680" y="5153358"/>
              <a:ext cx="10855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err="1"/>
                <a:t>Saliency</a:t>
              </a:r>
              <a:r>
                <a:rPr lang="fr-FR" sz="1050" b="1" dirty="0"/>
                <a:t> </a:t>
              </a:r>
              <a:r>
                <a:rPr lang="fr-FR" sz="1050" b="1" dirty="0" err="1"/>
                <a:t>map</a:t>
              </a:r>
              <a:endParaRPr lang="fr-FR" sz="1050" b="1" dirty="0"/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5004577-4B3D-4976-8064-0D728DCD9E04}"/>
              </a:ext>
            </a:extLst>
          </p:cNvPr>
          <p:cNvGrpSpPr/>
          <p:nvPr/>
        </p:nvGrpSpPr>
        <p:grpSpPr>
          <a:xfrm>
            <a:off x="129791" y="1291787"/>
            <a:ext cx="1754668" cy="4359625"/>
            <a:chOff x="129791" y="1291787"/>
            <a:chExt cx="1754668" cy="435962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7B069CF-EC43-4E24-A641-5EE55E4AEAFF}"/>
                </a:ext>
              </a:extLst>
            </p:cNvPr>
            <p:cNvSpPr txBox="1"/>
            <p:nvPr/>
          </p:nvSpPr>
          <p:spPr>
            <a:xfrm rot="16200000">
              <a:off x="494792" y="3635801"/>
              <a:ext cx="568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b="1" dirty="0"/>
                <a:t>…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EC9062C-B600-4F81-8F15-6B588414D2CA}"/>
                </a:ext>
              </a:extLst>
            </p:cNvPr>
            <p:cNvGrpSpPr/>
            <p:nvPr/>
          </p:nvGrpSpPr>
          <p:grpSpPr>
            <a:xfrm>
              <a:off x="129791" y="1291787"/>
              <a:ext cx="1754668" cy="4359625"/>
              <a:chOff x="129791" y="1291787"/>
              <a:chExt cx="1754668" cy="4359625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1BC68F16-E16D-4DE0-919E-28C0739F5051}"/>
                  </a:ext>
                </a:extLst>
              </p:cNvPr>
              <p:cNvGrpSpPr/>
              <p:nvPr/>
            </p:nvGrpSpPr>
            <p:grpSpPr>
              <a:xfrm>
                <a:off x="129791" y="1291787"/>
                <a:ext cx="1587822" cy="4123182"/>
                <a:chOff x="213159" y="1340298"/>
                <a:chExt cx="1587822" cy="4123182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23E16720-7A63-4C5D-A354-26E6AC14C8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72581" b="47260"/>
                <a:stretch/>
              </p:blipFill>
              <p:spPr>
                <a:xfrm>
                  <a:off x="213159" y="1340298"/>
                  <a:ext cx="1587822" cy="2516207"/>
                </a:xfrm>
                <a:prstGeom prst="rect">
                  <a:avLst/>
                </a:prstGeom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DA143D2F-D386-4D28-95B8-EFD1019AF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3487" r="72581"/>
                <a:stretch/>
              </p:blipFill>
              <p:spPr>
                <a:xfrm>
                  <a:off x="213159" y="4198570"/>
                  <a:ext cx="1587822" cy="1264910"/>
                </a:xfrm>
                <a:prstGeom prst="rect">
                  <a:avLst/>
                </a:prstGeom>
              </p:spPr>
            </p:pic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CF676E1-FE8E-43AF-8C1A-A64F14A0E7B2}"/>
                  </a:ext>
                </a:extLst>
              </p:cNvPr>
              <p:cNvSpPr txBox="1"/>
              <p:nvPr/>
            </p:nvSpPr>
            <p:spPr>
              <a:xfrm>
                <a:off x="350924" y="5389802"/>
                <a:ext cx="15335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accent1">
                        <a:lumMod val="75000"/>
                      </a:schemeClr>
                    </a:solidFill>
                  </a:rPr>
                  <a:t>N </a:t>
                </a:r>
                <a:r>
                  <a:rPr lang="fr-FR" sz="1100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observers</a:t>
                </a:r>
                <a:endParaRPr lang="fr-FR" sz="11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8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864193C-4D54-4C3D-B5A5-9C6C71F79295}"/>
              </a:ext>
            </a:extLst>
          </p:cNvPr>
          <p:cNvSpPr txBox="1"/>
          <p:nvPr/>
        </p:nvSpPr>
        <p:spPr>
          <a:xfrm>
            <a:off x="338076" y="804240"/>
            <a:ext cx="632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B80444"/>
                </a:solidFill>
              </a:rPr>
              <a:t>2. Visual Attention </a:t>
            </a:r>
            <a:r>
              <a:rPr lang="fr-FR" b="1" dirty="0" err="1">
                <a:solidFill>
                  <a:srgbClr val="B80444"/>
                </a:solidFill>
              </a:rPr>
              <a:t>Complexity</a:t>
            </a:r>
            <a:r>
              <a:rPr lang="fr-FR" b="1" dirty="0">
                <a:solidFill>
                  <a:srgbClr val="B80444"/>
                </a:solidFill>
              </a:rPr>
              <a:t> </a:t>
            </a:r>
            <a:r>
              <a:rPr lang="fr-FR" b="1" dirty="0" err="1">
                <a:solidFill>
                  <a:srgbClr val="B80444"/>
                </a:solidFill>
              </a:rPr>
              <a:t>measure</a:t>
            </a:r>
            <a:r>
              <a:rPr lang="fr-FR" b="1" dirty="0">
                <a:solidFill>
                  <a:srgbClr val="B80444"/>
                </a:solidFill>
              </a:rPr>
              <a:t>: VAC-3DGC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EBA7B3B-6231-42FB-BE18-0EAB541C3E2B}"/>
              </a:ext>
            </a:extLst>
          </p:cNvPr>
          <p:cNvGrpSpPr/>
          <p:nvPr/>
        </p:nvGrpSpPr>
        <p:grpSpPr>
          <a:xfrm>
            <a:off x="142135" y="134935"/>
            <a:ext cx="2377129" cy="769301"/>
            <a:chOff x="338077" y="229075"/>
            <a:chExt cx="2377129" cy="76930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E37C84D-0A3F-4FD3-94F6-5E543243A111}"/>
                </a:ext>
              </a:extLst>
            </p:cNvPr>
            <p:cNvSpPr/>
            <p:nvPr/>
          </p:nvSpPr>
          <p:spPr>
            <a:xfrm>
              <a:off x="338077" y="229075"/>
              <a:ext cx="2097212" cy="5005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Google Shape;139;g7e207f09e5_0_191">
              <a:extLst>
                <a:ext uri="{FF2B5EF4-FFF2-40B4-BE49-F238E27FC236}">
                  <a16:creationId xmlns:a16="http://schemas.microsoft.com/office/drawing/2014/main" id="{8A39FFA8-606E-4F59-92AC-51641392B8B4}"/>
                </a:ext>
              </a:extLst>
            </p:cNvPr>
            <p:cNvSpPr txBox="1"/>
            <p:nvPr/>
          </p:nvSpPr>
          <p:spPr>
            <a:xfrm>
              <a:off x="830423" y="298476"/>
              <a:ext cx="1884783" cy="69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 dirty="0">
                  <a:solidFill>
                    <a:schemeClr val="bg1"/>
                  </a:solidFill>
                </a:rPr>
                <a:t>Subjective </a:t>
              </a:r>
              <a:r>
                <a:rPr lang="fr-FR" b="1" dirty="0" err="1">
                  <a:solidFill>
                    <a:schemeClr val="bg1"/>
                  </a:solidFill>
                </a:rPr>
                <a:t>study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5" name="Google Shape;146;g7e207f09e5_0_191">
              <a:extLst>
                <a:ext uri="{FF2B5EF4-FFF2-40B4-BE49-F238E27FC236}">
                  <a16:creationId xmlns:a16="http://schemas.microsoft.com/office/drawing/2014/main" id="{A0C46A05-2DDD-49A5-9F0B-4E391A098280}"/>
                </a:ext>
              </a:extLst>
            </p:cNvPr>
            <p:cNvSpPr/>
            <p:nvPr/>
          </p:nvSpPr>
          <p:spPr>
            <a:xfrm>
              <a:off x="475692" y="255133"/>
              <a:ext cx="312317" cy="3925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00" y="11891"/>
                  </a:moveTo>
                  <a:cubicBezTo>
                    <a:pt x="78400" y="11891"/>
                    <a:pt x="78400" y="11891"/>
                    <a:pt x="78400" y="11891"/>
                  </a:cubicBezTo>
                  <a:cubicBezTo>
                    <a:pt x="76000" y="4684"/>
                    <a:pt x="68400" y="0"/>
                    <a:pt x="60000" y="0"/>
                  </a:cubicBezTo>
                  <a:cubicBezTo>
                    <a:pt x="51200" y="0"/>
                    <a:pt x="44000" y="4684"/>
                    <a:pt x="41200" y="11891"/>
                  </a:cubicBezTo>
                  <a:cubicBezTo>
                    <a:pt x="13200" y="11891"/>
                    <a:pt x="13200" y="11891"/>
                    <a:pt x="13200" y="11891"/>
                  </a:cubicBezTo>
                  <a:cubicBezTo>
                    <a:pt x="6000" y="11891"/>
                    <a:pt x="0" y="17297"/>
                    <a:pt x="0" y="24144"/>
                  </a:cubicBezTo>
                  <a:cubicBezTo>
                    <a:pt x="0" y="108108"/>
                    <a:pt x="0" y="108108"/>
                    <a:pt x="0" y="108108"/>
                  </a:cubicBezTo>
                  <a:cubicBezTo>
                    <a:pt x="0" y="114594"/>
                    <a:pt x="6000" y="120000"/>
                    <a:pt x="13200" y="120000"/>
                  </a:cubicBezTo>
                  <a:cubicBezTo>
                    <a:pt x="106400" y="120000"/>
                    <a:pt x="106400" y="120000"/>
                    <a:pt x="106400" y="120000"/>
                  </a:cubicBezTo>
                  <a:cubicBezTo>
                    <a:pt x="114000" y="120000"/>
                    <a:pt x="120000" y="114594"/>
                    <a:pt x="120000" y="108108"/>
                  </a:cubicBezTo>
                  <a:cubicBezTo>
                    <a:pt x="120000" y="24144"/>
                    <a:pt x="120000" y="24144"/>
                    <a:pt x="120000" y="24144"/>
                  </a:cubicBezTo>
                  <a:cubicBezTo>
                    <a:pt x="120000" y="17297"/>
                    <a:pt x="114000" y="11891"/>
                    <a:pt x="106400" y="11891"/>
                  </a:cubicBezTo>
                  <a:close/>
                  <a:moveTo>
                    <a:pt x="60000" y="11891"/>
                  </a:moveTo>
                  <a:cubicBezTo>
                    <a:pt x="63200" y="11891"/>
                    <a:pt x="66400" y="15135"/>
                    <a:pt x="66400" y="18018"/>
                  </a:cubicBezTo>
                  <a:cubicBezTo>
                    <a:pt x="66400" y="20900"/>
                    <a:pt x="63200" y="24144"/>
                    <a:pt x="60000" y="24144"/>
                  </a:cubicBezTo>
                  <a:cubicBezTo>
                    <a:pt x="56400" y="24144"/>
                    <a:pt x="53200" y="20900"/>
                    <a:pt x="53200" y="18018"/>
                  </a:cubicBezTo>
                  <a:cubicBezTo>
                    <a:pt x="53200" y="15135"/>
                    <a:pt x="56400" y="11891"/>
                    <a:pt x="60000" y="11891"/>
                  </a:cubicBezTo>
                  <a:close/>
                  <a:moveTo>
                    <a:pt x="73200" y="96216"/>
                  </a:moveTo>
                  <a:cubicBezTo>
                    <a:pt x="26400" y="96216"/>
                    <a:pt x="26400" y="96216"/>
                    <a:pt x="26400" y="96216"/>
                  </a:cubicBezTo>
                  <a:cubicBezTo>
                    <a:pt x="26400" y="83963"/>
                    <a:pt x="26400" y="83963"/>
                    <a:pt x="26400" y="83963"/>
                  </a:cubicBezTo>
                  <a:cubicBezTo>
                    <a:pt x="73200" y="83963"/>
                    <a:pt x="73200" y="83963"/>
                    <a:pt x="73200" y="83963"/>
                  </a:cubicBezTo>
                  <a:lnTo>
                    <a:pt x="73200" y="96216"/>
                  </a:lnTo>
                  <a:close/>
                  <a:moveTo>
                    <a:pt x="93200" y="72072"/>
                  </a:moveTo>
                  <a:cubicBezTo>
                    <a:pt x="26400" y="72072"/>
                    <a:pt x="26400" y="72072"/>
                    <a:pt x="26400" y="72072"/>
                  </a:cubicBezTo>
                  <a:cubicBezTo>
                    <a:pt x="26400" y="60180"/>
                    <a:pt x="26400" y="60180"/>
                    <a:pt x="26400" y="60180"/>
                  </a:cubicBezTo>
                  <a:cubicBezTo>
                    <a:pt x="93200" y="60180"/>
                    <a:pt x="93200" y="60180"/>
                    <a:pt x="93200" y="60180"/>
                  </a:cubicBezTo>
                  <a:lnTo>
                    <a:pt x="93200" y="72072"/>
                  </a:lnTo>
                  <a:close/>
                  <a:moveTo>
                    <a:pt x="93200" y="47927"/>
                  </a:moveTo>
                  <a:cubicBezTo>
                    <a:pt x="26400" y="47927"/>
                    <a:pt x="26400" y="47927"/>
                    <a:pt x="26400" y="47927"/>
                  </a:cubicBezTo>
                  <a:cubicBezTo>
                    <a:pt x="26400" y="36036"/>
                    <a:pt x="26400" y="36036"/>
                    <a:pt x="26400" y="36036"/>
                  </a:cubicBezTo>
                  <a:cubicBezTo>
                    <a:pt x="93200" y="36036"/>
                    <a:pt x="93200" y="36036"/>
                    <a:pt x="93200" y="36036"/>
                  </a:cubicBezTo>
                  <a:lnTo>
                    <a:pt x="93200" y="479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EF2249F-70EF-4E28-8CF8-E6676C72A44C}"/>
              </a:ext>
            </a:extLst>
          </p:cNvPr>
          <p:cNvSpPr txBox="1"/>
          <p:nvPr/>
        </p:nvSpPr>
        <p:spPr>
          <a:xfrm>
            <a:off x="319414" y="1402244"/>
            <a:ext cx="461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0">
              <a:buSzPts val="1600"/>
            </a:pPr>
            <a:endParaRPr lang="fr-FR" b="1" dirty="0">
              <a:solidFill>
                <a:srgbClr val="00808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3" name="Google Shape;98;p17">
            <a:extLst>
              <a:ext uri="{FF2B5EF4-FFF2-40B4-BE49-F238E27FC236}">
                <a16:creationId xmlns:a16="http://schemas.microsoft.com/office/drawing/2014/main" id="{F6090DE9-5960-4C95-A20A-5E8C10A75938}"/>
              </a:ext>
            </a:extLst>
          </p:cNvPr>
          <p:cNvSpPr txBox="1">
            <a:spLocks/>
          </p:cNvSpPr>
          <p:nvPr/>
        </p:nvSpPr>
        <p:spPr>
          <a:xfrm>
            <a:off x="478943" y="1352322"/>
            <a:ext cx="6901809" cy="1299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96900" lvl="1">
              <a:spcBef>
                <a:spcPts val="1000"/>
              </a:spcBef>
              <a:buSzPts val="1400"/>
            </a:pPr>
            <a:r>
              <a:rPr lang="fr-FR" b="1" dirty="0" err="1"/>
              <a:t>Entropy</a:t>
            </a:r>
            <a:r>
              <a:rPr lang="fr-FR" b="1" dirty="0"/>
              <a:t> of the </a:t>
            </a:r>
            <a:r>
              <a:rPr lang="fr-FR" b="1" dirty="0" err="1"/>
              <a:t>saliency</a:t>
            </a:r>
            <a:r>
              <a:rPr lang="fr-FR" b="1" dirty="0"/>
              <a:t> </a:t>
            </a:r>
            <a:r>
              <a:rPr lang="fr-FR" b="1" dirty="0" err="1"/>
              <a:t>maps</a:t>
            </a:r>
            <a:r>
              <a:rPr lang="fr-FR" b="1" dirty="0"/>
              <a:t>:  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</a:t>
            </a:r>
            <a:r>
              <a:rPr lang="fr-FR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Saliency</a:t>
            </a:r>
            <a:r>
              <a:rPr lang="fr-FR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Dispersion </a:t>
            </a:r>
            <a:r>
              <a:rPr lang="fr-F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fr-F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Saliency-Based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Image </a:t>
            </a:r>
            <a:r>
              <a:rPr lang="fr-F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Metrics</a:t>
            </a: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,” , </a:t>
            </a:r>
            <a:r>
              <a:rPr lang="fr-FR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 Zhang and al. </a:t>
            </a:r>
            <a:r>
              <a:rPr lang="fr-FR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IEEE Trans. CSVT</a:t>
            </a:r>
            <a:r>
              <a:rPr lang="fr-FR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2018.</a:t>
            </a:r>
            <a:endParaRPr lang="fr-FR" dirty="0"/>
          </a:p>
          <a:p>
            <a:pPr marL="1371600" lvl="2" indent="-304800">
              <a:buSzPts val="1200"/>
              <a:buFont typeface="Arial"/>
              <a:buChar char="-"/>
            </a:pPr>
            <a:r>
              <a:rPr lang="fr-FR" sz="1200" b="1" dirty="0">
                <a:solidFill>
                  <a:schemeClr val="dk1"/>
                </a:solidFill>
              </a:rPr>
              <a:t>↓</a:t>
            </a:r>
            <a:r>
              <a:rPr lang="fr-FR" sz="1200" b="1" dirty="0" err="1">
                <a:solidFill>
                  <a:schemeClr val="dk1"/>
                </a:solidFill>
              </a:rPr>
              <a:t>E</a:t>
            </a:r>
            <a:r>
              <a:rPr lang="fr-FR" sz="1200" b="1" dirty="0" err="1"/>
              <a:t>ntropy</a:t>
            </a:r>
            <a:r>
              <a:rPr lang="fr-FR" sz="1200" dirty="0"/>
              <a:t>, </a:t>
            </a:r>
            <a:r>
              <a:rPr lang="fr-FR" sz="1200" dirty="0" err="1"/>
              <a:t>saliency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concentrated</a:t>
            </a:r>
            <a:r>
              <a:rPr lang="fr-FR" sz="1200" dirty="0"/>
              <a:t> → </a:t>
            </a:r>
            <a:r>
              <a:rPr lang="fr-FR" sz="1200" b="1" dirty="0" err="1">
                <a:solidFill>
                  <a:schemeClr val="dk1"/>
                </a:solidFill>
              </a:rPr>
              <a:t>Focused</a:t>
            </a:r>
            <a:r>
              <a:rPr lang="fr-FR" sz="1200" dirty="0">
                <a:solidFill>
                  <a:schemeClr val="dk1"/>
                </a:solidFill>
              </a:rPr>
              <a:t> images</a:t>
            </a:r>
          </a:p>
          <a:p>
            <a:pPr marL="1371600" lvl="2" indent="-304800">
              <a:buClr>
                <a:schemeClr val="dk1"/>
              </a:buClr>
              <a:buSzPts val="1200"/>
              <a:buFont typeface="Arial"/>
              <a:buChar char="-"/>
            </a:pPr>
            <a:r>
              <a:rPr lang="fr-FR" sz="1200" b="1" dirty="0">
                <a:solidFill>
                  <a:schemeClr val="dk1"/>
                </a:solidFill>
              </a:rPr>
              <a:t>↑</a:t>
            </a:r>
            <a:r>
              <a:rPr lang="fr-FR" sz="1200" b="1" dirty="0" err="1">
                <a:solidFill>
                  <a:schemeClr val="dk1"/>
                </a:solidFill>
              </a:rPr>
              <a:t>Entropy</a:t>
            </a:r>
            <a:r>
              <a:rPr lang="fr-FR" sz="1200" dirty="0">
                <a:solidFill>
                  <a:schemeClr val="dk1"/>
                </a:solidFill>
              </a:rPr>
              <a:t>, </a:t>
            </a:r>
            <a:r>
              <a:rPr lang="fr-FR" sz="1200" dirty="0" err="1">
                <a:solidFill>
                  <a:schemeClr val="dk1"/>
                </a:solidFill>
              </a:rPr>
              <a:t>saliency</a:t>
            </a:r>
            <a:r>
              <a:rPr lang="fr-FR" sz="1200" dirty="0">
                <a:solidFill>
                  <a:schemeClr val="dk1"/>
                </a:solidFill>
              </a:rPr>
              <a:t> </a:t>
            </a:r>
            <a:r>
              <a:rPr lang="fr-FR" sz="1200" dirty="0" err="1">
                <a:solidFill>
                  <a:schemeClr val="dk1"/>
                </a:solidFill>
              </a:rPr>
              <a:t>is</a:t>
            </a:r>
            <a:r>
              <a:rPr lang="fr-FR" sz="1200" dirty="0">
                <a:solidFill>
                  <a:schemeClr val="dk1"/>
                </a:solidFill>
              </a:rPr>
              <a:t> </a:t>
            </a:r>
            <a:r>
              <a:rPr lang="fr-FR" sz="1200" dirty="0" err="1">
                <a:solidFill>
                  <a:schemeClr val="dk1"/>
                </a:solidFill>
              </a:rPr>
              <a:t>diffused</a:t>
            </a:r>
            <a:r>
              <a:rPr lang="fr-FR" sz="1200" dirty="0">
                <a:solidFill>
                  <a:schemeClr val="dk1"/>
                </a:solidFill>
              </a:rPr>
              <a:t> →  </a:t>
            </a:r>
            <a:r>
              <a:rPr lang="fr-FR" sz="1200" b="1" dirty="0" err="1">
                <a:solidFill>
                  <a:schemeClr val="dk1"/>
                </a:solidFill>
              </a:rPr>
              <a:t>Exploratory</a:t>
            </a:r>
            <a:r>
              <a:rPr lang="fr-FR" sz="1200" dirty="0">
                <a:solidFill>
                  <a:schemeClr val="dk1"/>
                </a:solidFill>
              </a:rPr>
              <a:t> images</a:t>
            </a:r>
          </a:p>
          <a:p>
            <a:pPr marL="914400" lvl="1" indent="-317500">
              <a:spcBef>
                <a:spcPts val="1000"/>
              </a:spcBef>
              <a:buClr>
                <a:schemeClr val="dk1"/>
              </a:buClr>
              <a:buSzPts val="1400"/>
              <a:buFont typeface="Arial"/>
              <a:buChar char="-"/>
            </a:pPr>
            <a:endParaRPr lang="fr-FR" dirty="0">
              <a:solidFill>
                <a:schemeClr val="dk1"/>
              </a:solidFill>
            </a:endParaRPr>
          </a:p>
          <a:p>
            <a:pPr marL="1371600"/>
            <a:endParaRPr lang="fr-FR" sz="1200" dirty="0">
              <a:solidFill>
                <a:schemeClr val="dk1"/>
              </a:solidFill>
            </a:endParaRPr>
          </a:p>
          <a:p>
            <a:endParaRPr lang="fr-FR" dirty="0"/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1EE3BC2-943B-4792-B51C-E19840180CC9}"/>
              </a:ext>
            </a:extLst>
          </p:cNvPr>
          <p:cNvGrpSpPr/>
          <p:nvPr/>
        </p:nvGrpSpPr>
        <p:grpSpPr>
          <a:xfrm>
            <a:off x="783895" y="3079849"/>
            <a:ext cx="7287208" cy="2470571"/>
            <a:chOff x="783895" y="3079849"/>
            <a:chExt cx="7287208" cy="2470571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35529DE-0BDE-4377-A3D5-2DA2853BE5C7}"/>
                </a:ext>
              </a:extLst>
            </p:cNvPr>
            <p:cNvSpPr txBox="1"/>
            <p:nvPr/>
          </p:nvSpPr>
          <p:spPr>
            <a:xfrm>
              <a:off x="783895" y="3079849"/>
              <a:ext cx="728720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he </a:t>
              </a:r>
              <a:r>
                <a:rPr lang="fr-FR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shape</a:t>
              </a:r>
              <a:r>
                <a:rPr lang="fr-FR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information of the 3DGC</a:t>
              </a:r>
              <a:r>
                <a:rPr lang="fr-FR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dirty="0">
                  <a:solidFill>
                    <a:schemeClr val="dk1"/>
                  </a:solidFill>
                  <a:latin typeface="+mn-lt"/>
                  <a:cs typeface="Calibri" panose="020F0502020204030204" pitchFamily="34" charset="0"/>
                </a:rPr>
                <a:t>→</a:t>
              </a:r>
              <a:r>
                <a:rPr lang="fr-FR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Integrated in the expriment design.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 size of the </a:t>
              </a:r>
              <a:r>
                <a:rPr lang="fr-FR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visible surface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of 3DGC </a:t>
              </a:r>
              <a:r>
                <a:rPr lang="fr-FR" dirty="0">
                  <a:solidFill>
                    <a:schemeClr val="dk1"/>
                  </a:solidFill>
                  <a:cs typeface="Calibri" panose="020F0502020204030204" pitchFamily="34" charset="0"/>
                </a:rPr>
                <a:t>→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Consider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mask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that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depends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on the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viewing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conditions and 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apply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surface-</a:t>
              </a:r>
              <a:r>
                <a:rPr lang="fr-FR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wise</a:t>
              </a:r>
              <a:r>
                <a:rPr lang="fr-FR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ratio. </a:t>
              </a:r>
              <a:endParaRPr lang="fr-F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FB096E5-C4BC-4520-A303-5C3E0F1ABCB5}"/>
                </a:ext>
              </a:extLst>
            </p:cNvPr>
            <p:cNvGrpSpPr/>
            <p:nvPr/>
          </p:nvGrpSpPr>
          <p:grpSpPr>
            <a:xfrm>
              <a:off x="964115" y="4172252"/>
              <a:ext cx="6483574" cy="1378168"/>
              <a:chOff x="964115" y="4298087"/>
              <a:chExt cx="6483574" cy="1378168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10A10AB9-C4C6-4CE7-A0BC-9937B79427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597" r="9271"/>
              <a:stretch/>
            </p:blipFill>
            <p:spPr>
              <a:xfrm>
                <a:off x="5528345" y="4298087"/>
                <a:ext cx="1432297" cy="111693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488A1909-1B59-49B6-A704-8F7F29A1C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115" y="4365938"/>
                <a:ext cx="1814813" cy="1020833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0E429628-E69C-4AA6-A94A-18AC20648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7960" y="4365938"/>
                <a:ext cx="1865032" cy="1049081"/>
              </a:xfrm>
              <a:prstGeom prst="rect">
                <a:avLst/>
              </a:prstGeom>
            </p:spPr>
          </p:pic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DBFFFD4C-4D9D-4CB6-AE5B-7EF0DB34D5E9}"/>
                  </a:ext>
                </a:extLst>
              </p:cNvPr>
              <p:cNvSpPr txBox="1"/>
              <p:nvPr/>
            </p:nvSpPr>
            <p:spPr>
              <a:xfrm>
                <a:off x="5755845" y="5399256"/>
                <a:ext cx="16918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Visible surface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678EAE5-F41D-4BE8-85E1-95BB73CF135F}"/>
                  </a:ext>
                </a:extLst>
              </p:cNvPr>
              <p:cNvSpPr txBox="1"/>
              <p:nvPr/>
            </p:nvSpPr>
            <p:spPr>
              <a:xfrm>
                <a:off x="3569734" y="5399256"/>
                <a:ext cx="11047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/>
                  <a:t>Saliency</a:t>
                </a:r>
                <a:r>
                  <a:rPr lang="fr-FR" sz="1200" dirty="0"/>
                  <a:t> </a:t>
                </a:r>
                <a:r>
                  <a:rPr lang="fr-FR" sz="1200" dirty="0" err="1"/>
                  <a:t>map</a:t>
                </a:r>
                <a:endParaRPr lang="fr-FR" sz="1200" dirty="0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3E47723-4926-4448-B323-2DC3E5962D56}"/>
                  </a:ext>
                </a:extLst>
              </p:cNvPr>
              <p:cNvSpPr txBox="1"/>
              <p:nvPr/>
            </p:nvSpPr>
            <p:spPr>
              <a:xfrm>
                <a:off x="1538630" y="5386771"/>
                <a:ext cx="6447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Stimuli</a:t>
                </a:r>
              </a:p>
            </p:txBody>
          </p:sp>
        </p:grp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8CE628A-88AC-429E-91B5-BDF3394B9409}"/>
              </a:ext>
            </a:extLst>
          </p:cNvPr>
          <p:cNvSpPr txBox="1"/>
          <p:nvPr/>
        </p:nvSpPr>
        <p:spPr>
          <a:xfrm>
            <a:off x="783895" y="1166961"/>
            <a:ext cx="6149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>
              <a:buSzPts val="1600"/>
            </a:pP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Visual attention </a:t>
            </a:r>
            <a:r>
              <a:rPr lang="fr-FR" b="1" dirty="0" err="1">
                <a:solidFill>
                  <a:srgbClr val="008080"/>
                </a:solidFill>
                <a:cs typeface="Calibri" panose="020F0502020204030204" pitchFamily="34" charset="0"/>
              </a:rPr>
              <a:t>complexity</a:t>
            </a: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 in 2D </a:t>
            </a:r>
            <a:r>
              <a:rPr lang="fr-FR" b="1" dirty="0" err="1">
                <a:solidFill>
                  <a:srgbClr val="008080"/>
                </a:solidFill>
                <a:cs typeface="Calibri" panose="020F0502020204030204" pitchFamily="34" charset="0"/>
              </a:rPr>
              <a:t>context</a:t>
            </a: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31575A4-4F49-4E83-88CD-DADE1F675088}"/>
              </a:ext>
            </a:extLst>
          </p:cNvPr>
          <p:cNvSpPr txBox="1"/>
          <p:nvPr/>
        </p:nvSpPr>
        <p:spPr>
          <a:xfrm>
            <a:off x="783895" y="2685878"/>
            <a:ext cx="61495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>
              <a:buSzPts val="1600"/>
            </a:pPr>
            <a:r>
              <a:rPr lang="fr-FR" b="1" dirty="0" err="1">
                <a:solidFill>
                  <a:srgbClr val="008080"/>
                </a:solidFill>
                <a:cs typeface="Calibri" panose="020F0502020204030204" pitchFamily="34" charset="0"/>
              </a:rPr>
              <a:t>Adaption</a:t>
            </a: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 to the </a:t>
            </a:r>
            <a:r>
              <a:rPr lang="fr-FR" b="1" dirty="0" err="1">
                <a:solidFill>
                  <a:srgbClr val="008080"/>
                </a:solidFill>
                <a:cs typeface="Calibri" panose="020F0502020204030204" pitchFamily="34" charset="0"/>
              </a:rPr>
              <a:t>rendered</a:t>
            </a: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 3D </a:t>
            </a:r>
            <a:r>
              <a:rPr lang="fr-FR" b="1" dirty="0" err="1">
                <a:solidFill>
                  <a:srgbClr val="008080"/>
                </a:solidFill>
                <a:cs typeface="Calibri" panose="020F0502020204030204" pitchFamily="34" charset="0"/>
              </a:rPr>
              <a:t>objects</a:t>
            </a:r>
            <a:r>
              <a:rPr lang="fr-FR" b="1" dirty="0">
                <a:solidFill>
                  <a:srgbClr val="008080"/>
                </a:solidFill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70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8|0.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34132</TotalTime>
  <Words>1241</Words>
  <Application>Microsoft Office PowerPoint</Application>
  <PresentationFormat>Affichage à l'écran (4:3)</PresentationFormat>
  <Paragraphs>260</Paragraphs>
  <Slides>20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Arial en tete</vt:lpstr>
      <vt:lpstr>Calibri</vt:lpstr>
      <vt:lpstr>Cambria Math</vt:lpstr>
      <vt:lpstr>Liberation Sans</vt:lpstr>
      <vt:lpstr>lucida grande</vt:lpstr>
      <vt:lpstr>Wingdings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E18E421U</dc:creator>
  <cp:lastModifiedBy>E18E421U</cp:lastModifiedBy>
  <cp:revision>650</cp:revision>
  <dcterms:modified xsi:type="dcterms:W3CDTF">2020-12-17T18:16:09Z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2</vt:i4>
  </property>
  <property fmtid="{D5CDD505-2E9C-101B-9397-08002B2CF9AE}" pid="6" name="Notes">
    <vt:i4>41</vt:i4>
  </property>
  <property fmtid="{D5CDD505-2E9C-101B-9397-08002B2CF9AE}" pid="7" name="PresentationFormat">
    <vt:lpwstr>On-screen Show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41</vt:i4>
  </property>
</Properties>
</file>