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7" r:id="rId4"/>
    <p:sldId id="268" r:id="rId5"/>
    <p:sldId id="269" r:id="rId6"/>
    <p:sldId id="270" r:id="rId7"/>
    <p:sldId id="260" r:id="rId8"/>
    <p:sldId id="262" r:id="rId9"/>
    <p:sldId id="257" r:id="rId10"/>
    <p:sldId id="258" r:id="rId11"/>
    <p:sldId id="265" r:id="rId12"/>
    <p:sldId id="271" r:id="rId13"/>
    <p:sldId id="272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661C8D-1493-DD4D-B51C-B367D50A8918}" v="13" dt="2020-12-11T07:55:58.3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8"/>
    <p:restoredTop sz="94686"/>
  </p:normalViewPr>
  <p:slideViewPr>
    <p:cSldViewPr snapToGrid="0" snapToObjects="1">
      <p:cViewPr varScale="1">
        <p:scale>
          <a:sx n="128" d="100"/>
          <a:sy n="128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ez, Pablo (Nokia - ES/Madrid)" userId="097186de-2524-4fee-bc83-c830f7b8a490" providerId="ADAL" clId="{C6661C8D-1493-DD4D-B51C-B367D50A8918}"/>
    <pc:docChg chg="undo custSel addSld delSld modSld modShowInfo">
      <pc:chgData name="Perez, Pablo (Nokia - ES/Madrid)" userId="097186de-2524-4fee-bc83-c830f7b8a490" providerId="ADAL" clId="{C6661C8D-1493-DD4D-B51C-B367D50A8918}" dt="2020-12-11T07:55:59.804" v="2346" actId="20577"/>
      <pc:docMkLst>
        <pc:docMk/>
      </pc:docMkLst>
      <pc:sldChg chg="modSp mod">
        <pc:chgData name="Perez, Pablo (Nokia - ES/Madrid)" userId="097186de-2524-4fee-bc83-c830f7b8a490" providerId="ADAL" clId="{C6661C8D-1493-DD4D-B51C-B367D50A8918}" dt="2020-12-03T08:11:50.776" v="79" actId="20577"/>
        <pc:sldMkLst>
          <pc:docMk/>
          <pc:sldMk cId="1003663694" sldId="256"/>
        </pc:sldMkLst>
        <pc:spChg chg="mod">
          <ac:chgData name="Perez, Pablo (Nokia - ES/Madrid)" userId="097186de-2524-4fee-bc83-c830f7b8a490" providerId="ADAL" clId="{C6661C8D-1493-DD4D-B51C-B367D50A8918}" dt="2020-12-03T08:11:30.863" v="30" actId="20577"/>
          <ac:spMkLst>
            <pc:docMk/>
            <pc:sldMk cId="1003663694" sldId="256"/>
            <ac:spMk id="2" creationId="{EE4C5F98-1145-1041-8916-18D79D76B275}"/>
          </ac:spMkLst>
        </pc:spChg>
        <pc:spChg chg="mod">
          <ac:chgData name="Perez, Pablo (Nokia - ES/Madrid)" userId="097186de-2524-4fee-bc83-c830f7b8a490" providerId="ADAL" clId="{C6661C8D-1493-DD4D-B51C-B367D50A8918}" dt="2020-12-03T08:11:50.776" v="79" actId="20577"/>
          <ac:spMkLst>
            <pc:docMk/>
            <pc:sldMk cId="1003663694" sldId="256"/>
            <ac:spMk id="3" creationId="{94D8CE77-C94B-DC4D-A2EE-3B4ABA09A534}"/>
          </ac:spMkLst>
        </pc:spChg>
      </pc:sldChg>
      <pc:sldChg chg="modSp mod">
        <pc:chgData name="Perez, Pablo (Nokia - ES/Madrid)" userId="097186de-2524-4fee-bc83-c830f7b8a490" providerId="ADAL" clId="{C6661C8D-1493-DD4D-B51C-B367D50A8918}" dt="2020-12-03T08:42:26.203" v="975" actId="20577"/>
        <pc:sldMkLst>
          <pc:docMk/>
          <pc:sldMk cId="2558286540" sldId="257"/>
        </pc:sldMkLst>
        <pc:spChg chg="mod">
          <ac:chgData name="Perez, Pablo (Nokia - ES/Madrid)" userId="097186de-2524-4fee-bc83-c830f7b8a490" providerId="ADAL" clId="{C6661C8D-1493-DD4D-B51C-B367D50A8918}" dt="2020-12-03T08:42:26.203" v="975" actId="20577"/>
          <ac:spMkLst>
            <pc:docMk/>
            <pc:sldMk cId="2558286540" sldId="257"/>
            <ac:spMk id="2" creationId="{BA5182B2-F3BC-4D4A-91AD-746CC2A8A18E}"/>
          </ac:spMkLst>
        </pc:spChg>
      </pc:sldChg>
      <pc:sldChg chg="modSp mod">
        <pc:chgData name="Perez, Pablo (Nokia - ES/Madrid)" userId="097186de-2524-4fee-bc83-c830f7b8a490" providerId="ADAL" clId="{C6661C8D-1493-DD4D-B51C-B367D50A8918}" dt="2020-12-03T08:42:30.653" v="979" actId="20577"/>
        <pc:sldMkLst>
          <pc:docMk/>
          <pc:sldMk cId="4132582135" sldId="258"/>
        </pc:sldMkLst>
        <pc:spChg chg="mod">
          <ac:chgData name="Perez, Pablo (Nokia - ES/Madrid)" userId="097186de-2524-4fee-bc83-c830f7b8a490" providerId="ADAL" clId="{C6661C8D-1493-DD4D-B51C-B367D50A8918}" dt="2020-12-03T08:42:30.653" v="979" actId="20577"/>
          <ac:spMkLst>
            <pc:docMk/>
            <pc:sldMk cId="4132582135" sldId="258"/>
            <ac:spMk id="2" creationId="{5D1B8BE4-E6E6-3A4A-8A55-F05BF3638EA9}"/>
          </ac:spMkLst>
        </pc:spChg>
      </pc:sldChg>
      <pc:sldChg chg="addSp delSp modSp mod modClrScheme chgLayout">
        <pc:chgData name="Perez, Pablo (Nokia - ES/Madrid)" userId="097186de-2524-4fee-bc83-c830f7b8a490" providerId="ADAL" clId="{C6661C8D-1493-DD4D-B51C-B367D50A8918}" dt="2020-12-03T08:38:35.586" v="822" actId="20577"/>
        <pc:sldMkLst>
          <pc:docMk/>
          <pc:sldMk cId="4258601968" sldId="259"/>
        </pc:sldMkLst>
        <pc:spChg chg="mod ord">
          <ac:chgData name="Perez, Pablo (Nokia - ES/Madrid)" userId="097186de-2524-4fee-bc83-c830f7b8a490" providerId="ADAL" clId="{C6661C8D-1493-DD4D-B51C-B367D50A8918}" dt="2020-12-03T08:35:16.795" v="531" actId="20577"/>
          <ac:spMkLst>
            <pc:docMk/>
            <pc:sldMk cId="4258601968" sldId="259"/>
            <ac:spMk id="2" creationId="{8914F759-9A30-C749-9240-EDDC960E9FB3}"/>
          </ac:spMkLst>
        </pc:spChg>
        <pc:spChg chg="mod ord">
          <ac:chgData name="Perez, Pablo (Nokia - ES/Madrid)" userId="097186de-2524-4fee-bc83-c830f7b8a490" providerId="ADAL" clId="{C6661C8D-1493-DD4D-B51C-B367D50A8918}" dt="2020-12-03T08:38:35.586" v="822" actId="20577"/>
          <ac:spMkLst>
            <pc:docMk/>
            <pc:sldMk cId="4258601968" sldId="259"/>
            <ac:spMk id="3" creationId="{7CDEEAA3-21AF-E644-AF68-2727F162F673}"/>
          </ac:spMkLst>
        </pc:spChg>
        <pc:spChg chg="mod ord">
          <ac:chgData name="Perez, Pablo (Nokia - ES/Madrid)" userId="097186de-2524-4fee-bc83-c830f7b8a490" providerId="ADAL" clId="{C6661C8D-1493-DD4D-B51C-B367D50A8918}" dt="2020-12-03T08:34:55.369" v="520" actId="700"/>
          <ac:spMkLst>
            <pc:docMk/>
            <pc:sldMk cId="4258601968" sldId="259"/>
            <ac:spMk id="4" creationId="{7F951CE9-CDB2-F044-B0C2-A20C12951FA1}"/>
          </ac:spMkLst>
        </pc:spChg>
        <pc:spChg chg="mod ord">
          <ac:chgData name="Perez, Pablo (Nokia - ES/Madrid)" userId="097186de-2524-4fee-bc83-c830f7b8a490" providerId="ADAL" clId="{C6661C8D-1493-DD4D-B51C-B367D50A8918}" dt="2020-12-03T08:34:55.369" v="520" actId="700"/>
          <ac:spMkLst>
            <pc:docMk/>
            <pc:sldMk cId="4258601968" sldId="259"/>
            <ac:spMk id="5" creationId="{7BDF6740-F676-1A4C-98B7-374C2F2993E7}"/>
          </ac:spMkLst>
        </pc:spChg>
        <pc:spChg chg="mod ord">
          <ac:chgData name="Perez, Pablo (Nokia - ES/Madrid)" userId="097186de-2524-4fee-bc83-c830f7b8a490" providerId="ADAL" clId="{C6661C8D-1493-DD4D-B51C-B367D50A8918}" dt="2020-12-03T08:34:55.369" v="520" actId="700"/>
          <ac:spMkLst>
            <pc:docMk/>
            <pc:sldMk cId="4258601968" sldId="259"/>
            <ac:spMk id="6" creationId="{91BDFB6E-5C64-8745-8A0B-F6068996F5A4}"/>
          </ac:spMkLst>
        </pc:spChg>
        <pc:spChg chg="add del mod ord">
          <ac:chgData name="Perez, Pablo (Nokia - ES/Madrid)" userId="097186de-2524-4fee-bc83-c830f7b8a490" providerId="ADAL" clId="{C6661C8D-1493-DD4D-B51C-B367D50A8918}" dt="2020-12-03T08:34:55.369" v="520" actId="700"/>
          <ac:spMkLst>
            <pc:docMk/>
            <pc:sldMk cId="4258601968" sldId="259"/>
            <ac:spMk id="7" creationId="{F170562C-C4DF-2342-9B54-DA97A706491E}"/>
          </ac:spMkLst>
        </pc:spChg>
        <pc:spChg chg="add del mod">
          <ac:chgData name="Perez, Pablo (Nokia - ES/Madrid)" userId="097186de-2524-4fee-bc83-c830f7b8a490" providerId="ADAL" clId="{C6661C8D-1493-DD4D-B51C-B367D50A8918}" dt="2020-12-03T08:35:07.760" v="522"/>
          <ac:spMkLst>
            <pc:docMk/>
            <pc:sldMk cId="4258601968" sldId="259"/>
            <ac:spMk id="8" creationId="{BB0EAC01-A75F-3E47-A43A-1B8AB0164332}"/>
          </ac:spMkLst>
        </pc:spChg>
      </pc:sldChg>
      <pc:sldChg chg="add">
        <pc:chgData name="Perez, Pablo (Nokia - ES/Madrid)" userId="097186de-2524-4fee-bc83-c830f7b8a490" providerId="ADAL" clId="{C6661C8D-1493-DD4D-B51C-B367D50A8918}" dt="2020-12-03T08:53:22.675" v="1715"/>
        <pc:sldMkLst>
          <pc:docMk/>
          <pc:sldMk cId="1609216398" sldId="260"/>
        </pc:sldMkLst>
      </pc:sldChg>
      <pc:sldChg chg="del">
        <pc:chgData name="Perez, Pablo (Nokia - ES/Madrid)" userId="097186de-2524-4fee-bc83-c830f7b8a490" providerId="ADAL" clId="{C6661C8D-1493-DD4D-B51C-B367D50A8918}" dt="2020-12-03T08:42:45.255" v="980" actId="2696"/>
        <pc:sldMkLst>
          <pc:docMk/>
          <pc:sldMk cId="1699678630" sldId="260"/>
        </pc:sldMkLst>
      </pc:sldChg>
      <pc:sldChg chg="del">
        <pc:chgData name="Perez, Pablo (Nokia - ES/Madrid)" userId="097186de-2524-4fee-bc83-c830f7b8a490" providerId="ADAL" clId="{C6661C8D-1493-DD4D-B51C-B367D50A8918}" dt="2020-12-03T08:42:45.255" v="980" actId="2696"/>
        <pc:sldMkLst>
          <pc:docMk/>
          <pc:sldMk cId="889548730" sldId="261"/>
        </pc:sldMkLst>
      </pc:sldChg>
      <pc:sldChg chg="add">
        <pc:chgData name="Perez, Pablo (Nokia - ES/Madrid)" userId="097186de-2524-4fee-bc83-c830f7b8a490" providerId="ADAL" clId="{C6661C8D-1493-DD4D-B51C-B367D50A8918}" dt="2020-12-03T08:53:22.675" v="1715"/>
        <pc:sldMkLst>
          <pc:docMk/>
          <pc:sldMk cId="963332440" sldId="262"/>
        </pc:sldMkLst>
      </pc:sldChg>
      <pc:sldChg chg="del">
        <pc:chgData name="Perez, Pablo (Nokia - ES/Madrid)" userId="097186de-2524-4fee-bc83-c830f7b8a490" providerId="ADAL" clId="{C6661C8D-1493-DD4D-B51C-B367D50A8918}" dt="2020-12-03T08:42:45.255" v="980" actId="2696"/>
        <pc:sldMkLst>
          <pc:docMk/>
          <pc:sldMk cId="3329044514" sldId="262"/>
        </pc:sldMkLst>
      </pc:sldChg>
      <pc:sldChg chg="del">
        <pc:chgData name="Perez, Pablo (Nokia - ES/Madrid)" userId="097186de-2524-4fee-bc83-c830f7b8a490" providerId="ADAL" clId="{C6661C8D-1493-DD4D-B51C-B367D50A8918}" dt="2020-12-03T08:42:45.255" v="980" actId="2696"/>
        <pc:sldMkLst>
          <pc:docMk/>
          <pc:sldMk cId="4286563768" sldId="263"/>
        </pc:sldMkLst>
      </pc:sldChg>
      <pc:sldChg chg="del">
        <pc:chgData name="Perez, Pablo (Nokia - ES/Madrid)" userId="097186de-2524-4fee-bc83-c830f7b8a490" providerId="ADAL" clId="{C6661C8D-1493-DD4D-B51C-B367D50A8918}" dt="2020-12-03T08:42:45.255" v="980" actId="2696"/>
        <pc:sldMkLst>
          <pc:docMk/>
          <pc:sldMk cId="3732759542" sldId="264"/>
        </pc:sldMkLst>
      </pc:sldChg>
      <pc:sldChg chg="del">
        <pc:chgData name="Perez, Pablo (Nokia - ES/Madrid)" userId="097186de-2524-4fee-bc83-c830f7b8a490" providerId="ADAL" clId="{C6661C8D-1493-DD4D-B51C-B367D50A8918}" dt="2020-12-03T08:42:54.668" v="981" actId="2696"/>
        <pc:sldMkLst>
          <pc:docMk/>
          <pc:sldMk cId="3494817314" sldId="266"/>
        </pc:sldMkLst>
      </pc:sldChg>
      <pc:sldChg chg="new del">
        <pc:chgData name="Perez, Pablo (Nokia - ES/Madrid)" userId="097186de-2524-4fee-bc83-c830f7b8a490" providerId="ADAL" clId="{C6661C8D-1493-DD4D-B51C-B367D50A8918}" dt="2020-12-03T08:33:40.071" v="499" actId="2696"/>
        <pc:sldMkLst>
          <pc:docMk/>
          <pc:sldMk cId="1441235841" sldId="267"/>
        </pc:sldMkLst>
      </pc:sldChg>
      <pc:sldChg chg="modSp add mod">
        <pc:chgData name="Perez, Pablo (Nokia - ES/Madrid)" userId="097186de-2524-4fee-bc83-c830f7b8a490" providerId="ADAL" clId="{C6661C8D-1493-DD4D-B51C-B367D50A8918}" dt="2020-12-03T08:44:43.355" v="1053" actId="20577"/>
        <pc:sldMkLst>
          <pc:docMk/>
          <pc:sldMk cId="4176607283" sldId="267"/>
        </pc:sldMkLst>
        <pc:spChg chg="mod">
          <ac:chgData name="Perez, Pablo (Nokia - ES/Madrid)" userId="097186de-2524-4fee-bc83-c830f7b8a490" providerId="ADAL" clId="{C6661C8D-1493-DD4D-B51C-B367D50A8918}" dt="2020-12-03T08:35:21.931" v="537" actId="20577"/>
          <ac:spMkLst>
            <pc:docMk/>
            <pc:sldMk cId="4176607283" sldId="267"/>
            <ac:spMk id="2" creationId="{8914F759-9A30-C749-9240-EDDC960E9FB3}"/>
          </ac:spMkLst>
        </pc:spChg>
        <pc:spChg chg="mod">
          <ac:chgData name="Perez, Pablo (Nokia - ES/Madrid)" userId="097186de-2524-4fee-bc83-c830f7b8a490" providerId="ADAL" clId="{C6661C8D-1493-DD4D-B51C-B367D50A8918}" dt="2020-12-03T08:44:43.355" v="1053" actId="20577"/>
          <ac:spMkLst>
            <pc:docMk/>
            <pc:sldMk cId="4176607283" sldId="267"/>
            <ac:spMk id="3" creationId="{7CDEEAA3-21AF-E644-AF68-2727F162F673}"/>
          </ac:spMkLst>
        </pc:spChg>
      </pc:sldChg>
      <pc:sldChg chg="addSp modSp new mod">
        <pc:chgData name="Perez, Pablo (Nokia - ES/Madrid)" userId="097186de-2524-4fee-bc83-c830f7b8a490" providerId="ADAL" clId="{C6661C8D-1493-DD4D-B51C-B367D50A8918}" dt="2020-12-03T08:52:45.438" v="1714" actId="1076"/>
        <pc:sldMkLst>
          <pc:docMk/>
          <pc:sldMk cId="3799348810" sldId="268"/>
        </pc:sldMkLst>
        <pc:spChg chg="mod">
          <ac:chgData name="Perez, Pablo (Nokia - ES/Madrid)" userId="097186de-2524-4fee-bc83-c830f7b8a490" providerId="ADAL" clId="{C6661C8D-1493-DD4D-B51C-B367D50A8918}" dt="2020-12-03T08:44:48.226" v="1063" actId="20577"/>
          <ac:spMkLst>
            <pc:docMk/>
            <pc:sldMk cId="3799348810" sldId="268"/>
            <ac:spMk id="2" creationId="{8B7C7B65-FC7C-F543-9EF1-EF9B86AC7318}"/>
          </ac:spMkLst>
        </pc:spChg>
        <pc:spChg chg="mod">
          <ac:chgData name="Perez, Pablo (Nokia - ES/Madrid)" userId="097186de-2524-4fee-bc83-c830f7b8a490" providerId="ADAL" clId="{C6661C8D-1493-DD4D-B51C-B367D50A8918}" dt="2020-12-03T08:51:34.137" v="1619" actId="20577"/>
          <ac:spMkLst>
            <pc:docMk/>
            <pc:sldMk cId="3799348810" sldId="268"/>
            <ac:spMk id="3" creationId="{261D99B4-3C43-4A4D-9ABA-887CEB54842E}"/>
          </ac:spMkLst>
        </pc:spChg>
        <pc:spChg chg="add mod">
          <ac:chgData name="Perez, Pablo (Nokia - ES/Madrid)" userId="097186de-2524-4fee-bc83-c830f7b8a490" providerId="ADAL" clId="{C6661C8D-1493-DD4D-B51C-B367D50A8918}" dt="2020-12-03T08:52:45.438" v="1714" actId="1076"/>
          <ac:spMkLst>
            <pc:docMk/>
            <pc:sldMk cId="3799348810" sldId="268"/>
            <ac:spMk id="7" creationId="{0D5908B9-3B86-664D-9644-30FA5DC6AE09}"/>
          </ac:spMkLst>
        </pc:spChg>
      </pc:sldChg>
      <pc:sldChg chg="modSp new mod">
        <pc:chgData name="Perez, Pablo (Nokia - ES/Madrid)" userId="097186de-2524-4fee-bc83-c830f7b8a490" providerId="ADAL" clId="{C6661C8D-1493-DD4D-B51C-B367D50A8918}" dt="2020-12-11T07:55:59.804" v="2346" actId="20577"/>
        <pc:sldMkLst>
          <pc:docMk/>
          <pc:sldMk cId="2882185330" sldId="269"/>
        </pc:sldMkLst>
        <pc:spChg chg="mod">
          <ac:chgData name="Perez, Pablo (Nokia - ES/Madrid)" userId="097186de-2524-4fee-bc83-c830f7b8a490" providerId="ADAL" clId="{C6661C8D-1493-DD4D-B51C-B367D50A8918}" dt="2020-12-03T08:52:04.647" v="1693" actId="20577"/>
          <ac:spMkLst>
            <pc:docMk/>
            <pc:sldMk cId="2882185330" sldId="269"/>
            <ac:spMk id="2" creationId="{F425E46C-8DF6-1B4F-AD54-371AC2D35519}"/>
          </ac:spMkLst>
        </pc:spChg>
        <pc:spChg chg="mod">
          <ac:chgData name="Perez, Pablo (Nokia - ES/Madrid)" userId="097186de-2524-4fee-bc83-c830f7b8a490" providerId="ADAL" clId="{C6661C8D-1493-DD4D-B51C-B367D50A8918}" dt="2020-12-11T07:55:59.804" v="2346" actId="20577"/>
          <ac:spMkLst>
            <pc:docMk/>
            <pc:sldMk cId="2882185330" sldId="269"/>
            <ac:spMk id="3" creationId="{D4B20548-CA65-7A43-BF34-978D1D6CD4A8}"/>
          </ac:spMkLst>
        </pc:spChg>
      </pc:sldChg>
      <pc:sldChg chg="add">
        <pc:chgData name="Perez, Pablo (Nokia - ES/Madrid)" userId="097186de-2524-4fee-bc83-c830f7b8a490" providerId="ADAL" clId="{C6661C8D-1493-DD4D-B51C-B367D50A8918}" dt="2020-12-03T08:53:22.675" v="1715"/>
        <pc:sldMkLst>
          <pc:docMk/>
          <pc:sldMk cId="2140555169" sldId="270"/>
        </pc:sldMkLst>
      </pc:sldChg>
      <pc:sldChg chg="modSp new mod">
        <pc:chgData name="Perez, Pablo (Nokia - ES/Madrid)" userId="097186de-2524-4fee-bc83-c830f7b8a490" providerId="ADAL" clId="{C6661C8D-1493-DD4D-B51C-B367D50A8918}" dt="2020-12-03T08:59:38.113" v="2329" actId="20577"/>
        <pc:sldMkLst>
          <pc:docMk/>
          <pc:sldMk cId="2184897114" sldId="271"/>
        </pc:sldMkLst>
        <pc:spChg chg="mod">
          <ac:chgData name="Perez, Pablo (Nokia - ES/Madrid)" userId="097186de-2524-4fee-bc83-c830f7b8a490" providerId="ADAL" clId="{C6661C8D-1493-DD4D-B51C-B367D50A8918}" dt="2020-12-03T08:55:13.378" v="1755" actId="20577"/>
          <ac:spMkLst>
            <pc:docMk/>
            <pc:sldMk cId="2184897114" sldId="271"/>
            <ac:spMk id="2" creationId="{0009B815-5BD7-4749-960A-F147252736A8}"/>
          </ac:spMkLst>
        </pc:spChg>
        <pc:spChg chg="mod">
          <ac:chgData name="Perez, Pablo (Nokia - ES/Madrid)" userId="097186de-2524-4fee-bc83-c830f7b8a490" providerId="ADAL" clId="{C6661C8D-1493-DD4D-B51C-B367D50A8918}" dt="2020-12-03T08:59:38.113" v="2329" actId="20577"/>
          <ac:spMkLst>
            <pc:docMk/>
            <pc:sldMk cId="2184897114" sldId="271"/>
            <ac:spMk id="3" creationId="{AE64FB27-92E7-AA40-B920-7EDBB8DE7413}"/>
          </ac:spMkLst>
        </pc:spChg>
      </pc:sldChg>
      <pc:sldChg chg="add">
        <pc:chgData name="Perez, Pablo (Nokia - ES/Madrid)" userId="097186de-2524-4fee-bc83-c830f7b8a490" providerId="ADAL" clId="{C6661C8D-1493-DD4D-B51C-B367D50A8918}" dt="2020-12-03T08:59:54.379" v="2330"/>
        <pc:sldMkLst>
          <pc:docMk/>
          <pc:sldMk cId="3538577696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1A230-A881-AB46-93B3-1E9486DCAC49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AC487-E4CB-CD4E-97C3-8150846796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8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08B47-4444-AC4F-BA57-5167F81A0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5CD00E-0942-7E41-909A-346421CEC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A075EB-265E-274D-96F4-A401A0A56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8510-6C94-9546-ABA5-8A421DD3862D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FBFA72-2D7F-BA49-B66E-3275F540F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A77A32-5E49-464A-8F1F-FCB42234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7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4876D-5060-4A4B-A957-76F531C2D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0EAC24-C34B-3240-B2F8-3347CD67F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A41224-55FF-8D4D-83C6-AB8E3479A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2917-968A-BF4D-9706-102B03BFC352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5D84EA-3B66-B241-99B1-36FE17BFA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44ED0D-9718-5049-A7FF-8F2646287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86EAB8-81BB-2949-AEE0-8B572EA58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3CB16D-0B6B-7647-A73E-70AC0825D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28CA1F-F77A-2046-AA28-1CE09D48A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AAB8-D62A-E94F-B595-DC90DC32A789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DA284-1A91-1447-A0B4-AAE131626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441012-BCB4-D644-A4D4-4001C76F5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6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A437EC-F115-4249-B52A-31DA2D694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B57ECC-8CB8-6445-87ED-EEB44AAAF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76695E-FDE7-124C-BDD8-750F4F04D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920A-9157-544C-B34A-0AF4E2972429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9ED05F-278E-2D40-AF2F-3FAAF2003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56ADA5-8399-F843-A61A-7883DDAD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675334-D6AB-1A42-A73C-7BC7A047B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C9ADEF-AE16-7D40-A9C2-A3281F9B8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B64CC8-D6A6-5E44-9C04-2A60EE539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3A2D-E509-D049-9470-C770FF668495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C413D0-1C23-274E-8991-454C022B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2C1A3C-0186-804F-978F-3AF8B9926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7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F6547-E2F4-724B-9BF1-B4BE52506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62E9BB-215D-DF4E-BEF6-215AE302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C26D01-8BCC-1F41-AC02-0BD89A310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F8FE6D-6A33-584F-8229-2647B617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68EA-59F5-FD4E-884E-CF48486ED597}" type="datetime1">
              <a:rPr lang="es-ES" smtClean="0"/>
              <a:t>11/12/20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9FF20C-1F1E-6E43-9694-398C7D0CF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818BA6-4B0B-CD4D-9582-8EC99530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4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77E97-CD5F-2744-9CDB-508622CB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E695D0-68FD-324A-9812-F68CBB16C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667EFB-1240-0D4F-93FD-99B841009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39B3351-399D-BE44-A9EC-90D5D0F7A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65FA3A-DB2E-C847-A507-C6757E07E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C662A7-3DB5-394C-AAE4-33CBF5EF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1718-153E-C141-A031-4C4A35BC3E88}" type="datetime1">
              <a:rPr lang="es-ES" smtClean="0"/>
              <a:t>11/12/20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18B2764-270F-664B-8DAF-A8DAF61E3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0141D1D-B330-544C-8AA8-13956763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5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5188A0-FC50-9447-AA00-4CB6461C8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5228696-8038-2841-9814-B44513981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7030-7C25-8745-B340-48B233FBEF5E}" type="datetime1">
              <a:rPr lang="es-ES" smtClean="0"/>
              <a:t>11/12/20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420370-C747-1D46-9938-062EDF1F0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FD25C3B-18EB-9149-BFCB-AADBCEA0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2FA161C-2AC9-4A4F-A3C4-F71134291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BCF3-383B-D849-BFE4-DBBEAFE57F7F}" type="datetime1">
              <a:rPr lang="es-ES" smtClean="0"/>
              <a:t>11/12/20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31251B3-5291-DC40-919A-2F45FD5AD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E97B60C-9DB5-8D40-9940-6BF6FF99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7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03C99-9F7E-B749-A47B-10336B65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C48467-AB5B-E849-8FE6-0DE505408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C38A49-C7F0-5442-BDE0-20EF9EEB6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F28520-1368-FA4B-B150-0CA5372EE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55DB-16BB-2E43-8750-8800FAAB1CA1}" type="datetime1">
              <a:rPr lang="es-ES" smtClean="0"/>
              <a:t>11/12/20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F2D803-71BF-ED4C-B98C-F11929320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86ADEC-8642-154D-A59B-DDB42153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3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92CD67-8A48-4A4B-875F-38B1F8E9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08A1BE-3AB8-9D42-8AEF-C3618095A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380C1B-71CB-E348-98AC-B6AE4D6F5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791991-5ED2-BA40-894B-645E6A6F7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C598-0552-1B48-914F-9414BE70E30C}" type="datetime1">
              <a:rPr lang="es-ES" smtClean="0"/>
              <a:t>11/12/20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D4B348-FFA1-F94B-A81A-155D52A26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88D8D3-CFF0-D24C-A4A5-B187E7DF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6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2306D9-8393-E447-BCBC-8F5A3956E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306EA2-5EE8-374F-AF5E-D9CCFB370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ED3D05-F7AC-4149-8100-FD04941ADD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4CED-AD84-174E-9FE2-C7137133BC29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0679A1-8FAC-014C-94ED-6934D87A0C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89E01E-0460-8D43-A469-2A62D7F65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4E1CD-DE13-214B-8388-09E5DAD133AF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0C7EAC0-4394-8B47-A9C1-5A1D6851FD0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570" y="365125"/>
            <a:ext cx="1178230" cy="42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1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3C4ECEE-7037-FA42-A7A0-4C47E7E320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r="-2" b="-2"/>
          <a:stretch/>
        </p:blipFill>
        <p:spPr>
          <a:xfrm>
            <a:off x="20" y="10"/>
            <a:ext cx="5920598" cy="2130941"/>
          </a:xfrm>
          <a:custGeom>
            <a:avLst/>
            <a:gdLst>
              <a:gd name="connsiteX0" fmla="*/ 0 w 5920618"/>
              <a:gd name="connsiteY0" fmla="*/ 0 h 2130951"/>
              <a:gd name="connsiteX1" fmla="*/ 5920618 w 5920618"/>
              <a:gd name="connsiteY1" fmla="*/ 0 h 2130951"/>
              <a:gd name="connsiteX2" fmla="*/ 4933709 w 5920618"/>
              <a:gd name="connsiteY2" fmla="*/ 2130951 h 2130951"/>
              <a:gd name="connsiteX3" fmla="*/ 0 w 5920618"/>
              <a:gd name="connsiteY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0618" h="2130951">
                <a:moveTo>
                  <a:pt x="0" y="0"/>
                </a:moveTo>
                <a:lnTo>
                  <a:pt x="5920618" y="0"/>
                </a:lnTo>
                <a:lnTo>
                  <a:pt x="4933709" y="2130951"/>
                </a:lnTo>
                <a:lnTo>
                  <a:pt x="0" y="2130951"/>
                </a:lnTo>
                <a:close/>
              </a:path>
            </a:pathLst>
          </a:custGeom>
        </p:spPr>
      </p:pic>
      <p:sp>
        <p:nvSpPr>
          <p:cNvPr id="11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752" y="0"/>
            <a:ext cx="7084249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1728"/>
            <a:ext cx="7112212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4C5F98-1145-1041-8916-18D79D76B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10"/>
            <a:ext cx="9144000" cy="1355750"/>
          </a:xfrm>
        </p:spPr>
        <p:txBody>
          <a:bodyPr>
            <a:normAutofit/>
          </a:bodyPr>
          <a:lstStyle/>
          <a:p>
            <a:pPr algn="l"/>
            <a:r>
              <a:rPr lang="en-US" sz="5400" dirty="0"/>
              <a:t>IMG Work Plan - what’s next?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D8CE77-C94B-DC4D-A2EE-3B4ABA09A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8516"/>
            <a:ext cx="9144000" cy="911117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2020-12 – Online Plenary Meeting</a:t>
            </a:r>
          </a:p>
        </p:txBody>
      </p:sp>
    </p:spTree>
    <p:extLst>
      <p:ext uri="{BB962C8B-B14F-4D97-AF65-F5344CB8AC3E}">
        <p14:creationId xmlns:p14="http://schemas.microsoft.com/office/powerpoint/2010/main" val="1003663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B8BE4-E6E6-3A4A-8A55-F05BF3638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factors</a:t>
            </a:r>
            <a:br>
              <a:rPr lang="en-US" dirty="0"/>
            </a:br>
            <a:r>
              <a:rPr lang="en-US" sz="3600" dirty="0"/>
              <a:t>What we want(ed) to measure</a:t>
            </a:r>
            <a:endParaRPr lang="en-US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E23D0303-0FD5-7C41-8F34-07FCDC919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Audiovisual quality</a:t>
            </a:r>
            <a:r>
              <a:rPr lang="en-US" dirty="0"/>
              <a:t>. </a:t>
            </a:r>
          </a:p>
          <a:p>
            <a:pPr lvl="1"/>
            <a:r>
              <a:rPr lang="es-ES" dirty="0" err="1"/>
              <a:t>Subjective</a:t>
            </a:r>
            <a:r>
              <a:rPr lang="es-ES" dirty="0"/>
              <a:t> </a:t>
            </a:r>
            <a:r>
              <a:rPr lang="es-ES" dirty="0" err="1"/>
              <a:t>quality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audiovisual </a:t>
            </a:r>
            <a:r>
              <a:rPr lang="es-ES" dirty="0" err="1"/>
              <a:t>signal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perceived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user</a:t>
            </a:r>
            <a:r>
              <a:rPr lang="es-ES" dirty="0"/>
              <a:t>.</a:t>
            </a:r>
          </a:p>
          <a:p>
            <a:pPr lvl="1"/>
            <a:r>
              <a:rPr lang="es-ES" dirty="0" err="1"/>
              <a:t>Same</a:t>
            </a:r>
            <a:r>
              <a:rPr lang="es-ES" dirty="0"/>
              <a:t> concept as in </a:t>
            </a:r>
            <a:r>
              <a:rPr lang="es-ES" dirty="0" err="1"/>
              <a:t>most</a:t>
            </a:r>
            <a:r>
              <a:rPr lang="es-ES" dirty="0"/>
              <a:t> VQEG </a:t>
            </a:r>
            <a:r>
              <a:rPr lang="es-ES" dirty="0" err="1"/>
              <a:t>projects</a:t>
            </a:r>
            <a:r>
              <a:rPr lang="es-ES" dirty="0"/>
              <a:t>,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VR.</a:t>
            </a:r>
          </a:p>
          <a:p>
            <a:r>
              <a:rPr lang="es-ES" b="1" dirty="0" err="1"/>
              <a:t>Presence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”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sensation</a:t>
            </a:r>
            <a:r>
              <a:rPr lang="es-ES" dirty="0"/>
              <a:t> of </a:t>
            </a:r>
            <a:r>
              <a:rPr lang="es-ES" dirty="0" err="1"/>
              <a:t>being</a:t>
            </a:r>
            <a:r>
              <a:rPr lang="es-ES" dirty="0"/>
              <a:t> </a:t>
            </a:r>
            <a:r>
              <a:rPr lang="es-ES" dirty="0" err="1"/>
              <a:t>there</a:t>
            </a:r>
            <a:r>
              <a:rPr lang="es-ES" dirty="0"/>
              <a:t>”. </a:t>
            </a:r>
            <a:r>
              <a:rPr lang="es-ES" dirty="0" err="1"/>
              <a:t>Widely</a:t>
            </a:r>
            <a:r>
              <a:rPr lang="es-ES" dirty="0"/>
              <a:t> </a:t>
            </a:r>
            <a:r>
              <a:rPr lang="es-ES" dirty="0" err="1"/>
              <a:t>studied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experimental </a:t>
            </a:r>
            <a:r>
              <a:rPr lang="es-ES" dirty="0" err="1"/>
              <a:t>psychologists</a:t>
            </a:r>
            <a:r>
              <a:rPr lang="es-ES" dirty="0"/>
              <a:t> </a:t>
            </a:r>
            <a:r>
              <a:rPr lang="es-ES" dirty="0" err="1"/>
              <a:t>since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90’s</a:t>
            </a:r>
          </a:p>
          <a:p>
            <a:pPr lvl="1"/>
            <a:r>
              <a:rPr lang="en-US" dirty="0"/>
              <a:t>Lots of different questionnaires with lots of questions -&gt; need to focus</a:t>
            </a:r>
          </a:p>
          <a:p>
            <a:r>
              <a:rPr lang="en-US" b="1" dirty="0"/>
              <a:t>Sickness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big problem of VR systems. </a:t>
            </a:r>
          </a:p>
          <a:p>
            <a:r>
              <a:rPr lang="en-US" b="1" dirty="0"/>
              <a:t>Effectiveness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For task-based use cases: how effective the VR system is to accomplish the objectives of the task (compared to “real world”, compared to non-VR alternatives).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A5E314-FCE8-734E-89E3-8895B7BF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68EA-59F5-FD4E-884E-CF48486ED597}" type="datetime1">
              <a:rPr lang="es-ES" smtClean="0"/>
              <a:t>11/12/20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A6B72F-1685-5647-A44F-11AC7E0F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23A475-CE21-C248-A406-C0C6B434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82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E90977-DFBF-8B43-8FF4-C3B71D217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 summary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8EFFD2C0-2A36-2B4D-B1D3-06DC104B22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74153"/>
              </p:ext>
            </p:extLst>
          </p:nvPr>
        </p:nvGraphicFramePr>
        <p:xfrm>
          <a:off x="838200" y="1825624"/>
          <a:ext cx="10617925" cy="4323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654">
                  <a:extLst>
                    <a:ext uri="{9D8B030D-6E8A-4147-A177-3AD203B41FA5}">
                      <a16:colId xmlns:a16="http://schemas.microsoft.com/office/drawing/2014/main" val="2914622815"/>
                    </a:ext>
                  </a:extLst>
                </a:gridCol>
                <a:gridCol w="2774043">
                  <a:extLst>
                    <a:ext uri="{9D8B030D-6E8A-4147-A177-3AD203B41FA5}">
                      <a16:colId xmlns:a16="http://schemas.microsoft.com/office/drawing/2014/main" val="413643624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3878086140"/>
                    </a:ext>
                  </a:extLst>
                </a:gridCol>
                <a:gridCol w="1319348">
                  <a:extLst>
                    <a:ext uri="{9D8B030D-6E8A-4147-A177-3AD203B41FA5}">
                      <a16:colId xmlns:a16="http://schemas.microsoft.com/office/drawing/2014/main" val="3594424936"/>
                    </a:ext>
                  </a:extLst>
                </a:gridCol>
                <a:gridCol w="1358537">
                  <a:extLst>
                    <a:ext uri="{9D8B030D-6E8A-4147-A177-3AD203B41FA5}">
                      <a16:colId xmlns:a16="http://schemas.microsoft.com/office/drawing/2014/main" val="997567675"/>
                    </a:ext>
                  </a:extLst>
                </a:gridCol>
                <a:gridCol w="2168434">
                  <a:extLst>
                    <a:ext uri="{9D8B030D-6E8A-4147-A177-3AD203B41FA5}">
                      <a16:colId xmlns:a16="http://schemas.microsoft.com/office/drawing/2014/main" val="1093289554"/>
                    </a:ext>
                  </a:extLst>
                </a:gridCol>
              </a:tblGrid>
              <a:tr h="85233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Use case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Free navigation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Semantic navigation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Task-based evaluation possible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Interactivity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1828746"/>
                  </a:ext>
                </a:extLst>
              </a:tr>
              <a:tr h="852333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Uni-directional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Entertainment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36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✗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✗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3363186"/>
                  </a:ext>
                </a:extLst>
              </a:tr>
              <a:tr h="8523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Training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b="1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36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3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3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✗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8624011"/>
                  </a:ext>
                </a:extLst>
              </a:tr>
              <a:tr h="852333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Bidirectional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Machinery 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b="1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36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6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3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restricted</a:t>
                      </a:r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well-defined</a:t>
                      </a:r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32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5529860"/>
                  </a:ext>
                </a:extLst>
              </a:tr>
              <a:tr h="8523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Human communication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b="1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36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3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3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complex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(free conversation)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9440143"/>
                  </a:ext>
                </a:extLst>
              </a:tr>
            </a:tbl>
          </a:graphicData>
        </a:graphic>
      </p:graphicFrame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016CB1-ABE4-0842-93D0-BB5E03D9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920A-9157-544C-B34A-0AF4E2972429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BA90F1-83AD-394D-89C7-6320DA77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2CD57F-E150-ED4F-8C5C-0E934063B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49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9B815-5BD7-4749-960A-F14725273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 for a (post-)COVID era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64FB27-92E7-AA40-B920-7EDBB8DE7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Remote meetings</a:t>
            </a:r>
          </a:p>
          <a:p>
            <a:pPr lvl="1"/>
            <a:r>
              <a:rPr lang="en-US" dirty="0"/>
              <a:t>Zoom / Teams / etc.</a:t>
            </a:r>
          </a:p>
          <a:p>
            <a:pPr lvl="1"/>
            <a:r>
              <a:rPr lang="en-US" dirty="0"/>
              <a:t>Sub-use-cases: one-to-one / group meeting / presentation / classroom</a:t>
            </a:r>
          </a:p>
          <a:p>
            <a:pPr lvl="1"/>
            <a:r>
              <a:rPr lang="en-US" dirty="0"/>
              <a:t>(Not sure it is IMG, but we should mention it)</a:t>
            </a:r>
          </a:p>
          <a:p>
            <a:r>
              <a:rPr lang="en-US" dirty="0"/>
              <a:t>Immersive collaboration</a:t>
            </a:r>
          </a:p>
          <a:p>
            <a:pPr lvl="1"/>
            <a:r>
              <a:rPr lang="en-US" dirty="0"/>
              <a:t>The same, but within VR</a:t>
            </a:r>
          </a:p>
          <a:p>
            <a:pPr lvl="1"/>
            <a:r>
              <a:rPr lang="en-US" dirty="0"/>
              <a:t>Mozilla Hubs, Microsoft </a:t>
            </a:r>
            <a:r>
              <a:rPr lang="en-US" dirty="0" err="1"/>
              <a:t>Altspace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(This is definitely IMG!)</a:t>
            </a:r>
          </a:p>
          <a:p>
            <a:r>
              <a:rPr lang="en-US" dirty="0"/>
              <a:t>Augmented Reality</a:t>
            </a:r>
          </a:p>
          <a:p>
            <a:pPr lvl="1"/>
            <a:r>
              <a:rPr lang="en-US" dirty="0"/>
              <a:t>Apparently, next-gen AR glasses are coming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42A7AE-80EA-7244-BE38-743700D2B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920A-9157-544C-B34A-0AF4E2972429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D48339-330C-5E49-BA3C-26424A671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52560F-6AAC-FD41-8925-E03D43E0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97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C7B65-FC7C-F543-9EF1-EF9B86AC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1D99B4-3C43-4A4D-9ABA-887CEB548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Further analysis of the data from the common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“phase 2” of the test plan (long sequences)</a:t>
            </a:r>
          </a:p>
          <a:p>
            <a:pPr lvl="1"/>
            <a:r>
              <a:rPr lang="en-US" dirty="0"/>
              <a:t>ITU-T proposal: revise P.919 or make a new recommendation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 on task-based and/or interactive use cases</a:t>
            </a:r>
          </a:p>
          <a:p>
            <a:pPr lvl="1"/>
            <a:r>
              <a:rPr lang="en-US" dirty="0"/>
              <a:t>As per original work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Explore new use cases</a:t>
            </a:r>
          </a:p>
          <a:p>
            <a:pPr lvl="1"/>
            <a:r>
              <a:rPr lang="en-US" dirty="0"/>
              <a:t>E.g. immersive collaboration</a:t>
            </a:r>
          </a:p>
          <a:p>
            <a:pPr lvl="1"/>
            <a:r>
              <a:rPr lang="en-US" dirty="0"/>
              <a:t>(COVID-19!)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4EFC38-30A8-C947-84A0-80A19128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920A-9157-544C-B34A-0AF4E2972429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72AC0F-0320-7F4C-B4F2-8549724DE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01729-D6EC-4140-90BD-1C5BA11F8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13</a:t>
            </a:fld>
            <a:endParaRPr lang="en-U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D5908B9-3B86-664D-9644-30FA5DC6AE09}"/>
              </a:ext>
            </a:extLst>
          </p:cNvPr>
          <p:cNvSpPr/>
          <p:nvPr/>
        </p:nvSpPr>
        <p:spPr>
          <a:xfrm rot="20226647">
            <a:off x="5949655" y="4120273"/>
            <a:ext cx="4407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Non-exclusive!</a:t>
            </a:r>
          </a:p>
        </p:txBody>
      </p:sp>
    </p:spTree>
    <p:extLst>
      <p:ext uri="{BB962C8B-B14F-4D97-AF65-F5344CB8AC3E}">
        <p14:creationId xmlns:p14="http://schemas.microsoft.com/office/powerpoint/2010/main" val="353857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14F759-9A30-C749-9240-EDDC960E9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(1/2)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DEEAA3-21AF-E644-AF68-2727F162F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Madrid 1H-2018</a:t>
            </a:r>
          </a:p>
          <a:p>
            <a:pPr lvl="1"/>
            <a:r>
              <a:rPr lang="en-US" dirty="0"/>
              <a:t>(re-)start joint work.</a:t>
            </a:r>
          </a:p>
          <a:p>
            <a:pPr lvl="1"/>
            <a:r>
              <a:rPr lang="en-US" dirty="0"/>
              <a:t>focus not only on audiovisual quality of “entertainment” 360 video, but extending the scope to:</a:t>
            </a:r>
          </a:p>
          <a:p>
            <a:pPr lvl="2"/>
            <a:r>
              <a:rPr lang="en-US" dirty="0"/>
              <a:t>”Video with a task” (</a:t>
            </a:r>
            <a:r>
              <a:rPr lang="en-US" dirty="0" err="1"/>
              <a:t>e.g</a:t>
            </a:r>
            <a:r>
              <a:rPr lang="en-US" dirty="0"/>
              <a:t>, training)</a:t>
            </a:r>
          </a:p>
          <a:p>
            <a:pPr lvl="2"/>
            <a:r>
              <a:rPr lang="en-US" dirty="0"/>
              <a:t>“Video (or VR) with interactivity” (e.g. operating a crane, talking to people)</a:t>
            </a:r>
          </a:p>
          <a:p>
            <a:pPr lvl="2"/>
            <a:r>
              <a:rPr lang="en-US" dirty="0"/>
              <a:t>Evaluating beyond “video quality” (e.g. presence)</a:t>
            </a:r>
          </a:p>
          <a:p>
            <a:r>
              <a:rPr lang="en-US" dirty="0"/>
              <a:t>Mountain View 2H-2018</a:t>
            </a:r>
          </a:p>
          <a:p>
            <a:pPr lvl="1"/>
            <a:r>
              <a:rPr lang="en-US" dirty="0"/>
              <a:t>Consider use case of </a:t>
            </a:r>
            <a:r>
              <a:rPr lang="en-US" b="1" dirty="0"/>
              <a:t>360-degree video for joint work</a:t>
            </a:r>
            <a:r>
              <a:rPr lang="en-US" dirty="0"/>
              <a:t> (“entertainment use case”)</a:t>
            </a:r>
          </a:p>
          <a:p>
            <a:pPr lvl="1"/>
            <a:r>
              <a:rPr lang="en-US" dirty="0"/>
              <a:t>VQEG-IMG / ITU-T Q13/12 collaboration for P.360-VR (subjective evaluation of 360-degree video)</a:t>
            </a:r>
          </a:p>
          <a:p>
            <a:pPr lvl="1"/>
            <a:r>
              <a:rPr lang="en-US" dirty="0"/>
              <a:t>Develop a methodology. Validate through cross-lab testing</a:t>
            </a:r>
          </a:p>
          <a:p>
            <a:pPr lvl="1"/>
            <a:endParaRPr lang="en-U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951CE9-CDB2-F044-B0C2-A20C12951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920A-9157-544C-B34A-0AF4E2972429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DF6740-F676-1A4C-98B7-374C2F299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BDFB6E-5C64-8745-8A0B-F6068996F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0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14F759-9A30-C749-9240-EDDC960E9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(2/2)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DEEAA3-21AF-E644-AF68-2727F162F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Berlin 1H-2019</a:t>
            </a:r>
          </a:p>
          <a:p>
            <a:pPr lvl="1"/>
            <a:r>
              <a:rPr lang="en-US" dirty="0"/>
              <a:t>Presented strategy for short sequences (10-30s) and long sequences (&gt; 30s)</a:t>
            </a:r>
          </a:p>
          <a:p>
            <a:pPr lvl="1"/>
            <a:r>
              <a:rPr lang="en-US" dirty="0"/>
              <a:t>Decided to focus on short sequences for P.360-VR</a:t>
            </a:r>
          </a:p>
          <a:p>
            <a:pPr lvl="2"/>
            <a:r>
              <a:rPr lang="en-US" dirty="0"/>
              <a:t>Audiovisual Quality</a:t>
            </a:r>
          </a:p>
          <a:p>
            <a:pPr lvl="2"/>
            <a:r>
              <a:rPr lang="en-US" dirty="0"/>
              <a:t>Simulator Sickness</a:t>
            </a:r>
          </a:p>
          <a:p>
            <a:pPr lvl="2"/>
            <a:r>
              <a:rPr lang="en-US" dirty="0"/>
              <a:t>Exploration Behavior</a:t>
            </a:r>
          </a:p>
          <a:p>
            <a:r>
              <a:rPr lang="en-US" dirty="0"/>
              <a:t>Shenzhen 2H-2019</a:t>
            </a:r>
          </a:p>
          <a:p>
            <a:pPr lvl="1"/>
            <a:r>
              <a:rPr lang="en-US" dirty="0"/>
              <a:t>Kick-off test campaign (short sequences)</a:t>
            </a:r>
          </a:p>
          <a:p>
            <a:r>
              <a:rPr lang="en-US" dirty="0"/>
              <a:t>Online 1H-2020</a:t>
            </a:r>
          </a:p>
          <a:p>
            <a:pPr lvl="1"/>
            <a:r>
              <a:rPr lang="en-US" dirty="0"/>
              <a:t>Present test results</a:t>
            </a:r>
          </a:p>
          <a:p>
            <a:r>
              <a:rPr lang="en-US" dirty="0"/>
              <a:t>Online 2H-2020</a:t>
            </a:r>
          </a:p>
          <a:p>
            <a:pPr lvl="1"/>
            <a:r>
              <a:rPr lang="en-US" dirty="0"/>
              <a:t>Present conclusions and ITU-T P.919</a:t>
            </a:r>
          </a:p>
          <a:p>
            <a:pPr lvl="1"/>
            <a:r>
              <a:rPr lang="en-US" dirty="0"/>
              <a:t>Large experiment: further analysis is possible</a:t>
            </a:r>
          </a:p>
          <a:p>
            <a:endParaRPr lang="en-U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951CE9-CDB2-F044-B0C2-A20C12951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920A-9157-544C-B34A-0AF4E2972429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DF6740-F676-1A4C-98B7-374C2F299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BDFB6E-5C64-8745-8A0B-F6068996F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0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C7B65-FC7C-F543-9EF1-EF9B86AC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1D99B4-3C43-4A4D-9ABA-887CEB548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Further analysis of the data from the common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“phase 2” of the test plan (long sequences)</a:t>
            </a:r>
          </a:p>
          <a:p>
            <a:pPr lvl="1"/>
            <a:r>
              <a:rPr lang="en-US" dirty="0"/>
              <a:t>ITU-T proposal: revise P.919 or make a new recommendation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 on task-based and/or interactive use cases</a:t>
            </a:r>
          </a:p>
          <a:p>
            <a:pPr lvl="1"/>
            <a:r>
              <a:rPr lang="en-US" dirty="0"/>
              <a:t>As per original work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Explore new use cases</a:t>
            </a:r>
          </a:p>
          <a:p>
            <a:pPr lvl="1"/>
            <a:r>
              <a:rPr lang="en-US" dirty="0"/>
              <a:t>E.g. immersive collaboration</a:t>
            </a:r>
          </a:p>
          <a:p>
            <a:pPr lvl="1"/>
            <a:r>
              <a:rPr lang="en-US" dirty="0"/>
              <a:t>(COVID-19!)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4EFC38-30A8-C947-84A0-80A19128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920A-9157-544C-B34A-0AF4E2972429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72AC0F-0320-7F4C-B4F2-8549724DE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01729-D6EC-4140-90BD-1C5BA11F8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4</a:t>
            </a:fld>
            <a:endParaRPr lang="en-U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D5908B9-3B86-664D-9644-30FA5DC6AE09}"/>
              </a:ext>
            </a:extLst>
          </p:cNvPr>
          <p:cNvSpPr/>
          <p:nvPr/>
        </p:nvSpPr>
        <p:spPr>
          <a:xfrm rot="20226647">
            <a:off x="5949655" y="4120273"/>
            <a:ext cx="4407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Non-exclusive!</a:t>
            </a:r>
          </a:p>
        </p:txBody>
      </p:sp>
    </p:spTree>
    <p:extLst>
      <p:ext uri="{BB962C8B-B14F-4D97-AF65-F5344CB8AC3E}">
        <p14:creationId xmlns:p14="http://schemas.microsoft.com/office/powerpoint/2010/main" val="379934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25E46C-8DF6-1B4F-AD54-371AC2D35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Cross-lab experiment: pending analysis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B20548-CA65-7A43-BF34-978D1D6CD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Subject bias</a:t>
            </a:r>
          </a:p>
          <a:p>
            <a:r>
              <a:rPr lang="en-US" dirty="0"/>
              <a:t>Outlier detection methods</a:t>
            </a:r>
          </a:p>
          <a:p>
            <a:r>
              <a:rPr lang="en-US" dirty="0"/>
              <a:t>Exploration behaviors &lt;--&gt; Quality scores</a:t>
            </a:r>
          </a:p>
          <a:p>
            <a:r>
              <a:rPr lang="es-ES" dirty="0" err="1"/>
              <a:t>Comparing</a:t>
            </a:r>
            <a:r>
              <a:rPr lang="es-ES" dirty="0"/>
              <a:t> </a:t>
            </a:r>
            <a:r>
              <a:rPr lang="es-ES" dirty="0" err="1"/>
              <a:t>different</a:t>
            </a:r>
            <a:r>
              <a:rPr lang="es-ES" dirty="0"/>
              <a:t> </a:t>
            </a:r>
            <a:r>
              <a:rPr lang="es-ES" dirty="0" err="1"/>
              <a:t>methods</a:t>
            </a:r>
            <a:r>
              <a:rPr lang="es-ES" dirty="0"/>
              <a:t> - </a:t>
            </a:r>
            <a:r>
              <a:rPr lang="es-ES" dirty="0" err="1"/>
              <a:t>challenges</a:t>
            </a:r>
            <a:endParaRPr lang="en-U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CE42F8-D786-CB49-A261-5C90B24A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920A-9157-544C-B34A-0AF4E2972429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16E321-FE63-084F-992A-BD1398455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656EDD-8834-9649-BB8B-49092CA0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8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14F759-9A30-C749-9240-EDDC960E9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Long Sequences</a:t>
            </a:r>
            <a:br>
              <a:rPr lang="en-US" b="1" dirty="0"/>
            </a:br>
            <a:r>
              <a:rPr lang="en-US" dirty="0"/>
              <a:t>Introduction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DEEAA3-21AF-E644-AF68-2727F162F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Definition: a short (2-10 minutes) </a:t>
            </a:r>
            <a:r>
              <a:rPr lang="en-US" b="1" dirty="0"/>
              <a:t>full</a:t>
            </a:r>
            <a:r>
              <a:rPr lang="en-US" dirty="0"/>
              <a:t> content item</a:t>
            </a:r>
          </a:p>
          <a:p>
            <a:pPr lvl="1"/>
            <a:r>
              <a:rPr lang="en-US" dirty="0"/>
              <a:t>Probably &gt;90% of 360VR relevant content</a:t>
            </a:r>
          </a:p>
          <a:p>
            <a:r>
              <a:rPr lang="en-US" dirty="0"/>
              <a:t>Useful for </a:t>
            </a:r>
            <a:r>
              <a:rPr lang="en-US" i="1" dirty="0"/>
              <a:t>content immersive</a:t>
            </a:r>
            <a:r>
              <a:rPr lang="en-US" dirty="0"/>
              <a:t> evaluation [Pinson </a:t>
            </a:r>
            <a:r>
              <a:rPr lang="en-US" i="1" dirty="0"/>
              <a:t>et al</a:t>
            </a:r>
            <a:r>
              <a:rPr lang="en-US" dirty="0"/>
              <a:t>. 2014]</a:t>
            </a:r>
          </a:p>
          <a:p>
            <a:r>
              <a:rPr lang="en-US" dirty="0"/>
              <a:t>In-sequence evaluation</a:t>
            </a:r>
          </a:p>
          <a:p>
            <a:pPr lvl="1"/>
            <a:r>
              <a:rPr lang="en-US" dirty="0"/>
              <a:t>Single-Stimulus Continuous Quality Evaluation</a:t>
            </a:r>
          </a:p>
          <a:p>
            <a:pPr lvl="1"/>
            <a:r>
              <a:rPr lang="en-US" i="1" dirty="0"/>
              <a:t>Single-Stimulus Discrete Quality Evaluation</a:t>
            </a:r>
            <a:r>
              <a:rPr lang="en-US" dirty="0"/>
              <a:t> (aka CIETI) [Gutiérrez </a:t>
            </a:r>
            <a:r>
              <a:rPr lang="en-US" i="1" dirty="0"/>
              <a:t>et al.</a:t>
            </a:r>
            <a:r>
              <a:rPr lang="en-US" dirty="0"/>
              <a:t> 2011]</a:t>
            </a:r>
          </a:p>
          <a:p>
            <a:pPr lvl="1"/>
            <a:r>
              <a:rPr lang="en-US" dirty="0"/>
              <a:t>None! (control group)</a:t>
            </a:r>
          </a:p>
          <a:p>
            <a:r>
              <a:rPr lang="en-US" dirty="0"/>
              <a:t>Post-sequence evaluation</a:t>
            </a:r>
          </a:p>
          <a:p>
            <a:pPr lvl="1"/>
            <a:r>
              <a:rPr lang="en-US" dirty="0"/>
              <a:t>Audiovisual Quality (ACR?)</a:t>
            </a:r>
          </a:p>
          <a:p>
            <a:pPr lvl="1"/>
            <a:r>
              <a:rPr lang="en-US" dirty="0"/>
              <a:t>Presence</a:t>
            </a:r>
          </a:p>
          <a:p>
            <a:pPr lvl="1"/>
            <a:r>
              <a:rPr lang="en-US" dirty="0"/>
              <a:t>Simulator Sickness</a:t>
            </a:r>
          </a:p>
          <a:p>
            <a:pPr lvl="1"/>
            <a:r>
              <a:rPr lang="en-US" dirty="0"/>
              <a:t>Task effectiveness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951CE9-CDB2-F044-B0C2-A20C12951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920A-9157-544C-B34A-0AF4E2972429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DF6740-F676-1A4C-98B7-374C2F299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BDFB6E-5C64-8745-8A0B-F6068996F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5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C61DF3-E2D9-A441-8D15-ABAC2F5C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Long Sequences</a:t>
            </a:r>
            <a:br>
              <a:rPr lang="en-US" dirty="0"/>
            </a:br>
            <a:r>
              <a:rPr lang="en-US" dirty="0"/>
              <a:t>In-Sequence Evaluation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DC3C99-E85E-A243-A739-4EA2286E9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Why?</a:t>
            </a:r>
            <a:r>
              <a:rPr lang="en-US" sz="2400" dirty="0"/>
              <a:t> Evaluate several impairments in context</a:t>
            </a:r>
          </a:p>
          <a:p>
            <a:r>
              <a:rPr lang="en-US" sz="2400" b="1" dirty="0"/>
              <a:t>What</a:t>
            </a:r>
            <a:r>
              <a:rPr lang="en-US" sz="2400" dirty="0"/>
              <a:t> to test?</a:t>
            </a:r>
          </a:p>
          <a:p>
            <a:pPr lvl="1"/>
            <a:r>
              <a:rPr lang="en-US" sz="2000" dirty="0"/>
              <a:t>Compare methods (SSCQE/SSDQE) to see which (if any) propose for P.360-VR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Are artifacts detected in the same places and evaluated similarly?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How does methodology impact post-experience evaluation?</a:t>
            </a:r>
          </a:p>
          <a:p>
            <a:r>
              <a:rPr lang="en-US" sz="2400" b="1" dirty="0"/>
              <a:t>How</a:t>
            </a:r>
            <a:r>
              <a:rPr lang="en-US" sz="2400" dirty="0"/>
              <a:t> to test?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58D20D-A0A5-A845-AC28-15E87A53C0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DA2920A-9157-544C-B34A-0AF4E2972429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BCAF2A-0874-014A-ACA6-8ED91AB91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A059BE-A22C-AC40-8744-A1F0D903F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7</a:t>
            </a:fld>
            <a:endParaRPr lang="en-US"/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6BF9A7C7-52BF-7D4E-8E63-94755ECD0A96}"/>
              </a:ext>
            </a:extLst>
          </p:cNvPr>
          <p:cNvGrpSpPr/>
          <p:nvPr/>
        </p:nvGrpSpPr>
        <p:grpSpPr>
          <a:xfrm>
            <a:off x="1204850" y="3726554"/>
            <a:ext cx="9330266" cy="1152733"/>
            <a:chOff x="1096362" y="4083015"/>
            <a:chExt cx="9330266" cy="1152733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A1024942-26F2-6C4B-96D8-D1D224378946}"/>
                </a:ext>
              </a:extLst>
            </p:cNvPr>
            <p:cNvSpPr/>
            <p:nvPr/>
          </p:nvSpPr>
          <p:spPr>
            <a:xfrm>
              <a:off x="2112362" y="4705170"/>
              <a:ext cx="1727200" cy="530578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HRC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235EF56A-1D27-D840-AE55-E1DE1D7A3079}"/>
                </a:ext>
              </a:extLst>
            </p:cNvPr>
            <p:cNvSpPr/>
            <p:nvPr/>
          </p:nvSpPr>
          <p:spPr>
            <a:xfrm>
              <a:off x="3839562" y="4705170"/>
              <a:ext cx="702733" cy="5305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HR</a:t>
              </a:r>
              <a:endParaRPr lang="en-US" b="1" dirty="0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4F09EC87-85F5-6244-B6E7-5DF01A7E5363}"/>
                </a:ext>
              </a:extLst>
            </p:cNvPr>
            <p:cNvSpPr/>
            <p:nvPr/>
          </p:nvSpPr>
          <p:spPr>
            <a:xfrm>
              <a:off x="4542295" y="4705170"/>
              <a:ext cx="1727200" cy="530578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HRC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CB4DAC1A-95F2-094C-900D-638EFF2FAECC}"/>
                </a:ext>
              </a:extLst>
            </p:cNvPr>
            <p:cNvSpPr/>
            <p:nvPr/>
          </p:nvSpPr>
          <p:spPr>
            <a:xfrm>
              <a:off x="6269495" y="4705170"/>
              <a:ext cx="702733" cy="5305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HR</a:t>
              </a:r>
              <a:endParaRPr lang="en-US" b="1" dirty="0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47AFADAB-B617-2047-A03A-7D1BF54C0735}"/>
                </a:ext>
              </a:extLst>
            </p:cNvPr>
            <p:cNvSpPr/>
            <p:nvPr/>
          </p:nvSpPr>
          <p:spPr>
            <a:xfrm>
              <a:off x="6972228" y="4705170"/>
              <a:ext cx="1727200" cy="530578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accent2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HRC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F5C7A74D-05F6-B14D-BD26-91455B406AD1}"/>
                </a:ext>
              </a:extLst>
            </p:cNvPr>
            <p:cNvSpPr/>
            <p:nvPr/>
          </p:nvSpPr>
          <p:spPr>
            <a:xfrm>
              <a:off x="8699428" y="4705170"/>
              <a:ext cx="702733" cy="5305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HR</a:t>
              </a:r>
              <a:endParaRPr lang="en-US" b="1" dirty="0"/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E5BC942B-3DC3-9F42-A7CE-E62DEC10C5A1}"/>
                </a:ext>
              </a:extLst>
            </p:cNvPr>
            <p:cNvSpPr/>
            <p:nvPr/>
          </p:nvSpPr>
          <p:spPr>
            <a:xfrm>
              <a:off x="1096362" y="4705170"/>
              <a:ext cx="1016000" cy="53057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HR</a:t>
              </a:r>
              <a:endParaRPr lang="en-US" b="1" dirty="0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5308A549-A30A-A44C-AC38-B3CF56D18E17}"/>
                </a:ext>
              </a:extLst>
            </p:cNvPr>
            <p:cNvSpPr/>
            <p:nvPr/>
          </p:nvSpPr>
          <p:spPr>
            <a:xfrm>
              <a:off x="9410628" y="4705170"/>
              <a:ext cx="1016000" cy="53057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HR</a:t>
              </a:r>
              <a:endParaRPr lang="en-US" b="1" dirty="0"/>
            </a:p>
          </p:txBody>
        </p:sp>
        <p:cxnSp>
          <p:nvCxnSpPr>
            <p:cNvPr id="17" name="Conector recto de flecha 16">
              <a:extLst>
                <a:ext uri="{FF2B5EF4-FFF2-40B4-BE49-F238E27FC236}">
                  <a16:creationId xmlns:a16="http://schemas.microsoft.com/office/drawing/2014/main" id="{B15A6F26-4E44-4040-B2F0-236B75E875B1}"/>
                </a:ext>
              </a:extLst>
            </p:cNvPr>
            <p:cNvCxnSpPr/>
            <p:nvPr/>
          </p:nvCxnSpPr>
          <p:spPr>
            <a:xfrm>
              <a:off x="4542295" y="4494508"/>
              <a:ext cx="1727200" cy="0"/>
            </a:xfrm>
            <a:prstGeom prst="straightConnector1">
              <a:avLst/>
            </a:prstGeom>
            <a:ln w="254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953CCF58-F5EC-B047-AF35-485E4518CD6E}"/>
                </a:ext>
              </a:extLst>
            </p:cNvPr>
            <p:cNvCxnSpPr>
              <a:cxnSpLocks/>
            </p:cNvCxnSpPr>
            <p:nvPr/>
          </p:nvCxnSpPr>
          <p:spPr>
            <a:xfrm>
              <a:off x="6269495" y="4494508"/>
              <a:ext cx="702733" cy="0"/>
            </a:xfrm>
            <a:prstGeom prst="straightConnector1">
              <a:avLst/>
            </a:prstGeom>
            <a:ln w="254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685CFAFB-8A93-D545-AEB9-22DA4D40BEDC}"/>
                </a:ext>
              </a:extLst>
            </p:cNvPr>
            <p:cNvSpPr txBox="1"/>
            <p:nvPr/>
          </p:nvSpPr>
          <p:spPr>
            <a:xfrm>
              <a:off x="5207430" y="4099181"/>
              <a:ext cx="681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20s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3D318950-8EA8-964F-A6D2-2972212BD7EF}"/>
                </a:ext>
              </a:extLst>
            </p:cNvPr>
            <p:cNvSpPr txBox="1"/>
            <p:nvPr/>
          </p:nvSpPr>
          <p:spPr>
            <a:xfrm>
              <a:off x="6302646" y="4083015"/>
              <a:ext cx="681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5s</a:t>
              </a:r>
            </a:p>
          </p:txBody>
        </p:sp>
      </p:grp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52395E28-FC99-B440-8956-8E660D656D1D}"/>
              </a:ext>
            </a:extLst>
          </p:cNvPr>
          <p:cNvCxnSpPr>
            <a:cxnSpLocks/>
          </p:cNvCxnSpPr>
          <p:nvPr/>
        </p:nvCxnSpPr>
        <p:spPr>
          <a:xfrm>
            <a:off x="1204850" y="5194562"/>
            <a:ext cx="9330266" cy="0"/>
          </a:xfrm>
          <a:prstGeom prst="straightConnector1">
            <a:avLst/>
          </a:prstGeom>
          <a:ln w="254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7CEEF924-7BED-3043-B376-3EE6C749D99D}"/>
              </a:ext>
            </a:extLst>
          </p:cNvPr>
          <p:cNvCxnSpPr>
            <a:cxnSpLocks/>
          </p:cNvCxnSpPr>
          <p:nvPr/>
        </p:nvCxnSpPr>
        <p:spPr>
          <a:xfrm>
            <a:off x="1204850" y="5672426"/>
            <a:ext cx="9330266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1D942F11-6236-EE41-9B22-01EB9DA380E3}"/>
              </a:ext>
            </a:extLst>
          </p:cNvPr>
          <p:cNvCxnSpPr>
            <a:cxnSpLocks/>
          </p:cNvCxnSpPr>
          <p:nvPr/>
        </p:nvCxnSpPr>
        <p:spPr>
          <a:xfrm>
            <a:off x="1204850" y="6176963"/>
            <a:ext cx="933026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xplosión 1 29">
            <a:extLst>
              <a:ext uri="{FF2B5EF4-FFF2-40B4-BE49-F238E27FC236}">
                <a16:creationId xmlns:a16="http://schemas.microsoft.com/office/drawing/2014/main" id="{4420F2F4-96E6-5A43-8DB9-CD6513E0FC75}"/>
              </a:ext>
            </a:extLst>
          </p:cNvPr>
          <p:cNvSpPr/>
          <p:nvPr/>
        </p:nvSpPr>
        <p:spPr>
          <a:xfrm>
            <a:off x="3835830" y="5352127"/>
            <a:ext cx="927172" cy="628569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VOTE</a:t>
            </a:r>
          </a:p>
        </p:txBody>
      </p:sp>
      <p:sp>
        <p:nvSpPr>
          <p:cNvPr id="32" name="Explosión 1 31">
            <a:extLst>
              <a:ext uri="{FF2B5EF4-FFF2-40B4-BE49-F238E27FC236}">
                <a16:creationId xmlns:a16="http://schemas.microsoft.com/office/drawing/2014/main" id="{D0EB742F-1497-4A4C-B3EB-469C49868318}"/>
              </a:ext>
            </a:extLst>
          </p:cNvPr>
          <p:cNvSpPr/>
          <p:nvPr/>
        </p:nvSpPr>
        <p:spPr>
          <a:xfrm>
            <a:off x="6336511" y="5335338"/>
            <a:ext cx="927172" cy="628569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VOTE</a:t>
            </a:r>
          </a:p>
        </p:txBody>
      </p:sp>
      <p:sp>
        <p:nvSpPr>
          <p:cNvPr id="33" name="Explosión 1 32">
            <a:extLst>
              <a:ext uri="{FF2B5EF4-FFF2-40B4-BE49-F238E27FC236}">
                <a16:creationId xmlns:a16="http://schemas.microsoft.com/office/drawing/2014/main" id="{1BF9DD8B-FB02-E743-906D-06D10EA78A6A}"/>
              </a:ext>
            </a:extLst>
          </p:cNvPr>
          <p:cNvSpPr/>
          <p:nvPr/>
        </p:nvSpPr>
        <p:spPr>
          <a:xfrm>
            <a:off x="8724110" y="5352126"/>
            <a:ext cx="927172" cy="628569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VOTE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8FC6644E-0055-E149-B87E-C71D822D7C07}"/>
              </a:ext>
            </a:extLst>
          </p:cNvPr>
          <p:cNvSpPr txBox="1"/>
          <p:nvPr/>
        </p:nvSpPr>
        <p:spPr>
          <a:xfrm>
            <a:off x="4502619" y="5009896"/>
            <a:ext cx="1924013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continuous voting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5FB90B4C-0F39-184D-A2DA-1E17B8213F20}"/>
              </a:ext>
            </a:extLst>
          </p:cNvPr>
          <p:cNvSpPr txBox="1"/>
          <p:nvPr/>
        </p:nvSpPr>
        <p:spPr>
          <a:xfrm>
            <a:off x="277677" y="5020294"/>
            <a:ext cx="927173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SSCQE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A2A7900-1AAF-9545-9F55-E7D2935441BF}"/>
              </a:ext>
            </a:extLst>
          </p:cNvPr>
          <p:cNvSpPr txBox="1"/>
          <p:nvPr/>
        </p:nvSpPr>
        <p:spPr>
          <a:xfrm>
            <a:off x="273659" y="5464956"/>
            <a:ext cx="927173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SSDQE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579CE4AA-0042-D941-979F-F33D7381A09E}"/>
              </a:ext>
            </a:extLst>
          </p:cNvPr>
          <p:cNvSpPr txBox="1"/>
          <p:nvPr/>
        </p:nvSpPr>
        <p:spPr>
          <a:xfrm>
            <a:off x="273658" y="5976353"/>
            <a:ext cx="927173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dirty="0"/>
              <a:t>Control</a:t>
            </a:r>
          </a:p>
        </p:txBody>
      </p:sp>
      <p:sp>
        <p:nvSpPr>
          <p:cNvPr id="41" name="Recortar rectángulo de una esquina 40">
            <a:extLst>
              <a:ext uri="{FF2B5EF4-FFF2-40B4-BE49-F238E27FC236}">
                <a16:creationId xmlns:a16="http://schemas.microsoft.com/office/drawing/2014/main" id="{E2C99F5B-8093-1542-9222-A93182B2BC2D}"/>
              </a:ext>
            </a:extLst>
          </p:cNvPr>
          <p:cNvSpPr/>
          <p:nvPr/>
        </p:nvSpPr>
        <p:spPr>
          <a:xfrm>
            <a:off x="10806698" y="5020294"/>
            <a:ext cx="927172" cy="1325391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Post-</a:t>
            </a:r>
            <a:r>
              <a:rPr lang="en-US" dirty="0" err="1"/>
              <a:t>Seq</a:t>
            </a:r>
            <a:r>
              <a:rPr lang="en-US" dirty="0"/>
              <a:t> </a:t>
            </a:r>
            <a:r>
              <a:rPr lang="en-US" dirty="0" err="1"/>
              <a:t>Eval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1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0D36AF-E984-364D-B284-CD3ED7DDA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Long Sequences</a:t>
            </a:r>
            <a:br>
              <a:rPr lang="en-US" b="1" dirty="0"/>
            </a:br>
            <a:r>
              <a:rPr lang="en-US" dirty="0"/>
              <a:t>Post-Sequence Evaluation</a:t>
            </a:r>
            <a:endParaRPr lang="en-US" b="1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6896FCC3-0CA0-2B49-868F-93DD361312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Verification -&gt; Targeted at P.360-VR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32A80CBF-D936-A144-AB21-FF9F5CA216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Audiovisual Quality</a:t>
            </a:r>
          </a:p>
          <a:p>
            <a:pPr lvl="1"/>
            <a:r>
              <a:rPr lang="en-US" dirty="0"/>
              <a:t>ACR question (for the whole seq.)</a:t>
            </a:r>
          </a:p>
          <a:p>
            <a:r>
              <a:rPr lang="en-US" dirty="0"/>
              <a:t>Presence</a:t>
            </a:r>
          </a:p>
          <a:p>
            <a:pPr lvl="1"/>
            <a:r>
              <a:rPr lang="en-US" dirty="0"/>
              <a:t>Questionnaire from state of the art (to be defined)</a:t>
            </a:r>
          </a:p>
          <a:p>
            <a:pPr lvl="1"/>
            <a:r>
              <a:rPr lang="en-US" dirty="0"/>
              <a:t>How to process / interpret</a:t>
            </a:r>
          </a:p>
          <a:p>
            <a:r>
              <a:rPr lang="en-US" dirty="0"/>
              <a:t>Simulator Sickness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B4E322CE-D45A-2C48-8899-6C6BD8504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Exploration -&gt; Future standards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FD59A506-5587-E247-8895-89DBE880CF2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Audiovisual Quality</a:t>
            </a:r>
          </a:p>
          <a:p>
            <a:pPr lvl="1"/>
            <a:r>
              <a:rPr lang="en-US" dirty="0"/>
              <a:t>Multiple items to develop a compound index (as in SSQ)</a:t>
            </a:r>
          </a:p>
          <a:p>
            <a:r>
              <a:rPr lang="en-US" dirty="0"/>
              <a:t>Task-based evaluation</a:t>
            </a:r>
          </a:p>
          <a:p>
            <a:pPr lvl="1"/>
            <a:r>
              <a:rPr lang="en-US" dirty="0"/>
              <a:t>Questions about the video content</a:t>
            </a:r>
          </a:p>
          <a:p>
            <a:pPr lvl="1"/>
            <a:r>
              <a:rPr lang="en-US" dirty="0"/>
              <a:t>Used to compare the impact of subjective methodology in the experience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5D372C-8107-F049-B7DA-0FD747ED7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920A-9157-544C-B34A-0AF4E2972429}" type="datetime1">
              <a:rPr lang="es-ES" smtClean="0"/>
              <a:t>11/12/20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77C6E-C27E-B54B-B9ED-294CD3A4F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A8DDC7-88B3-1546-8E30-C60E58B2A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32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5182B2-F3BC-4D4A-91AD-746CC2A8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use cases and project scope</a:t>
            </a:r>
            <a:br>
              <a:rPr lang="en-US" dirty="0"/>
            </a:br>
            <a:r>
              <a:rPr lang="en-US" dirty="0"/>
              <a:t>(summary)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F93F5E75-0EE4-7A4C-8821-42DA3A4F93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55817"/>
            <a:ext cx="5181600" cy="372114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Unidirectional use cases (360 video)</a:t>
            </a:r>
          </a:p>
          <a:p>
            <a:pPr lvl="1"/>
            <a:r>
              <a:rPr lang="en-US" dirty="0"/>
              <a:t>Entertainment</a:t>
            </a:r>
          </a:p>
          <a:p>
            <a:pPr lvl="1"/>
            <a:r>
              <a:rPr lang="en-US" dirty="0"/>
              <a:t>Training (task-oriented)</a:t>
            </a:r>
          </a:p>
          <a:p>
            <a:r>
              <a:rPr lang="en-US" dirty="0"/>
              <a:t>Bidirectional use cases (interactive)</a:t>
            </a:r>
          </a:p>
          <a:p>
            <a:pPr lvl="1"/>
            <a:r>
              <a:rPr lang="en-US" dirty="0"/>
              <a:t>Machinery control (person to machine)</a:t>
            </a:r>
          </a:p>
          <a:p>
            <a:pPr lvl="1"/>
            <a:r>
              <a:rPr lang="en-US" dirty="0"/>
              <a:t>Personal communication (person to person)</a:t>
            </a:r>
          </a:p>
          <a:p>
            <a:pPr lvl="2"/>
            <a:endParaRPr lang="en-US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0D1584F6-3639-AE4D-B037-C42303028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55817"/>
            <a:ext cx="5181600" cy="372114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DB of source 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Characterize / classify source 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quality factors to measure and how to do it (subjective methodology)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Establish conditions / impairments whose effect in </a:t>
            </a:r>
            <a:r>
              <a:rPr lang="en-US" dirty="0" err="1"/>
              <a:t>QoE</a:t>
            </a:r>
            <a:r>
              <a:rPr lang="en-US" dirty="0"/>
              <a:t> we want to assess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Generate a dataset of subjective results for 1-4.</a:t>
            </a:r>
          </a:p>
          <a:p>
            <a:r>
              <a:rPr lang="en-US" dirty="0"/>
              <a:t>For the Use Cases that we want to cover</a:t>
            </a:r>
          </a:p>
          <a:p>
            <a:pPr lvl="1"/>
            <a:r>
              <a:rPr lang="en-US" dirty="0"/>
              <a:t>First phase: unidirectional (360 video)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63828D-3672-C24D-AEBC-E2DE0CAA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424E-BBFC-B845-B13B-19C55EA7F947}" type="datetime1">
              <a:rPr lang="es-ES" smtClean="0"/>
              <a:t>11/12/20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3145A2-32DC-8241-B038-9F187E37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15FF55-7F4D-ED4F-A1DE-6C0D725E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9</a:t>
            </a:fld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7550688-EE36-1A44-B068-4113A2FCA16D}"/>
              </a:ext>
            </a:extLst>
          </p:cNvPr>
          <p:cNvSpPr txBox="1"/>
          <p:nvPr/>
        </p:nvSpPr>
        <p:spPr>
          <a:xfrm>
            <a:off x="838200" y="1815737"/>
            <a:ext cx="51816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Use cases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69BADAE-9FA6-DA45-8A57-F2179922DFAF}"/>
              </a:ext>
            </a:extLst>
          </p:cNvPr>
          <p:cNvSpPr txBox="1"/>
          <p:nvPr/>
        </p:nvSpPr>
        <p:spPr>
          <a:xfrm>
            <a:off x="6172200" y="1842420"/>
            <a:ext cx="51816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Project scope</a:t>
            </a:r>
          </a:p>
        </p:txBody>
      </p:sp>
    </p:spTree>
    <p:extLst>
      <p:ext uri="{BB962C8B-B14F-4D97-AF65-F5344CB8AC3E}">
        <p14:creationId xmlns:p14="http://schemas.microsoft.com/office/powerpoint/2010/main" val="25582865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972</Words>
  <Application>Microsoft Macintosh PowerPoint</Application>
  <PresentationFormat>Panorámica</PresentationFormat>
  <Paragraphs>209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IMG Work Plan - what’s next?</vt:lpstr>
      <vt:lpstr>Recap (1/2)</vt:lpstr>
      <vt:lpstr>Recap (2/2)</vt:lpstr>
      <vt:lpstr>Now what?</vt:lpstr>
      <vt:lpstr>Cross-lab experiment: pending analysis</vt:lpstr>
      <vt:lpstr>Long Sequences Introduction</vt:lpstr>
      <vt:lpstr>Long Sequences In-Sequence Evaluation</vt:lpstr>
      <vt:lpstr>Long Sequences Post-Sequence Evaluation</vt:lpstr>
      <vt:lpstr>Initial use cases and project scope (summary)</vt:lpstr>
      <vt:lpstr>Quality factors What we want(ed) to measure</vt:lpstr>
      <vt:lpstr>Use cases summary</vt:lpstr>
      <vt:lpstr>Use cases for a (post-)COVID era</vt:lpstr>
      <vt:lpstr>Now what?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IMG Use Cases and Work Plan</dc:title>
  <dc:creator>Perez, Pablo (Nokia - ES/Madrid)</dc:creator>
  <cp:lastModifiedBy>Perez, Pablo (Nokia - ES/Madrid)</cp:lastModifiedBy>
  <cp:revision>12</cp:revision>
  <dcterms:created xsi:type="dcterms:W3CDTF">2018-05-18T10:27:04Z</dcterms:created>
  <dcterms:modified xsi:type="dcterms:W3CDTF">2020-12-11T07:56:18Z</dcterms:modified>
</cp:coreProperties>
</file>