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33" r:id="rId5"/>
    <p:sldId id="1485" r:id="rId6"/>
    <p:sldId id="334" r:id="rId7"/>
    <p:sldId id="354" r:id="rId8"/>
    <p:sldId id="361" r:id="rId9"/>
    <p:sldId id="1491" r:id="rId10"/>
    <p:sldId id="363" r:id="rId11"/>
    <p:sldId id="1490" r:id="rId12"/>
    <p:sldId id="1489"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peng Zang" initials="YZ" lastIdx="17" clrIdx="0">
    <p:extLst>
      <p:ext uri="{19B8F6BF-5375-455C-9EA6-DF929625EA0E}">
        <p15:presenceInfo xmlns:p15="http://schemas.microsoft.com/office/powerpoint/2012/main" userId="Yunpeng Z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6"/>
    <a:srgbClr val="373D42"/>
    <a:srgbClr val="333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D89B1-F6B5-4743-B503-4DDF4B99E87D}" v="13" dt="2020-12-15T20:11:39.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1" autoAdjust="0"/>
    <p:restoredTop sz="85297" autoAdjust="0"/>
  </p:normalViewPr>
  <p:slideViewPr>
    <p:cSldViewPr snapToGrid="0" snapToObjects="1">
      <p:cViewPr varScale="1">
        <p:scale>
          <a:sx n="106" d="100"/>
          <a:sy n="106" d="100"/>
        </p:scale>
        <p:origin x="630" y="96"/>
      </p:cViewPr>
      <p:guideLst/>
    </p:cSldViewPr>
  </p:slideViewPr>
  <p:notesTextViewPr>
    <p:cViewPr>
      <p:scale>
        <a:sx n="125" d="100"/>
        <a:sy n="125" d="100"/>
      </p:scale>
      <p:origin x="0" y="0"/>
    </p:cViewPr>
  </p:notesTextViewPr>
  <p:notesViewPr>
    <p:cSldViewPr snapToGrid="0" snapToObjects="1">
      <p:cViewPr varScale="1">
        <p:scale>
          <a:sx n="68" d="100"/>
          <a:sy n="68" d="100"/>
        </p:scale>
        <p:origin x="322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npeng Zang" userId="08da9a99-9fee-4404-8934-be311e6e3d29" providerId="ADAL" clId="{340D89B1-F6B5-4743-B503-4DDF4B99E87D}"/>
    <pc:docChg chg="undo custSel modSld">
      <pc:chgData name="Yunpeng Zang" userId="08da9a99-9fee-4404-8934-be311e6e3d29" providerId="ADAL" clId="{340D89B1-F6B5-4743-B503-4DDF4B99E87D}" dt="2020-12-15T20:15:14.751" v="756" actId="1076"/>
      <pc:docMkLst>
        <pc:docMk/>
      </pc:docMkLst>
      <pc:sldChg chg="addSp delSp modSp">
        <pc:chgData name="Yunpeng Zang" userId="08da9a99-9fee-4404-8934-be311e6e3d29" providerId="ADAL" clId="{340D89B1-F6B5-4743-B503-4DDF4B99E87D}" dt="2020-12-14T19:50:23.912" v="88" actId="20577"/>
        <pc:sldMkLst>
          <pc:docMk/>
          <pc:sldMk cId="1899609529" sldId="334"/>
        </pc:sldMkLst>
        <pc:spChg chg="mod">
          <ac:chgData name="Yunpeng Zang" userId="08da9a99-9fee-4404-8934-be311e6e3d29" providerId="ADAL" clId="{340D89B1-F6B5-4743-B503-4DDF4B99E87D}" dt="2020-12-14T19:50:23.912" v="88" actId="20577"/>
          <ac:spMkLst>
            <pc:docMk/>
            <pc:sldMk cId="1899609529" sldId="334"/>
            <ac:spMk id="6" creationId="{1B26EA78-1986-4634-ADDC-DD898B8F893C}"/>
          </ac:spMkLst>
        </pc:spChg>
        <pc:spChg chg="mod">
          <ac:chgData name="Yunpeng Zang" userId="08da9a99-9fee-4404-8934-be311e6e3d29" providerId="ADAL" clId="{340D89B1-F6B5-4743-B503-4DDF4B99E87D}" dt="2020-12-14T19:48:04.495" v="85" actId="1076"/>
          <ac:spMkLst>
            <pc:docMk/>
            <pc:sldMk cId="1899609529" sldId="334"/>
            <ac:spMk id="22" creationId="{6EF5EF41-9D13-409C-8F98-5983FF4BEE4E}"/>
          </ac:spMkLst>
        </pc:spChg>
        <pc:picChg chg="del">
          <ac:chgData name="Yunpeng Zang" userId="08da9a99-9fee-4404-8934-be311e6e3d29" providerId="ADAL" clId="{340D89B1-F6B5-4743-B503-4DDF4B99E87D}" dt="2020-12-14T19:45:17.511" v="77" actId="478"/>
          <ac:picMkLst>
            <pc:docMk/>
            <pc:sldMk cId="1899609529" sldId="334"/>
            <ac:picMk id="4" creationId="{E62FF009-B0D9-482E-A165-951C5D94640F}"/>
          </ac:picMkLst>
        </pc:picChg>
        <pc:picChg chg="add mod">
          <ac:chgData name="Yunpeng Zang" userId="08da9a99-9fee-4404-8934-be311e6e3d29" providerId="ADAL" clId="{340D89B1-F6B5-4743-B503-4DDF4B99E87D}" dt="2020-12-14T19:45:33.496" v="82" actId="1076"/>
          <ac:picMkLst>
            <pc:docMk/>
            <pc:sldMk cId="1899609529" sldId="334"/>
            <ac:picMk id="5" creationId="{50E216EA-9C52-422B-BC2A-2282560B2841}"/>
          </ac:picMkLst>
        </pc:picChg>
      </pc:sldChg>
      <pc:sldChg chg="delSp modSp">
        <pc:chgData name="Yunpeng Zang" userId="08da9a99-9fee-4404-8934-be311e6e3d29" providerId="ADAL" clId="{340D89B1-F6B5-4743-B503-4DDF4B99E87D}" dt="2020-12-14T20:14:17.718" v="203" actId="6549"/>
        <pc:sldMkLst>
          <pc:docMk/>
          <pc:sldMk cId="3254226858" sldId="354"/>
        </pc:sldMkLst>
        <pc:spChg chg="mod">
          <ac:chgData name="Yunpeng Zang" userId="08da9a99-9fee-4404-8934-be311e6e3d29" providerId="ADAL" clId="{340D89B1-F6B5-4743-B503-4DDF4B99E87D}" dt="2020-12-14T20:14:17.718" v="203" actId="6549"/>
          <ac:spMkLst>
            <pc:docMk/>
            <pc:sldMk cId="3254226858" sldId="354"/>
            <ac:spMk id="4" creationId="{52C1A8FB-2307-4D32-8ED3-0F5F9BCD1D3B}"/>
          </ac:spMkLst>
        </pc:spChg>
        <pc:spChg chg="del">
          <ac:chgData name="Yunpeng Zang" userId="08da9a99-9fee-4404-8934-be311e6e3d29" providerId="ADAL" clId="{340D89B1-F6B5-4743-B503-4DDF4B99E87D}" dt="2020-12-14T19:11:02.427" v="0" actId="478"/>
          <ac:spMkLst>
            <pc:docMk/>
            <pc:sldMk cId="3254226858" sldId="354"/>
            <ac:spMk id="8" creationId="{75274185-F151-4D14-91BA-C0D9966FB826}"/>
          </ac:spMkLst>
        </pc:spChg>
        <pc:spChg chg="del">
          <ac:chgData name="Yunpeng Zang" userId="08da9a99-9fee-4404-8934-be311e6e3d29" providerId="ADAL" clId="{340D89B1-F6B5-4743-B503-4DDF4B99E87D}" dt="2020-12-14T19:11:02.427" v="0" actId="478"/>
          <ac:spMkLst>
            <pc:docMk/>
            <pc:sldMk cId="3254226858" sldId="354"/>
            <ac:spMk id="24" creationId="{D936B4EC-2CF6-40BC-B5FA-3474E8C7D9E4}"/>
          </ac:spMkLst>
        </pc:spChg>
        <pc:spChg chg="del">
          <ac:chgData name="Yunpeng Zang" userId="08da9a99-9fee-4404-8934-be311e6e3d29" providerId="ADAL" clId="{340D89B1-F6B5-4743-B503-4DDF4B99E87D}" dt="2020-12-14T19:11:02.427" v="0" actId="478"/>
          <ac:spMkLst>
            <pc:docMk/>
            <pc:sldMk cId="3254226858" sldId="354"/>
            <ac:spMk id="25" creationId="{62A84402-E965-44A1-8B8A-32BF015FEF98}"/>
          </ac:spMkLst>
        </pc:spChg>
        <pc:spChg chg="del">
          <ac:chgData name="Yunpeng Zang" userId="08da9a99-9fee-4404-8934-be311e6e3d29" providerId="ADAL" clId="{340D89B1-F6B5-4743-B503-4DDF4B99E87D}" dt="2020-12-14T19:11:02.427" v="0" actId="478"/>
          <ac:spMkLst>
            <pc:docMk/>
            <pc:sldMk cId="3254226858" sldId="354"/>
            <ac:spMk id="26" creationId="{93EED385-E873-451E-A6DD-3F0782B0AB23}"/>
          </ac:spMkLst>
        </pc:spChg>
        <pc:spChg chg="del">
          <ac:chgData name="Yunpeng Zang" userId="08da9a99-9fee-4404-8934-be311e6e3d29" providerId="ADAL" clId="{340D89B1-F6B5-4743-B503-4DDF4B99E87D}" dt="2020-12-14T19:11:02.427" v="0" actId="478"/>
          <ac:spMkLst>
            <pc:docMk/>
            <pc:sldMk cId="3254226858" sldId="354"/>
            <ac:spMk id="28" creationId="{A5B70728-ECD7-42BC-90D5-53ACF1B50465}"/>
          </ac:spMkLst>
        </pc:spChg>
        <pc:spChg chg="del">
          <ac:chgData name="Yunpeng Zang" userId="08da9a99-9fee-4404-8934-be311e6e3d29" providerId="ADAL" clId="{340D89B1-F6B5-4743-B503-4DDF4B99E87D}" dt="2020-12-14T19:11:02.427" v="0" actId="478"/>
          <ac:spMkLst>
            <pc:docMk/>
            <pc:sldMk cId="3254226858" sldId="354"/>
            <ac:spMk id="29" creationId="{5FC63829-7ABD-45C4-AF79-08F44BBB40A5}"/>
          </ac:spMkLst>
        </pc:spChg>
      </pc:sldChg>
      <pc:sldChg chg="addSp delSp modSp">
        <pc:chgData name="Yunpeng Zang" userId="08da9a99-9fee-4404-8934-be311e6e3d29" providerId="ADAL" clId="{340D89B1-F6B5-4743-B503-4DDF4B99E87D}" dt="2020-12-15T20:13:01.089" v="755" actId="27636"/>
        <pc:sldMkLst>
          <pc:docMk/>
          <pc:sldMk cId="2607433175" sldId="1489"/>
        </pc:sldMkLst>
        <pc:spChg chg="mod">
          <ac:chgData name="Yunpeng Zang" userId="08da9a99-9fee-4404-8934-be311e6e3d29" providerId="ADAL" clId="{340D89B1-F6B5-4743-B503-4DDF4B99E87D}" dt="2020-12-15T20:13:01.089" v="755" actId="27636"/>
          <ac:spMkLst>
            <pc:docMk/>
            <pc:sldMk cId="2607433175" sldId="1489"/>
            <ac:spMk id="3" creationId="{27496CA1-009D-4A80-962E-34B985980348}"/>
          </ac:spMkLst>
        </pc:spChg>
        <pc:spChg chg="add del mod">
          <ac:chgData name="Yunpeng Zang" userId="08da9a99-9fee-4404-8934-be311e6e3d29" providerId="ADAL" clId="{340D89B1-F6B5-4743-B503-4DDF4B99E87D}" dt="2020-12-15T20:11:22.082" v="731" actId="478"/>
          <ac:spMkLst>
            <pc:docMk/>
            <pc:sldMk cId="2607433175" sldId="1489"/>
            <ac:spMk id="4" creationId="{B2803F13-A803-4474-AA9E-EF66CFCAFC74}"/>
          </ac:spMkLst>
        </pc:spChg>
        <pc:picChg chg="add mod">
          <ac:chgData name="Yunpeng Zang" userId="08da9a99-9fee-4404-8934-be311e6e3d29" providerId="ADAL" clId="{340D89B1-F6B5-4743-B503-4DDF4B99E87D}" dt="2020-12-15T20:11:52.837" v="742" actId="1076"/>
          <ac:picMkLst>
            <pc:docMk/>
            <pc:sldMk cId="2607433175" sldId="1489"/>
            <ac:picMk id="6" creationId="{15F9C648-93D2-4C55-BA98-091DF2735DC5}"/>
          </ac:picMkLst>
        </pc:picChg>
        <pc:picChg chg="del mod">
          <ac:chgData name="Yunpeng Zang" userId="08da9a99-9fee-4404-8934-be311e6e3d29" providerId="ADAL" clId="{340D89B1-F6B5-4743-B503-4DDF4B99E87D}" dt="2020-12-15T19:42:49.911" v="210"/>
          <ac:picMkLst>
            <pc:docMk/>
            <pc:sldMk cId="2607433175" sldId="1489"/>
            <ac:picMk id="8" creationId="{715B4CC2-6480-46A3-AE9D-C624D3A40846}"/>
          </ac:picMkLst>
        </pc:picChg>
      </pc:sldChg>
      <pc:sldChg chg="modSp">
        <pc:chgData name="Yunpeng Zang" userId="08da9a99-9fee-4404-8934-be311e6e3d29" providerId="ADAL" clId="{340D89B1-F6B5-4743-B503-4DDF4B99E87D}" dt="2020-12-15T20:15:14.751" v="756" actId="1076"/>
        <pc:sldMkLst>
          <pc:docMk/>
          <pc:sldMk cId="1970428024" sldId="1490"/>
        </pc:sldMkLst>
        <pc:spChg chg="mod">
          <ac:chgData name="Yunpeng Zang" userId="08da9a99-9fee-4404-8934-be311e6e3d29" providerId="ADAL" clId="{340D89B1-F6B5-4743-B503-4DDF4B99E87D}" dt="2020-12-15T20:15:14.751" v="756" actId="1076"/>
          <ac:spMkLst>
            <pc:docMk/>
            <pc:sldMk cId="1970428024" sldId="1490"/>
            <ac:spMk id="8" creationId="{C42744FE-0C77-4CB7-B561-F94B4537BE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1A0D-50D9-CF4C-AF65-4AD7F89584FF}"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14613-7CEC-444F-A8A2-C743CAABBD93}" type="slidenum">
              <a:rPr lang="en-US" smtClean="0"/>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14613-7CEC-444F-A8A2-C743CAABBD93}" type="slidenum">
              <a:rPr lang="en-US" smtClean="0"/>
              <a:t>1</a:t>
            </a:fld>
            <a:endParaRPr lang="en-US"/>
          </a:p>
        </p:txBody>
      </p:sp>
    </p:spTree>
    <p:extLst>
      <p:ext uri="{BB962C8B-B14F-4D97-AF65-F5344CB8AC3E}">
        <p14:creationId xmlns:p14="http://schemas.microsoft.com/office/powerpoint/2010/main" val="291583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5GAA is a global, cross industry organisation that brings together the voices of the automotive and telecommunications industries.  </a:t>
            </a:r>
          </a:p>
          <a:p>
            <a:r>
              <a:rPr lang="en-US" sz="1200" b="0" i="0" u="none" strike="noStrike" kern="1200" baseline="0" dirty="0">
                <a:solidFill>
                  <a:schemeClr val="tx1"/>
                </a:solidFill>
                <a:latin typeface="+mn-lt"/>
                <a:ea typeface="+mn-ea"/>
                <a:cs typeface="+mn-cs"/>
              </a:rPr>
              <a:t>The association is composed of 7 distinct and interrelated working groups that define and develop end-to-end solutions for future mobility and transportation services.</a:t>
            </a:r>
          </a:p>
          <a:p>
            <a:r>
              <a:rPr lang="en-US" sz="1200" b="0" i="0" u="none" strike="noStrike" kern="1200" baseline="0" dirty="0">
                <a:solidFill>
                  <a:schemeClr val="tx1"/>
                </a:solidFill>
                <a:latin typeface="+mn-lt"/>
                <a:ea typeface="+mn-ea"/>
                <a:cs typeface="+mn-cs"/>
              </a:rPr>
              <a:t>5GAA unites and -through discussion, debate, analysis and use cases- drives consensus and alignment between all key stakeholders. Through 5GAA our two industries are able to speak as one global, integrated voice.</a:t>
            </a:r>
          </a:p>
          <a:p>
            <a:r>
              <a:rPr lang="en-US" sz="1200" b="0" i="0" u="none" strike="noStrike" kern="1200" baseline="0" dirty="0">
                <a:solidFill>
                  <a:schemeClr val="tx1"/>
                </a:solidFill>
                <a:latin typeface="+mn-lt"/>
                <a:ea typeface="+mn-ea"/>
                <a:cs typeface="+mn-cs"/>
              </a:rPr>
              <a:t>We believe that C-V2X is the ultimate technology solutions to bring safety on all Roads in Europe and benefit from the support of the complete mobility ecosystem!</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14613-7CEC-444F-A8A2-C743CAABB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81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Reference information ===================</a:t>
            </a:r>
          </a:p>
          <a:p>
            <a:r>
              <a:rPr lang="en-US" dirty="0"/>
              <a:t>SAE J3016-2018: Taxonomy and Definitions for Terms Related to Driving Automation Systems for On-Road Motor Vehicles</a:t>
            </a:r>
          </a:p>
          <a:p>
            <a:endParaRPr lang="en-US" dirty="0"/>
          </a:p>
          <a:p>
            <a:r>
              <a:rPr lang="en-US" dirty="0"/>
              <a:t>SAE J3016-2018: “3.29.1.2 REMOTE DRIVER: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driver </a:t>
            </a:r>
            <a:r>
              <a:rPr lang="en-US" sz="1200" b="0" i="0" u="none" strike="noStrike" kern="1200" baseline="0" dirty="0">
                <a:solidFill>
                  <a:schemeClr val="tx1"/>
                </a:solidFill>
                <a:latin typeface="+mn-lt"/>
                <a:ea typeface="+mn-ea"/>
                <a:cs typeface="+mn-cs"/>
              </a:rPr>
              <a:t>who is not seated in a position to manually exercise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braking, accelerating, steering, and transmission gear selection input devices (if any) but is able to </a:t>
            </a:r>
            <a:r>
              <a:rPr lang="en-US" sz="1200" b="0" i="1" u="none" strike="noStrike" kern="1200" baseline="0" dirty="0">
                <a:solidFill>
                  <a:schemeClr val="tx1"/>
                </a:solidFill>
                <a:latin typeface="+mn-lt"/>
                <a:ea typeface="+mn-ea"/>
                <a:cs typeface="+mn-cs"/>
              </a:rPr>
              <a:t>operate </a:t>
            </a:r>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vehicle</a:t>
            </a:r>
            <a:r>
              <a:rPr lang="en-US" sz="1200" b="0" i="0" u="none" strike="noStrike" kern="1200" baseline="0" dirty="0">
                <a:solidFill>
                  <a:schemeClr val="tx1"/>
                </a:solidFill>
                <a:latin typeface="+mn-lt"/>
                <a:ea typeface="+mn-ea"/>
                <a:cs typeface="+mn-cs"/>
              </a:rPr>
              <a:t>. </a:t>
            </a:r>
            <a:r>
              <a:rPr lang="en-US" dirty="0"/>
              <a:t>”</a:t>
            </a:r>
          </a:p>
          <a:p>
            <a:r>
              <a:rPr lang="en-US" dirty="0"/>
              <a:t>SAE J3016-2018: “3.13 DYNAMIC DRIVING TASK (DDT):  All of the real-time operational and tactical functions required to operate a vehicle in on-road traffic, excluding the strategic functions such as trip scheduling and selection of destinations and waypoints, and including without limitation:</a:t>
            </a:r>
          </a:p>
          <a:p>
            <a:pPr marL="171450" indent="-171450">
              <a:buFontTx/>
              <a:buChar char="-"/>
            </a:pPr>
            <a:r>
              <a:rPr lang="en-US" dirty="0"/>
              <a:t>Lateral vehicle motion control via steering (operational);</a:t>
            </a:r>
          </a:p>
          <a:p>
            <a:pPr marL="171450" indent="-171450">
              <a:buFontTx/>
              <a:buChar char="-"/>
            </a:pPr>
            <a:r>
              <a:rPr lang="en-US" dirty="0"/>
              <a:t>Longitudinal vehicle motion control via acceleration and deceleration (operational);</a:t>
            </a:r>
          </a:p>
          <a:p>
            <a:pPr marL="171450" indent="-171450">
              <a:buFontTx/>
              <a:buChar char="-"/>
            </a:pPr>
            <a:r>
              <a:rPr lang="en-US" dirty="0"/>
              <a:t>Monitoring the driving environment via object and event detection, recognition, classification, and response preparation (operational and tactical); </a:t>
            </a:r>
          </a:p>
          <a:p>
            <a:pPr marL="171450" indent="-171450">
              <a:buFontTx/>
              <a:buChar char="-"/>
            </a:pPr>
            <a:r>
              <a:rPr lang="en-US" dirty="0"/>
              <a:t>Object and event response execution (operational and tactical);</a:t>
            </a:r>
          </a:p>
          <a:p>
            <a:pPr marL="171450" indent="-171450">
              <a:buFontTx/>
              <a:buChar char="-"/>
            </a:pPr>
            <a:r>
              <a:rPr lang="en-US" dirty="0"/>
              <a:t>Maneuver planning (tactical); and</a:t>
            </a:r>
          </a:p>
          <a:p>
            <a:pPr marL="171450" indent="-171450">
              <a:buFontTx/>
              <a:buChar char="-"/>
            </a:pPr>
            <a:r>
              <a:rPr lang="en-US" dirty="0"/>
              <a:t>Enhancing conspicuity via lighting, signaling and gesturing, etc. (tactical).”</a:t>
            </a:r>
          </a:p>
          <a:p>
            <a:pPr marL="171450" indent="-171450">
              <a:buFontTx/>
              <a:buChar char="-"/>
            </a:pPr>
            <a:endParaRPr lang="en-US" dirty="0"/>
          </a:p>
          <a:p>
            <a:r>
              <a:rPr lang="en-US" dirty="0"/>
              <a:t>SAE J3016-2018: “</a:t>
            </a:r>
            <a:r>
              <a:rPr lang="en-US" sz="1200" b="0" i="0" u="none" strike="noStrike" kern="1200" baseline="0" dirty="0">
                <a:solidFill>
                  <a:schemeClr val="tx1"/>
                </a:solidFill>
                <a:latin typeface="+mn-lt"/>
                <a:ea typeface="+mn-ea"/>
                <a:cs typeface="+mn-cs"/>
              </a:rPr>
              <a:t>3.29.1.1 [CONVENTIONAL] DRIVER: A </a:t>
            </a:r>
            <a:r>
              <a:rPr lang="en-US" sz="1200" b="0" i="1" u="none" strike="noStrike" kern="1200" baseline="0" dirty="0">
                <a:solidFill>
                  <a:schemeClr val="tx1"/>
                </a:solidFill>
                <a:latin typeface="+mn-lt"/>
                <a:ea typeface="+mn-ea"/>
                <a:cs typeface="+mn-cs"/>
              </a:rPr>
              <a:t>driver </a:t>
            </a:r>
            <a:r>
              <a:rPr lang="en-US" sz="1200" b="0" i="0" u="none" strike="noStrike" kern="1200" baseline="0" dirty="0">
                <a:solidFill>
                  <a:schemeClr val="tx1"/>
                </a:solidFill>
                <a:latin typeface="+mn-lt"/>
                <a:ea typeface="+mn-ea"/>
                <a:cs typeface="+mn-cs"/>
              </a:rPr>
              <a:t>who manually exercises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braking, accelerating, steering, and transmission gear selection input devices in order to </a:t>
            </a:r>
            <a:r>
              <a:rPr lang="en-US" sz="1200" b="0" i="1" u="none" strike="noStrike" kern="1200" baseline="0" dirty="0">
                <a:solidFill>
                  <a:schemeClr val="tx1"/>
                </a:solidFill>
                <a:latin typeface="+mn-lt"/>
                <a:ea typeface="+mn-ea"/>
                <a:cs typeface="+mn-cs"/>
              </a:rPr>
              <a:t>operate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vehicle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NOTE: A </a:t>
            </a:r>
            <a:r>
              <a:rPr lang="en-US" sz="1200" b="0" i="1" u="none" strike="noStrike" kern="1200" baseline="0" dirty="0">
                <a:solidFill>
                  <a:schemeClr val="tx1"/>
                </a:solidFill>
                <a:latin typeface="+mn-lt"/>
                <a:ea typeface="+mn-ea"/>
                <a:cs typeface="+mn-cs"/>
              </a:rPr>
              <a:t>conventional </a:t>
            </a:r>
            <a:r>
              <a:rPr lang="en-US" sz="1200" b="0" i="0" u="none" strike="noStrike" kern="1200" baseline="0" dirty="0">
                <a:solidFill>
                  <a:schemeClr val="tx1"/>
                </a:solidFill>
                <a:latin typeface="+mn-lt"/>
                <a:ea typeface="+mn-ea"/>
                <a:cs typeface="+mn-cs"/>
              </a:rPr>
              <a:t>driver is assumed to be seated in what is normally referred to as “the </a:t>
            </a:r>
            <a:r>
              <a:rPr lang="en-US" sz="1200" b="0" i="1" u="none" strike="noStrike" kern="1200" baseline="0" dirty="0">
                <a:solidFill>
                  <a:schemeClr val="tx1"/>
                </a:solidFill>
                <a:latin typeface="+mn-lt"/>
                <a:ea typeface="+mn-ea"/>
                <a:cs typeface="+mn-cs"/>
              </a:rPr>
              <a:t>driver</a:t>
            </a:r>
            <a:r>
              <a:rPr lang="en-US" sz="1200" b="0" i="0" u="none" strike="noStrike" kern="1200" baseline="0" dirty="0">
                <a:solidFill>
                  <a:schemeClr val="tx1"/>
                </a:solidFill>
                <a:latin typeface="+mn-lt"/>
                <a:ea typeface="+mn-ea"/>
                <a:cs typeface="+mn-cs"/>
              </a:rPr>
              <a:t>’s seat” in automotive contexts, which is a unique seating position that makes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input devices (steering wheel, brake and accelerator pedals, gear shift) accessible to a (human) </a:t>
            </a:r>
            <a:r>
              <a:rPr lang="en-US" sz="1200" b="0" i="1" u="none" strike="noStrike" kern="1200" baseline="0" dirty="0">
                <a:solidFill>
                  <a:schemeClr val="tx1"/>
                </a:solidFill>
                <a:latin typeface="+mn-lt"/>
                <a:ea typeface="+mn-ea"/>
                <a:cs typeface="+mn-cs"/>
              </a:rPr>
              <a:t>driver</a:t>
            </a:r>
            <a:r>
              <a:rPr lang="en-US" sz="1200" b="0" i="0" u="none" strike="noStrike" kern="1200" baseline="0" dirty="0">
                <a:solidFill>
                  <a:schemeClr val="tx1"/>
                </a:solidFill>
                <a:latin typeface="+mn-lt"/>
                <a:ea typeface="+mn-ea"/>
                <a:cs typeface="+mn-cs"/>
              </a:rPr>
              <a:t>. </a:t>
            </a:r>
            <a:r>
              <a:rPr lang="en-US" dirty="0"/>
              <a:t>”</a:t>
            </a:r>
          </a:p>
          <a:p>
            <a:endParaRPr lang="en-US" dirty="0"/>
          </a:p>
          <a:p>
            <a:r>
              <a:rPr lang="en-US" dirty="0"/>
              <a:t>U.S. CA., DMV 13 CCR</a:t>
            </a:r>
            <a:r>
              <a:rPr lang="de-DE" dirty="0"/>
              <a:t>§</a:t>
            </a:r>
            <a:r>
              <a:rPr lang="en-US" dirty="0"/>
              <a:t> 228.06: “</a:t>
            </a:r>
            <a:r>
              <a:rPr lang="en-US" sz="1200" b="0" i="0" kern="1200" dirty="0">
                <a:solidFill>
                  <a:schemeClr val="tx1"/>
                </a:solidFill>
                <a:effectLst/>
                <a:latin typeface="+mn-lt"/>
                <a:ea typeface="+mn-ea"/>
                <a:cs typeface="+mn-cs"/>
              </a:rPr>
              <a:t>(b) In addition to the requirements specified in subsection (a), for vehicles that do not require a driver, the manufacturer shall also certify that the vehicle complies with all of the following: (1) A communication link between the vehicle and the remote operator, if any, to provide information on the vehicle's location and status and allow two-way communication between the remote operator and any passengers, if applicable, should the vehicle experience any failures that would endanger the safety of the vehicle's passengers or other road users while operating without a driver.</a:t>
            </a:r>
            <a:r>
              <a:rPr lang="en-US" dirty="0"/>
              <a:t>”</a:t>
            </a:r>
          </a:p>
        </p:txBody>
      </p:sp>
      <p:sp>
        <p:nvSpPr>
          <p:cNvPr id="4" name="Slide Number Placeholder 3"/>
          <p:cNvSpPr>
            <a:spLocks noGrp="1"/>
          </p:cNvSpPr>
          <p:nvPr>
            <p:ph type="sldNum" sz="quarter" idx="5"/>
          </p:nvPr>
        </p:nvSpPr>
        <p:spPr/>
        <p:txBody>
          <a:bodyPr/>
          <a:lstStyle/>
          <a:p>
            <a:fld id="{84F14613-7CEC-444F-A8A2-C743CAABBD93}" type="slidenum">
              <a:rPr lang="en-US" smtClean="0"/>
              <a:t>3</a:t>
            </a:fld>
            <a:endParaRPr lang="en-US"/>
          </a:p>
        </p:txBody>
      </p:sp>
    </p:spTree>
    <p:extLst>
      <p:ext uri="{BB962C8B-B14F-4D97-AF65-F5344CB8AC3E}">
        <p14:creationId xmlns:p14="http://schemas.microsoft.com/office/powerpoint/2010/main" val="393914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Reference info. ==========================</a:t>
            </a:r>
          </a:p>
          <a:p>
            <a:endParaRPr lang="en-US" dirty="0"/>
          </a:p>
          <a:p>
            <a:r>
              <a:rPr lang="en-US" dirty="0"/>
              <a:t>SAE J3016-2018: “3.29.1.2 REMOTE DRIVER: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driver </a:t>
            </a:r>
            <a:r>
              <a:rPr lang="en-US" sz="1200" b="0" i="0" u="none" strike="noStrike" kern="1200" baseline="0" dirty="0">
                <a:solidFill>
                  <a:schemeClr val="tx1"/>
                </a:solidFill>
                <a:latin typeface="+mn-lt"/>
                <a:ea typeface="+mn-ea"/>
                <a:cs typeface="+mn-cs"/>
              </a:rPr>
              <a:t>who is not seated in a position to manually exercise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braking, accelerating, steering, and transmission gear selection input devices (if any) but is able to </a:t>
            </a:r>
            <a:r>
              <a:rPr lang="en-US" sz="1200" b="0" i="1" u="none" strike="noStrike" kern="1200" baseline="0" dirty="0">
                <a:solidFill>
                  <a:schemeClr val="tx1"/>
                </a:solidFill>
                <a:latin typeface="+mn-lt"/>
                <a:ea typeface="+mn-ea"/>
                <a:cs typeface="+mn-cs"/>
              </a:rPr>
              <a:t>operate </a:t>
            </a:r>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vehicle</a:t>
            </a:r>
            <a:r>
              <a:rPr lang="en-US" sz="1200" b="0" i="0" u="none" strike="noStrike" kern="1200" baseline="0" dirty="0">
                <a:solidFill>
                  <a:schemeClr val="tx1"/>
                </a:solidFill>
                <a:latin typeface="+mn-lt"/>
                <a:ea typeface="+mn-ea"/>
                <a:cs typeface="+mn-cs"/>
              </a:rPr>
              <a:t>. </a:t>
            </a:r>
            <a:r>
              <a:rPr lang="en-US" dirty="0"/>
              <a:t>”</a:t>
            </a:r>
          </a:p>
          <a:p>
            <a:r>
              <a:rPr lang="en-US" dirty="0"/>
              <a:t>SAE J3016-2018: “3.13 DYNAMIC DRIVING TASK (DDT):  All of the real-time operational and tactical functions required to operate a vehicle in on-road traffic, excluding the strategic functions such as trip scheduling and selection of destinations and waypoints, and including without limitation:</a:t>
            </a:r>
          </a:p>
          <a:p>
            <a:pPr marL="171450" indent="-171450">
              <a:buFontTx/>
              <a:buChar char="-"/>
            </a:pPr>
            <a:r>
              <a:rPr lang="en-US" dirty="0"/>
              <a:t>Lateral vehicle motion control via steering (operational);</a:t>
            </a:r>
          </a:p>
          <a:p>
            <a:pPr marL="171450" indent="-171450">
              <a:buFontTx/>
              <a:buChar char="-"/>
            </a:pPr>
            <a:r>
              <a:rPr lang="en-US" dirty="0"/>
              <a:t>Longitudinal vehicle motion control via acceleration and deceleration (operational);</a:t>
            </a:r>
          </a:p>
          <a:p>
            <a:pPr marL="171450" indent="-171450">
              <a:buFontTx/>
              <a:buChar char="-"/>
            </a:pPr>
            <a:r>
              <a:rPr lang="en-US" dirty="0"/>
              <a:t>Monitoring the driving environment via object and event detection, recognition, classification, and response preparation (operational and tactical); </a:t>
            </a:r>
          </a:p>
          <a:p>
            <a:pPr marL="171450" indent="-171450">
              <a:buFontTx/>
              <a:buChar char="-"/>
            </a:pPr>
            <a:r>
              <a:rPr lang="en-US" dirty="0"/>
              <a:t>Object and event response execution (operational and tactical);</a:t>
            </a:r>
          </a:p>
          <a:p>
            <a:pPr marL="171450" indent="-171450">
              <a:buFontTx/>
              <a:buChar char="-"/>
            </a:pPr>
            <a:r>
              <a:rPr lang="en-US" dirty="0"/>
              <a:t>Maneuver planning (tactical); and</a:t>
            </a:r>
          </a:p>
          <a:p>
            <a:pPr marL="171450" indent="-171450">
              <a:buFontTx/>
              <a:buChar char="-"/>
            </a:pPr>
            <a:r>
              <a:rPr lang="en-US" dirty="0"/>
              <a:t>Enhancing conspicuity via lighting, signaling and gesturing, etc. (tactical).”</a:t>
            </a:r>
          </a:p>
          <a:p>
            <a:pPr marL="171450" indent="-171450">
              <a:buFontTx/>
              <a:buChar char="-"/>
            </a:pPr>
            <a:endParaRPr lang="en-US" dirty="0"/>
          </a:p>
          <a:p>
            <a:r>
              <a:rPr lang="en-US" dirty="0"/>
              <a:t>SAE J3016-2018: “</a:t>
            </a:r>
            <a:r>
              <a:rPr lang="en-US" sz="1200" b="0" i="0" u="none" strike="noStrike" kern="1200" baseline="0" dirty="0">
                <a:solidFill>
                  <a:schemeClr val="tx1"/>
                </a:solidFill>
                <a:latin typeface="+mn-lt"/>
                <a:ea typeface="+mn-ea"/>
                <a:cs typeface="+mn-cs"/>
              </a:rPr>
              <a:t>3.29.1.1 [CONVENTIONAL] DRIVER: A </a:t>
            </a:r>
            <a:r>
              <a:rPr lang="en-US" sz="1200" b="0" i="1" u="none" strike="noStrike" kern="1200" baseline="0" dirty="0">
                <a:solidFill>
                  <a:schemeClr val="tx1"/>
                </a:solidFill>
                <a:latin typeface="+mn-lt"/>
                <a:ea typeface="+mn-ea"/>
                <a:cs typeface="+mn-cs"/>
              </a:rPr>
              <a:t>driver </a:t>
            </a:r>
            <a:r>
              <a:rPr lang="en-US" sz="1200" b="0" i="0" u="none" strike="noStrike" kern="1200" baseline="0" dirty="0">
                <a:solidFill>
                  <a:schemeClr val="tx1"/>
                </a:solidFill>
                <a:latin typeface="+mn-lt"/>
                <a:ea typeface="+mn-ea"/>
                <a:cs typeface="+mn-cs"/>
              </a:rPr>
              <a:t>who manually exercises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braking, accelerating, steering, and transmission gear selection input devices in order to </a:t>
            </a:r>
            <a:r>
              <a:rPr lang="en-US" sz="1200" b="0" i="1" u="none" strike="noStrike" kern="1200" baseline="0" dirty="0">
                <a:solidFill>
                  <a:schemeClr val="tx1"/>
                </a:solidFill>
                <a:latin typeface="+mn-lt"/>
                <a:ea typeface="+mn-ea"/>
                <a:cs typeface="+mn-cs"/>
              </a:rPr>
              <a:t>operate </a:t>
            </a:r>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vehicle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NOTE: A </a:t>
            </a:r>
            <a:r>
              <a:rPr lang="en-US" sz="1200" b="0" i="1" u="none" strike="noStrike" kern="1200" baseline="0" dirty="0">
                <a:solidFill>
                  <a:schemeClr val="tx1"/>
                </a:solidFill>
                <a:latin typeface="+mn-lt"/>
                <a:ea typeface="+mn-ea"/>
                <a:cs typeface="+mn-cs"/>
              </a:rPr>
              <a:t>conventional </a:t>
            </a:r>
            <a:r>
              <a:rPr lang="en-US" sz="1200" b="0" i="0" u="none" strike="noStrike" kern="1200" baseline="0" dirty="0">
                <a:solidFill>
                  <a:schemeClr val="tx1"/>
                </a:solidFill>
                <a:latin typeface="+mn-lt"/>
                <a:ea typeface="+mn-ea"/>
                <a:cs typeface="+mn-cs"/>
              </a:rPr>
              <a:t>driver is assumed to be seated in what is normally referred to as “the </a:t>
            </a:r>
            <a:r>
              <a:rPr lang="en-US" sz="1200" b="0" i="1" u="none" strike="noStrike" kern="1200" baseline="0" dirty="0">
                <a:solidFill>
                  <a:schemeClr val="tx1"/>
                </a:solidFill>
                <a:latin typeface="+mn-lt"/>
                <a:ea typeface="+mn-ea"/>
                <a:cs typeface="+mn-cs"/>
              </a:rPr>
              <a:t>driver</a:t>
            </a:r>
            <a:r>
              <a:rPr lang="en-US" sz="1200" b="0" i="0" u="none" strike="noStrike" kern="1200" baseline="0" dirty="0">
                <a:solidFill>
                  <a:schemeClr val="tx1"/>
                </a:solidFill>
                <a:latin typeface="+mn-lt"/>
                <a:ea typeface="+mn-ea"/>
                <a:cs typeface="+mn-cs"/>
              </a:rPr>
              <a:t>’s seat” in automotive contexts, which is a unique seating position that makes in-</a:t>
            </a:r>
            <a:r>
              <a:rPr lang="en-US" sz="1200" b="0" i="1" u="none" strike="noStrike" kern="1200" baseline="0" dirty="0">
                <a:solidFill>
                  <a:schemeClr val="tx1"/>
                </a:solidFill>
                <a:latin typeface="+mn-lt"/>
                <a:ea typeface="+mn-ea"/>
                <a:cs typeface="+mn-cs"/>
              </a:rPr>
              <a:t>vehicle </a:t>
            </a:r>
            <a:r>
              <a:rPr lang="en-US" sz="1200" b="0" i="0" u="none" strike="noStrike" kern="1200" baseline="0" dirty="0">
                <a:solidFill>
                  <a:schemeClr val="tx1"/>
                </a:solidFill>
                <a:latin typeface="+mn-lt"/>
                <a:ea typeface="+mn-ea"/>
                <a:cs typeface="+mn-cs"/>
              </a:rPr>
              <a:t>input devices (steering wheel, brake and accelerator pedals, gear shift) accessible to a (human) </a:t>
            </a:r>
            <a:r>
              <a:rPr lang="en-US" sz="1200" b="0" i="1" u="none" strike="noStrike" kern="1200" baseline="0" dirty="0">
                <a:solidFill>
                  <a:schemeClr val="tx1"/>
                </a:solidFill>
                <a:latin typeface="+mn-lt"/>
                <a:ea typeface="+mn-ea"/>
                <a:cs typeface="+mn-cs"/>
              </a:rPr>
              <a:t>driver</a:t>
            </a:r>
            <a:r>
              <a:rPr lang="en-US" sz="1200" b="0" i="0" u="none" strike="noStrike" kern="1200" baseline="0" dirty="0">
                <a:solidFill>
                  <a:schemeClr val="tx1"/>
                </a:solidFill>
                <a:latin typeface="+mn-lt"/>
                <a:ea typeface="+mn-ea"/>
                <a:cs typeface="+mn-cs"/>
              </a:rPr>
              <a:t>. </a:t>
            </a:r>
            <a:r>
              <a:rPr lang="en-US" dirty="0"/>
              <a:t>”</a:t>
            </a:r>
          </a:p>
          <a:p>
            <a:endParaRPr lang="en-US" dirty="0"/>
          </a:p>
          <a:p>
            <a:r>
              <a:rPr lang="en-US" dirty="0"/>
              <a:t>U.S. CA., DMV 13 CCR</a:t>
            </a:r>
            <a:r>
              <a:rPr lang="de-DE" dirty="0"/>
              <a:t>§</a:t>
            </a:r>
            <a:r>
              <a:rPr lang="en-US" dirty="0"/>
              <a:t> 228.06: “</a:t>
            </a:r>
            <a:r>
              <a:rPr lang="en-US" sz="1200" b="0" i="0" kern="1200" dirty="0">
                <a:solidFill>
                  <a:schemeClr val="tx1"/>
                </a:solidFill>
                <a:effectLst/>
                <a:latin typeface="+mn-lt"/>
                <a:ea typeface="+mn-ea"/>
                <a:cs typeface="+mn-cs"/>
              </a:rPr>
              <a:t>(b) In addition to the requirements specified in subsection (a), for vehicles that do not require a driver, the manufacturer shall also certify that the vehicle complies with all of the following: (1) A communication link between the vehicle and the remote operator, if any, to provide information on the vehicle's location and status and allow two-way communication between the remote operator and any passengers, if applicable, should the vehicle experience any failures that would endanger the safety of the vehicle's passengers or other road users while operating without a driver.</a:t>
            </a:r>
            <a:r>
              <a:rPr lang="en-US" dirty="0"/>
              <a:t>”</a:t>
            </a:r>
          </a:p>
        </p:txBody>
      </p:sp>
      <p:sp>
        <p:nvSpPr>
          <p:cNvPr id="4" name="Slide Number Placeholder 3"/>
          <p:cNvSpPr>
            <a:spLocks noGrp="1"/>
          </p:cNvSpPr>
          <p:nvPr>
            <p:ph type="sldNum" sz="quarter" idx="5"/>
          </p:nvPr>
        </p:nvSpPr>
        <p:spPr/>
        <p:txBody>
          <a:bodyPr/>
          <a:lstStyle/>
          <a:p>
            <a:fld id="{84F14613-7CEC-444F-A8A2-C743CAABBD93}" type="slidenum">
              <a:rPr lang="en-US" smtClean="0"/>
              <a:t>4</a:t>
            </a:fld>
            <a:endParaRPr lang="en-US"/>
          </a:p>
        </p:txBody>
      </p:sp>
    </p:spTree>
    <p:extLst>
      <p:ext uri="{BB962C8B-B14F-4D97-AF65-F5344CB8AC3E}">
        <p14:creationId xmlns:p14="http://schemas.microsoft.com/office/powerpoint/2010/main" val="177340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14613-7CEC-444F-A8A2-C743CAABBD93}" type="slidenum">
              <a:rPr lang="en-US" smtClean="0"/>
              <a:t>5</a:t>
            </a:fld>
            <a:endParaRPr lang="en-US"/>
          </a:p>
        </p:txBody>
      </p:sp>
    </p:spTree>
    <p:extLst>
      <p:ext uri="{BB962C8B-B14F-4D97-AF65-F5344CB8AC3E}">
        <p14:creationId xmlns:p14="http://schemas.microsoft.com/office/powerpoint/2010/main" val="235797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autonomous vehicle (e.g. passenger cars, or even a vehicle that performs dedicated tasks in very complex environments, e.g. snow ploughing, cleaning, loading and unloading) may detect a highly uncertain situation and cannot make the appropriate decision for a safe and efficient manoeuvre. In this case the autonomous vehicle can ask for the support of a remote driver in order to resolve the difficult situation and then switch back to the normal autonomous driving mode without the remote driving support.</a:t>
            </a:r>
          </a:p>
          <a:p>
            <a:endParaRPr lang="en-US" dirty="0"/>
          </a:p>
        </p:txBody>
      </p:sp>
      <p:sp>
        <p:nvSpPr>
          <p:cNvPr id="4" name="Slide Number Placeholder 3"/>
          <p:cNvSpPr>
            <a:spLocks noGrp="1"/>
          </p:cNvSpPr>
          <p:nvPr>
            <p:ph type="sldNum" sz="quarter" idx="5"/>
          </p:nvPr>
        </p:nvSpPr>
        <p:spPr/>
        <p:txBody>
          <a:bodyPr/>
          <a:lstStyle/>
          <a:p>
            <a:fld id="{84F14613-7CEC-444F-A8A2-C743CAABBD93}" type="slidenum">
              <a:rPr lang="en-US" smtClean="0"/>
              <a:t>6</a:t>
            </a:fld>
            <a:endParaRPr lang="en-US"/>
          </a:p>
        </p:txBody>
      </p:sp>
    </p:spTree>
    <p:extLst>
      <p:ext uri="{BB962C8B-B14F-4D97-AF65-F5344CB8AC3E}">
        <p14:creationId xmlns:p14="http://schemas.microsoft.com/office/powerpoint/2010/main" val="24724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14613-7CEC-444F-A8A2-C743CAABBD93}" type="slidenum">
              <a:rPr lang="en-US" smtClean="0"/>
              <a:t>7</a:t>
            </a:fld>
            <a:endParaRPr lang="en-US"/>
          </a:p>
        </p:txBody>
      </p:sp>
    </p:spTree>
    <p:extLst>
      <p:ext uri="{BB962C8B-B14F-4D97-AF65-F5344CB8AC3E}">
        <p14:creationId xmlns:p14="http://schemas.microsoft.com/office/powerpoint/2010/main" val="16836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autonomous vehicle (e.g. passenger cars, or even a vehicle that performs dedicated tasks in very complex environments, e.g. snow ploughing, cleaning, loading and unloading) may detect a highly uncertain situation and cannot make the appropriate decision for a safe and efficient manoeuvre. In this case the autonomous vehicle can ask for the support of a remote driver in order to resolve the difficult situation and then switch back to the normal autonomous driving mode without the remote driving support.</a:t>
            </a:r>
          </a:p>
          <a:p>
            <a:endParaRPr lang="en-US" dirty="0"/>
          </a:p>
        </p:txBody>
      </p:sp>
      <p:sp>
        <p:nvSpPr>
          <p:cNvPr id="4" name="Slide Number Placeholder 3"/>
          <p:cNvSpPr>
            <a:spLocks noGrp="1"/>
          </p:cNvSpPr>
          <p:nvPr>
            <p:ph type="sldNum" sz="quarter" idx="5"/>
          </p:nvPr>
        </p:nvSpPr>
        <p:spPr/>
        <p:txBody>
          <a:bodyPr/>
          <a:lstStyle/>
          <a:p>
            <a:fld id="{84F14613-7CEC-444F-A8A2-C743CAABBD93}" type="slidenum">
              <a:rPr lang="en-US" smtClean="0"/>
              <a:t>8</a:t>
            </a:fld>
            <a:endParaRPr lang="en-US"/>
          </a:p>
        </p:txBody>
      </p:sp>
    </p:spTree>
    <p:extLst>
      <p:ext uri="{BB962C8B-B14F-4D97-AF65-F5344CB8AC3E}">
        <p14:creationId xmlns:p14="http://schemas.microsoft.com/office/powerpoint/2010/main" val="150836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7081" cy="6858000"/>
          </a:xfrm>
          <a:prstGeom prst="rect">
            <a:avLst/>
          </a:prstGeom>
        </p:spPr>
      </p:pic>
      <p:sp>
        <p:nvSpPr>
          <p:cNvPr id="10" name="Text Placeholder 7"/>
          <p:cNvSpPr>
            <a:spLocks noGrp="1"/>
          </p:cNvSpPr>
          <p:nvPr>
            <p:ph type="body" sz="quarter" idx="10" hasCustomPrompt="1"/>
          </p:nvPr>
        </p:nvSpPr>
        <p:spPr>
          <a:xfrm>
            <a:off x="4256689" y="2417379"/>
            <a:ext cx="7221155" cy="2638097"/>
          </a:xfrm>
          <a:prstGeom prst="rect">
            <a:avLst/>
          </a:prstGeom>
        </p:spPr>
        <p:txBody>
          <a:bodyPr/>
          <a:lstStyle>
            <a:lvl1pPr marL="0" indent="0" algn="r">
              <a:buNone/>
              <a:defRPr sz="5000" b="1" i="0">
                <a:solidFill>
                  <a:schemeClr val="bg1"/>
                </a:solidFill>
                <a:latin typeface="Univia Pro" charset="0"/>
                <a:ea typeface="Univia Pro" charset="0"/>
                <a:cs typeface="Univia Pro"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Cover 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2" y="699638"/>
            <a:ext cx="3609061" cy="1307838"/>
          </a:xfrm>
          <a:prstGeom prst="rect">
            <a:avLst/>
          </a:prstGeom>
        </p:spPr>
      </p:pic>
      <p:sp>
        <p:nvSpPr>
          <p:cNvPr id="12" name="Slide Number Placeholder 5"/>
          <p:cNvSpPr txBox="1">
            <a:spLocks/>
          </p:cNvSpPr>
          <p:nvPr userDrawn="1"/>
        </p:nvSpPr>
        <p:spPr>
          <a:xfrm>
            <a:off x="11064083" y="6402534"/>
            <a:ext cx="882805"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pPr/>
              <a:t>‹#›</a:t>
            </a:fld>
            <a:endParaRPr lang="en-US" dirty="0"/>
          </a:p>
        </p:txBody>
      </p:sp>
      <p:cxnSp>
        <p:nvCxnSpPr>
          <p:cNvPr id="13" name="Straight Connector 12"/>
          <p:cNvCxnSpPr/>
          <p:nvPr userDrawn="1"/>
        </p:nvCxnSpPr>
        <p:spPr>
          <a:xfrm>
            <a:off x="11477846" y="6502693"/>
            <a:ext cx="0" cy="164805"/>
          </a:xfrm>
          <a:prstGeom prst="line">
            <a:avLst/>
          </a:prstGeom>
          <a:ln w="6350">
            <a:solidFill>
              <a:srgbClr val="373D42"/>
            </a:solidFill>
          </a:ln>
        </p:spPr>
        <p:style>
          <a:lnRef idx="1">
            <a:schemeClr val="accent1"/>
          </a:lnRef>
          <a:fillRef idx="0">
            <a:schemeClr val="accent1"/>
          </a:fillRef>
          <a:effectRef idx="0">
            <a:schemeClr val="accent1"/>
          </a:effectRef>
          <a:fontRef idx="minor">
            <a:schemeClr val="tx1"/>
          </a:fontRef>
        </p:style>
      </p:cxnSp>
      <p:sp>
        <p:nvSpPr>
          <p:cNvPr id="14" name="Content Placeholder 4"/>
          <p:cNvSpPr txBox="1">
            <a:spLocks/>
          </p:cNvSpPr>
          <p:nvPr userDrawn="1"/>
        </p:nvSpPr>
        <p:spPr>
          <a:xfrm>
            <a:off x="7054850" y="6480921"/>
            <a:ext cx="4298950" cy="230412"/>
          </a:xfrm>
          <a:prstGeom prst="rect">
            <a:avLst/>
          </a:prstGeom>
        </p:spPr>
        <p:txBody>
          <a:bodyPr anchor="ctr" anchorCtr="0">
            <a:normAutofit/>
          </a:bodyPr>
          <a:lstStyle>
            <a:lvl1pPr marL="0" indent="0" algn="l" defTabSz="914400" rtl="0" eaLnBrk="1" latinLnBrk="0" hangingPunct="1">
              <a:lnSpc>
                <a:spcPct val="90000"/>
              </a:lnSpc>
              <a:spcBef>
                <a:spcPts val="1000"/>
              </a:spcBef>
              <a:buFontTx/>
              <a:buNone/>
              <a:defRPr sz="1000" kern="1200">
                <a:solidFill>
                  <a:schemeClr val="bg1"/>
                </a:solidFill>
                <a:latin typeface="Univia Pro" charset="0"/>
                <a:ea typeface="Univia Pro" charset="0"/>
                <a:cs typeface="Univia Pro" charset="0"/>
              </a:defRPr>
            </a:lvl1pPr>
            <a:lvl2pPr marL="457200" indent="0" algn="l" defTabSz="914400" rtl="0" eaLnBrk="1" latinLnBrk="0" hangingPunct="1">
              <a:lnSpc>
                <a:spcPct val="90000"/>
              </a:lnSpc>
              <a:spcBef>
                <a:spcPts val="500"/>
              </a:spcBef>
              <a:buFontTx/>
              <a:buNone/>
              <a:defRPr sz="2400" kern="1200">
                <a:solidFill>
                  <a:schemeClr val="tx1"/>
                </a:solidFill>
                <a:latin typeface="Univia Pro" charset="0"/>
                <a:ea typeface="Univia Pro" charset="0"/>
                <a:cs typeface="Univia Pro" charset="0"/>
              </a:defRPr>
            </a:lvl2pPr>
            <a:lvl3pPr marL="914400" indent="0" algn="l" defTabSz="914400" rtl="0" eaLnBrk="1" latinLnBrk="0" hangingPunct="1">
              <a:lnSpc>
                <a:spcPct val="90000"/>
              </a:lnSpc>
              <a:spcBef>
                <a:spcPts val="500"/>
              </a:spcBef>
              <a:buFontTx/>
              <a:buNone/>
              <a:defRPr sz="2000" kern="1200">
                <a:solidFill>
                  <a:schemeClr val="tx1"/>
                </a:solidFill>
                <a:latin typeface="Univia Pro" charset="0"/>
                <a:ea typeface="Univia Pro" charset="0"/>
                <a:cs typeface="Univia Pro" charset="0"/>
              </a:defRPr>
            </a:lvl3pPr>
            <a:lvl4pPr marL="13716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4pPr>
            <a:lvl5pPr marL="18288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333D42"/>
                </a:solidFill>
              </a:rPr>
              <a:t>© 2020 5GAA</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Level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38200" y="365125"/>
            <a:ext cx="10624456" cy="1325563"/>
          </a:xfrm>
          <a:prstGeom prst="rect">
            <a:avLst/>
          </a:prstGeom>
        </p:spPr>
        <p:txBody>
          <a:bodyPr vert="horz" lIns="91440" tIns="45720" rIns="91440" bIns="45720" rtlCol="0" anchor="t" anchorCtr="0">
            <a:normAutofit/>
          </a:bodyPr>
          <a:lstStyle>
            <a:lvl1pPr>
              <a:defRPr sz="3400">
                <a:solidFill>
                  <a:srgbClr val="00ADE6"/>
                </a:solidFill>
                <a:latin typeface="Univia Pro" charset="0"/>
                <a:ea typeface="Univia Pro" charset="0"/>
                <a:cs typeface="Univia Pro" charset="0"/>
              </a:defRPr>
            </a:lvl1pPr>
          </a:lstStyle>
          <a:p>
            <a:r>
              <a:rPr lang="en-US"/>
              <a:t>Click to edit Master title style</a:t>
            </a:r>
          </a:p>
        </p:txBody>
      </p:sp>
      <p:sp>
        <p:nvSpPr>
          <p:cNvPr id="11" name="Text Placeholder 5"/>
          <p:cNvSpPr>
            <a:spLocks noGrp="1"/>
          </p:cNvSpPr>
          <p:nvPr>
            <p:ph type="body" sz="quarter" idx="10"/>
          </p:nvPr>
        </p:nvSpPr>
        <p:spPr>
          <a:xfrm>
            <a:off x="838199" y="1825625"/>
            <a:ext cx="10624457" cy="4060825"/>
          </a:xfrm>
          <a:prstGeom prst="rect">
            <a:avLst/>
          </a:prstGeom>
        </p:spPr>
        <p:txBody>
          <a:bodyPr/>
          <a:lstStyle>
            <a:lvl1pPr>
              <a:defRPr>
                <a:solidFill>
                  <a:srgbClr val="333D42"/>
                </a:solidFill>
                <a:latin typeface="Open Sans" charset="0"/>
                <a:ea typeface="Open Sans" charset="0"/>
                <a:cs typeface="Open Sans" charset="0"/>
              </a:defRPr>
            </a:lvl1pPr>
            <a:lvl2pPr>
              <a:defRPr>
                <a:solidFill>
                  <a:srgbClr val="333D42"/>
                </a:solidFill>
                <a:latin typeface="Open Sans" charset="0"/>
                <a:ea typeface="Open Sans" charset="0"/>
                <a:cs typeface="Open Sans" charset="0"/>
              </a:defRPr>
            </a:lvl2pPr>
            <a:lvl3pPr>
              <a:defRPr>
                <a:solidFill>
                  <a:srgbClr val="333D42"/>
                </a:solidFill>
                <a:latin typeface="Open Sans" charset="0"/>
                <a:ea typeface="Open Sans" charset="0"/>
                <a:cs typeface="Open Sans" charset="0"/>
              </a:defRPr>
            </a:lvl3pPr>
            <a:lvl4pPr>
              <a:defRPr>
                <a:solidFill>
                  <a:srgbClr val="333D42"/>
                </a:solidFill>
                <a:latin typeface="Open Sans" charset="0"/>
                <a:ea typeface="Open Sans" charset="0"/>
                <a:cs typeface="Open Sans" charset="0"/>
              </a:defRPr>
            </a:lvl4pPr>
            <a:lvl5pPr>
              <a:defRPr>
                <a:solidFill>
                  <a:srgbClr val="333D42"/>
                </a:solidFill>
                <a:latin typeface="Open Sans" charset="0"/>
                <a:ea typeface="Open Sans" charset="0"/>
                <a:cs typeface="Open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sz="quarter" idx="15" hasCustomPrompt="1"/>
          </p:nvPr>
        </p:nvSpPr>
        <p:spPr>
          <a:xfrm>
            <a:off x="7432060" y="6453970"/>
            <a:ext cx="3925888" cy="262249"/>
          </a:xfrm>
          <a:prstGeom prst="rect">
            <a:avLst/>
          </a:prstGeom>
        </p:spPr>
        <p:txBody>
          <a:bodyPr anchor="ctr" anchorCtr="0"/>
          <a:lstStyle>
            <a:lvl1pPr marL="0" indent="0" algn="r">
              <a:buNone/>
              <a:defRPr sz="1000" baseline="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Document name</a:t>
            </a:r>
          </a:p>
        </p:txBody>
      </p:sp>
    </p:spTree>
    <p:extLst>
      <p:ext uri="{BB962C8B-B14F-4D97-AF65-F5344CB8AC3E}">
        <p14:creationId xmlns:p14="http://schemas.microsoft.com/office/powerpoint/2010/main" val="6548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7081" cy="6858000"/>
          </a:xfrm>
          <a:prstGeom prst="rect">
            <a:avLst/>
          </a:prstGeom>
        </p:spPr>
      </p:pic>
      <p:sp>
        <p:nvSpPr>
          <p:cNvPr id="15" name="Slide Number Placeholder 5"/>
          <p:cNvSpPr txBox="1">
            <a:spLocks/>
          </p:cNvSpPr>
          <p:nvPr userDrawn="1"/>
        </p:nvSpPr>
        <p:spPr>
          <a:xfrm>
            <a:off x="11064083" y="6402534"/>
            <a:ext cx="882805"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pPr/>
              <a:t>‹#›</a:t>
            </a:fld>
            <a:endParaRPr lang="en-US" dirty="0"/>
          </a:p>
        </p:txBody>
      </p:sp>
      <p:cxnSp>
        <p:nvCxnSpPr>
          <p:cNvPr id="16" name="Straight Connector 15"/>
          <p:cNvCxnSpPr/>
          <p:nvPr userDrawn="1"/>
        </p:nvCxnSpPr>
        <p:spPr>
          <a:xfrm>
            <a:off x="11477846" y="6502693"/>
            <a:ext cx="0" cy="164805"/>
          </a:xfrm>
          <a:prstGeom prst="line">
            <a:avLst/>
          </a:prstGeom>
          <a:ln w="6350">
            <a:solidFill>
              <a:srgbClr val="373D42"/>
            </a:solidFill>
          </a:ln>
        </p:spPr>
        <p:style>
          <a:lnRef idx="1">
            <a:schemeClr val="accent1"/>
          </a:lnRef>
          <a:fillRef idx="0">
            <a:schemeClr val="accent1"/>
          </a:fillRef>
          <a:effectRef idx="0">
            <a:schemeClr val="accent1"/>
          </a:effectRef>
          <a:fontRef idx="minor">
            <a:schemeClr val="tx1"/>
          </a:fontRef>
        </p:style>
      </p:cxnSp>
      <p:sp>
        <p:nvSpPr>
          <p:cNvPr id="17" name="Content Placeholder 4"/>
          <p:cNvSpPr txBox="1">
            <a:spLocks/>
          </p:cNvSpPr>
          <p:nvPr userDrawn="1"/>
        </p:nvSpPr>
        <p:spPr>
          <a:xfrm>
            <a:off x="7054850" y="6480921"/>
            <a:ext cx="4298950" cy="230412"/>
          </a:xfrm>
          <a:prstGeom prst="rect">
            <a:avLst/>
          </a:prstGeom>
        </p:spPr>
        <p:txBody>
          <a:bodyPr anchor="ctr" anchorCtr="0">
            <a:normAutofit/>
          </a:bodyPr>
          <a:lstStyle>
            <a:lvl1pPr marL="0" indent="0" algn="l" defTabSz="914400" rtl="0" eaLnBrk="1" latinLnBrk="0" hangingPunct="1">
              <a:lnSpc>
                <a:spcPct val="90000"/>
              </a:lnSpc>
              <a:spcBef>
                <a:spcPts val="1000"/>
              </a:spcBef>
              <a:buFontTx/>
              <a:buNone/>
              <a:defRPr sz="1000" kern="1200">
                <a:solidFill>
                  <a:schemeClr val="bg1"/>
                </a:solidFill>
                <a:latin typeface="Univia Pro" charset="0"/>
                <a:ea typeface="Univia Pro" charset="0"/>
                <a:cs typeface="Univia Pro" charset="0"/>
              </a:defRPr>
            </a:lvl1pPr>
            <a:lvl2pPr marL="457200" indent="0" algn="l" defTabSz="914400" rtl="0" eaLnBrk="1" latinLnBrk="0" hangingPunct="1">
              <a:lnSpc>
                <a:spcPct val="90000"/>
              </a:lnSpc>
              <a:spcBef>
                <a:spcPts val="500"/>
              </a:spcBef>
              <a:buFontTx/>
              <a:buNone/>
              <a:defRPr sz="2400" kern="1200">
                <a:solidFill>
                  <a:schemeClr val="tx1"/>
                </a:solidFill>
                <a:latin typeface="Univia Pro" charset="0"/>
                <a:ea typeface="Univia Pro" charset="0"/>
                <a:cs typeface="Univia Pro" charset="0"/>
              </a:defRPr>
            </a:lvl2pPr>
            <a:lvl3pPr marL="914400" indent="0" algn="l" defTabSz="914400" rtl="0" eaLnBrk="1" latinLnBrk="0" hangingPunct="1">
              <a:lnSpc>
                <a:spcPct val="90000"/>
              </a:lnSpc>
              <a:spcBef>
                <a:spcPts val="500"/>
              </a:spcBef>
              <a:buFontTx/>
              <a:buNone/>
              <a:defRPr sz="2000" kern="1200">
                <a:solidFill>
                  <a:schemeClr val="tx1"/>
                </a:solidFill>
                <a:latin typeface="Univia Pro" charset="0"/>
                <a:ea typeface="Univia Pro" charset="0"/>
                <a:cs typeface="Univia Pro" charset="0"/>
              </a:defRPr>
            </a:lvl3pPr>
            <a:lvl4pPr marL="13716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4pPr>
            <a:lvl5pPr marL="18288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333D42"/>
                </a:solidFill>
              </a:rPr>
              <a:t>© 2020 5GAA</a:t>
            </a:r>
          </a:p>
        </p:txBody>
      </p:sp>
      <p:sp>
        <p:nvSpPr>
          <p:cNvPr id="18" name="Text Placeholder 7"/>
          <p:cNvSpPr>
            <a:spLocks noGrp="1"/>
          </p:cNvSpPr>
          <p:nvPr>
            <p:ph type="body" sz="quarter" idx="13" hasCustomPrompt="1"/>
          </p:nvPr>
        </p:nvSpPr>
        <p:spPr>
          <a:xfrm>
            <a:off x="4824248" y="2238703"/>
            <a:ext cx="6653598" cy="3051754"/>
          </a:xfrm>
          <a:prstGeom prst="rect">
            <a:avLst/>
          </a:prstGeom>
        </p:spPr>
        <p:txBody>
          <a:bodyPr/>
          <a:lstStyle>
            <a:lvl1pPr marL="0" indent="0" algn="r">
              <a:buNone/>
              <a:defRPr sz="5000" b="1" i="0">
                <a:solidFill>
                  <a:schemeClr val="bg1"/>
                </a:solidFill>
                <a:latin typeface="Univia Pro" charset="0"/>
                <a:ea typeface="Univia Pro" charset="0"/>
                <a:cs typeface="Univia Pro"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Title</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182" y="699638"/>
            <a:ext cx="3609061" cy="1307838"/>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 y="0"/>
            <a:ext cx="12197080" cy="68580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1" y="0"/>
            <a:ext cx="12197081" cy="6858000"/>
          </a:xfrm>
          <a:prstGeom prst="rect">
            <a:avLst/>
          </a:prstGeom>
        </p:spPr>
      </p:pic>
      <p:sp>
        <p:nvSpPr>
          <p:cNvPr id="10" name="Slide Number Placeholder 5"/>
          <p:cNvSpPr txBox="1">
            <a:spLocks/>
          </p:cNvSpPr>
          <p:nvPr userDrawn="1"/>
        </p:nvSpPr>
        <p:spPr>
          <a:xfrm>
            <a:off x="11064083" y="6402534"/>
            <a:ext cx="882805"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solidFill>
                  <a:schemeClr val="bg1"/>
                </a:solidFill>
              </a:rPr>
              <a:pPr/>
              <a:t>‹#›</a:t>
            </a:fld>
            <a:endParaRPr lang="en-US" dirty="0">
              <a:solidFill>
                <a:schemeClr val="bg1"/>
              </a:solidFill>
            </a:endParaRPr>
          </a:p>
        </p:txBody>
      </p:sp>
      <p:cxnSp>
        <p:nvCxnSpPr>
          <p:cNvPr id="11" name="Straight Connector 10"/>
          <p:cNvCxnSpPr/>
          <p:nvPr userDrawn="1"/>
        </p:nvCxnSpPr>
        <p:spPr>
          <a:xfrm>
            <a:off x="11477846" y="6502693"/>
            <a:ext cx="0" cy="1648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4"/>
          <p:cNvSpPr txBox="1">
            <a:spLocks/>
          </p:cNvSpPr>
          <p:nvPr userDrawn="1"/>
        </p:nvSpPr>
        <p:spPr>
          <a:xfrm>
            <a:off x="7054850" y="6480921"/>
            <a:ext cx="4298950" cy="230412"/>
          </a:xfrm>
          <a:prstGeom prst="rect">
            <a:avLst/>
          </a:prstGeom>
        </p:spPr>
        <p:txBody>
          <a:bodyPr anchor="ctr" anchorCtr="0">
            <a:normAutofit/>
          </a:bodyPr>
          <a:lstStyle>
            <a:lvl1pPr marL="0" indent="0" algn="l" defTabSz="914400" rtl="0" eaLnBrk="1" latinLnBrk="0" hangingPunct="1">
              <a:lnSpc>
                <a:spcPct val="90000"/>
              </a:lnSpc>
              <a:spcBef>
                <a:spcPts val="1000"/>
              </a:spcBef>
              <a:buFontTx/>
              <a:buNone/>
              <a:defRPr sz="1000" kern="1200">
                <a:solidFill>
                  <a:schemeClr val="bg1"/>
                </a:solidFill>
                <a:latin typeface="Univia Pro" charset="0"/>
                <a:ea typeface="Univia Pro" charset="0"/>
                <a:cs typeface="Univia Pro" charset="0"/>
              </a:defRPr>
            </a:lvl1pPr>
            <a:lvl2pPr marL="457200" indent="0" algn="l" defTabSz="914400" rtl="0" eaLnBrk="1" latinLnBrk="0" hangingPunct="1">
              <a:lnSpc>
                <a:spcPct val="90000"/>
              </a:lnSpc>
              <a:spcBef>
                <a:spcPts val="500"/>
              </a:spcBef>
              <a:buFontTx/>
              <a:buNone/>
              <a:defRPr sz="2400" kern="1200">
                <a:solidFill>
                  <a:schemeClr val="tx1"/>
                </a:solidFill>
                <a:latin typeface="Univia Pro" charset="0"/>
                <a:ea typeface="Univia Pro" charset="0"/>
                <a:cs typeface="Univia Pro" charset="0"/>
              </a:defRPr>
            </a:lvl2pPr>
            <a:lvl3pPr marL="914400" indent="0" algn="l" defTabSz="914400" rtl="0" eaLnBrk="1" latinLnBrk="0" hangingPunct="1">
              <a:lnSpc>
                <a:spcPct val="90000"/>
              </a:lnSpc>
              <a:spcBef>
                <a:spcPts val="500"/>
              </a:spcBef>
              <a:buFontTx/>
              <a:buNone/>
              <a:defRPr sz="2000" kern="1200">
                <a:solidFill>
                  <a:schemeClr val="tx1"/>
                </a:solidFill>
                <a:latin typeface="Univia Pro" charset="0"/>
                <a:ea typeface="Univia Pro" charset="0"/>
                <a:cs typeface="Univia Pro" charset="0"/>
              </a:defRPr>
            </a:lvl3pPr>
            <a:lvl4pPr marL="13716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4pPr>
            <a:lvl5pPr marL="18288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333D42"/>
                </a:solidFill>
              </a:rPr>
              <a:t>© 2020 5GAA</a:t>
            </a:r>
          </a:p>
        </p:txBody>
      </p:sp>
      <p:sp>
        <p:nvSpPr>
          <p:cNvPr id="14" name="Text Placeholder 7"/>
          <p:cNvSpPr>
            <a:spLocks noGrp="1"/>
          </p:cNvSpPr>
          <p:nvPr>
            <p:ph type="body" sz="quarter" idx="13" hasCustomPrompt="1"/>
          </p:nvPr>
        </p:nvSpPr>
        <p:spPr>
          <a:xfrm>
            <a:off x="4466897" y="2132476"/>
            <a:ext cx="7010948" cy="1600200"/>
          </a:xfrm>
          <a:prstGeom prst="rect">
            <a:avLst/>
          </a:prstGeom>
        </p:spPr>
        <p:txBody>
          <a:bodyPr/>
          <a:lstStyle>
            <a:lvl1pPr marL="0" indent="0" algn="r">
              <a:buNone/>
              <a:defRPr sz="4000" b="0" i="0">
                <a:solidFill>
                  <a:schemeClr val="bg1"/>
                </a:solidFill>
                <a:latin typeface="Univia Pro" charset="0"/>
                <a:ea typeface="Univia Pro" charset="0"/>
                <a:cs typeface="Univia Pro"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Subtitle</a:t>
            </a:r>
          </a:p>
        </p:txBody>
      </p:sp>
      <p:sp>
        <p:nvSpPr>
          <p:cNvPr id="15" name="Text Placeholder 7"/>
          <p:cNvSpPr>
            <a:spLocks noGrp="1"/>
          </p:cNvSpPr>
          <p:nvPr>
            <p:ph type="body" sz="quarter" idx="14" hasCustomPrompt="1"/>
          </p:nvPr>
        </p:nvSpPr>
        <p:spPr>
          <a:xfrm>
            <a:off x="4466895" y="3899338"/>
            <a:ext cx="7004585" cy="1645373"/>
          </a:xfrm>
          <a:prstGeom prst="rect">
            <a:avLst/>
          </a:prstGeom>
        </p:spPr>
        <p:txBody>
          <a:bodyPr/>
          <a:lstStyle>
            <a:lvl1pPr marL="0" indent="0" algn="r">
              <a:buNone/>
              <a:defRPr sz="2400" b="0" i="0">
                <a:solidFill>
                  <a:srgbClr val="00ADE6"/>
                </a:solidFill>
                <a:latin typeface="Univia Pro" charset="0"/>
                <a:ea typeface="Univia Pro" charset="0"/>
                <a:cs typeface="Univia Pro"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description</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693" y="710148"/>
            <a:ext cx="3609061" cy="1307838"/>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vel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38200" y="365125"/>
            <a:ext cx="10624456" cy="1325563"/>
          </a:xfrm>
          <a:prstGeom prst="rect">
            <a:avLst/>
          </a:prstGeom>
        </p:spPr>
        <p:txBody>
          <a:bodyPr vert="horz" lIns="91440" tIns="45720" rIns="91440" bIns="45720" rtlCol="0" anchor="t" anchorCtr="0">
            <a:normAutofit/>
          </a:bodyPr>
          <a:lstStyle>
            <a:lvl1pPr>
              <a:defRPr sz="3400">
                <a:solidFill>
                  <a:srgbClr val="00ADE6"/>
                </a:solidFill>
                <a:latin typeface="Univia Pro" charset="0"/>
                <a:ea typeface="Univia Pro" charset="0"/>
                <a:cs typeface="Univia Pro" charset="0"/>
              </a:defRPr>
            </a:lvl1pPr>
          </a:lstStyle>
          <a:p>
            <a:r>
              <a:rPr lang="en-US" dirty="0"/>
              <a:t>Click to edit Master title style</a:t>
            </a:r>
          </a:p>
        </p:txBody>
      </p:sp>
      <p:sp>
        <p:nvSpPr>
          <p:cNvPr id="11" name="Text Placeholder 5"/>
          <p:cNvSpPr>
            <a:spLocks noGrp="1"/>
          </p:cNvSpPr>
          <p:nvPr>
            <p:ph type="body" sz="quarter" idx="10"/>
          </p:nvPr>
        </p:nvSpPr>
        <p:spPr>
          <a:xfrm>
            <a:off x="838199" y="1825625"/>
            <a:ext cx="10624457" cy="4060825"/>
          </a:xfrm>
          <a:prstGeom prst="rect">
            <a:avLst/>
          </a:prstGeom>
        </p:spPr>
        <p:txBody>
          <a:bodyPr/>
          <a:lstStyle>
            <a:lvl1pPr>
              <a:defRPr>
                <a:solidFill>
                  <a:srgbClr val="333D42"/>
                </a:solidFill>
                <a:latin typeface="Open Sans" charset="0"/>
                <a:ea typeface="Open Sans" charset="0"/>
                <a:cs typeface="Open Sans" charset="0"/>
              </a:defRPr>
            </a:lvl1pPr>
            <a:lvl2pPr>
              <a:defRPr>
                <a:solidFill>
                  <a:srgbClr val="333D42"/>
                </a:solidFill>
                <a:latin typeface="Open Sans" charset="0"/>
                <a:ea typeface="Open Sans" charset="0"/>
                <a:cs typeface="Open Sans" charset="0"/>
              </a:defRPr>
            </a:lvl2pPr>
            <a:lvl3pPr>
              <a:defRPr>
                <a:solidFill>
                  <a:srgbClr val="333D42"/>
                </a:solidFill>
                <a:latin typeface="Open Sans" charset="0"/>
                <a:ea typeface="Open Sans" charset="0"/>
                <a:cs typeface="Open Sans" charset="0"/>
              </a:defRPr>
            </a:lvl3pPr>
            <a:lvl4pPr>
              <a:defRPr>
                <a:solidFill>
                  <a:srgbClr val="333D42"/>
                </a:solidFill>
                <a:latin typeface="Open Sans" charset="0"/>
                <a:ea typeface="Open Sans" charset="0"/>
                <a:cs typeface="Open Sans" charset="0"/>
              </a:defRPr>
            </a:lvl4pPr>
            <a:lvl5pPr>
              <a:defRPr>
                <a:solidFill>
                  <a:srgbClr val="333D42"/>
                </a:solidFill>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46228" cy="1325563"/>
          </a:xfrm>
          <a:prstGeom prst="rect">
            <a:avLst/>
          </a:prstGeom>
        </p:spPr>
        <p:txBody>
          <a:bodyPr/>
          <a:lstStyle>
            <a:lvl1pPr>
              <a:defRPr sz="3400" b="0" i="0">
                <a:solidFill>
                  <a:srgbClr val="00ADE6"/>
                </a:solidFill>
                <a:latin typeface="Univia Pro" charset="0"/>
                <a:ea typeface="Univia Pro" charset="0"/>
                <a:cs typeface="Univia Pro"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9118"/>
          </a:xfrm>
          <a:prstGeom prst="rect">
            <a:avLst/>
          </a:prstGeom>
        </p:spPr>
        <p:txBody>
          <a:bodyPr/>
          <a:lstStyle>
            <a:lvl1pPr>
              <a:defRPr sz="2600">
                <a:solidFill>
                  <a:srgbClr val="373D42"/>
                </a:solidFill>
                <a:latin typeface="Open Sans" charset="0"/>
                <a:ea typeface="Open Sans" charset="0"/>
                <a:cs typeface="Open Sans" charset="0"/>
              </a:defRPr>
            </a:lvl1pPr>
            <a:lvl2pPr>
              <a:defRPr sz="2000">
                <a:solidFill>
                  <a:srgbClr val="373D42"/>
                </a:solidFill>
                <a:latin typeface="Open Sans" charset="0"/>
                <a:ea typeface="Open Sans" charset="0"/>
                <a:cs typeface="Open Sans" charset="0"/>
              </a:defRPr>
            </a:lvl2pPr>
            <a:lvl3pPr>
              <a:defRPr sz="1800">
                <a:solidFill>
                  <a:srgbClr val="373D42"/>
                </a:solidFill>
                <a:latin typeface="Open Sans" charset="0"/>
                <a:ea typeface="Open Sans" charset="0"/>
                <a:cs typeface="Open Sans" charset="0"/>
              </a:defRPr>
            </a:lvl3pPr>
            <a:lvl4pPr>
              <a:defRPr sz="1600">
                <a:solidFill>
                  <a:srgbClr val="373D42"/>
                </a:solidFill>
                <a:latin typeface="Open Sans" charset="0"/>
                <a:ea typeface="Open Sans" charset="0"/>
                <a:cs typeface="Open Sans" charset="0"/>
              </a:defRPr>
            </a:lvl4pPr>
            <a:lvl5pPr>
              <a:defRPr sz="1600">
                <a:solidFill>
                  <a:srgbClr val="373D42"/>
                </a:solidFill>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312229" cy="4009118"/>
          </a:xfrm>
          <a:prstGeom prst="rect">
            <a:avLst/>
          </a:prstGeom>
        </p:spPr>
        <p:txBody>
          <a:bodyPr/>
          <a:lstStyle>
            <a:lvl1pPr>
              <a:defRPr sz="2600">
                <a:solidFill>
                  <a:srgbClr val="333D42"/>
                </a:solidFill>
                <a:latin typeface="Open Sans" charset="0"/>
                <a:ea typeface="Open Sans" charset="0"/>
                <a:cs typeface="Open Sans" charset="0"/>
              </a:defRPr>
            </a:lvl1pPr>
            <a:lvl2pPr>
              <a:defRPr sz="2000">
                <a:solidFill>
                  <a:srgbClr val="333D42"/>
                </a:solidFill>
                <a:latin typeface="Open Sans" charset="0"/>
                <a:ea typeface="Open Sans" charset="0"/>
                <a:cs typeface="Open Sans" charset="0"/>
              </a:defRPr>
            </a:lvl2pPr>
            <a:lvl3pPr>
              <a:defRPr sz="1800">
                <a:solidFill>
                  <a:srgbClr val="333D42"/>
                </a:solidFill>
                <a:latin typeface="Open Sans" charset="0"/>
                <a:ea typeface="Open Sans" charset="0"/>
                <a:cs typeface="Open Sans" charset="0"/>
              </a:defRPr>
            </a:lvl3pPr>
            <a:lvl4pPr>
              <a:defRPr sz="1600">
                <a:solidFill>
                  <a:srgbClr val="333D42"/>
                </a:solidFill>
                <a:latin typeface="Open Sans" charset="0"/>
                <a:ea typeface="Open Sans" charset="0"/>
                <a:cs typeface="Open Sans" charset="0"/>
              </a:defRPr>
            </a:lvl4pPr>
            <a:lvl5pPr>
              <a:defRPr sz="1600">
                <a:solidFill>
                  <a:srgbClr val="333D42"/>
                </a:solidFill>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1" y="0"/>
            <a:ext cx="12197081" cy="6858000"/>
          </a:xfrm>
          <a:prstGeom prst="rect">
            <a:avLst/>
          </a:prstGeom>
        </p:spPr>
      </p:pic>
      <p:sp>
        <p:nvSpPr>
          <p:cNvPr id="3" name="Picture Placeholder 2"/>
          <p:cNvSpPr>
            <a:spLocks noGrp="1"/>
          </p:cNvSpPr>
          <p:nvPr>
            <p:ph type="pic" idx="1" hasCustomPrompt="1"/>
          </p:nvPr>
        </p:nvSpPr>
        <p:spPr>
          <a:xfrm>
            <a:off x="6128657" y="0"/>
            <a:ext cx="6063343" cy="6857999"/>
          </a:xfrm>
          <a:prstGeom prst="rect">
            <a:avLst/>
          </a:prstGeom>
        </p:spPr>
        <p:txBody>
          <a:bodyPr anchor="t" anchorCtr="1"/>
          <a:lstStyle>
            <a:lvl1pPr marL="0" indent="0" algn="ctr">
              <a:buNone/>
              <a:defRPr sz="2000">
                <a:solidFill>
                  <a:srgbClr val="373D42"/>
                </a:solidFill>
                <a:latin typeface="Open Sans" charset="0"/>
                <a:ea typeface="Open Sans" charset="0"/>
                <a:cs typeface="Open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13" name="Slide Number Placeholder 5"/>
          <p:cNvSpPr txBox="1">
            <a:spLocks/>
          </p:cNvSpPr>
          <p:nvPr userDrawn="1"/>
        </p:nvSpPr>
        <p:spPr>
          <a:xfrm>
            <a:off x="11064083" y="6402534"/>
            <a:ext cx="882805"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pPr/>
              <a:t>‹#›</a:t>
            </a:fld>
            <a:endParaRPr lang="en-US" dirty="0"/>
          </a:p>
        </p:txBody>
      </p:sp>
      <p:cxnSp>
        <p:nvCxnSpPr>
          <p:cNvPr id="14" name="Straight Connector 13"/>
          <p:cNvCxnSpPr/>
          <p:nvPr userDrawn="1"/>
        </p:nvCxnSpPr>
        <p:spPr>
          <a:xfrm>
            <a:off x="11477846" y="6502693"/>
            <a:ext cx="0" cy="164805"/>
          </a:xfrm>
          <a:prstGeom prst="line">
            <a:avLst/>
          </a:prstGeom>
          <a:ln w="6350">
            <a:solidFill>
              <a:srgbClr val="373D42"/>
            </a:solidFill>
          </a:ln>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userDrawn="1"/>
        </p:nvSpPr>
        <p:spPr>
          <a:xfrm>
            <a:off x="7054850" y="6480921"/>
            <a:ext cx="4298950" cy="230412"/>
          </a:xfrm>
          <a:prstGeom prst="rect">
            <a:avLst/>
          </a:prstGeom>
        </p:spPr>
        <p:txBody>
          <a:bodyPr anchor="ctr" anchorCtr="0">
            <a:normAutofit/>
          </a:bodyPr>
          <a:lstStyle>
            <a:lvl1pPr marL="0" indent="0" algn="l" defTabSz="914400" rtl="0" eaLnBrk="1" latinLnBrk="0" hangingPunct="1">
              <a:lnSpc>
                <a:spcPct val="90000"/>
              </a:lnSpc>
              <a:spcBef>
                <a:spcPts val="1000"/>
              </a:spcBef>
              <a:buFontTx/>
              <a:buNone/>
              <a:defRPr sz="1000" kern="1200">
                <a:solidFill>
                  <a:schemeClr val="bg1"/>
                </a:solidFill>
                <a:latin typeface="Univia Pro" charset="0"/>
                <a:ea typeface="Univia Pro" charset="0"/>
                <a:cs typeface="Univia Pro" charset="0"/>
              </a:defRPr>
            </a:lvl1pPr>
            <a:lvl2pPr marL="457200" indent="0" algn="l" defTabSz="914400" rtl="0" eaLnBrk="1" latinLnBrk="0" hangingPunct="1">
              <a:lnSpc>
                <a:spcPct val="90000"/>
              </a:lnSpc>
              <a:spcBef>
                <a:spcPts val="500"/>
              </a:spcBef>
              <a:buFontTx/>
              <a:buNone/>
              <a:defRPr sz="2400" kern="1200">
                <a:solidFill>
                  <a:schemeClr val="tx1"/>
                </a:solidFill>
                <a:latin typeface="Univia Pro" charset="0"/>
                <a:ea typeface="Univia Pro" charset="0"/>
                <a:cs typeface="Univia Pro" charset="0"/>
              </a:defRPr>
            </a:lvl2pPr>
            <a:lvl3pPr marL="914400" indent="0" algn="l" defTabSz="914400" rtl="0" eaLnBrk="1" latinLnBrk="0" hangingPunct="1">
              <a:lnSpc>
                <a:spcPct val="90000"/>
              </a:lnSpc>
              <a:spcBef>
                <a:spcPts val="500"/>
              </a:spcBef>
              <a:buFontTx/>
              <a:buNone/>
              <a:defRPr sz="2000" kern="1200">
                <a:solidFill>
                  <a:schemeClr val="tx1"/>
                </a:solidFill>
                <a:latin typeface="Univia Pro" charset="0"/>
                <a:ea typeface="Univia Pro" charset="0"/>
                <a:cs typeface="Univia Pro" charset="0"/>
              </a:defRPr>
            </a:lvl3pPr>
            <a:lvl4pPr marL="13716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4pPr>
            <a:lvl5pPr marL="18288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333D42"/>
                </a:solidFill>
              </a:rPr>
              <a:t>© 2020 5GAA</a:t>
            </a:r>
          </a:p>
        </p:txBody>
      </p:sp>
      <p:sp>
        <p:nvSpPr>
          <p:cNvPr id="22" name="Text Placeholder 21"/>
          <p:cNvSpPr>
            <a:spLocks noGrp="1"/>
          </p:cNvSpPr>
          <p:nvPr>
            <p:ph type="body" sz="quarter" idx="10"/>
          </p:nvPr>
        </p:nvSpPr>
        <p:spPr>
          <a:xfrm>
            <a:off x="478972" y="577397"/>
            <a:ext cx="5148942" cy="979260"/>
          </a:xfrm>
          <a:prstGeom prst="rect">
            <a:avLst/>
          </a:prstGeom>
        </p:spPr>
        <p:txBody>
          <a:bodyPr/>
          <a:lstStyle>
            <a:lvl1pPr marL="0" indent="0">
              <a:buNone/>
              <a:defRPr sz="2600">
                <a:solidFill>
                  <a:srgbClr val="00ADE6"/>
                </a:solidFill>
                <a:latin typeface="Univia Pro" charset="0"/>
                <a:ea typeface="Univia Pro" charset="0"/>
                <a:cs typeface="Univia Pro" charset="0"/>
              </a:defRPr>
            </a:lvl1pPr>
            <a:lvl2pPr marL="457200" indent="0">
              <a:buNone/>
              <a:defRPr>
                <a:solidFill>
                  <a:srgbClr val="00ADE6"/>
                </a:solidFill>
              </a:defRPr>
            </a:lvl2pPr>
            <a:lvl3pPr marL="914400" indent="0">
              <a:buNone/>
              <a:defRPr>
                <a:solidFill>
                  <a:srgbClr val="00ADE6"/>
                </a:solidFill>
              </a:defRPr>
            </a:lvl3pPr>
            <a:lvl4pPr marL="1371600" indent="0">
              <a:buNone/>
              <a:defRPr>
                <a:solidFill>
                  <a:srgbClr val="00ADE6"/>
                </a:solidFill>
              </a:defRPr>
            </a:lvl4pPr>
            <a:lvl5pPr marL="1828800" indent="0">
              <a:buNone/>
              <a:defRPr>
                <a:solidFill>
                  <a:srgbClr val="00ADE6"/>
                </a:solidFill>
              </a:defRPr>
            </a:lvl5pPr>
          </a:lstStyle>
          <a:p>
            <a:pPr lvl="0"/>
            <a:r>
              <a:rPr lang="en-US" dirty="0"/>
              <a:t>Click to edit Master text styles</a:t>
            </a:r>
          </a:p>
        </p:txBody>
      </p:sp>
      <p:sp>
        <p:nvSpPr>
          <p:cNvPr id="29" name="Text Placeholder 28"/>
          <p:cNvSpPr>
            <a:spLocks noGrp="1"/>
          </p:cNvSpPr>
          <p:nvPr>
            <p:ph type="body" sz="quarter" idx="11"/>
          </p:nvPr>
        </p:nvSpPr>
        <p:spPr>
          <a:xfrm>
            <a:off x="479425" y="1871663"/>
            <a:ext cx="5148263" cy="4420280"/>
          </a:xfrm>
          <a:prstGeom prst="rect">
            <a:avLst/>
          </a:prstGeom>
        </p:spPr>
        <p:txBody>
          <a:bodyPr/>
          <a:lstStyle>
            <a:lvl1pPr marL="0" indent="0">
              <a:buNone/>
              <a:defRPr sz="2000">
                <a:solidFill>
                  <a:schemeClr val="bg1"/>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50975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371" y="653143"/>
            <a:ext cx="11038115" cy="5207907"/>
          </a:xfrm>
          <a:prstGeom prst="rect">
            <a:avLst/>
          </a:prstGeom>
        </p:spPr>
        <p:txBody>
          <a:bodyPr/>
          <a:lstStyle>
            <a:lvl1pPr marL="0" indent="0">
              <a:buNone/>
              <a:defRPr sz="3200" baseline="0">
                <a:latin typeface="Open Sans" charset="0"/>
                <a:ea typeface="Open Sans" charset="0"/>
                <a:cs typeface="Open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476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7432060" y="6453970"/>
            <a:ext cx="3925888" cy="262249"/>
          </a:xfrm>
          <a:prstGeom prst="rect">
            <a:avLst/>
          </a:prstGeom>
        </p:spPr>
        <p:txBody>
          <a:bodyPr anchor="ctr" anchorCtr="0"/>
          <a:lstStyle>
            <a:lvl1pPr marL="0" indent="0" algn="r">
              <a:buNone/>
              <a:defRPr sz="1000" baseline="0">
                <a:solidFill>
                  <a:srgbClr val="373D4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Document name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5439"/>
          <a:stretch/>
        </p:blipFill>
        <p:spPr>
          <a:xfrm>
            <a:off x="-5081" y="3116178"/>
            <a:ext cx="12197081" cy="3741821"/>
          </a:xfrm>
          <a:prstGeom prst="rect">
            <a:avLst/>
          </a:prstGeom>
        </p:spPr>
      </p:pic>
      <p:sp>
        <p:nvSpPr>
          <p:cNvPr id="19" name="Slide Number Placeholder 5"/>
          <p:cNvSpPr txBox="1">
            <a:spLocks/>
          </p:cNvSpPr>
          <p:nvPr userDrawn="1"/>
        </p:nvSpPr>
        <p:spPr>
          <a:xfrm>
            <a:off x="11477844" y="6402534"/>
            <a:ext cx="469044"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solidFill>
                  <a:schemeClr val="bg1"/>
                </a:solidFill>
              </a:rPr>
              <a:pPr/>
              <a:t>‹#›</a:t>
            </a:fld>
            <a:endParaRPr lang="en-US" dirty="0">
              <a:solidFill>
                <a:schemeClr val="bg1"/>
              </a:solidFill>
            </a:endParaRPr>
          </a:p>
        </p:txBody>
      </p:sp>
      <p:cxnSp>
        <p:nvCxnSpPr>
          <p:cNvPr id="20" name="Straight Connector 19"/>
          <p:cNvCxnSpPr/>
          <p:nvPr userDrawn="1"/>
        </p:nvCxnSpPr>
        <p:spPr>
          <a:xfrm>
            <a:off x="11477846" y="6502693"/>
            <a:ext cx="0" cy="1648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7" hasCustomPrompt="1"/>
          </p:nvPr>
        </p:nvSpPr>
        <p:spPr>
          <a:xfrm>
            <a:off x="8038485" y="6453188"/>
            <a:ext cx="3319463" cy="263525"/>
          </a:xfrm>
          <a:prstGeom prst="rect">
            <a:avLst/>
          </a:prstGeom>
        </p:spPr>
        <p:txBody>
          <a:bodyPr anchor="ctr" anchorCtr="0"/>
          <a:lstStyle>
            <a:lvl1pPr marL="0" indent="0" algn="r">
              <a:buNone/>
              <a:defRPr sz="1000" baseline="0">
                <a:solidFill>
                  <a:schemeClr val="bg1"/>
                </a:solidFill>
                <a:latin typeface="Open Sans" charset="0"/>
                <a:ea typeface="Open Sans" charset="0"/>
                <a:cs typeface="Open Sans" charset="0"/>
              </a:defRPr>
            </a:lvl1pPr>
            <a:lvl2pPr marL="457200" indent="0" algn="r">
              <a:buNone/>
              <a:defRPr sz="1000">
                <a:solidFill>
                  <a:schemeClr val="bg1"/>
                </a:solidFill>
                <a:latin typeface="Open Sans" charset="0"/>
                <a:ea typeface="Open Sans" charset="0"/>
                <a:cs typeface="Open Sans" charset="0"/>
              </a:defRPr>
            </a:lvl2pPr>
            <a:lvl3pPr marL="914400" indent="0" algn="r">
              <a:buNone/>
              <a:defRPr sz="1000">
                <a:solidFill>
                  <a:schemeClr val="bg1"/>
                </a:solidFill>
                <a:latin typeface="Open Sans" charset="0"/>
                <a:ea typeface="Open Sans" charset="0"/>
                <a:cs typeface="Open Sans" charset="0"/>
              </a:defRPr>
            </a:lvl3pPr>
            <a:lvl4pPr marL="1371600" indent="0" algn="r">
              <a:buNone/>
              <a:defRPr sz="1000">
                <a:solidFill>
                  <a:schemeClr val="bg1"/>
                </a:solidFill>
                <a:latin typeface="Open Sans" charset="0"/>
                <a:ea typeface="Open Sans" charset="0"/>
                <a:cs typeface="Open Sans" charset="0"/>
              </a:defRPr>
            </a:lvl4pPr>
            <a:lvl5pPr marL="1828800" indent="0" algn="r">
              <a:buNone/>
              <a:defRPr sz="1000">
                <a:solidFill>
                  <a:schemeClr val="bg1"/>
                </a:solidFill>
                <a:latin typeface="Open Sans" charset="0"/>
                <a:ea typeface="Open Sans" charset="0"/>
                <a:cs typeface="Open Sans" charset="0"/>
              </a:defRPr>
            </a:lvl5pPr>
          </a:lstStyle>
          <a:p>
            <a:pPr lvl="0"/>
            <a:r>
              <a:rPr lang="en-US" dirty="0"/>
              <a:t>Document name</a:t>
            </a:r>
          </a:p>
        </p:txBody>
      </p:sp>
    </p:spTree>
    <p:extLst>
      <p:ext uri="{BB962C8B-B14F-4D97-AF65-F5344CB8AC3E}">
        <p14:creationId xmlns:p14="http://schemas.microsoft.com/office/powerpoint/2010/main" val="46821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5969371"/>
            <a:ext cx="12192000" cy="888629"/>
          </a:xfrm>
          <a:prstGeom prst="rect">
            <a:avLst/>
          </a:prstGeom>
        </p:spPr>
      </p:pic>
      <p:sp>
        <p:nvSpPr>
          <p:cNvPr id="8" name="Slide Number Placeholder 5"/>
          <p:cNvSpPr txBox="1">
            <a:spLocks/>
          </p:cNvSpPr>
          <p:nvPr userDrawn="1"/>
        </p:nvSpPr>
        <p:spPr>
          <a:xfrm>
            <a:off x="11064083" y="6402534"/>
            <a:ext cx="882805"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73D42"/>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EAE755-67E8-5247-96C3-914D03145EBF}" type="slidenum">
              <a:rPr lang="en-US" smtClean="0">
                <a:solidFill>
                  <a:schemeClr val="bg1"/>
                </a:solidFill>
              </a:rPr>
              <a:pPr/>
              <a:t>‹#›</a:t>
            </a:fld>
            <a:endParaRPr lang="en-US" dirty="0">
              <a:solidFill>
                <a:schemeClr val="bg1"/>
              </a:solidFill>
            </a:endParaRPr>
          </a:p>
        </p:txBody>
      </p:sp>
      <p:cxnSp>
        <p:nvCxnSpPr>
          <p:cNvPr id="9" name="Straight Connector 8"/>
          <p:cNvCxnSpPr/>
          <p:nvPr userDrawn="1"/>
        </p:nvCxnSpPr>
        <p:spPr>
          <a:xfrm>
            <a:off x="11477846" y="6502693"/>
            <a:ext cx="0" cy="1648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5616" y="6286693"/>
            <a:ext cx="1192132" cy="432000"/>
          </a:xfrm>
          <a:prstGeom prst="rect">
            <a:avLst/>
          </a:prstGeom>
        </p:spPr>
      </p:pic>
      <p:sp>
        <p:nvSpPr>
          <p:cNvPr id="12" name="Content Placeholder 4"/>
          <p:cNvSpPr txBox="1">
            <a:spLocks/>
          </p:cNvSpPr>
          <p:nvPr userDrawn="1"/>
        </p:nvSpPr>
        <p:spPr>
          <a:xfrm>
            <a:off x="7054850" y="6480921"/>
            <a:ext cx="4298950" cy="230412"/>
          </a:xfrm>
          <a:prstGeom prst="rect">
            <a:avLst/>
          </a:prstGeom>
        </p:spPr>
        <p:txBody>
          <a:bodyPr anchor="ctr" anchorCtr="0">
            <a:normAutofit/>
          </a:bodyPr>
          <a:lstStyle>
            <a:lvl1pPr marL="0" indent="0" algn="l" defTabSz="914400" rtl="0" eaLnBrk="1" latinLnBrk="0" hangingPunct="1">
              <a:lnSpc>
                <a:spcPct val="90000"/>
              </a:lnSpc>
              <a:spcBef>
                <a:spcPts val="1000"/>
              </a:spcBef>
              <a:buFontTx/>
              <a:buNone/>
              <a:defRPr sz="1000" kern="1200">
                <a:solidFill>
                  <a:schemeClr val="bg1"/>
                </a:solidFill>
                <a:latin typeface="Univia Pro" charset="0"/>
                <a:ea typeface="Univia Pro" charset="0"/>
                <a:cs typeface="Univia Pro" charset="0"/>
              </a:defRPr>
            </a:lvl1pPr>
            <a:lvl2pPr marL="457200" indent="0" algn="l" defTabSz="914400" rtl="0" eaLnBrk="1" latinLnBrk="0" hangingPunct="1">
              <a:lnSpc>
                <a:spcPct val="90000"/>
              </a:lnSpc>
              <a:spcBef>
                <a:spcPts val="500"/>
              </a:spcBef>
              <a:buFontTx/>
              <a:buNone/>
              <a:defRPr sz="2400" kern="1200">
                <a:solidFill>
                  <a:schemeClr val="tx1"/>
                </a:solidFill>
                <a:latin typeface="Univia Pro" charset="0"/>
                <a:ea typeface="Univia Pro" charset="0"/>
                <a:cs typeface="Univia Pro" charset="0"/>
              </a:defRPr>
            </a:lvl2pPr>
            <a:lvl3pPr marL="914400" indent="0" algn="l" defTabSz="914400" rtl="0" eaLnBrk="1" latinLnBrk="0" hangingPunct="1">
              <a:lnSpc>
                <a:spcPct val="90000"/>
              </a:lnSpc>
              <a:spcBef>
                <a:spcPts val="500"/>
              </a:spcBef>
              <a:buFontTx/>
              <a:buNone/>
              <a:defRPr sz="2000" kern="1200">
                <a:solidFill>
                  <a:schemeClr val="tx1"/>
                </a:solidFill>
                <a:latin typeface="Univia Pro" charset="0"/>
                <a:ea typeface="Univia Pro" charset="0"/>
                <a:cs typeface="Univia Pro" charset="0"/>
              </a:defRPr>
            </a:lvl3pPr>
            <a:lvl4pPr marL="13716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4pPr>
            <a:lvl5pPr marL="1828800" indent="0" algn="l" defTabSz="914400" rtl="0" eaLnBrk="1" latinLnBrk="0" hangingPunct="1">
              <a:lnSpc>
                <a:spcPct val="90000"/>
              </a:lnSpc>
              <a:spcBef>
                <a:spcPts val="500"/>
              </a:spcBef>
              <a:buFontTx/>
              <a:buNone/>
              <a:defRPr sz="1800" kern="1200">
                <a:solidFill>
                  <a:schemeClr val="tx1"/>
                </a:solidFill>
                <a:latin typeface="Univia Pro" charset="0"/>
                <a:ea typeface="Univia Pro" charset="0"/>
                <a:cs typeface="Univia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333D42"/>
                </a:solidFill>
              </a:rPr>
              <a:t>© 2020 5GAA</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6"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Wu53vAdtY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5gaa.org/wp-content/uploads/2020/07/5GAA_XW5-200029_ToD_D1.1-Use-Cases-and-Technical-Requirements.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hyperlink" Target="https://5gaa.org/wp-content/uploads/2020/10/5GAA_White-Paper_C-V2X-Use-Cases-Volume-II.pdf" TargetMode="External"/><Relationship Id="rId4" Type="http://schemas.openxmlformats.org/officeDocument/2006/relationships/hyperlink" Target="https://5gaa.org/wp-content/uploads/2020/07/5GAA_XW5-200029_ToD_D1.1-Use-Cases-and-Technical-Requirements.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hyperlink" Target="https://5gaa.org/wp-content/uploads/2020/10/5GAA_White-Paper_C-V2X-Use-Cases-Volume-II.pdf"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5gaa.org/wp-content/uploads/2020/07/5GAA_XW5-200029_ToD_D1.1-Use-Cases-and-Technical-Requirement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9571-3BF8-4470-A74C-7015958F828A}"/>
              </a:ext>
            </a:extLst>
          </p:cNvPr>
          <p:cNvSpPr>
            <a:spLocks noGrp="1"/>
          </p:cNvSpPr>
          <p:nvPr>
            <p:ph type="body" sz="quarter" idx="10"/>
          </p:nvPr>
        </p:nvSpPr>
        <p:spPr>
          <a:xfrm>
            <a:off x="2504780" y="2395087"/>
            <a:ext cx="8661492" cy="2638097"/>
          </a:xfrm>
        </p:spPr>
        <p:txBody>
          <a:bodyPr/>
          <a:lstStyle/>
          <a:p>
            <a:r>
              <a:rPr lang="en-US" sz="4400" dirty="0"/>
              <a:t>Tele-operated Driving Use Cases </a:t>
            </a:r>
            <a:br>
              <a:rPr lang="en-US" sz="4400" dirty="0"/>
            </a:br>
            <a:endParaRPr lang="en-US" sz="4400" dirty="0"/>
          </a:p>
          <a:p>
            <a:r>
              <a:rPr lang="en-US" sz="2400" b="0" dirty="0"/>
              <a:t>Yunpeng Zang (Ericsson)</a:t>
            </a:r>
            <a:br>
              <a:rPr lang="en-US" sz="2400" b="0" dirty="0"/>
            </a:br>
            <a:r>
              <a:rPr lang="en-US" sz="2400" b="0" dirty="0"/>
              <a:t>5GAA ToD Work Item</a:t>
            </a:r>
          </a:p>
          <a:p>
            <a:r>
              <a:rPr lang="en-US" sz="2400" dirty="0"/>
              <a:t>VQEG 5G-KPI Session, 16 Dec. 2020 </a:t>
            </a:r>
          </a:p>
          <a:p>
            <a:r>
              <a:rPr lang="en-US" sz="2400" b="0" dirty="0"/>
              <a:t> </a:t>
            </a:r>
          </a:p>
        </p:txBody>
      </p:sp>
    </p:spTree>
    <p:extLst>
      <p:ext uri="{BB962C8B-B14F-4D97-AF65-F5344CB8AC3E}">
        <p14:creationId xmlns:p14="http://schemas.microsoft.com/office/powerpoint/2010/main" val="312668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091ED-9566-4713-BE40-41C5783692CE}"/>
              </a:ext>
            </a:extLst>
          </p:cNvPr>
          <p:cNvSpPr>
            <a:spLocks noGrp="1"/>
          </p:cNvSpPr>
          <p:nvPr>
            <p:ph type="body" sz="quarter" idx="13"/>
          </p:nvPr>
        </p:nvSpPr>
        <p:spPr/>
        <p:txBody>
          <a:bodyPr/>
          <a:lstStyle/>
          <a:p>
            <a:r>
              <a:rPr lang="en-US" sz="6000" dirty="0"/>
              <a:t>Thank you! </a:t>
            </a:r>
          </a:p>
        </p:txBody>
      </p:sp>
      <p:sp>
        <p:nvSpPr>
          <p:cNvPr id="3" name="Text Placeholder 2">
            <a:extLst>
              <a:ext uri="{FF2B5EF4-FFF2-40B4-BE49-F238E27FC236}">
                <a16:creationId xmlns:a16="http://schemas.microsoft.com/office/drawing/2014/main" id="{63FA93A8-019B-47C0-9AA2-907EA54DC65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6468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64954" y="2924067"/>
            <a:ext cx="4029287" cy="1402544"/>
          </a:xfrm>
          <a:prstGeom prst="rect">
            <a:avLst/>
          </a:prstGeom>
          <a:solidFill>
            <a:schemeClr val="bg1"/>
          </a:solidFill>
          <a:ln>
            <a:noFill/>
          </a:ln>
          <a:effectLst>
            <a:outerShdw blurRad="101600" dist="38100" sx="102000" sy="102000" algn="t" rotWithShape="0">
              <a:srgbClr val="2136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 Placeholder 3"/>
          <p:cNvSpPr txBox="1">
            <a:spLocks/>
          </p:cNvSpPr>
          <p:nvPr/>
        </p:nvSpPr>
        <p:spPr>
          <a:xfrm>
            <a:off x="1154464" y="1066463"/>
            <a:ext cx="9721232" cy="115754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333D42"/>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rgbClr val="333D42"/>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rgbClr val="333D42"/>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rgbClr val="333D42"/>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rgbClr val="333D42"/>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377" rtl="0" eaLnBrk="1" fontAlgn="auto" latinLnBrk="0" hangingPunct="1">
              <a:lnSpc>
                <a:spcPct val="100000"/>
              </a:lnSpc>
              <a:spcBef>
                <a:spcPts val="0"/>
              </a:spcBef>
              <a:spcAft>
                <a:spcPts val="0"/>
              </a:spcAft>
              <a:buClrTx/>
              <a:buSzTx/>
              <a:buFont typeface="Arial"/>
              <a:buNone/>
              <a:tabLst/>
              <a:defRPr/>
            </a:pPr>
            <a:r>
              <a:rPr kumimoji="0" lang="en-GB" altLang="en-US" sz="2000" b="1" i="0" u="none" strike="noStrike" kern="1200" cap="none" spc="0" normalizeH="0" baseline="0" noProof="0" dirty="0">
                <a:ln>
                  <a:noFill/>
                </a:ln>
                <a:solidFill>
                  <a:srgbClr val="373D42"/>
                </a:solidFill>
                <a:effectLst/>
                <a:uLnTx/>
                <a:uFillTx/>
                <a:latin typeface="Open Sans" charset="0"/>
              </a:rPr>
              <a:t>5GAA bridges the automotive and telecommunication industries in order to address society’s connected mobility and road safety needs with applications such as automated driving, ubiquitous access to services, integration into intelligent transportation and traffic management</a:t>
            </a:r>
            <a:endParaRPr kumimoji="0" lang="en-US" altLang="en-US" sz="2000" b="1" i="0" u="none" strike="noStrike" kern="1200" cap="none" spc="0" normalizeH="0" baseline="0" noProof="0" dirty="0">
              <a:ln>
                <a:noFill/>
              </a:ln>
              <a:solidFill>
                <a:srgbClr val="373D42"/>
              </a:solidFill>
              <a:effectLst/>
              <a:uLnTx/>
              <a:uFillTx/>
              <a:latin typeface="Open Sans" charset="0"/>
            </a:endParaRPr>
          </a:p>
        </p:txBody>
      </p:sp>
      <p:sp>
        <p:nvSpPr>
          <p:cNvPr id="4" name="Rectangle 3"/>
          <p:cNvSpPr/>
          <p:nvPr/>
        </p:nvSpPr>
        <p:spPr>
          <a:xfrm>
            <a:off x="1247614" y="2923351"/>
            <a:ext cx="4029287" cy="1359244"/>
          </a:xfrm>
          <a:prstGeom prst="rect">
            <a:avLst/>
          </a:prstGeom>
          <a:solidFill>
            <a:schemeClr val="bg1"/>
          </a:solidFill>
          <a:ln>
            <a:noFill/>
          </a:ln>
          <a:effectLst>
            <a:outerShdw blurRad="101600" dist="38100" sx="102000" sy="102000" algn="t" rotWithShape="0">
              <a:srgbClr val="2136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p:cNvSpPr txBox="1"/>
          <p:nvPr/>
        </p:nvSpPr>
        <p:spPr>
          <a:xfrm>
            <a:off x="1378852" y="3077753"/>
            <a:ext cx="3600611" cy="1095172"/>
          </a:xfrm>
          <a:prstGeom prst="rect">
            <a:avLst/>
          </a:prstGeom>
          <a:noFill/>
        </p:spPr>
        <p:txBody>
          <a:bodyPr wrap="square" rtlCol="0">
            <a:spAutoFit/>
          </a:bodyPr>
          <a:lstStyle/>
          <a:p>
            <a:pPr marL="0" marR="0" lvl="0" indent="0" algn="ctr" defTabSz="914377" rtl="0" eaLnBrk="1" fontAlgn="auto" latinLnBrk="0" hangingPunct="1">
              <a:lnSpc>
                <a:spcPts val="2100"/>
              </a:lnSpc>
              <a:spcBef>
                <a:spcPts val="0"/>
              </a:spcBef>
              <a:spcAft>
                <a:spcPts val="1400"/>
              </a:spcAft>
              <a:buClrTx/>
              <a:buSzTx/>
              <a:buFontTx/>
              <a:buNone/>
              <a:tabLst/>
              <a:defRPr/>
            </a:pPr>
            <a:r>
              <a:rPr kumimoji="0" lang="en-US" sz="1800" b="1" i="0" u="none" strike="noStrike" kern="1200" cap="all" spc="131" normalizeH="0" baseline="0" noProof="0" dirty="0">
                <a:ln>
                  <a:noFill/>
                </a:ln>
                <a:solidFill>
                  <a:srgbClr val="00ADE6"/>
                </a:solidFill>
                <a:effectLst/>
                <a:uLnTx/>
                <a:uFillTx/>
                <a:latin typeface="Univia Pro" charset="0"/>
                <a:ea typeface="Univia Pro" charset="0"/>
                <a:cs typeface="Univia Pro" charset="0"/>
              </a:rPr>
              <a:t>Automotive Industry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D42"/>
                </a:solidFill>
                <a:effectLst/>
                <a:uLnTx/>
                <a:uFillTx/>
                <a:latin typeface="Open Sans" charset="0"/>
                <a:ea typeface="Open Sans" charset="0"/>
                <a:cs typeface="Open Sans" charset="0"/>
              </a:rPr>
              <a:t>Vehicle Platform, Hardware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D42"/>
                </a:solidFill>
                <a:effectLst/>
                <a:uLnTx/>
                <a:uFillTx/>
                <a:latin typeface="Open Sans" charset="0"/>
                <a:ea typeface="Open Sans" charset="0"/>
                <a:cs typeface="Open Sans" charset="0"/>
              </a:rPr>
              <a:t>and Software Solutions</a:t>
            </a:r>
          </a:p>
        </p:txBody>
      </p:sp>
      <p:pic>
        <p:nvPicPr>
          <p:cNvPr id="28" name="Grafik 40"/>
          <p:cNvPicPr>
            <a:picLocks noChangeAspect="1"/>
          </p:cNvPicPr>
          <p:nvPr/>
        </p:nvPicPr>
        <p:blipFill>
          <a:blip r:embed="rId3"/>
          <a:srcRect/>
          <a:stretch>
            <a:fillRect/>
          </a:stretch>
        </p:blipFill>
        <p:spPr bwMode="auto">
          <a:xfrm>
            <a:off x="2869486" y="2445594"/>
            <a:ext cx="619343" cy="620999"/>
          </a:xfrm>
          <a:prstGeom prst="rect">
            <a:avLst/>
          </a:prstGeom>
          <a:noFill/>
          <a:ln w="9525">
            <a:noFill/>
            <a:miter lim="800000"/>
            <a:headEnd/>
            <a:tailEnd/>
          </a:ln>
        </p:spPr>
      </p:pic>
      <p:sp>
        <p:nvSpPr>
          <p:cNvPr id="30" name="TextBox 29"/>
          <p:cNvSpPr txBox="1"/>
          <p:nvPr/>
        </p:nvSpPr>
        <p:spPr>
          <a:xfrm>
            <a:off x="6863323" y="3052571"/>
            <a:ext cx="3871352" cy="1372171"/>
          </a:xfrm>
          <a:prstGeom prst="rect">
            <a:avLst/>
          </a:prstGeom>
          <a:noFill/>
        </p:spPr>
        <p:txBody>
          <a:bodyPr wrap="square" rtlCol="0">
            <a:spAutoFit/>
          </a:bodyPr>
          <a:lstStyle/>
          <a:p>
            <a:pPr marL="0" marR="0" lvl="0" indent="0" algn="ctr" defTabSz="914377" rtl="0" eaLnBrk="1" fontAlgn="auto" latinLnBrk="0" hangingPunct="1">
              <a:lnSpc>
                <a:spcPts val="2100"/>
              </a:lnSpc>
              <a:spcBef>
                <a:spcPts val="0"/>
              </a:spcBef>
              <a:spcAft>
                <a:spcPts val="1400"/>
              </a:spcAft>
              <a:buClrTx/>
              <a:buSzTx/>
              <a:buFontTx/>
              <a:buNone/>
              <a:tabLst/>
              <a:defRPr/>
            </a:pPr>
            <a:r>
              <a:rPr kumimoji="0" lang="en-US" sz="1800" b="1" i="0" u="none" strike="noStrike" kern="1200" cap="all" spc="131" normalizeH="0" baseline="0" noProof="0" dirty="0">
                <a:ln>
                  <a:noFill/>
                </a:ln>
                <a:solidFill>
                  <a:srgbClr val="00ADE6"/>
                </a:solidFill>
                <a:effectLst/>
                <a:uLnTx/>
                <a:uFillTx/>
                <a:latin typeface="Univia Pro" charset="0"/>
                <a:ea typeface="Univia Pro" charset="0"/>
                <a:cs typeface="Univia Pro" charset="0"/>
              </a:rPr>
              <a:t>telecommunications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D42"/>
                </a:solidFill>
                <a:effectLst/>
                <a:uLnTx/>
                <a:uFillTx/>
                <a:latin typeface="Open Sans" charset="0"/>
                <a:ea typeface="Open Sans" charset="0"/>
                <a:cs typeface="Open Sans" charset="0"/>
              </a:rPr>
              <a:t>Connectivity and Networking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D42"/>
                </a:solidFill>
                <a:effectLst/>
                <a:uLnTx/>
                <a:uFillTx/>
                <a:latin typeface="Open Sans" charset="0"/>
                <a:ea typeface="Open Sans" charset="0"/>
                <a:cs typeface="Open Sans" charset="0"/>
              </a:rPr>
              <a:t>Systems, Devices and Technologies</a:t>
            </a:r>
            <a:endParaRPr kumimoji="0" lang="de-DE" sz="1800" b="0" i="0" u="none" strike="noStrike" kern="1200" cap="none" spc="0" normalizeH="0" baseline="0" noProof="0" dirty="0">
              <a:ln>
                <a:noFill/>
              </a:ln>
              <a:solidFill>
                <a:srgbClr val="373D42"/>
              </a:solidFill>
              <a:effectLst/>
              <a:uLnTx/>
              <a:uFillTx/>
              <a:latin typeface="Open Sans" charset="0"/>
              <a:ea typeface="Open Sans" charset="0"/>
              <a:cs typeface="Open Sans" charset="0"/>
            </a:endParaRPr>
          </a:p>
        </p:txBody>
      </p:sp>
      <p:pic>
        <p:nvPicPr>
          <p:cNvPr id="44" name="Grafik 41"/>
          <p:cNvPicPr>
            <a:picLocks noChangeAspect="1"/>
          </p:cNvPicPr>
          <p:nvPr/>
        </p:nvPicPr>
        <p:blipFill>
          <a:blip r:embed="rId4"/>
          <a:srcRect/>
          <a:stretch>
            <a:fillRect/>
          </a:stretch>
        </p:blipFill>
        <p:spPr bwMode="auto">
          <a:xfrm>
            <a:off x="8493039" y="2459859"/>
            <a:ext cx="612199" cy="612199"/>
          </a:xfrm>
          <a:prstGeom prst="rect">
            <a:avLst/>
          </a:prstGeom>
          <a:noFill/>
          <a:ln w="9525">
            <a:noFill/>
            <a:miter lim="800000"/>
            <a:headEnd/>
            <a:tailEnd/>
          </a:ln>
        </p:spPr>
      </p:pic>
      <p:sp>
        <p:nvSpPr>
          <p:cNvPr id="14" name="Textfeld 23"/>
          <p:cNvSpPr txBox="1"/>
          <p:nvPr/>
        </p:nvSpPr>
        <p:spPr>
          <a:xfrm>
            <a:off x="868279" y="4998322"/>
            <a:ext cx="10210797" cy="1028208"/>
          </a:xfrm>
          <a:prstGeom prst="rect">
            <a:avLst/>
          </a:prstGeom>
          <a:noFill/>
        </p:spPr>
        <p:txBody>
          <a:bodyPr wrap="square" lIns="103864" tIns="51932" rIns="103864" bIns="51932"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Open Sans" charset="0"/>
                <a:ea typeface="Open Sans" charset="0"/>
                <a:cs typeface="Open Sans" charset="0"/>
              </a:rPr>
              <a:t>5GAA unites today 133 members from around the world working together</a:t>
            </a:r>
            <a:r>
              <a:rPr kumimoji="0" lang="en-GB" sz="2000" b="1" i="0" u="none" strike="noStrike" kern="1200" cap="none" spc="0" normalizeH="0" baseline="0" noProof="0" dirty="0">
                <a:ln>
                  <a:noFill/>
                </a:ln>
                <a:solidFill>
                  <a:srgbClr val="FFFFFF"/>
                </a:solidFill>
                <a:effectLst/>
                <a:uLnTx/>
                <a:uFillTx/>
                <a:latin typeface="Open Sans" charset="0"/>
                <a:ea typeface="Open Sans" charset="0"/>
                <a:cs typeface="Open Sans" charset="0"/>
              </a:rPr>
              <a:t> on all aspects of C-V2X including technology, standards, spectrum, policy, regulations, testing, security, business models and go-to-market</a:t>
            </a:r>
            <a:endParaRPr kumimoji="0" lang="de-DE" sz="2000" b="1" i="0" u="none" strike="noStrike" kern="1200" cap="none" spc="0" normalizeH="0" baseline="0" noProof="0" dirty="0">
              <a:ln>
                <a:noFill/>
              </a:ln>
              <a:solidFill>
                <a:srgbClr val="FFFFFF"/>
              </a:solidFill>
              <a:effectLst/>
              <a:uLnTx/>
              <a:uFillTx/>
              <a:latin typeface="Open Sans" charset="0"/>
              <a:ea typeface="Open Sans" charset="0"/>
              <a:cs typeface="Open Sans" charset="0"/>
            </a:endParaRPr>
          </a:p>
        </p:txBody>
      </p:sp>
      <p:sp>
        <p:nvSpPr>
          <p:cNvPr id="11" name="Title 1"/>
          <p:cNvSpPr txBox="1">
            <a:spLocks/>
          </p:cNvSpPr>
          <p:nvPr/>
        </p:nvSpPr>
        <p:spPr>
          <a:xfrm>
            <a:off x="2869486" y="366113"/>
            <a:ext cx="8285647" cy="537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ADE6"/>
                </a:solidFill>
                <a:effectLst/>
                <a:uLnTx/>
                <a:uFillTx/>
                <a:latin typeface="Open Sans" panose="020B0606030504020204" pitchFamily="34" charset="0"/>
                <a:ea typeface="Open Sans" panose="020B0606030504020204" pitchFamily="34" charset="0"/>
                <a:cs typeface="Open Sans" panose="020B0606030504020204" pitchFamily="34" charset="0"/>
              </a:rPr>
              <a:t>Driving </a:t>
            </a:r>
            <a:r>
              <a:rPr kumimoji="0" lang="en-US" sz="2800" b="1" i="0" u="none" strike="noStrike" kern="1200" cap="none" spc="0" normalizeH="0" baseline="0" noProof="0" dirty="0">
                <a:ln>
                  <a:noFill/>
                </a:ln>
                <a:solidFill>
                  <a:srgbClr val="00ADE6"/>
                </a:solidFill>
                <a:effectLst/>
                <a:uLnTx/>
                <a:uFillTx/>
                <a:latin typeface="Open Sans" panose="020B0606030504020204" pitchFamily="34" charset="0"/>
                <a:ea typeface="Open Sans" panose="020B0606030504020204" pitchFamily="34" charset="0"/>
                <a:cs typeface="Open Sans" panose="020B0606030504020204" pitchFamily="34" charset="0"/>
              </a:rPr>
              <a:t>Connected Mobility Forward</a:t>
            </a:r>
          </a:p>
        </p:txBody>
      </p:sp>
      <p:sp>
        <p:nvSpPr>
          <p:cNvPr id="2" name="Arrow: Left-Right 1">
            <a:extLst>
              <a:ext uri="{FF2B5EF4-FFF2-40B4-BE49-F238E27FC236}">
                <a16:creationId xmlns:a16="http://schemas.microsoft.com/office/drawing/2014/main" id="{DD20EC59-4007-4494-875E-08D0983F7281}"/>
              </a:ext>
            </a:extLst>
          </p:cNvPr>
          <p:cNvSpPr/>
          <p:nvPr/>
        </p:nvSpPr>
        <p:spPr>
          <a:xfrm>
            <a:off x="5369569" y="3331437"/>
            <a:ext cx="1302719" cy="537440"/>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345BD2-9647-4AAA-918C-8778F9857A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44" y="295150"/>
            <a:ext cx="1950013" cy="608404"/>
          </a:xfrm>
          <a:prstGeom prst="rect">
            <a:avLst/>
          </a:prstGeom>
        </p:spPr>
      </p:pic>
    </p:spTree>
    <p:extLst>
      <p:ext uri="{BB962C8B-B14F-4D97-AF65-F5344CB8AC3E}">
        <p14:creationId xmlns:p14="http://schemas.microsoft.com/office/powerpoint/2010/main" val="48021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1C24-B1BD-4955-A773-54A928474E9F}"/>
              </a:ext>
            </a:extLst>
          </p:cNvPr>
          <p:cNvSpPr>
            <a:spLocks noGrp="1"/>
          </p:cNvSpPr>
          <p:nvPr>
            <p:ph type="title"/>
          </p:nvPr>
        </p:nvSpPr>
        <p:spPr>
          <a:xfrm>
            <a:off x="838199" y="365125"/>
            <a:ext cx="10977059" cy="1325563"/>
          </a:xfrm>
        </p:spPr>
        <p:txBody>
          <a:bodyPr/>
          <a:lstStyle/>
          <a:p>
            <a:r>
              <a:rPr lang="en-US" dirty="0"/>
              <a:t>Tele-operated Driving (ToD) Service for Automated Vehicles</a:t>
            </a:r>
          </a:p>
        </p:txBody>
      </p:sp>
      <p:sp>
        <p:nvSpPr>
          <p:cNvPr id="3" name="TextBox 2">
            <a:extLst>
              <a:ext uri="{FF2B5EF4-FFF2-40B4-BE49-F238E27FC236}">
                <a16:creationId xmlns:a16="http://schemas.microsoft.com/office/drawing/2014/main" id="{5CFB914F-73F0-4D88-8356-73F522D364C6}"/>
              </a:ext>
            </a:extLst>
          </p:cNvPr>
          <p:cNvSpPr txBox="1"/>
          <p:nvPr/>
        </p:nvSpPr>
        <p:spPr>
          <a:xfrm>
            <a:off x="1749343" y="5800800"/>
            <a:ext cx="1986441" cy="253916"/>
          </a:xfrm>
          <a:prstGeom prst="rect">
            <a:avLst/>
          </a:prstGeom>
          <a:noFill/>
        </p:spPr>
        <p:txBody>
          <a:bodyPr wrap="none" rtlCol="0">
            <a:spAutoFit/>
          </a:bodyPr>
          <a:lstStyle/>
          <a:p>
            <a:r>
              <a:rPr lang="en-US" sz="1050" dirty="0"/>
              <a:t>* Defined in SAE J3016, Jun 2018</a:t>
            </a:r>
          </a:p>
        </p:txBody>
      </p:sp>
      <p:sp>
        <p:nvSpPr>
          <p:cNvPr id="6" name="TextBox 5">
            <a:extLst>
              <a:ext uri="{FF2B5EF4-FFF2-40B4-BE49-F238E27FC236}">
                <a16:creationId xmlns:a16="http://schemas.microsoft.com/office/drawing/2014/main" id="{1B26EA78-1986-4634-ADDC-DD898B8F893C}"/>
              </a:ext>
            </a:extLst>
          </p:cNvPr>
          <p:cNvSpPr txBox="1"/>
          <p:nvPr/>
        </p:nvSpPr>
        <p:spPr>
          <a:xfrm>
            <a:off x="940453" y="1563950"/>
            <a:ext cx="10201971" cy="646331"/>
          </a:xfrm>
          <a:prstGeom prst="rect">
            <a:avLst/>
          </a:prstGeom>
          <a:noFill/>
        </p:spPr>
        <p:txBody>
          <a:bodyPr wrap="square" rtlCol="0">
            <a:spAutoFit/>
          </a:bodyPr>
          <a:lstStyle/>
          <a:p>
            <a:pPr marL="685800" lvl="1" indent="-228600">
              <a:lnSpc>
                <a:spcPct val="90000"/>
              </a:lnSpc>
              <a:spcBef>
                <a:spcPts val="500"/>
              </a:spcBef>
              <a:buFont typeface="Arial"/>
              <a:buChar char="•"/>
            </a:pPr>
            <a:r>
              <a:rPr lang="en-US" sz="2000" b="1" dirty="0">
                <a:solidFill>
                  <a:srgbClr val="333D42"/>
                </a:solidFill>
                <a:latin typeface="Open Sans" charset="0"/>
              </a:rPr>
              <a:t>Tele-operated Driving: Part of or all of the dynamic driving tasks are performed by a remote driver on a sustained basis.</a:t>
            </a:r>
            <a:endParaRPr lang="en-US" sz="2000" dirty="0">
              <a:solidFill>
                <a:srgbClr val="333D42"/>
              </a:solidFill>
              <a:latin typeface="Open Sans" charset="0"/>
            </a:endParaRPr>
          </a:p>
        </p:txBody>
      </p:sp>
      <p:sp>
        <p:nvSpPr>
          <p:cNvPr id="17" name="TextBox 16">
            <a:extLst>
              <a:ext uri="{FF2B5EF4-FFF2-40B4-BE49-F238E27FC236}">
                <a16:creationId xmlns:a16="http://schemas.microsoft.com/office/drawing/2014/main" id="{50BEA219-8DEA-4B69-B816-2E3AE713DD98}"/>
              </a:ext>
            </a:extLst>
          </p:cNvPr>
          <p:cNvSpPr txBox="1"/>
          <p:nvPr/>
        </p:nvSpPr>
        <p:spPr>
          <a:xfrm>
            <a:off x="940455" y="3267040"/>
            <a:ext cx="6196945" cy="2308324"/>
          </a:xfrm>
          <a:prstGeom prst="rect">
            <a:avLst/>
          </a:prstGeom>
          <a:noFill/>
        </p:spPr>
        <p:txBody>
          <a:bodyPr wrap="square" rtlCol="0">
            <a:spAutoFit/>
          </a:bodyPr>
          <a:lstStyle/>
          <a:p>
            <a:pPr marL="685800" lvl="1" indent="-228600">
              <a:lnSpc>
                <a:spcPct val="90000"/>
              </a:lnSpc>
              <a:spcBef>
                <a:spcPts val="500"/>
              </a:spcBef>
              <a:buFont typeface="Arial"/>
              <a:buChar char="•"/>
            </a:pPr>
            <a:r>
              <a:rPr lang="en-US" sz="2000" b="1" dirty="0">
                <a:solidFill>
                  <a:srgbClr val="333D42"/>
                </a:solidFill>
                <a:latin typeface="Open Sans" charset="0"/>
              </a:rPr>
              <a:t>Operational Design Domain (ODD)*: </a:t>
            </a:r>
            <a:r>
              <a:rPr lang="en-US" sz="2000" dirty="0">
                <a:solidFill>
                  <a:srgbClr val="333D42"/>
                </a:solidFill>
                <a:latin typeface="Open Sans" charset="0"/>
              </a:rPr>
              <a:t>Operating conditions under which a given driving automation system or feature thereof is specifically designed to function, including, but not limited to, environmental, geographical, and time-of-day restrictions, and/or the requisite presence or absence of certain traffic or roadway characteristics.</a:t>
            </a:r>
          </a:p>
        </p:txBody>
      </p:sp>
      <p:sp>
        <p:nvSpPr>
          <p:cNvPr id="22" name="TextBox 21">
            <a:extLst>
              <a:ext uri="{FF2B5EF4-FFF2-40B4-BE49-F238E27FC236}">
                <a16:creationId xmlns:a16="http://schemas.microsoft.com/office/drawing/2014/main" id="{6EF5EF41-9D13-409C-8F98-5983FF4BEE4E}"/>
              </a:ext>
            </a:extLst>
          </p:cNvPr>
          <p:cNvSpPr txBox="1"/>
          <p:nvPr/>
        </p:nvSpPr>
        <p:spPr>
          <a:xfrm>
            <a:off x="8177760" y="6058840"/>
            <a:ext cx="4014240" cy="230832"/>
          </a:xfrm>
          <a:prstGeom prst="rect">
            <a:avLst/>
          </a:prstGeom>
          <a:noFill/>
        </p:spPr>
        <p:txBody>
          <a:bodyPr wrap="none" rtlCol="0">
            <a:spAutoFit/>
          </a:bodyPr>
          <a:lstStyle/>
          <a:p>
            <a:r>
              <a:rPr lang="en-US" sz="900" dirty="0"/>
              <a:t>Tom </a:t>
            </a:r>
            <a:r>
              <a:rPr lang="en-US" sz="900" dirty="0" err="1"/>
              <a:t>Alkim</a:t>
            </a:r>
            <a:r>
              <a:rPr lang="en-US" sz="900" dirty="0"/>
              <a:t>, Connected &amp; Automated Driving in the NL, Rijkswaterstaat, Nov. 2017</a:t>
            </a:r>
          </a:p>
        </p:txBody>
      </p:sp>
      <p:pic>
        <p:nvPicPr>
          <p:cNvPr id="5" name="Picture 4">
            <a:extLst>
              <a:ext uri="{FF2B5EF4-FFF2-40B4-BE49-F238E27FC236}">
                <a16:creationId xmlns:a16="http://schemas.microsoft.com/office/drawing/2014/main" id="{50E216EA-9C52-422B-BC2A-2282560B2841}"/>
              </a:ext>
            </a:extLst>
          </p:cNvPr>
          <p:cNvPicPr>
            <a:picLocks noChangeAspect="1"/>
          </p:cNvPicPr>
          <p:nvPr/>
        </p:nvPicPr>
        <p:blipFill>
          <a:blip r:embed="rId3"/>
          <a:stretch>
            <a:fillRect/>
          </a:stretch>
        </p:blipFill>
        <p:spPr>
          <a:xfrm>
            <a:off x="7031572" y="2788046"/>
            <a:ext cx="4932091" cy="3139712"/>
          </a:xfrm>
          <a:prstGeom prst="rect">
            <a:avLst/>
          </a:prstGeom>
        </p:spPr>
      </p:pic>
    </p:spTree>
    <p:extLst>
      <p:ext uri="{BB962C8B-B14F-4D97-AF65-F5344CB8AC3E}">
        <p14:creationId xmlns:p14="http://schemas.microsoft.com/office/powerpoint/2010/main" val="189960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1C24-B1BD-4955-A773-54A928474E9F}"/>
              </a:ext>
            </a:extLst>
          </p:cNvPr>
          <p:cNvSpPr>
            <a:spLocks noGrp="1"/>
          </p:cNvSpPr>
          <p:nvPr>
            <p:ph type="title"/>
          </p:nvPr>
        </p:nvSpPr>
        <p:spPr>
          <a:xfrm>
            <a:off x="838200" y="365125"/>
            <a:ext cx="7233022" cy="1325563"/>
          </a:xfrm>
        </p:spPr>
        <p:txBody>
          <a:bodyPr/>
          <a:lstStyle/>
          <a:p>
            <a:r>
              <a:rPr lang="en-US" dirty="0"/>
              <a:t>Tele-operated Driving (ToD) Service for Automated Vehicles</a:t>
            </a:r>
          </a:p>
        </p:txBody>
      </p:sp>
      <p:sp>
        <p:nvSpPr>
          <p:cNvPr id="4" name="Content Placeholder 3">
            <a:extLst>
              <a:ext uri="{FF2B5EF4-FFF2-40B4-BE49-F238E27FC236}">
                <a16:creationId xmlns:a16="http://schemas.microsoft.com/office/drawing/2014/main" id="{52C1A8FB-2307-4D32-8ED3-0F5F9BCD1D3B}"/>
              </a:ext>
            </a:extLst>
          </p:cNvPr>
          <p:cNvSpPr>
            <a:spLocks noGrp="1"/>
          </p:cNvSpPr>
          <p:nvPr>
            <p:ph type="body" sz="quarter" idx="10"/>
          </p:nvPr>
        </p:nvSpPr>
        <p:spPr>
          <a:xfrm>
            <a:off x="940456" y="1872343"/>
            <a:ext cx="8184839" cy="3857460"/>
          </a:xfrm>
        </p:spPr>
        <p:txBody>
          <a:bodyPr/>
          <a:lstStyle/>
          <a:p>
            <a:pPr marL="0" indent="0">
              <a:buNone/>
            </a:pPr>
            <a:r>
              <a:rPr lang="en-US" dirty="0"/>
              <a:t>Why ToD?</a:t>
            </a:r>
          </a:p>
          <a:p>
            <a:pPr lvl="1"/>
            <a:r>
              <a:rPr lang="en-US" sz="2000" b="1" dirty="0"/>
              <a:t>Functional consideration</a:t>
            </a:r>
            <a:r>
              <a:rPr lang="en-US" sz="2000" dirty="0"/>
              <a:t>: </a:t>
            </a:r>
            <a:r>
              <a:rPr lang="en-US" sz="1800" dirty="0"/>
              <a:t>one way to provide fallback for</a:t>
            </a:r>
            <a:br>
              <a:rPr lang="en-US" sz="1800" dirty="0"/>
            </a:br>
            <a:r>
              <a:rPr lang="en-US" sz="1800" dirty="0"/>
              <a:t>automated driving system (ADS) failure* or operational </a:t>
            </a:r>
            <a:br>
              <a:rPr lang="en-US" sz="1800" dirty="0"/>
            </a:br>
            <a:r>
              <a:rPr lang="en-US" sz="1800" dirty="0"/>
              <a:t>design domain (ODD) exit* of Autonomous Vehicles (AVs) </a:t>
            </a:r>
            <a:endParaRPr lang="en-US" sz="2000" dirty="0"/>
          </a:p>
          <a:p>
            <a:pPr lvl="1"/>
            <a:r>
              <a:rPr lang="en-US" sz="2000" b="1" dirty="0"/>
              <a:t>Economic consideration</a:t>
            </a:r>
            <a:r>
              <a:rPr lang="en-US" sz="2000" dirty="0"/>
              <a:t>: </a:t>
            </a:r>
            <a:r>
              <a:rPr lang="en-US" sz="1800" dirty="0"/>
              <a:t>allocate one driver to more than one vehicles; decouple physical presence of driver and vehicle; </a:t>
            </a:r>
          </a:p>
          <a:p>
            <a:pPr lvl="1"/>
            <a:r>
              <a:rPr lang="en-US" sz="2000" b="1" dirty="0"/>
              <a:t>Safety consideration</a:t>
            </a:r>
            <a:r>
              <a:rPr lang="en-US" sz="2000" dirty="0"/>
              <a:t>: </a:t>
            </a:r>
            <a:r>
              <a:rPr lang="en-US" sz="1800" dirty="0"/>
              <a:t>avoid stalled AVs due to ADS failure or </a:t>
            </a:r>
            <a:r>
              <a:rPr lang="en-US" sz="1800"/>
              <a:t>unresponsive drivers</a:t>
            </a:r>
            <a:endParaRPr lang="en-US" sz="1800" dirty="0"/>
          </a:p>
          <a:p>
            <a:pPr lvl="1"/>
            <a:r>
              <a:rPr lang="en-US" sz="2000" b="1" dirty="0"/>
              <a:t>And more … </a:t>
            </a:r>
            <a:r>
              <a:rPr lang="en-US" sz="2000" dirty="0"/>
              <a:t>e.g. logistics at sea-ports, saving parking space,</a:t>
            </a:r>
            <a:br>
              <a:rPr lang="en-US" sz="2000" dirty="0"/>
            </a:br>
            <a:r>
              <a:rPr lang="en-US" sz="2000" dirty="0"/>
              <a:t>road traffic efficiency</a:t>
            </a:r>
          </a:p>
        </p:txBody>
      </p:sp>
      <p:sp>
        <p:nvSpPr>
          <p:cNvPr id="3" name="TextBox 2">
            <a:extLst>
              <a:ext uri="{FF2B5EF4-FFF2-40B4-BE49-F238E27FC236}">
                <a16:creationId xmlns:a16="http://schemas.microsoft.com/office/drawing/2014/main" id="{5CFB914F-73F0-4D88-8356-73F522D364C6}"/>
              </a:ext>
            </a:extLst>
          </p:cNvPr>
          <p:cNvSpPr txBox="1"/>
          <p:nvPr/>
        </p:nvSpPr>
        <p:spPr>
          <a:xfrm>
            <a:off x="9409258" y="6151620"/>
            <a:ext cx="1733167" cy="230832"/>
          </a:xfrm>
          <a:prstGeom prst="rect">
            <a:avLst/>
          </a:prstGeom>
          <a:noFill/>
        </p:spPr>
        <p:txBody>
          <a:bodyPr wrap="none" rtlCol="0">
            <a:spAutoFit/>
          </a:bodyPr>
          <a:lstStyle/>
          <a:p>
            <a:r>
              <a:rPr lang="en-US" sz="900" dirty="0"/>
              <a:t>* Defined in SAE J3016, Jun 2018</a:t>
            </a:r>
          </a:p>
        </p:txBody>
      </p:sp>
      <p:sp>
        <p:nvSpPr>
          <p:cNvPr id="10" name="TextBox 9">
            <a:extLst>
              <a:ext uri="{FF2B5EF4-FFF2-40B4-BE49-F238E27FC236}">
                <a16:creationId xmlns:a16="http://schemas.microsoft.com/office/drawing/2014/main" id="{A937FCD8-8D3E-45D4-A151-9320DC4FD8AF}"/>
              </a:ext>
            </a:extLst>
          </p:cNvPr>
          <p:cNvSpPr txBox="1"/>
          <p:nvPr/>
        </p:nvSpPr>
        <p:spPr>
          <a:xfrm>
            <a:off x="9080859" y="5689617"/>
            <a:ext cx="3081293" cy="415498"/>
          </a:xfrm>
          <a:prstGeom prst="rect">
            <a:avLst/>
          </a:prstGeom>
          <a:noFill/>
        </p:spPr>
        <p:txBody>
          <a:bodyPr wrap="none" rtlCol="0">
            <a:spAutoFit/>
          </a:bodyPr>
          <a:lstStyle/>
          <a:p>
            <a:r>
              <a:rPr lang="en-US" sz="1050" dirty="0"/>
              <a:t>Photos source: Ericsson, </a:t>
            </a:r>
            <a:r>
              <a:rPr lang="en-US" sz="1050" dirty="0" err="1"/>
              <a:t>Einride</a:t>
            </a:r>
            <a:r>
              <a:rPr lang="en-US" sz="1050" dirty="0"/>
              <a:t>, </a:t>
            </a:r>
            <a:r>
              <a:rPr lang="en-US" sz="1050" dirty="0" err="1"/>
              <a:t>Telia</a:t>
            </a:r>
            <a:r>
              <a:rPr lang="en-US" sz="1050" dirty="0"/>
              <a:t>, DB Schenker</a:t>
            </a:r>
          </a:p>
          <a:p>
            <a:r>
              <a:rPr lang="en-US" sz="1050" dirty="0">
                <a:hlinkClick r:id="rId3"/>
              </a:rPr>
              <a:t>https://www.youtube.com/watch?v=mWu53vAdtYE</a:t>
            </a:r>
            <a:r>
              <a:rPr lang="en-US" sz="1050" dirty="0"/>
              <a:t> </a:t>
            </a:r>
          </a:p>
        </p:txBody>
      </p:sp>
      <p:pic>
        <p:nvPicPr>
          <p:cNvPr id="22" name="Picture 21">
            <a:extLst>
              <a:ext uri="{FF2B5EF4-FFF2-40B4-BE49-F238E27FC236}">
                <a16:creationId xmlns:a16="http://schemas.microsoft.com/office/drawing/2014/main" id="{1F5411C1-041A-4D78-89AF-65377F9E0763}"/>
              </a:ext>
            </a:extLst>
          </p:cNvPr>
          <p:cNvPicPr>
            <a:picLocks noChangeAspect="1"/>
          </p:cNvPicPr>
          <p:nvPr/>
        </p:nvPicPr>
        <p:blipFill rotWithShape="1">
          <a:blip r:embed="rId4"/>
          <a:srcRect r="24597" b="-2"/>
          <a:stretch/>
        </p:blipFill>
        <p:spPr>
          <a:xfrm>
            <a:off x="8108093" y="-3429"/>
            <a:ext cx="4083907" cy="312785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23" name="Picture 22">
            <a:extLst>
              <a:ext uri="{FF2B5EF4-FFF2-40B4-BE49-F238E27FC236}">
                <a16:creationId xmlns:a16="http://schemas.microsoft.com/office/drawing/2014/main" id="{A27913D6-36A9-4C3C-85CD-B4C1034987E3}"/>
              </a:ext>
            </a:extLst>
          </p:cNvPr>
          <p:cNvPicPr>
            <a:picLocks noChangeAspect="1"/>
          </p:cNvPicPr>
          <p:nvPr/>
        </p:nvPicPr>
        <p:blipFill rotWithShape="1">
          <a:blip r:embed="rId5"/>
          <a:srcRect l="24597" r="6343" b="-2"/>
          <a:stretch/>
        </p:blipFill>
        <p:spPr>
          <a:xfrm>
            <a:off x="9138100" y="3283288"/>
            <a:ext cx="3017030" cy="2446515"/>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25422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E573B7-4106-4B72-9C5A-5ACDB68A7C91}"/>
              </a:ext>
            </a:extLst>
          </p:cNvPr>
          <p:cNvSpPr>
            <a:spLocks noGrp="1"/>
          </p:cNvSpPr>
          <p:nvPr>
            <p:ph type="body" sz="quarter" idx="10"/>
          </p:nvPr>
        </p:nvSpPr>
        <p:spPr>
          <a:xfrm>
            <a:off x="478972" y="577397"/>
            <a:ext cx="5595450" cy="979260"/>
          </a:xfrm>
        </p:spPr>
        <p:txBody>
          <a:bodyPr/>
          <a:lstStyle/>
          <a:p>
            <a:r>
              <a:rPr lang="en-US" sz="3200" dirty="0"/>
              <a:t>Types of Tele-Operated Driving</a:t>
            </a:r>
          </a:p>
        </p:txBody>
      </p:sp>
      <p:sp>
        <p:nvSpPr>
          <p:cNvPr id="7" name="Text Placeholder 6">
            <a:extLst>
              <a:ext uri="{FF2B5EF4-FFF2-40B4-BE49-F238E27FC236}">
                <a16:creationId xmlns:a16="http://schemas.microsoft.com/office/drawing/2014/main" id="{55E885E0-E508-425A-B8E9-E5DC968CA959}"/>
              </a:ext>
            </a:extLst>
          </p:cNvPr>
          <p:cNvSpPr>
            <a:spLocks noGrp="1"/>
          </p:cNvSpPr>
          <p:nvPr>
            <p:ph type="body" sz="quarter" idx="11"/>
          </p:nvPr>
        </p:nvSpPr>
        <p:spPr>
          <a:xfrm>
            <a:off x="478972" y="1844494"/>
            <a:ext cx="5434792" cy="4420280"/>
          </a:xfrm>
        </p:spPr>
        <p:txBody>
          <a:bodyPr/>
          <a:lstStyle/>
          <a:p>
            <a:r>
              <a:rPr lang="en-US" dirty="0"/>
              <a:t>Based on the role of the remote operator when engaging in the act of driving:</a:t>
            </a:r>
          </a:p>
          <a:p>
            <a:pPr marL="342900" indent="-342900">
              <a:buFont typeface="Arial" panose="020B0604020202020204" pitchFamily="34" charset="0"/>
              <a:buChar char="•"/>
            </a:pPr>
            <a:r>
              <a:rPr lang="en-US" b="1" dirty="0"/>
              <a:t>ToD Type 0</a:t>
            </a:r>
            <a:r>
              <a:rPr lang="en-US" dirty="0"/>
              <a:t>: role of Monitoring, i.e. no role in the act of driving.</a:t>
            </a:r>
          </a:p>
          <a:p>
            <a:pPr marL="342900" indent="-342900">
              <a:buFont typeface="Arial" panose="020B0604020202020204" pitchFamily="34" charset="0"/>
              <a:buChar char="•"/>
            </a:pPr>
            <a:r>
              <a:rPr lang="en-US" b="1" dirty="0"/>
              <a:t>ToD Type 1</a:t>
            </a:r>
            <a:r>
              <a:rPr lang="en-US" dirty="0"/>
              <a:t>: role of Dispatcher, strategic level operations of driving.</a:t>
            </a:r>
          </a:p>
          <a:p>
            <a:pPr marL="342900" indent="-342900">
              <a:buFont typeface="Arial" panose="020B0604020202020204" pitchFamily="34" charset="0"/>
              <a:buChar char="•"/>
            </a:pPr>
            <a:r>
              <a:rPr lang="en-US" b="1" dirty="0"/>
              <a:t>ToD Type 2</a:t>
            </a:r>
            <a:r>
              <a:rPr lang="en-US" dirty="0"/>
              <a:t>: role of Indirect Controller, strategic and tactical levels.</a:t>
            </a:r>
          </a:p>
          <a:p>
            <a:pPr marL="342900" indent="-342900">
              <a:buFont typeface="Arial" panose="020B0604020202020204" pitchFamily="34" charset="0"/>
              <a:buChar char="•"/>
            </a:pPr>
            <a:r>
              <a:rPr lang="en-US" b="1" dirty="0"/>
              <a:t>ToD Type 3</a:t>
            </a:r>
            <a:r>
              <a:rPr lang="en-US" dirty="0"/>
              <a:t>: role of Direct Controller, strategic, tactical and operational levels. (In this case, the in-vehicle user or system is not engaged in the act of driving.)</a:t>
            </a:r>
          </a:p>
          <a:p>
            <a:endParaRPr lang="en-US" dirty="0"/>
          </a:p>
        </p:txBody>
      </p:sp>
      <p:graphicFrame>
        <p:nvGraphicFramePr>
          <p:cNvPr id="4" name="Table 3">
            <a:extLst>
              <a:ext uri="{FF2B5EF4-FFF2-40B4-BE49-F238E27FC236}">
                <a16:creationId xmlns:a16="http://schemas.microsoft.com/office/drawing/2014/main" id="{1DF6D6A8-187E-4EE6-88D3-C87B49B89FC0}"/>
              </a:ext>
            </a:extLst>
          </p:cNvPr>
          <p:cNvGraphicFramePr>
            <a:graphicFrameLocks noGrp="1"/>
          </p:cNvGraphicFramePr>
          <p:nvPr>
            <p:extLst>
              <p:ext uri="{D42A27DB-BD31-4B8C-83A1-F6EECF244321}">
                <p14:modId xmlns:p14="http://schemas.microsoft.com/office/powerpoint/2010/main" val="2991254938"/>
              </p:ext>
            </p:extLst>
          </p:nvPr>
        </p:nvGraphicFramePr>
        <p:xfrm>
          <a:off x="6360339" y="1065130"/>
          <a:ext cx="5628299" cy="4458710"/>
        </p:xfrm>
        <a:graphic>
          <a:graphicData uri="http://schemas.openxmlformats.org/drawingml/2006/table">
            <a:tbl>
              <a:tblPr firstRow="1" bandRow="1"/>
              <a:tblGrid>
                <a:gridCol w="1448913">
                  <a:extLst>
                    <a:ext uri="{9D8B030D-6E8A-4147-A177-3AD203B41FA5}">
                      <a16:colId xmlns:a16="http://schemas.microsoft.com/office/drawing/2014/main" val="869847328"/>
                    </a:ext>
                  </a:extLst>
                </a:gridCol>
                <a:gridCol w="1384546">
                  <a:extLst>
                    <a:ext uri="{9D8B030D-6E8A-4147-A177-3AD203B41FA5}">
                      <a16:colId xmlns:a16="http://schemas.microsoft.com/office/drawing/2014/main" val="1046979031"/>
                    </a:ext>
                  </a:extLst>
                </a:gridCol>
                <a:gridCol w="1429740">
                  <a:extLst>
                    <a:ext uri="{9D8B030D-6E8A-4147-A177-3AD203B41FA5}">
                      <a16:colId xmlns:a16="http://schemas.microsoft.com/office/drawing/2014/main" val="697355629"/>
                    </a:ext>
                  </a:extLst>
                </a:gridCol>
                <a:gridCol w="1365100">
                  <a:extLst>
                    <a:ext uri="{9D8B030D-6E8A-4147-A177-3AD203B41FA5}">
                      <a16:colId xmlns:a16="http://schemas.microsoft.com/office/drawing/2014/main" val="296291084"/>
                    </a:ext>
                  </a:extLst>
                </a:gridCol>
              </a:tblGrid>
              <a:tr h="361862">
                <a:tc rowSpan="3">
                  <a:txBody>
                    <a:bodyPr/>
                    <a:lstStyle/>
                    <a:p>
                      <a:pPr marL="0" marR="0" algn="ctr" fontAlgn="ctr">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ToD Type</a:t>
                      </a:r>
                      <a:endParaRPr lang="en-US" sz="1800" b="0" i="0" u="none" strike="noStrike" dirty="0">
                        <a:effectLst/>
                        <a:latin typeface="Arial" panose="020B0604020202020204" pitchFamily="34" charset="0"/>
                      </a:endParaRPr>
                    </a:p>
                    <a:p>
                      <a:pPr marL="0" marR="0" algn="ctr" fontAlgn="ctr">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(Role of ToD operator when engaging in the act of driving)</a:t>
                      </a:r>
                      <a:endParaRPr lang="en-US" sz="1800" b="0" i="0" u="none" strike="noStrike" dirty="0">
                        <a:effectLst/>
                        <a:latin typeface="Arial" panose="020B0604020202020204" pitchFamily="34" charset="0"/>
                      </a:endParaRPr>
                    </a:p>
                  </a:txBody>
                  <a:tcPr marL="115878" marR="115878" marT="57939" marB="57939">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gridSpan="3">
                  <a:txBody>
                    <a:bodyPr/>
                    <a:lstStyle/>
                    <a:p>
                      <a:pPr marL="0" marR="0" algn="ctr" fontAlgn="ctr">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Act of Driving</a:t>
                      </a:r>
                      <a:endParaRPr lang="en-US" sz="1800" b="0" i="0" u="none" strike="noStrike" dirty="0">
                        <a:effectLst/>
                        <a:latin typeface="Arial" panose="020B0604020202020204" pitchFamily="34" charset="0"/>
                      </a:endParaRPr>
                    </a:p>
                  </a:txBody>
                  <a:tcPr marL="115878" marR="115878" marT="57939" marB="57939">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323594"/>
                  </a:ext>
                </a:extLst>
              </a:tr>
              <a:tr h="361862">
                <a:tc vMerge="1">
                  <a:txBody>
                    <a:bodyPr/>
                    <a:lstStyle/>
                    <a:p>
                      <a:endParaRPr lang="en-US"/>
                    </a:p>
                  </a:txBody>
                  <a:tcPr/>
                </a:tc>
                <a:tc rowSpan="2">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Strategic Operation</a:t>
                      </a:r>
                      <a:endParaRPr lang="en-US" sz="1800" b="0" i="0" u="none" strike="noStrike" dirty="0">
                        <a:effectLst/>
                        <a:latin typeface="Arial" panose="020B0604020202020204" pitchFamily="34" charset="0"/>
                      </a:endParaRPr>
                    </a:p>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(Travel planning, route and itinerary selection)</a:t>
                      </a:r>
                      <a:endParaRPr lang="en-US" sz="1800" b="0" i="0" u="none" strike="noStrike" dirty="0">
                        <a:effectLst/>
                        <a:latin typeface="Arial" panose="020B0604020202020204" pitchFamily="34" charset="0"/>
                      </a:endParaRPr>
                    </a:p>
                  </a:txBody>
                  <a:tcPr marL="115878" marR="115878" marT="57939" marB="57939">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gridSpan="2">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Dynamic Driving Task (DDT)</a:t>
                      </a:r>
                      <a:endParaRPr lang="en-US" sz="1800" b="0" i="0" u="none" strike="noStrike">
                        <a:effectLst/>
                        <a:latin typeface="Arial" panose="020B0604020202020204" pitchFamily="34" charset="0"/>
                      </a:endParaRPr>
                    </a:p>
                  </a:txBody>
                  <a:tcPr marL="115878" marR="115878" marT="57939" marB="57939">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36789969"/>
                  </a:ext>
                </a:extLst>
              </a:tr>
              <a:tr h="1431682">
                <a:tc vMerge="1">
                  <a:txBody>
                    <a:bodyPr/>
                    <a:lstStyle/>
                    <a:p>
                      <a:endParaRPr lang="en-US"/>
                    </a:p>
                  </a:txBody>
                  <a:tcPr/>
                </a:tc>
                <a:tc vMerge="1">
                  <a:txBody>
                    <a:bodyPr/>
                    <a:lstStyle/>
                    <a:p>
                      <a:endParaRPr lang="en-US"/>
                    </a:p>
                  </a:txBody>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Tactical Operation</a:t>
                      </a:r>
                      <a:endParaRPr lang="en-US" sz="1800" b="0" i="0" u="none" strike="noStrike">
                        <a:effectLst/>
                        <a:latin typeface="Arial" panose="020B0604020202020204" pitchFamily="34" charset="0"/>
                      </a:endParaRPr>
                    </a:p>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(Object and Event Detection and Response OEDR)</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Operational Operation</a:t>
                      </a:r>
                      <a:endParaRPr lang="en-US" sz="1800" b="0" i="0" u="none" strike="noStrike">
                        <a:effectLst/>
                        <a:latin typeface="Arial" panose="020B0604020202020204" pitchFamily="34" charset="0"/>
                      </a:endParaRPr>
                    </a:p>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(Sustained lateral and longitudinal vehicle motion control)</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extLst>
                  <a:ext uri="{0D108BD9-81ED-4DB2-BD59-A6C34878D82A}">
                    <a16:rowId xmlns:a16="http://schemas.microsoft.com/office/drawing/2014/main" val="2769433410"/>
                  </a:ext>
                </a:extLst>
              </a:tr>
              <a:tr h="575826">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0</a:t>
                      </a:r>
                      <a:endParaRPr lang="en-US" sz="1800" b="0" i="0" u="none" strike="noStrike">
                        <a:effectLst/>
                        <a:latin typeface="Arial" panose="020B0604020202020204" pitchFamily="34" charset="0"/>
                      </a:endParaRPr>
                    </a:p>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(No Role)</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381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In-vehicle user or system</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381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In-vehicle user or system</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In-vehicle user or system</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extLst>
                  <a:ext uri="{0D108BD9-81ED-4DB2-BD59-A6C34878D82A}">
                    <a16:rowId xmlns:a16="http://schemas.microsoft.com/office/drawing/2014/main" val="2031805587"/>
                  </a:ext>
                </a:extLst>
              </a:tr>
              <a:tr h="575826">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1</a:t>
                      </a:r>
                      <a:endParaRPr lang="en-US" sz="1800" b="0" i="0" u="none" strike="noStrike">
                        <a:effectLst/>
                        <a:latin typeface="Arial" panose="020B0604020202020204" pitchFamily="34" charset="0"/>
                      </a:endParaRPr>
                    </a:p>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(Dispatcher)</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381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ToD operator</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38100" cap="flat" cmpd="sng" algn="ctr">
                      <a:solidFill>
                        <a:srgbClr val="181818"/>
                      </a:solidFill>
                      <a:prstDash val="solid"/>
                      <a:round/>
                      <a:headEnd type="none" w="med" len="med"/>
                      <a:tailEnd type="none" w="med" len="med"/>
                    </a:lnR>
                    <a:lnT w="381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In-vehicle user or system</a:t>
                      </a:r>
                      <a:endParaRPr lang="en-US" sz="1800" b="0" i="0" u="none" strike="noStrike">
                        <a:effectLst/>
                        <a:latin typeface="Arial" panose="020B0604020202020204" pitchFamily="34" charset="0"/>
                      </a:endParaRPr>
                    </a:p>
                  </a:txBody>
                  <a:tcPr marL="115878" marR="115878" marT="57939" marB="57939" anchor="ctr">
                    <a:lnL w="381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381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In-vehicle user or system</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extLst>
                  <a:ext uri="{0D108BD9-81ED-4DB2-BD59-A6C34878D82A}">
                    <a16:rowId xmlns:a16="http://schemas.microsoft.com/office/drawing/2014/main" val="2738574869"/>
                  </a:ext>
                </a:extLst>
              </a:tr>
              <a:tr h="575826">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2</a:t>
                      </a:r>
                      <a:endParaRPr lang="en-US" sz="1800" b="0" i="0" u="none" strike="noStrike">
                        <a:effectLst/>
                        <a:latin typeface="Arial" panose="020B0604020202020204" pitchFamily="34" charset="0"/>
                      </a:endParaRPr>
                    </a:p>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(Indirect Controller)</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ToD operator</a:t>
                      </a:r>
                      <a:endParaRPr lang="en-US" sz="1800" b="0" i="0" u="none" strike="noStrike">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ToD operator</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38100" cap="flat" cmpd="sng" algn="ctr">
                      <a:solidFill>
                        <a:srgbClr val="181818"/>
                      </a:solidFill>
                      <a:prstDash val="solid"/>
                      <a:round/>
                      <a:headEnd type="none" w="med" len="med"/>
                      <a:tailEnd type="none" w="med" len="med"/>
                    </a:lnR>
                    <a:lnT w="381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a:effectLst/>
                          <a:latin typeface="Times New Roman" panose="02020603050405020304" pitchFamily="18" charset="0"/>
                          <a:ea typeface="Times New Roman" panose="02020603050405020304" pitchFamily="18" charset="0"/>
                        </a:rPr>
                        <a:t>In-vehicle user or system</a:t>
                      </a:r>
                      <a:endParaRPr lang="en-US" sz="1800" b="0" i="0" u="none" strike="noStrike">
                        <a:effectLst/>
                        <a:latin typeface="Arial" panose="020B0604020202020204" pitchFamily="34" charset="0"/>
                      </a:endParaRPr>
                    </a:p>
                  </a:txBody>
                  <a:tcPr marL="115878" marR="115878" marT="57939" marB="57939" anchor="ctr">
                    <a:lnL w="381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38100" cap="flat" cmpd="sng" algn="ctr">
                      <a:solidFill>
                        <a:srgbClr val="181818"/>
                      </a:solidFill>
                      <a:prstDash val="solid"/>
                      <a:round/>
                      <a:headEnd type="none" w="med" len="med"/>
                      <a:tailEnd type="none" w="med" len="med"/>
                    </a:lnB>
                  </a:tcPr>
                </a:tc>
                <a:extLst>
                  <a:ext uri="{0D108BD9-81ED-4DB2-BD59-A6C34878D82A}">
                    <a16:rowId xmlns:a16="http://schemas.microsoft.com/office/drawing/2014/main" val="3655686610"/>
                  </a:ext>
                </a:extLst>
              </a:tr>
              <a:tr h="575826">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3</a:t>
                      </a:r>
                      <a:endParaRPr lang="en-US" sz="1800" b="0" i="0" u="none" strike="noStrike" dirty="0">
                        <a:effectLst/>
                        <a:latin typeface="Arial" panose="020B0604020202020204" pitchFamily="34" charset="0"/>
                      </a:endParaRPr>
                    </a:p>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(Direct Controller)</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ToD operator</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ToD operator</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127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tc>
                  <a:txBody>
                    <a:bodyPr/>
                    <a:lstStyle/>
                    <a:p>
                      <a:pPr marL="0" marR="0" algn="ctr" fontAlgn="ctr">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ToD operator</a:t>
                      </a:r>
                      <a:endParaRPr lang="en-US" sz="1800" b="0" i="0" u="none" strike="noStrike" dirty="0">
                        <a:effectLst/>
                        <a:latin typeface="Arial" panose="020B0604020202020204" pitchFamily="34" charset="0"/>
                      </a:endParaRPr>
                    </a:p>
                  </a:txBody>
                  <a:tcPr marL="115878" marR="115878" marT="57939" marB="57939" anchor="ctr">
                    <a:lnL w="12700" cap="flat" cmpd="sng" algn="ctr">
                      <a:solidFill>
                        <a:srgbClr val="181818"/>
                      </a:solidFill>
                      <a:prstDash val="solid"/>
                      <a:round/>
                      <a:headEnd type="none" w="med" len="med"/>
                      <a:tailEnd type="none" w="med" len="med"/>
                    </a:lnL>
                    <a:lnR w="12700" cap="flat" cmpd="sng" algn="ctr">
                      <a:solidFill>
                        <a:srgbClr val="181818"/>
                      </a:solidFill>
                      <a:prstDash val="solid"/>
                      <a:round/>
                      <a:headEnd type="none" w="med" len="med"/>
                      <a:tailEnd type="none" w="med" len="med"/>
                    </a:lnR>
                    <a:lnT w="38100" cap="flat" cmpd="sng" algn="ctr">
                      <a:solidFill>
                        <a:srgbClr val="181818"/>
                      </a:solidFill>
                      <a:prstDash val="solid"/>
                      <a:round/>
                      <a:headEnd type="none" w="med" len="med"/>
                      <a:tailEnd type="none" w="med" len="med"/>
                    </a:lnT>
                    <a:lnB w="12700" cap="flat" cmpd="sng" algn="ctr">
                      <a:solidFill>
                        <a:srgbClr val="181818"/>
                      </a:solidFill>
                      <a:prstDash val="solid"/>
                      <a:round/>
                      <a:headEnd type="none" w="med" len="med"/>
                      <a:tailEnd type="none" w="med" len="med"/>
                    </a:lnB>
                  </a:tcPr>
                </a:tc>
                <a:extLst>
                  <a:ext uri="{0D108BD9-81ED-4DB2-BD59-A6C34878D82A}">
                    <a16:rowId xmlns:a16="http://schemas.microsoft.com/office/drawing/2014/main" val="4007238752"/>
                  </a:ext>
                </a:extLst>
              </a:tr>
            </a:tbl>
          </a:graphicData>
        </a:graphic>
      </p:graphicFrame>
      <p:sp>
        <p:nvSpPr>
          <p:cNvPr id="8" name="TextBox 7">
            <a:extLst>
              <a:ext uri="{FF2B5EF4-FFF2-40B4-BE49-F238E27FC236}">
                <a16:creationId xmlns:a16="http://schemas.microsoft.com/office/drawing/2014/main" id="{959ABD95-2CBA-43D2-83D1-C3B8AF0CD1A3}"/>
              </a:ext>
            </a:extLst>
          </p:cNvPr>
          <p:cNvSpPr txBox="1"/>
          <p:nvPr/>
        </p:nvSpPr>
        <p:spPr>
          <a:xfrm>
            <a:off x="6766087" y="6264774"/>
            <a:ext cx="5425913" cy="230832"/>
          </a:xfrm>
          <a:prstGeom prst="rect">
            <a:avLst/>
          </a:prstGeom>
          <a:noFill/>
        </p:spPr>
        <p:txBody>
          <a:bodyPr wrap="square" rtlCol="0">
            <a:spAutoFit/>
          </a:bodyPr>
          <a:lstStyle/>
          <a:p>
            <a:r>
              <a:rPr lang="en-US" sz="900" dirty="0"/>
              <a:t>* Tele-operated Driving (ToD) – Use Cases and Technical Requirements, 5GAA Technical Report, July 2020 (</a:t>
            </a:r>
            <a:r>
              <a:rPr lang="en-US" sz="900" dirty="0">
                <a:hlinkClick r:id="rId3"/>
              </a:rPr>
              <a:t>URL</a:t>
            </a:r>
            <a:r>
              <a:rPr lang="en-US" sz="900" dirty="0"/>
              <a:t>)</a:t>
            </a:r>
          </a:p>
        </p:txBody>
      </p:sp>
    </p:spTree>
    <p:extLst>
      <p:ext uri="{BB962C8B-B14F-4D97-AF65-F5344CB8AC3E}">
        <p14:creationId xmlns:p14="http://schemas.microsoft.com/office/powerpoint/2010/main" val="312423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FA1B781-B2BD-4662-9E20-5F47F71BF148}"/>
              </a:ext>
            </a:extLst>
          </p:cNvPr>
          <p:cNvGrpSpPr/>
          <p:nvPr/>
        </p:nvGrpSpPr>
        <p:grpSpPr>
          <a:xfrm>
            <a:off x="9263479" y="3327497"/>
            <a:ext cx="2581225" cy="1896181"/>
            <a:chOff x="4845832" y="1135812"/>
            <a:chExt cx="3089527" cy="2269582"/>
          </a:xfrm>
        </p:grpSpPr>
        <p:pic>
          <p:nvPicPr>
            <p:cNvPr id="10" name="Picture 8">
              <a:extLst>
                <a:ext uri="{FF2B5EF4-FFF2-40B4-BE49-F238E27FC236}">
                  <a16:creationId xmlns:a16="http://schemas.microsoft.com/office/drawing/2014/main" id="{2814A6CF-77B4-4D38-AE14-A62EA19C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832" y="1347455"/>
              <a:ext cx="3089527" cy="20579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3292E9D-136A-4B56-9E70-8A1DF0FE9291}"/>
                </a:ext>
              </a:extLst>
            </p:cNvPr>
            <p:cNvSpPr/>
            <p:nvPr/>
          </p:nvSpPr>
          <p:spPr>
            <a:xfrm>
              <a:off x="4845832" y="1135812"/>
              <a:ext cx="3089524" cy="5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F3B50F7-58B6-4A59-BD2C-CB3B77AA1BA0}"/>
              </a:ext>
            </a:extLst>
          </p:cNvPr>
          <p:cNvSpPr>
            <a:spLocks noGrp="1"/>
          </p:cNvSpPr>
          <p:nvPr>
            <p:ph type="title"/>
          </p:nvPr>
        </p:nvSpPr>
        <p:spPr/>
        <p:txBody>
          <a:bodyPr/>
          <a:lstStyle/>
          <a:p>
            <a:r>
              <a:rPr lang="en-US" dirty="0"/>
              <a:t>Example ToD Use Case:</a:t>
            </a:r>
            <a:br>
              <a:rPr lang="en-US" dirty="0"/>
            </a:br>
            <a:r>
              <a:rPr lang="en-US" dirty="0"/>
              <a:t>Tele-operated Driving Support</a:t>
            </a:r>
          </a:p>
        </p:txBody>
      </p:sp>
      <p:sp>
        <p:nvSpPr>
          <p:cNvPr id="16" name="Content Placeholder 15">
            <a:extLst>
              <a:ext uri="{FF2B5EF4-FFF2-40B4-BE49-F238E27FC236}">
                <a16:creationId xmlns:a16="http://schemas.microsoft.com/office/drawing/2014/main" id="{C61F623A-02CF-489A-BBF8-5048DA7DACC2}"/>
              </a:ext>
            </a:extLst>
          </p:cNvPr>
          <p:cNvSpPr>
            <a:spLocks noGrp="1"/>
          </p:cNvSpPr>
          <p:nvPr>
            <p:ph sz="half" idx="1"/>
          </p:nvPr>
        </p:nvSpPr>
        <p:spPr>
          <a:xfrm>
            <a:off x="838200" y="1901153"/>
            <a:ext cx="4099359" cy="1884702"/>
          </a:xfrm>
        </p:spPr>
        <p:txBody>
          <a:bodyPr>
            <a:normAutofit fontScale="92500" lnSpcReduction="10000"/>
          </a:bodyPr>
          <a:lstStyle/>
          <a:p>
            <a:r>
              <a:rPr lang="en-US" dirty="0"/>
              <a:t>ToD service for a short period of time when the automated vehicle faces a situation where uncertainty is high for the decision making</a:t>
            </a:r>
          </a:p>
          <a:p>
            <a:pPr lvl="1"/>
            <a:endParaRPr lang="en-US" dirty="0"/>
          </a:p>
        </p:txBody>
      </p:sp>
      <p:sp>
        <p:nvSpPr>
          <p:cNvPr id="17" name="Content Placeholder 16">
            <a:extLst>
              <a:ext uri="{FF2B5EF4-FFF2-40B4-BE49-F238E27FC236}">
                <a16:creationId xmlns:a16="http://schemas.microsoft.com/office/drawing/2014/main" id="{F311EE14-DABB-449F-B36E-74D0CA78A305}"/>
              </a:ext>
            </a:extLst>
          </p:cNvPr>
          <p:cNvSpPr>
            <a:spLocks noGrp="1"/>
          </p:cNvSpPr>
          <p:nvPr>
            <p:ph sz="half" idx="2"/>
          </p:nvPr>
        </p:nvSpPr>
        <p:spPr>
          <a:xfrm>
            <a:off x="5201817" y="1825625"/>
            <a:ext cx="3797404" cy="4009118"/>
          </a:xfrm>
        </p:spPr>
        <p:txBody>
          <a:bodyPr/>
          <a:lstStyle/>
          <a:p>
            <a:r>
              <a:rPr lang="en-US" dirty="0"/>
              <a:t>Two user stories </a:t>
            </a:r>
          </a:p>
          <a:p>
            <a:pPr lvl="1"/>
            <a:r>
              <a:rPr lang="en-US" dirty="0"/>
              <a:t>I: ToD Type 2 (Indirect Control): trajectory or instructions for driving</a:t>
            </a:r>
          </a:p>
          <a:p>
            <a:pPr lvl="1"/>
            <a:r>
              <a:rPr lang="en-US" dirty="0"/>
              <a:t>II: ToD Type 3 (Direct Control): remote steering</a:t>
            </a:r>
          </a:p>
          <a:p>
            <a:pPr lvl="1"/>
            <a:endParaRPr lang="en-US" dirty="0"/>
          </a:p>
          <a:p>
            <a:r>
              <a:rPr lang="en-US" dirty="0"/>
              <a:t>Typical scenarios </a:t>
            </a:r>
          </a:p>
          <a:p>
            <a:pPr lvl="1"/>
            <a:r>
              <a:rPr lang="en-US" dirty="0"/>
              <a:t>Confined areas</a:t>
            </a:r>
          </a:p>
          <a:p>
            <a:pPr lvl="1"/>
            <a:r>
              <a:rPr lang="en-US" dirty="0"/>
              <a:t>Predetermined routes </a:t>
            </a:r>
          </a:p>
          <a:p>
            <a:pPr lvl="1"/>
            <a:endParaRPr lang="en-US" dirty="0"/>
          </a:p>
        </p:txBody>
      </p:sp>
      <p:sp>
        <p:nvSpPr>
          <p:cNvPr id="8" name="TextBox 7">
            <a:extLst>
              <a:ext uri="{FF2B5EF4-FFF2-40B4-BE49-F238E27FC236}">
                <a16:creationId xmlns:a16="http://schemas.microsoft.com/office/drawing/2014/main" id="{C42744FE-0C77-4CB7-B561-F94B4537BEF5}"/>
              </a:ext>
            </a:extLst>
          </p:cNvPr>
          <p:cNvSpPr txBox="1"/>
          <p:nvPr/>
        </p:nvSpPr>
        <p:spPr>
          <a:xfrm>
            <a:off x="7289119" y="5904612"/>
            <a:ext cx="4902881" cy="338554"/>
          </a:xfrm>
          <a:prstGeom prst="rect">
            <a:avLst/>
          </a:prstGeom>
          <a:noFill/>
        </p:spPr>
        <p:txBody>
          <a:bodyPr wrap="square" rtlCol="0">
            <a:spAutoFit/>
          </a:bodyPr>
          <a:lstStyle/>
          <a:p>
            <a:r>
              <a:rPr lang="en-US" sz="800" dirty="0"/>
              <a:t>5GAA Technical Report, Tele-operated Driving (ToD) – Use Cases and Technical Requirements, Jul. 2020 (</a:t>
            </a:r>
            <a:r>
              <a:rPr lang="en-US" sz="800" dirty="0">
                <a:hlinkClick r:id="rId4"/>
              </a:rPr>
              <a:t>URL</a:t>
            </a:r>
            <a:r>
              <a:rPr lang="en-US" sz="800" dirty="0"/>
              <a:t>)</a:t>
            </a:r>
            <a:br>
              <a:rPr lang="en-US" sz="800" dirty="0"/>
            </a:br>
            <a:r>
              <a:rPr lang="en-US" sz="800" dirty="0"/>
              <a:t>5GAA White Paper, C-V2X Use Cases Volume II: Examples and Service Level Requirements, Oct. 2020 (</a:t>
            </a:r>
            <a:r>
              <a:rPr lang="en-US" sz="800" dirty="0">
                <a:hlinkClick r:id="rId5"/>
              </a:rPr>
              <a:t>URL</a:t>
            </a:r>
            <a:r>
              <a:rPr lang="en-US" sz="800" dirty="0"/>
              <a:t>)</a:t>
            </a:r>
          </a:p>
        </p:txBody>
      </p:sp>
      <p:pic>
        <p:nvPicPr>
          <p:cNvPr id="2050" name="Picture 2">
            <a:extLst>
              <a:ext uri="{FF2B5EF4-FFF2-40B4-BE49-F238E27FC236}">
                <a16:creationId xmlns:a16="http://schemas.microsoft.com/office/drawing/2014/main" id="{F16F878E-B248-40CA-984A-896C0D869B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476" y="1976682"/>
            <a:ext cx="2581225" cy="14523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B8FAFB4-D591-427D-8F41-35470DC17E8F}"/>
              </a:ext>
            </a:extLst>
          </p:cNvPr>
          <p:cNvPicPr/>
          <p:nvPr/>
        </p:nvPicPr>
        <p:blipFill>
          <a:blip r:embed="rId7" cstate="print"/>
          <a:srcRect/>
          <a:stretch>
            <a:fillRect/>
          </a:stretch>
        </p:blipFill>
        <p:spPr bwMode="auto">
          <a:xfrm>
            <a:off x="646327" y="4089390"/>
            <a:ext cx="4555490" cy="1780287"/>
          </a:xfrm>
          <a:prstGeom prst="rect">
            <a:avLst/>
          </a:prstGeom>
          <a:noFill/>
          <a:ln w="9525">
            <a:noFill/>
            <a:miter lim="800000"/>
            <a:headEnd/>
            <a:tailEnd/>
          </a:ln>
        </p:spPr>
      </p:pic>
    </p:spTree>
    <p:extLst>
      <p:ext uri="{BB962C8B-B14F-4D97-AF65-F5344CB8AC3E}">
        <p14:creationId xmlns:p14="http://schemas.microsoft.com/office/powerpoint/2010/main" val="218788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AEE1-A175-44A0-88BF-780E852E6DB6}"/>
              </a:ext>
            </a:extLst>
          </p:cNvPr>
          <p:cNvSpPr>
            <a:spLocks noGrp="1"/>
          </p:cNvSpPr>
          <p:nvPr>
            <p:ph type="title"/>
          </p:nvPr>
        </p:nvSpPr>
        <p:spPr>
          <a:xfrm>
            <a:off x="579892" y="355255"/>
            <a:ext cx="10624456" cy="1325563"/>
          </a:xfrm>
        </p:spPr>
        <p:txBody>
          <a:bodyPr/>
          <a:lstStyle/>
          <a:p>
            <a:r>
              <a:rPr lang="en-US" dirty="0"/>
              <a:t>Architecture and event flow</a:t>
            </a:r>
          </a:p>
        </p:txBody>
      </p:sp>
      <p:sp>
        <p:nvSpPr>
          <p:cNvPr id="53" name="Text Placeholder 52">
            <a:extLst>
              <a:ext uri="{FF2B5EF4-FFF2-40B4-BE49-F238E27FC236}">
                <a16:creationId xmlns:a16="http://schemas.microsoft.com/office/drawing/2014/main" id="{150219D3-ED14-4D60-99CB-AC1910663C78}"/>
              </a:ext>
            </a:extLst>
          </p:cNvPr>
          <p:cNvSpPr>
            <a:spLocks noGrp="1"/>
          </p:cNvSpPr>
          <p:nvPr>
            <p:ph type="body" sz="quarter" idx="10"/>
          </p:nvPr>
        </p:nvSpPr>
        <p:spPr>
          <a:xfrm>
            <a:off x="7351921" y="3992231"/>
            <a:ext cx="4577389" cy="2423794"/>
          </a:xfrm>
        </p:spPr>
        <p:txBody>
          <a:bodyPr>
            <a:normAutofit fontScale="62500" lnSpcReduction="20000"/>
          </a:bodyPr>
          <a:lstStyle/>
          <a:p>
            <a:r>
              <a:rPr lang="en-US" dirty="0"/>
              <a:t>Typical comm. performance requirements (vehicle speed &lt; 50 km/h)</a:t>
            </a:r>
            <a:r>
              <a:rPr lang="en-US" baseline="30000" dirty="0">
                <a:latin typeface="Times New Roman" panose="02020603050405020304" pitchFamily="18" charset="0"/>
                <a:cs typeface="Times New Roman" panose="02020603050405020304" pitchFamily="18" charset="0"/>
              </a:rPr>
              <a:t>†</a:t>
            </a:r>
            <a:endParaRPr lang="en-US" baseline="30000" dirty="0"/>
          </a:p>
          <a:p>
            <a:pPr lvl="1"/>
            <a:r>
              <a:rPr lang="en-US" dirty="0"/>
              <a:t>Service level latency: </a:t>
            </a:r>
          </a:p>
          <a:p>
            <a:pPr lvl="2"/>
            <a:r>
              <a:rPr lang="en-US" dirty="0"/>
              <a:t>Type 3: 100 </a:t>
            </a:r>
            <a:r>
              <a:rPr lang="en-US" dirty="0" err="1"/>
              <a:t>ms</a:t>
            </a:r>
            <a:r>
              <a:rPr lang="en-US" dirty="0"/>
              <a:t> UL + 20 </a:t>
            </a:r>
            <a:r>
              <a:rPr lang="en-US" dirty="0" err="1"/>
              <a:t>ms</a:t>
            </a:r>
            <a:r>
              <a:rPr lang="en-US" dirty="0"/>
              <a:t> DL</a:t>
            </a:r>
          </a:p>
          <a:p>
            <a:pPr lvl="2"/>
            <a:r>
              <a:rPr lang="en-US" dirty="0"/>
              <a:t>Type 2: 100 </a:t>
            </a:r>
            <a:r>
              <a:rPr lang="en-US" dirty="0" err="1"/>
              <a:t>ms</a:t>
            </a:r>
            <a:r>
              <a:rPr lang="en-US" dirty="0"/>
              <a:t> UL + 200 </a:t>
            </a:r>
            <a:r>
              <a:rPr lang="en-US" dirty="0" err="1"/>
              <a:t>ms</a:t>
            </a:r>
            <a:r>
              <a:rPr lang="en-US" dirty="0"/>
              <a:t> DL</a:t>
            </a:r>
          </a:p>
          <a:p>
            <a:pPr lvl="1"/>
            <a:r>
              <a:rPr lang="en-US" dirty="0"/>
              <a:t>Data rate UL: 36 Mb/s (Video + Objects) </a:t>
            </a:r>
          </a:p>
          <a:p>
            <a:pPr lvl="1"/>
            <a:r>
              <a:rPr lang="en-US" dirty="0"/>
              <a:t>Data rate DL: </a:t>
            </a:r>
          </a:p>
          <a:p>
            <a:pPr lvl="2"/>
            <a:r>
              <a:rPr lang="en-US" dirty="0"/>
              <a:t>Type 3: 400 kb/s </a:t>
            </a:r>
          </a:p>
          <a:p>
            <a:pPr lvl="2"/>
            <a:r>
              <a:rPr lang="en-US" dirty="0"/>
              <a:t>Type 2: 25 kb/s</a:t>
            </a:r>
          </a:p>
          <a:p>
            <a:pPr lvl="1"/>
            <a:r>
              <a:rPr lang="en-US" dirty="0"/>
              <a:t>Reliability </a:t>
            </a:r>
          </a:p>
          <a:p>
            <a:pPr lvl="2"/>
            <a:r>
              <a:rPr lang="en-US" dirty="0"/>
              <a:t>UL: 99%, DL: 99.999%</a:t>
            </a:r>
          </a:p>
        </p:txBody>
      </p:sp>
      <p:grpSp>
        <p:nvGrpSpPr>
          <p:cNvPr id="109" name="Group 108">
            <a:extLst>
              <a:ext uri="{FF2B5EF4-FFF2-40B4-BE49-F238E27FC236}">
                <a16:creationId xmlns:a16="http://schemas.microsoft.com/office/drawing/2014/main" id="{E106C259-9C78-4C6B-9A00-534A222C695A}"/>
              </a:ext>
            </a:extLst>
          </p:cNvPr>
          <p:cNvGrpSpPr/>
          <p:nvPr/>
        </p:nvGrpSpPr>
        <p:grpSpPr>
          <a:xfrm>
            <a:off x="512481" y="1402005"/>
            <a:ext cx="6722592" cy="3810418"/>
            <a:chOff x="838199" y="1773832"/>
            <a:chExt cx="6722592" cy="3810418"/>
          </a:xfrm>
        </p:grpSpPr>
        <p:pic>
          <p:nvPicPr>
            <p:cNvPr id="8" name="Picture Placeholder 38">
              <a:extLst>
                <a:ext uri="{FF2B5EF4-FFF2-40B4-BE49-F238E27FC236}">
                  <a16:creationId xmlns:a16="http://schemas.microsoft.com/office/drawing/2014/main" id="{522C69BA-55EB-4055-B227-93D753532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3" b="73"/>
            <a:stretch>
              <a:fillRect/>
            </a:stretch>
          </p:blipFill>
          <p:spPr>
            <a:xfrm>
              <a:off x="7108104" y="3319283"/>
              <a:ext cx="364835" cy="364835"/>
            </a:xfrm>
            <a:prstGeom prst="rect">
              <a:avLst/>
            </a:prstGeom>
          </p:spPr>
        </p:pic>
        <p:pic>
          <p:nvPicPr>
            <p:cNvPr id="12" name="Picture Placeholder 41">
              <a:extLst>
                <a:ext uri="{FF2B5EF4-FFF2-40B4-BE49-F238E27FC236}">
                  <a16:creationId xmlns:a16="http://schemas.microsoft.com/office/drawing/2014/main" id="{D2EF6279-F9EA-490D-8E94-85AF808DE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14942" y="2550408"/>
              <a:ext cx="474826" cy="474826"/>
            </a:xfrm>
            <a:prstGeom prst="rect">
              <a:avLst/>
            </a:prstGeom>
          </p:spPr>
        </p:pic>
        <p:sp>
          <p:nvSpPr>
            <p:cNvPr id="13" name="Rectangle 12">
              <a:extLst>
                <a:ext uri="{FF2B5EF4-FFF2-40B4-BE49-F238E27FC236}">
                  <a16:creationId xmlns:a16="http://schemas.microsoft.com/office/drawing/2014/main" id="{C069DFBE-9645-4F88-8717-708E082C0B60}"/>
                </a:ext>
              </a:extLst>
            </p:cNvPr>
            <p:cNvSpPr/>
            <p:nvPr/>
          </p:nvSpPr>
          <p:spPr>
            <a:xfrm>
              <a:off x="898427" y="3565547"/>
              <a:ext cx="1939158" cy="633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r>
                <a:rPr lang="en-US" sz="900" dirty="0"/>
                <a:t>**</a:t>
              </a:r>
              <a:endParaRPr lang="en-US" sz="1200" dirty="0"/>
            </a:p>
          </p:txBody>
        </p:sp>
        <p:sp>
          <p:nvSpPr>
            <p:cNvPr id="16" name="Rectangle 15">
              <a:extLst>
                <a:ext uri="{FF2B5EF4-FFF2-40B4-BE49-F238E27FC236}">
                  <a16:creationId xmlns:a16="http://schemas.microsoft.com/office/drawing/2014/main" id="{10792A12-950D-47D4-BF43-07D689E4CE5E}"/>
                </a:ext>
              </a:extLst>
            </p:cNvPr>
            <p:cNvSpPr/>
            <p:nvPr/>
          </p:nvSpPr>
          <p:spPr>
            <a:xfrm>
              <a:off x="838199" y="3157465"/>
              <a:ext cx="2655367" cy="24237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Placeholder 39">
              <a:extLst>
                <a:ext uri="{FF2B5EF4-FFF2-40B4-BE49-F238E27FC236}">
                  <a16:creationId xmlns:a16="http://schemas.microsoft.com/office/drawing/2014/main" id="{008A198C-BEB0-4578-93E6-E8C60D1020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2954" y="3127340"/>
              <a:ext cx="467390" cy="467390"/>
            </a:xfrm>
            <a:prstGeom prst="rect">
              <a:avLst/>
            </a:prstGeom>
          </p:spPr>
        </p:pic>
        <p:grpSp>
          <p:nvGrpSpPr>
            <p:cNvPr id="24" name="Picture Placeholder 33">
              <a:extLst>
                <a:ext uri="{FF2B5EF4-FFF2-40B4-BE49-F238E27FC236}">
                  <a16:creationId xmlns:a16="http://schemas.microsoft.com/office/drawing/2014/main" id="{89DB218B-76D0-4DE9-A62A-3B8FAFAC14CB}"/>
                </a:ext>
              </a:extLst>
            </p:cNvPr>
            <p:cNvGrpSpPr>
              <a:grpSpLocks noChangeAspect="1"/>
            </p:cNvGrpSpPr>
            <p:nvPr/>
          </p:nvGrpSpPr>
          <p:grpSpPr>
            <a:xfrm>
              <a:off x="5608064" y="1874857"/>
              <a:ext cx="435969" cy="300142"/>
              <a:chOff x="359170" y="517105"/>
              <a:chExt cx="1081068" cy="744258"/>
            </a:xfrm>
          </p:grpSpPr>
          <p:sp>
            <p:nvSpPr>
              <p:cNvPr id="25" name="Freeform 2">
                <a:extLst>
                  <a:ext uri="{FF2B5EF4-FFF2-40B4-BE49-F238E27FC236}">
                    <a16:creationId xmlns:a16="http://schemas.microsoft.com/office/drawing/2014/main" id="{08D5A909-CFEA-4AAD-87F3-ED98275BCE57}"/>
                  </a:ext>
                </a:extLst>
              </p:cNvPr>
              <p:cNvSpPr/>
              <p:nvPr/>
            </p:nvSpPr>
            <p:spPr>
              <a:xfrm>
                <a:off x="359170" y="517105"/>
                <a:ext cx="855911" cy="541366"/>
              </a:xfrm>
              <a:custGeom>
                <a:avLst/>
                <a:gdLst>
                  <a:gd name="connsiteX0" fmla="*/ 45415 w 855911"/>
                  <a:gd name="connsiteY0" fmla="*/ 362594 h 541365"/>
                  <a:gd name="connsiteX1" fmla="*/ 97220 w 855911"/>
                  <a:gd name="connsiteY1" fmla="*/ 238531 h 541365"/>
                  <a:gd name="connsiteX2" fmla="*/ 243626 w 855911"/>
                  <a:gd name="connsiteY2" fmla="*/ 213267 h 541365"/>
                  <a:gd name="connsiteX3" fmla="*/ 267051 w 855911"/>
                  <a:gd name="connsiteY3" fmla="*/ 219583 h 541365"/>
                  <a:gd name="connsiteX4" fmla="*/ 270654 w 855911"/>
                  <a:gd name="connsiteY4" fmla="*/ 195673 h 541365"/>
                  <a:gd name="connsiteX5" fmla="*/ 450846 w 855911"/>
                  <a:gd name="connsiteY5" fmla="*/ 45444 h 541365"/>
                  <a:gd name="connsiteX6" fmla="*/ 574278 w 855911"/>
                  <a:gd name="connsiteY6" fmla="*/ 93264 h 541365"/>
                  <a:gd name="connsiteX7" fmla="*/ 635093 w 855911"/>
                  <a:gd name="connsiteY7" fmla="*/ 248456 h 541365"/>
                  <a:gd name="connsiteX8" fmla="*/ 635093 w 855911"/>
                  <a:gd name="connsiteY8" fmla="*/ 275975 h 541365"/>
                  <a:gd name="connsiteX9" fmla="*/ 662121 w 855911"/>
                  <a:gd name="connsiteY9" fmla="*/ 271013 h 541365"/>
                  <a:gd name="connsiteX10" fmla="*/ 850422 w 855911"/>
                  <a:gd name="connsiteY10" fmla="*/ 343646 h 541365"/>
                  <a:gd name="connsiteX11" fmla="*/ 893217 w 855911"/>
                  <a:gd name="connsiteY11" fmla="*/ 328759 h 541365"/>
                  <a:gd name="connsiteX12" fmla="*/ 679239 w 855911"/>
                  <a:gd name="connsiteY12" fmla="*/ 223192 h 541365"/>
                  <a:gd name="connsiteX13" fmla="*/ 608064 w 855911"/>
                  <a:gd name="connsiteY13" fmla="*/ 63940 h 541365"/>
                  <a:gd name="connsiteX14" fmla="*/ 450846 w 855911"/>
                  <a:gd name="connsiteY14" fmla="*/ 330 h 541365"/>
                  <a:gd name="connsiteX15" fmla="*/ 231913 w 855911"/>
                  <a:gd name="connsiteY15" fmla="*/ 164995 h 541365"/>
                  <a:gd name="connsiteX16" fmla="*/ 69290 w 855911"/>
                  <a:gd name="connsiteY16" fmla="*/ 203342 h 541365"/>
                  <a:gd name="connsiteX17" fmla="*/ 367 w 855911"/>
                  <a:gd name="connsiteY17" fmla="*/ 362594 h 541365"/>
                  <a:gd name="connsiteX18" fmla="*/ 189875 w 855911"/>
                  <a:gd name="connsiteY18" fmla="*/ 564217 h 541365"/>
                  <a:gd name="connsiteX19" fmla="*/ 200380 w 855911"/>
                  <a:gd name="connsiteY19" fmla="*/ 564253 h 541365"/>
                  <a:gd name="connsiteX20" fmla="*/ 384626 w 855911"/>
                  <a:gd name="connsiteY20" fmla="*/ 564253 h 541365"/>
                  <a:gd name="connsiteX21" fmla="*/ 384626 w 855911"/>
                  <a:gd name="connsiteY21" fmla="*/ 519139 h 541365"/>
                  <a:gd name="connsiteX22" fmla="*/ 200380 w 855911"/>
                  <a:gd name="connsiteY22" fmla="*/ 519139 h 541365"/>
                  <a:gd name="connsiteX23" fmla="*/ 45365 w 855911"/>
                  <a:gd name="connsiteY23" fmla="*/ 374096 h 541365"/>
                  <a:gd name="connsiteX24" fmla="*/ 45415 w 855911"/>
                  <a:gd name="connsiteY24" fmla="*/ 362594 h 54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5911" h="541365">
                    <a:moveTo>
                      <a:pt x="45415" y="362594"/>
                    </a:moveTo>
                    <a:cubicBezTo>
                      <a:pt x="41535" y="315267"/>
                      <a:pt x="60854" y="269003"/>
                      <a:pt x="97220" y="238531"/>
                    </a:cubicBezTo>
                    <a:cubicBezTo>
                      <a:pt x="140123" y="209417"/>
                      <a:pt x="193467" y="200212"/>
                      <a:pt x="243626" y="213267"/>
                    </a:cubicBezTo>
                    <a:lnTo>
                      <a:pt x="267051" y="219583"/>
                    </a:lnTo>
                    <a:lnTo>
                      <a:pt x="270654" y="195673"/>
                    </a:lnTo>
                    <a:cubicBezTo>
                      <a:pt x="281032" y="105447"/>
                      <a:pt x="360364" y="39306"/>
                      <a:pt x="450846" y="45444"/>
                    </a:cubicBezTo>
                    <a:cubicBezTo>
                      <a:pt x="496835" y="43532"/>
                      <a:pt x="541547" y="60855"/>
                      <a:pt x="574278" y="93264"/>
                    </a:cubicBezTo>
                    <a:cubicBezTo>
                      <a:pt x="612278" y="136140"/>
                      <a:pt x="633831" y="191142"/>
                      <a:pt x="635093" y="248456"/>
                    </a:cubicBezTo>
                    <a:lnTo>
                      <a:pt x="635093" y="275975"/>
                    </a:lnTo>
                    <a:lnTo>
                      <a:pt x="662121" y="271013"/>
                    </a:lnTo>
                    <a:cubicBezTo>
                      <a:pt x="760326" y="253870"/>
                      <a:pt x="828799" y="280036"/>
                      <a:pt x="850422" y="343646"/>
                    </a:cubicBezTo>
                    <a:lnTo>
                      <a:pt x="893217" y="328759"/>
                    </a:lnTo>
                    <a:cubicBezTo>
                      <a:pt x="882856" y="298532"/>
                      <a:pt x="837808" y="205147"/>
                      <a:pt x="679239" y="223192"/>
                    </a:cubicBezTo>
                    <a:cubicBezTo>
                      <a:pt x="672510" y="164020"/>
                      <a:pt x="647645" y="108387"/>
                      <a:pt x="608064" y="63940"/>
                    </a:cubicBezTo>
                    <a:cubicBezTo>
                      <a:pt x="566921" y="21541"/>
                      <a:pt x="509852" y="-1549"/>
                      <a:pt x="450846" y="330"/>
                    </a:cubicBezTo>
                    <a:cubicBezTo>
                      <a:pt x="347594" y="-5401"/>
                      <a:pt x="255197" y="64093"/>
                      <a:pt x="231913" y="164995"/>
                    </a:cubicBezTo>
                    <a:cubicBezTo>
                      <a:pt x="174801" y="156427"/>
                      <a:pt x="116585" y="170155"/>
                      <a:pt x="69290" y="203342"/>
                    </a:cubicBezTo>
                    <a:cubicBezTo>
                      <a:pt x="22205" y="242332"/>
                      <a:pt x="-3414" y="301526"/>
                      <a:pt x="367" y="362594"/>
                    </a:cubicBezTo>
                    <a:cubicBezTo>
                      <a:pt x="-2897" y="470679"/>
                      <a:pt x="81948" y="560948"/>
                      <a:pt x="189875" y="564217"/>
                    </a:cubicBezTo>
                    <a:cubicBezTo>
                      <a:pt x="193376" y="564323"/>
                      <a:pt x="196879" y="564335"/>
                      <a:pt x="200380" y="564253"/>
                    </a:cubicBezTo>
                    <a:lnTo>
                      <a:pt x="384626" y="564253"/>
                    </a:lnTo>
                    <a:lnTo>
                      <a:pt x="384626" y="519139"/>
                    </a:lnTo>
                    <a:lnTo>
                      <a:pt x="200380" y="519139"/>
                    </a:lnTo>
                    <a:cubicBezTo>
                      <a:pt x="117579" y="521955"/>
                      <a:pt x="48177" y="457017"/>
                      <a:pt x="45365" y="374096"/>
                    </a:cubicBezTo>
                    <a:cubicBezTo>
                      <a:pt x="45235" y="370262"/>
                      <a:pt x="45251" y="366426"/>
                      <a:pt x="45415" y="362594"/>
                    </a:cubicBezTo>
                    <a:close/>
                  </a:path>
                </a:pathLst>
              </a:custGeom>
              <a:solidFill>
                <a:srgbClr val="010101"/>
              </a:solidFill>
              <a:ln w="44847" cap="flat">
                <a:noFill/>
                <a:prstDash val="solid"/>
                <a:miter/>
              </a:ln>
            </p:spPr>
            <p:txBody>
              <a:bodyPr rtlCol="0" anchor="ctr"/>
              <a:lstStyle/>
              <a:p>
                <a:endParaRPr lang="en-US"/>
              </a:p>
            </p:txBody>
          </p:sp>
          <p:sp>
            <p:nvSpPr>
              <p:cNvPr id="26" name="Freeform 3">
                <a:extLst>
                  <a:ext uri="{FF2B5EF4-FFF2-40B4-BE49-F238E27FC236}">
                    <a16:creationId xmlns:a16="http://schemas.microsoft.com/office/drawing/2014/main" id="{BD03F0CD-31B8-480E-A253-7431F3830445}"/>
                  </a:ext>
                </a:extLst>
              </p:cNvPr>
              <p:cNvSpPr/>
              <p:nvPr/>
            </p:nvSpPr>
            <p:spPr>
              <a:xfrm>
                <a:off x="878490" y="977596"/>
                <a:ext cx="315336" cy="90228"/>
              </a:xfrm>
              <a:custGeom>
                <a:avLst/>
                <a:gdLst>
                  <a:gd name="connsiteX0" fmla="*/ 167578 w 315335"/>
                  <a:gd name="connsiteY0" fmla="*/ 58648 h 90227"/>
                  <a:gd name="connsiteX1" fmla="*/ 0 w 315335"/>
                  <a:gd name="connsiteY1" fmla="*/ 58648 h 90227"/>
                  <a:gd name="connsiteX2" fmla="*/ 0 w 315335"/>
                  <a:gd name="connsiteY2" fmla="*/ 103762 h 90227"/>
                  <a:gd name="connsiteX3" fmla="*/ 167578 w 315335"/>
                  <a:gd name="connsiteY3" fmla="*/ 103762 h 90227"/>
                  <a:gd name="connsiteX4" fmla="*/ 354527 w 315335"/>
                  <a:gd name="connsiteY4" fmla="*/ 24813 h 90227"/>
                  <a:gd name="connsiteX5" fmla="*/ 316687 w 315335"/>
                  <a:gd name="connsiteY5" fmla="*/ 0 h 90227"/>
                  <a:gd name="connsiteX6" fmla="*/ 167578 w 315335"/>
                  <a:gd name="connsiteY6" fmla="*/ 58648 h 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35" h="90227">
                    <a:moveTo>
                      <a:pt x="167578" y="58648"/>
                    </a:moveTo>
                    <a:lnTo>
                      <a:pt x="0" y="58648"/>
                    </a:lnTo>
                    <a:lnTo>
                      <a:pt x="0" y="103762"/>
                    </a:lnTo>
                    <a:lnTo>
                      <a:pt x="167578" y="103762"/>
                    </a:lnTo>
                    <a:cubicBezTo>
                      <a:pt x="257674" y="103762"/>
                      <a:pt x="320291" y="77145"/>
                      <a:pt x="354527" y="24813"/>
                    </a:cubicBezTo>
                    <a:lnTo>
                      <a:pt x="316687" y="0"/>
                    </a:lnTo>
                    <a:cubicBezTo>
                      <a:pt x="291911" y="37896"/>
                      <a:pt x="241457" y="58648"/>
                      <a:pt x="167578" y="58648"/>
                    </a:cubicBezTo>
                    <a:close/>
                  </a:path>
                </a:pathLst>
              </a:custGeom>
              <a:solidFill>
                <a:srgbClr val="010101"/>
              </a:solidFill>
              <a:ln w="44847" cap="flat">
                <a:noFill/>
                <a:prstDash val="solid"/>
                <a:miter/>
              </a:ln>
            </p:spPr>
            <p:txBody>
              <a:bodyPr rtlCol="0" anchor="ctr"/>
              <a:lstStyle/>
              <a:p>
                <a:endParaRPr lang="en-US"/>
              </a:p>
            </p:txBody>
          </p:sp>
          <p:sp>
            <p:nvSpPr>
              <p:cNvPr id="27" name="Freeform 4">
                <a:extLst>
                  <a:ext uri="{FF2B5EF4-FFF2-40B4-BE49-F238E27FC236}">
                    <a16:creationId xmlns:a16="http://schemas.microsoft.com/office/drawing/2014/main" id="{B12EC6B4-AA7C-46BF-87A9-924CF037E245}"/>
                  </a:ext>
                </a:extLst>
              </p:cNvPr>
              <p:cNvSpPr/>
              <p:nvPr/>
            </p:nvSpPr>
            <p:spPr>
              <a:xfrm>
                <a:off x="788394" y="1125119"/>
                <a:ext cx="45048" cy="45114"/>
              </a:xfrm>
              <a:custGeom>
                <a:avLst/>
                <a:gdLst>
                  <a:gd name="connsiteX0" fmla="*/ 0 w 45047"/>
                  <a:gd name="connsiteY0" fmla="*/ 0 h 45113"/>
                  <a:gd name="connsiteX1" fmla="*/ 45048 w 45047"/>
                  <a:gd name="connsiteY1" fmla="*/ 0 h 45113"/>
                  <a:gd name="connsiteX2" fmla="*/ 45048 w 45047"/>
                  <a:gd name="connsiteY2" fmla="*/ 45565 h 45113"/>
                  <a:gd name="connsiteX3" fmla="*/ 0 w 45047"/>
                  <a:gd name="connsiteY3" fmla="*/ 45565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048" y="0"/>
                    </a:lnTo>
                    <a:lnTo>
                      <a:pt x="45048" y="45565"/>
                    </a:lnTo>
                    <a:lnTo>
                      <a:pt x="0" y="45565"/>
                    </a:lnTo>
                    <a:close/>
                  </a:path>
                </a:pathLst>
              </a:custGeom>
              <a:solidFill>
                <a:srgbClr val="010101"/>
              </a:solidFill>
              <a:ln w="44847" cap="flat">
                <a:noFill/>
                <a:prstDash val="solid"/>
                <a:miter/>
              </a:ln>
            </p:spPr>
            <p:txBody>
              <a:bodyPr rtlCol="0" anchor="ctr"/>
              <a:lstStyle/>
              <a:p>
                <a:endParaRPr lang="en-US"/>
              </a:p>
            </p:txBody>
          </p:sp>
          <p:sp>
            <p:nvSpPr>
              <p:cNvPr id="28" name="Freeform 6">
                <a:extLst>
                  <a:ext uri="{FF2B5EF4-FFF2-40B4-BE49-F238E27FC236}">
                    <a16:creationId xmlns:a16="http://schemas.microsoft.com/office/drawing/2014/main" id="{F9A6C40A-1327-4EA3-A188-C83AF2C53911}"/>
                  </a:ext>
                </a:extLst>
              </p:cNvPr>
              <p:cNvSpPr/>
              <p:nvPr/>
            </p:nvSpPr>
            <p:spPr>
              <a:xfrm>
                <a:off x="788394" y="1034891"/>
                <a:ext cx="45048" cy="45114"/>
              </a:xfrm>
              <a:custGeom>
                <a:avLst/>
                <a:gdLst>
                  <a:gd name="connsiteX0" fmla="*/ 0 w 45047"/>
                  <a:gd name="connsiteY0" fmla="*/ 0 h 45113"/>
                  <a:gd name="connsiteX1" fmla="*/ 45048 w 45047"/>
                  <a:gd name="connsiteY1" fmla="*/ 0 h 45113"/>
                  <a:gd name="connsiteX2" fmla="*/ 45048 w 45047"/>
                  <a:gd name="connsiteY2" fmla="*/ 45565 h 45113"/>
                  <a:gd name="connsiteX3" fmla="*/ 0 w 45047"/>
                  <a:gd name="connsiteY3" fmla="*/ 45565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048" y="0"/>
                    </a:lnTo>
                    <a:lnTo>
                      <a:pt x="45048" y="45565"/>
                    </a:lnTo>
                    <a:lnTo>
                      <a:pt x="0" y="45565"/>
                    </a:lnTo>
                    <a:close/>
                  </a:path>
                </a:pathLst>
              </a:custGeom>
              <a:solidFill>
                <a:srgbClr val="010101"/>
              </a:solidFill>
              <a:ln w="44847" cap="flat">
                <a:noFill/>
                <a:prstDash val="solid"/>
                <a:miter/>
              </a:ln>
            </p:spPr>
            <p:txBody>
              <a:bodyPr rtlCol="0" anchor="ctr"/>
              <a:lstStyle/>
              <a:p>
                <a:endParaRPr lang="en-US"/>
              </a:p>
            </p:txBody>
          </p:sp>
          <p:sp>
            <p:nvSpPr>
              <p:cNvPr id="29" name="Freeform 7">
                <a:extLst>
                  <a:ext uri="{FF2B5EF4-FFF2-40B4-BE49-F238E27FC236}">
                    <a16:creationId xmlns:a16="http://schemas.microsoft.com/office/drawing/2014/main" id="{60094DFC-D4D8-4F0F-A7CE-7C873386F5EE}"/>
                  </a:ext>
                </a:extLst>
              </p:cNvPr>
              <p:cNvSpPr/>
              <p:nvPr/>
            </p:nvSpPr>
            <p:spPr>
              <a:xfrm>
                <a:off x="788394" y="1216249"/>
                <a:ext cx="45048" cy="45114"/>
              </a:xfrm>
              <a:custGeom>
                <a:avLst/>
                <a:gdLst>
                  <a:gd name="connsiteX0" fmla="*/ 0 w 45047"/>
                  <a:gd name="connsiteY0" fmla="*/ 0 h 45113"/>
                  <a:gd name="connsiteX1" fmla="*/ 45048 w 45047"/>
                  <a:gd name="connsiteY1" fmla="*/ 0 h 45113"/>
                  <a:gd name="connsiteX2" fmla="*/ 45048 w 45047"/>
                  <a:gd name="connsiteY2" fmla="*/ 45565 h 45113"/>
                  <a:gd name="connsiteX3" fmla="*/ 0 w 45047"/>
                  <a:gd name="connsiteY3" fmla="*/ 45565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048" y="0"/>
                    </a:lnTo>
                    <a:lnTo>
                      <a:pt x="45048" y="45565"/>
                    </a:lnTo>
                    <a:lnTo>
                      <a:pt x="0" y="45565"/>
                    </a:lnTo>
                    <a:close/>
                  </a:path>
                </a:pathLst>
              </a:custGeom>
              <a:solidFill>
                <a:srgbClr val="010101"/>
              </a:solidFill>
              <a:ln w="44847" cap="flat">
                <a:noFill/>
                <a:prstDash val="solid"/>
                <a:miter/>
              </a:ln>
            </p:spPr>
            <p:txBody>
              <a:bodyPr rtlCol="0" anchor="ctr"/>
              <a:lstStyle/>
              <a:p>
                <a:endParaRPr lang="en-US"/>
              </a:p>
            </p:txBody>
          </p:sp>
          <p:sp>
            <p:nvSpPr>
              <p:cNvPr id="30" name="Freeform 9">
                <a:extLst>
                  <a:ext uri="{FF2B5EF4-FFF2-40B4-BE49-F238E27FC236}">
                    <a16:creationId xmlns:a16="http://schemas.microsoft.com/office/drawing/2014/main" id="{F2EA9C4F-AA56-4E3B-9450-616226938901}"/>
                  </a:ext>
                </a:extLst>
              </p:cNvPr>
              <p:cNvSpPr/>
              <p:nvPr/>
            </p:nvSpPr>
            <p:spPr>
              <a:xfrm>
                <a:off x="1215448" y="898196"/>
                <a:ext cx="45048" cy="45114"/>
              </a:xfrm>
              <a:custGeom>
                <a:avLst/>
                <a:gdLst>
                  <a:gd name="connsiteX0" fmla="*/ 0 w 45047"/>
                  <a:gd name="connsiteY0" fmla="*/ 0 h 45113"/>
                  <a:gd name="connsiteX1" fmla="*/ 45498 w 45047"/>
                  <a:gd name="connsiteY1" fmla="*/ 0 h 45113"/>
                  <a:gd name="connsiteX2" fmla="*/ 45498 w 45047"/>
                  <a:gd name="connsiteY2" fmla="*/ 45114 h 45113"/>
                  <a:gd name="connsiteX3" fmla="*/ 0 w 45047"/>
                  <a:gd name="connsiteY3" fmla="*/ 45114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498" y="0"/>
                    </a:lnTo>
                    <a:lnTo>
                      <a:pt x="45498" y="45114"/>
                    </a:lnTo>
                    <a:lnTo>
                      <a:pt x="0" y="45114"/>
                    </a:lnTo>
                    <a:close/>
                  </a:path>
                </a:pathLst>
              </a:custGeom>
              <a:solidFill>
                <a:srgbClr val="010101"/>
              </a:solidFill>
              <a:ln w="44847" cap="flat">
                <a:noFill/>
                <a:prstDash val="solid"/>
                <a:miter/>
              </a:ln>
            </p:spPr>
            <p:txBody>
              <a:bodyPr rtlCol="0" anchor="ctr"/>
              <a:lstStyle/>
              <a:p>
                <a:endParaRPr lang="en-US"/>
              </a:p>
            </p:txBody>
          </p:sp>
          <p:sp>
            <p:nvSpPr>
              <p:cNvPr id="31" name="Freeform 10">
                <a:extLst>
                  <a:ext uri="{FF2B5EF4-FFF2-40B4-BE49-F238E27FC236}">
                    <a16:creationId xmlns:a16="http://schemas.microsoft.com/office/drawing/2014/main" id="{DA67F717-28D3-430C-86D4-EE1115FB8A27}"/>
                  </a:ext>
                </a:extLst>
              </p:cNvPr>
              <p:cNvSpPr/>
              <p:nvPr/>
            </p:nvSpPr>
            <p:spPr>
              <a:xfrm>
                <a:off x="1305094" y="898196"/>
                <a:ext cx="45048" cy="45114"/>
              </a:xfrm>
              <a:custGeom>
                <a:avLst/>
                <a:gdLst>
                  <a:gd name="connsiteX0" fmla="*/ 0 w 45047"/>
                  <a:gd name="connsiteY0" fmla="*/ 0 h 45113"/>
                  <a:gd name="connsiteX1" fmla="*/ 45498 w 45047"/>
                  <a:gd name="connsiteY1" fmla="*/ 0 h 45113"/>
                  <a:gd name="connsiteX2" fmla="*/ 45498 w 45047"/>
                  <a:gd name="connsiteY2" fmla="*/ 45114 h 45113"/>
                  <a:gd name="connsiteX3" fmla="*/ 0 w 45047"/>
                  <a:gd name="connsiteY3" fmla="*/ 45114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498" y="0"/>
                    </a:lnTo>
                    <a:lnTo>
                      <a:pt x="45498" y="45114"/>
                    </a:lnTo>
                    <a:lnTo>
                      <a:pt x="0" y="45114"/>
                    </a:lnTo>
                    <a:close/>
                  </a:path>
                </a:pathLst>
              </a:custGeom>
              <a:solidFill>
                <a:srgbClr val="010101"/>
              </a:solidFill>
              <a:ln w="44847" cap="flat">
                <a:noFill/>
                <a:prstDash val="solid"/>
                <a:miter/>
              </a:ln>
            </p:spPr>
            <p:txBody>
              <a:bodyPr rtlCol="0" anchor="ctr"/>
              <a:lstStyle/>
              <a:p>
                <a:endParaRPr lang="en-US"/>
              </a:p>
            </p:txBody>
          </p:sp>
          <p:sp>
            <p:nvSpPr>
              <p:cNvPr id="32" name="Freeform 11">
                <a:extLst>
                  <a:ext uri="{FF2B5EF4-FFF2-40B4-BE49-F238E27FC236}">
                    <a16:creationId xmlns:a16="http://schemas.microsoft.com/office/drawing/2014/main" id="{9EB76CFB-17C5-47F7-B388-8B5F54970791}"/>
                  </a:ext>
                </a:extLst>
              </p:cNvPr>
              <p:cNvSpPr/>
              <p:nvPr/>
            </p:nvSpPr>
            <p:spPr>
              <a:xfrm>
                <a:off x="1395190" y="898196"/>
                <a:ext cx="45048" cy="45114"/>
              </a:xfrm>
              <a:custGeom>
                <a:avLst/>
                <a:gdLst>
                  <a:gd name="connsiteX0" fmla="*/ 0 w 45047"/>
                  <a:gd name="connsiteY0" fmla="*/ 0 h 45113"/>
                  <a:gd name="connsiteX1" fmla="*/ 45498 w 45047"/>
                  <a:gd name="connsiteY1" fmla="*/ 0 h 45113"/>
                  <a:gd name="connsiteX2" fmla="*/ 45498 w 45047"/>
                  <a:gd name="connsiteY2" fmla="*/ 45114 h 45113"/>
                  <a:gd name="connsiteX3" fmla="*/ 0 w 45047"/>
                  <a:gd name="connsiteY3" fmla="*/ 45114 h 45113"/>
                </a:gdLst>
                <a:ahLst/>
                <a:cxnLst>
                  <a:cxn ang="0">
                    <a:pos x="connsiteX0" y="connsiteY0"/>
                  </a:cxn>
                  <a:cxn ang="0">
                    <a:pos x="connsiteX1" y="connsiteY1"/>
                  </a:cxn>
                  <a:cxn ang="0">
                    <a:pos x="connsiteX2" y="connsiteY2"/>
                  </a:cxn>
                  <a:cxn ang="0">
                    <a:pos x="connsiteX3" y="connsiteY3"/>
                  </a:cxn>
                </a:cxnLst>
                <a:rect l="l" t="t" r="r" b="b"/>
                <a:pathLst>
                  <a:path w="45047" h="45113">
                    <a:moveTo>
                      <a:pt x="0" y="0"/>
                    </a:moveTo>
                    <a:lnTo>
                      <a:pt x="45498" y="0"/>
                    </a:lnTo>
                    <a:lnTo>
                      <a:pt x="45498" y="45114"/>
                    </a:lnTo>
                    <a:lnTo>
                      <a:pt x="0" y="45114"/>
                    </a:lnTo>
                    <a:close/>
                  </a:path>
                </a:pathLst>
              </a:custGeom>
              <a:solidFill>
                <a:srgbClr val="010101"/>
              </a:solidFill>
              <a:ln w="44847" cap="flat">
                <a:noFill/>
                <a:prstDash val="solid"/>
                <a:miter/>
              </a:ln>
            </p:spPr>
            <p:txBody>
              <a:bodyPr rtlCol="0" anchor="ctr"/>
              <a:lstStyle/>
              <a:p>
                <a:endParaRPr lang="en-US"/>
              </a:p>
            </p:txBody>
          </p:sp>
        </p:grpSp>
        <p:sp>
          <p:nvSpPr>
            <p:cNvPr id="36" name="Rectangle 35">
              <a:extLst>
                <a:ext uri="{FF2B5EF4-FFF2-40B4-BE49-F238E27FC236}">
                  <a16:creationId xmlns:a16="http://schemas.microsoft.com/office/drawing/2014/main" id="{1E0897BF-EFD5-4910-8908-DFF5E719E09F}"/>
                </a:ext>
              </a:extLst>
            </p:cNvPr>
            <p:cNvSpPr/>
            <p:nvPr/>
          </p:nvSpPr>
          <p:spPr>
            <a:xfrm>
              <a:off x="1107525" y="4379694"/>
              <a:ext cx="1524614" cy="506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Vehicle Control System</a:t>
              </a:r>
            </a:p>
          </p:txBody>
        </p:sp>
        <p:sp>
          <p:nvSpPr>
            <p:cNvPr id="39" name="Rectangle 38">
              <a:extLst>
                <a:ext uri="{FF2B5EF4-FFF2-40B4-BE49-F238E27FC236}">
                  <a16:creationId xmlns:a16="http://schemas.microsoft.com/office/drawing/2014/main" id="{E06EA076-77FC-4B47-98F5-9E572BC9B9F3}"/>
                </a:ext>
              </a:extLst>
            </p:cNvPr>
            <p:cNvSpPr/>
            <p:nvPr/>
          </p:nvSpPr>
          <p:spPr>
            <a:xfrm>
              <a:off x="898427" y="5057810"/>
              <a:ext cx="1939158" cy="5060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Actuators</a:t>
              </a:r>
            </a:p>
          </p:txBody>
        </p:sp>
        <p:sp>
          <p:nvSpPr>
            <p:cNvPr id="40" name="Rectangle 39">
              <a:extLst>
                <a:ext uri="{FF2B5EF4-FFF2-40B4-BE49-F238E27FC236}">
                  <a16:creationId xmlns:a16="http://schemas.microsoft.com/office/drawing/2014/main" id="{A511F6B0-3FE3-4995-9E9C-A147BBCFC2CB}"/>
                </a:ext>
              </a:extLst>
            </p:cNvPr>
            <p:cNvSpPr/>
            <p:nvPr/>
          </p:nvSpPr>
          <p:spPr>
            <a:xfrm>
              <a:off x="3714830" y="2530366"/>
              <a:ext cx="1646671" cy="305089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F9BBF0-40ED-4D0A-98DE-B9178BFB4A41}"/>
                </a:ext>
              </a:extLst>
            </p:cNvPr>
            <p:cNvSpPr/>
            <p:nvPr/>
          </p:nvSpPr>
          <p:spPr>
            <a:xfrm>
              <a:off x="3834536" y="2787821"/>
              <a:ext cx="572762" cy="26331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RAN</a:t>
              </a:r>
            </a:p>
          </p:txBody>
        </p:sp>
        <p:sp>
          <p:nvSpPr>
            <p:cNvPr id="42" name="Rectangle 41">
              <a:extLst>
                <a:ext uri="{FF2B5EF4-FFF2-40B4-BE49-F238E27FC236}">
                  <a16:creationId xmlns:a16="http://schemas.microsoft.com/office/drawing/2014/main" id="{4119A803-7EE4-4F06-B06B-4D374730B215}"/>
                </a:ext>
              </a:extLst>
            </p:cNvPr>
            <p:cNvSpPr/>
            <p:nvPr/>
          </p:nvSpPr>
          <p:spPr>
            <a:xfrm>
              <a:off x="4628561" y="3319283"/>
              <a:ext cx="572763" cy="2101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CORE</a:t>
              </a:r>
            </a:p>
          </p:txBody>
        </p:sp>
        <p:sp>
          <p:nvSpPr>
            <p:cNvPr id="43" name="Rectangle 42">
              <a:extLst>
                <a:ext uri="{FF2B5EF4-FFF2-40B4-BE49-F238E27FC236}">
                  <a16:creationId xmlns:a16="http://schemas.microsoft.com/office/drawing/2014/main" id="{E95E8D0F-A0EF-48F5-A13F-758F749A8458}"/>
                </a:ext>
              </a:extLst>
            </p:cNvPr>
            <p:cNvSpPr/>
            <p:nvPr/>
          </p:nvSpPr>
          <p:spPr>
            <a:xfrm>
              <a:off x="6323571" y="3259218"/>
              <a:ext cx="1237220" cy="23046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D19A424-5F58-42BA-90DE-1228A8A006DF}"/>
                </a:ext>
              </a:extLst>
            </p:cNvPr>
            <p:cNvSpPr/>
            <p:nvPr/>
          </p:nvSpPr>
          <p:spPr>
            <a:xfrm>
              <a:off x="6528467" y="4000561"/>
              <a:ext cx="855840" cy="1378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Remote Operator Console</a:t>
              </a:r>
              <a:r>
                <a:rPr lang="en-US" sz="900" dirty="0"/>
                <a:t>***</a:t>
              </a:r>
              <a:endParaRPr lang="en-US" sz="1200" dirty="0"/>
            </a:p>
          </p:txBody>
        </p:sp>
        <p:sp>
          <p:nvSpPr>
            <p:cNvPr id="47" name="Rectangle 46">
              <a:extLst>
                <a:ext uri="{FF2B5EF4-FFF2-40B4-BE49-F238E27FC236}">
                  <a16:creationId xmlns:a16="http://schemas.microsoft.com/office/drawing/2014/main" id="{B4E8F9C6-5151-49EC-94FE-342E2AC48610}"/>
                </a:ext>
              </a:extLst>
            </p:cNvPr>
            <p:cNvSpPr/>
            <p:nvPr/>
          </p:nvSpPr>
          <p:spPr>
            <a:xfrm rot="16200000">
              <a:off x="2278010" y="4317516"/>
              <a:ext cx="1855376" cy="35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 Unit</a:t>
              </a:r>
            </a:p>
          </p:txBody>
        </p:sp>
        <p:sp>
          <p:nvSpPr>
            <p:cNvPr id="48" name="Rectangle 47">
              <a:extLst>
                <a:ext uri="{FF2B5EF4-FFF2-40B4-BE49-F238E27FC236}">
                  <a16:creationId xmlns:a16="http://schemas.microsoft.com/office/drawing/2014/main" id="{DB022CBE-69BD-4F13-B3C7-7F03246022D7}"/>
                </a:ext>
              </a:extLst>
            </p:cNvPr>
            <p:cNvSpPr/>
            <p:nvPr/>
          </p:nvSpPr>
          <p:spPr>
            <a:xfrm>
              <a:off x="5582764" y="1786718"/>
              <a:ext cx="461269" cy="37975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152F48E-8855-4053-8412-3F427E7A5F7F}"/>
                </a:ext>
              </a:extLst>
            </p:cNvPr>
            <p:cNvSpPr/>
            <p:nvPr/>
          </p:nvSpPr>
          <p:spPr>
            <a:xfrm>
              <a:off x="838199" y="1786718"/>
              <a:ext cx="2655367" cy="118985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37E0564-E5F2-4EC4-92B7-6D3D0741DD05}"/>
                </a:ext>
              </a:extLst>
            </p:cNvPr>
            <p:cNvSpPr/>
            <p:nvPr/>
          </p:nvSpPr>
          <p:spPr>
            <a:xfrm>
              <a:off x="923902" y="2259671"/>
              <a:ext cx="1939158" cy="657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Sensors</a:t>
              </a:r>
              <a:r>
                <a:rPr lang="en-US" sz="900" dirty="0"/>
                <a:t>*</a:t>
              </a:r>
              <a:endParaRPr lang="en-US" sz="1200" dirty="0"/>
            </a:p>
          </p:txBody>
        </p:sp>
        <p:sp>
          <p:nvSpPr>
            <p:cNvPr id="51" name="Rectangle 50">
              <a:extLst>
                <a:ext uri="{FF2B5EF4-FFF2-40B4-BE49-F238E27FC236}">
                  <a16:creationId xmlns:a16="http://schemas.microsoft.com/office/drawing/2014/main" id="{3A4F423C-5D3A-4473-843E-F5C1969FF6C5}"/>
                </a:ext>
              </a:extLst>
            </p:cNvPr>
            <p:cNvSpPr/>
            <p:nvPr/>
          </p:nvSpPr>
          <p:spPr>
            <a:xfrm rot="16200000">
              <a:off x="2876966" y="2412687"/>
              <a:ext cx="657468" cy="351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 Unit</a:t>
              </a:r>
            </a:p>
          </p:txBody>
        </p:sp>
        <p:grpSp>
          <p:nvGrpSpPr>
            <p:cNvPr id="20" name="Group 19">
              <a:extLst>
                <a:ext uri="{FF2B5EF4-FFF2-40B4-BE49-F238E27FC236}">
                  <a16:creationId xmlns:a16="http://schemas.microsoft.com/office/drawing/2014/main" id="{6E5E62BA-E370-4439-8548-E36E2C0B10DA}"/>
                </a:ext>
              </a:extLst>
            </p:cNvPr>
            <p:cNvGrpSpPr/>
            <p:nvPr/>
          </p:nvGrpSpPr>
          <p:grpSpPr>
            <a:xfrm>
              <a:off x="872954" y="1796051"/>
              <a:ext cx="473840" cy="478384"/>
              <a:chOff x="4525118" y="2557044"/>
              <a:chExt cx="515317" cy="476115"/>
            </a:xfrm>
          </p:grpSpPr>
          <p:pic>
            <p:nvPicPr>
              <p:cNvPr id="17" name="Picture Placeholder 51">
                <a:extLst>
                  <a:ext uri="{FF2B5EF4-FFF2-40B4-BE49-F238E27FC236}">
                    <a16:creationId xmlns:a16="http://schemas.microsoft.com/office/drawing/2014/main" id="{F6360FC8-A6F8-43B1-9B9F-A6651BFBD4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578571" y="2637591"/>
                <a:ext cx="395568" cy="395568"/>
              </a:xfrm>
              <a:prstGeom prst="rect">
                <a:avLst/>
              </a:prstGeom>
            </p:spPr>
          </p:pic>
          <p:pic>
            <p:nvPicPr>
              <p:cNvPr id="18" name="Picture Placeholder 27">
                <a:extLst>
                  <a:ext uri="{FF2B5EF4-FFF2-40B4-BE49-F238E27FC236}">
                    <a16:creationId xmlns:a16="http://schemas.microsoft.com/office/drawing/2014/main" id="{3D532C8E-9700-47A6-BC65-4576BF6164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10" b="110"/>
              <a:stretch>
                <a:fillRect/>
              </a:stretch>
            </p:blipFill>
            <p:spPr>
              <a:xfrm>
                <a:off x="4879344" y="2557045"/>
                <a:ext cx="161091" cy="161091"/>
              </a:xfrm>
              <a:prstGeom prst="rect">
                <a:avLst/>
              </a:prstGeom>
            </p:spPr>
          </p:pic>
          <p:pic>
            <p:nvPicPr>
              <p:cNvPr id="19" name="Picture Placeholder 27">
                <a:extLst>
                  <a:ext uri="{FF2B5EF4-FFF2-40B4-BE49-F238E27FC236}">
                    <a16:creationId xmlns:a16="http://schemas.microsoft.com/office/drawing/2014/main" id="{0E7971A3-1A67-4C6A-8B9D-5A86D89C6F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10" b="110"/>
              <a:stretch>
                <a:fillRect/>
              </a:stretch>
            </p:blipFill>
            <p:spPr>
              <a:xfrm flipH="1">
                <a:off x="4525118" y="2557044"/>
                <a:ext cx="161091" cy="161091"/>
              </a:xfrm>
              <a:prstGeom prst="rect">
                <a:avLst/>
              </a:prstGeom>
            </p:spPr>
          </p:pic>
        </p:grpSp>
        <p:sp>
          <p:nvSpPr>
            <p:cNvPr id="55" name="TextBox 54">
              <a:extLst>
                <a:ext uri="{FF2B5EF4-FFF2-40B4-BE49-F238E27FC236}">
                  <a16:creationId xmlns:a16="http://schemas.microsoft.com/office/drawing/2014/main" id="{07867B2B-003C-4440-BFDC-C2871E75819F}"/>
                </a:ext>
              </a:extLst>
            </p:cNvPr>
            <p:cNvSpPr txBox="1"/>
            <p:nvPr/>
          </p:nvSpPr>
          <p:spPr>
            <a:xfrm>
              <a:off x="1556223" y="1773832"/>
              <a:ext cx="1190326" cy="307777"/>
            </a:xfrm>
            <a:prstGeom prst="rect">
              <a:avLst/>
            </a:prstGeom>
            <a:noFill/>
          </p:spPr>
          <p:txBody>
            <a:bodyPr wrap="none" rtlCol="0">
              <a:spAutoFit/>
            </a:bodyPr>
            <a:lstStyle/>
            <a:p>
              <a:r>
                <a:rPr lang="en-US" sz="1400" dirty="0"/>
                <a:t>Infrastructure</a:t>
              </a:r>
            </a:p>
          </p:txBody>
        </p:sp>
        <p:sp>
          <p:nvSpPr>
            <p:cNvPr id="56" name="TextBox 55">
              <a:extLst>
                <a:ext uri="{FF2B5EF4-FFF2-40B4-BE49-F238E27FC236}">
                  <a16:creationId xmlns:a16="http://schemas.microsoft.com/office/drawing/2014/main" id="{F0A2A8DC-4A42-42BD-8521-B7A75649C32C}"/>
                </a:ext>
              </a:extLst>
            </p:cNvPr>
            <p:cNvSpPr txBox="1"/>
            <p:nvPr/>
          </p:nvSpPr>
          <p:spPr>
            <a:xfrm>
              <a:off x="1810303" y="3186631"/>
              <a:ext cx="711157" cy="307777"/>
            </a:xfrm>
            <a:prstGeom prst="rect">
              <a:avLst/>
            </a:prstGeom>
            <a:noFill/>
          </p:spPr>
          <p:txBody>
            <a:bodyPr wrap="none" rtlCol="0">
              <a:spAutoFit/>
            </a:bodyPr>
            <a:lstStyle/>
            <a:p>
              <a:r>
                <a:rPr lang="en-US" sz="1400" dirty="0"/>
                <a:t>Vehicle</a:t>
              </a:r>
            </a:p>
          </p:txBody>
        </p:sp>
        <p:sp>
          <p:nvSpPr>
            <p:cNvPr id="57" name="TextBox 56">
              <a:extLst>
                <a:ext uri="{FF2B5EF4-FFF2-40B4-BE49-F238E27FC236}">
                  <a16:creationId xmlns:a16="http://schemas.microsoft.com/office/drawing/2014/main" id="{FD7C67B9-012D-4472-A268-E69BC854E844}"/>
                </a:ext>
              </a:extLst>
            </p:cNvPr>
            <p:cNvSpPr txBox="1"/>
            <p:nvPr/>
          </p:nvSpPr>
          <p:spPr>
            <a:xfrm>
              <a:off x="3714829" y="2527110"/>
              <a:ext cx="1371466" cy="307777"/>
            </a:xfrm>
            <a:prstGeom prst="rect">
              <a:avLst/>
            </a:prstGeom>
            <a:noFill/>
          </p:spPr>
          <p:txBody>
            <a:bodyPr wrap="none" rtlCol="0">
              <a:spAutoFit/>
            </a:bodyPr>
            <a:lstStyle/>
            <a:p>
              <a:r>
                <a:rPr lang="en-US" sz="1400" dirty="0"/>
                <a:t>Mobile Network</a:t>
              </a:r>
            </a:p>
          </p:txBody>
        </p:sp>
        <p:sp>
          <p:nvSpPr>
            <p:cNvPr id="58" name="TextBox 57">
              <a:extLst>
                <a:ext uri="{FF2B5EF4-FFF2-40B4-BE49-F238E27FC236}">
                  <a16:creationId xmlns:a16="http://schemas.microsoft.com/office/drawing/2014/main" id="{EA96CF49-5EC0-47BC-BD12-D764DA142A83}"/>
                </a:ext>
              </a:extLst>
            </p:cNvPr>
            <p:cNvSpPr txBox="1"/>
            <p:nvPr/>
          </p:nvSpPr>
          <p:spPr>
            <a:xfrm rot="16200000">
              <a:off x="5060679" y="3901923"/>
              <a:ext cx="1509965" cy="307777"/>
            </a:xfrm>
            <a:prstGeom prst="rect">
              <a:avLst/>
            </a:prstGeom>
            <a:noFill/>
          </p:spPr>
          <p:txBody>
            <a:bodyPr wrap="none" rtlCol="0">
              <a:spAutoFit/>
            </a:bodyPr>
            <a:lstStyle/>
            <a:p>
              <a:r>
                <a:rPr lang="en-US" sz="1400" dirty="0"/>
                <a:t>Backend Network</a:t>
              </a:r>
            </a:p>
          </p:txBody>
        </p:sp>
        <p:sp>
          <p:nvSpPr>
            <p:cNvPr id="59" name="TextBox 58">
              <a:extLst>
                <a:ext uri="{FF2B5EF4-FFF2-40B4-BE49-F238E27FC236}">
                  <a16:creationId xmlns:a16="http://schemas.microsoft.com/office/drawing/2014/main" id="{47CA49BF-DF8D-4CE9-B6FD-9F42F1031017}"/>
                </a:ext>
              </a:extLst>
            </p:cNvPr>
            <p:cNvSpPr txBox="1"/>
            <p:nvPr/>
          </p:nvSpPr>
          <p:spPr>
            <a:xfrm>
              <a:off x="6230888" y="3287499"/>
              <a:ext cx="969900" cy="523220"/>
            </a:xfrm>
            <a:prstGeom prst="rect">
              <a:avLst/>
            </a:prstGeom>
            <a:noFill/>
          </p:spPr>
          <p:txBody>
            <a:bodyPr wrap="square" rtlCol="0">
              <a:spAutoFit/>
            </a:bodyPr>
            <a:lstStyle/>
            <a:p>
              <a:pPr algn="ctr"/>
              <a:r>
                <a:rPr lang="en-US" sz="1400" dirty="0"/>
                <a:t>Control Room</a:t>
              </a:r>
            </a:p>
          </p:txBody>
        </p:sp>
        <p:cxnSp>
          <p:nvCxnSpPr>
            <p:cNvPr id="62" name="Straight Arrow Connector 61">
              <a:extLst>
                <a:ext uri="{FF2B5EF4-FFF2-40B4-BE49-F238E27FC236}">
                  <a16:creationId xmlns:a16="http://schemas.microsoft.com/office/drawing/2014/main" id="{85F77368-4EAC-46BA-8808-8A6C2CA93C28}"/>
                </a:ext>
              </a:extLst>
            </p:cNvPr>
            <p:cNvCxnSpPr>
              <a:cxnSpLocks/>
            </p:cNvCxnSpPr>
            <p:nvPr/>
          </p:nvCxnSpPr>
          <p:spPr>
            <a:xfrm flipH="1">
              <a:off x="6044033" y="4568180"/>
              <a:ext cx="46126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E790108-9B1E-462A-ADB1-ECE60D35FE8E}"/>
                </a:ext>
              </a:extLst>
            </p:cNvPr>
            <p:cNvCxnSpPr>
              <a:cxnSpLocks/>
            </p:cNvCxnSpPr>
            <p:nvPr/>
          </p:nvCxnSpPr>
          <p:spPr>
            <a:xfrm>
              <a:off x="5186398" y="4568180"/>
              <a:ext cx="40674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3AD9AC6-7C3B-47C9-9A66-49725B911ADA}"/>
                </a:ext>
              </a:extLst>
            </p:cNvPr>
            <p:cNvCxnSpPr>
              <a:cxnSpLocks/>
            </p:cNvCxnSpPr>
            <p:nvPr/>
          </p:nvCxnSpPr>
          <p:spPr>
            <a:xfrm flipH="1">
              <a:off x="2632140" y="4654499"/>
              <a:ext cx="39784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4DD583C-0C23-4E1B-B4E0-B5F499289DA3}"/>
                </a:ext>
              </a:extLst>
            </p:cNvPr>
            <p:cNvCxnSpPr>
              <a:cxnSpLocks/>
              <a:stCxn id="36" idx="2"/>
              <a:endCxn id="39" idx="0"/>
            </p:cNvCxnSpPr>
            <p:nvPr/>
          </p:nvCxnSpPr>
          <p:spPr>
            <a:xfrm flipH="1">
              <a:off x="1868006" y="4885766"/>
              <a:ext cx="1826" cy="172044"/>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F2C2EC4-B366-4A03-A77D-22A1AD5B966D}"/>
                </a:ext>
              </a:extLst>
            </p:cNvPr>
            <p:cNvCxnSpPr>
              <a:cxnSpLocks/>
              <a:stCxn id="13" idx="3"/>
            </p:cNvCxnSpPr>
            <p:nvPr/>
          </p:nvCxnSpPr>
          <p:spPr>
            <a:xfrm>
              <a:off x="2837585" y="3882174"/>
              <a:ext cx="192395" cy="1"/>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95403D0-8782-4A8C-8D81-AA7C36A284E3}"/>
                </a:ext>
              </a:extLst>
            </p:cNvPr>
            <p:cNvCxnSpPr>
              <a:cxnSpLocks/>
            </p:cNvCxnSpPr>
            <p:nvPr/>
          </p:nvCxnSpPr>
          <p:spPr>
            <a:xfrm>
              <a:off x="3381416" y="4568180"/>
              <a:ext cx="447191"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9B6FD17-69B8-4BE4-8160-0A258F39641A}"/>
                </a:ext>
              </a:extLst>
            </p:cNvPr>
            <p:cNvCxnSpPr>
              <a:cxnSpLocks/>
            </p:cNvCxnSpPr>
            <p:nvPr/>
          </p:nvCxnSpPr>
          <p:spPr>
            <a:xfrm>
              <a:off x="4407298" y="4568180"/>
              <a:ext cx="221263"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13DC012-9952-4FC8-8DAC-9C0ECB79AF51}"/>
                </a:ext>
              </a:extLst>
            </p:cNvPr>
            <p:cNvCxnSpPr>
              <a:cxnSpLocks/>
              <a:stCxn id="36" idx="0"/>
              <a:endCxn id="13" idx="2"/>
            </p:cNvCxnSpPr>
            <p:nvPr/>
          </p:nvCxnSpPr>
          <p:spPr>
            <a:xfrm flipH="1" flipV="1">
              <a:off x="1868006" y="4198800"/>
              <a:ext cx="1826" cy="180894"/>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DF04B02-DE68-4498-A38E-E19A5B6F0F6E}"/>
                </a:ext>
              </a:extLst>
            </p:cNvPr>
            <p:cNvCxnSpPr>
              <a:cxnSpLocks/>
            </p:cNvCxnSpPr>
            <p:nvPr/>
          </p:nvCxnSpPr>
          <p:spPr>
            <a:xfrm>
              <a:off x="3387345" y="2834887"/>
              <a:ext cx="447191"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FDACD67-B1C9-4DC0-A004-A16E0CED8E43}"/>
                </a:ext>
              </a:extLst>
            </p:cNvPr>
            <p:cNvCxnSpPr>
              <a:cxnSpLocks/>
            </p:cNvCxnSpPr>
            <p:nvPr/>
          </p:nvCxnSpPr>
          <p:spPr>
            <a:xfrm>
              <a:off x="2863060" y="2629935"/>
              <a:ext cx="166922"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E402EFB-AD69-4696-BA8D-D983E49453A4}"/>
                </a:ext>
              </a:extLst>
            </p:cNvPr>
            <p:cNvCxnSpPr>
              <a:cxnSpLocks/>
            </p:cNvCxnSpPr>
            <p:nvPr/>
          </p:nvCxnSpPr>
          <p:spPr>
            <a:xfrm>
              <a:off x="3387345" y="2385569"/>
              <a:ext cx="219541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5" name="Text Placeholder 52">
            <a:extLst>
              <a:ext uri="{FF2B5EF4-FFF2-40B4-BE49-F238E27FC236}">
                <a16:creationId xmlns:a16="http://schemas.microsoft.com/office/drawing/2014/main" id="{996524B5-A2B8-4661-A0CA-7D181A9A07CF}"/>
              </a:ext>
            </a:extLst>
          </p:cNvPr>
          <p:cNvSpPr txBox="1">
            <a:spLocks/>
          </p:cNvSpPr>
          <p:nvPr/>
        </p:nvSpPr>
        <p:spPr>
          <a:xfrm>
            <a:off x="7291552" y="903161"/>
            <a:ext cx="4774271" cy="30611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333D42"/>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rgbClr val="333D42"/>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rgbClr val="333D42"/>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rgbClr val="333D42"/>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rgbClr val="333D42"/>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Event Flow (after establishing an authenticated and secure communication channel between the vehicle and the remote operator)</a:t>
            </a:r>
          </a:p>
          <a:p>
            <a:pPr lvl="1"/>
            <a:r>
              <a:rPr lang="en-GB" sz="1400" dirty="0"/>
              <a:t>The vehicle provides high-quality video streams and its status information (e.g. speed, location, destination)</a:t>
            </a:r>
            <a:endParaRPr lang="en-US" sz="1400" dirty="0"/>
          </a:p>
          <a:p>
            <a:pPr lvl="1"/>
            <a:r>
              <a:rPr lang="en-GB" sz="1400" dirty="0"/>
              <a:t>If available, secondary information from road infrastructure is accessed to obtain a more holistic view of the situation</a:t>
            </a:r>
            <a:endParaRPr lang="en-US" sz="1400" dirty="0"/>
          </a:p>
          <a:p>
            <a:pPr lvl="1"/>
            <a:r>
              <a:rPr lang="en-GB" sz="1400" dirty="0"/>
              <a:t>The remote driver analyses the situation and selects the appropriate trajectory and/or the manoeuvre instructions that will help the HV to resolve the corresponding situation where the uncertainty is high</a:t>
            </a:r>
            <a:endParaRPr lang="en-US" sz="1400" dirty="0"/>
          </a:p>
          <a:p>
            <a:pPr lvl="1"/>
            <a:r>
              <a:rPr lang="en-GB" sz="1400" dirty="0"/>
              <a:t>The remote driver sends to the vehicle trajectory and/or manoeuvre instructions, which are executed according to the vehicle’s on-board security checks</a:t>
            </a:r>
            <a:endParaRPr lang="en-US" sz="1400" dirty="0"/>
          </a:p>
          <a:p>
            <a:pPr lvl="1"/>
            <a:endParaRPr lang="en-US" sz="1400" dirty="0"/>
          </a:p>
        </p:txBody>
      </p:sp>
      <p:sp>
        <p:nvSpPr>
          <p:cNvPr id="107" name="TextBox 106">
            <a:extLst>
              <a:ext uri="{FF2B5EF4-FFF2-40B4-BE49-F238E27FC236}">
                <a16:creationId xmlns:a16="http://schemas.microsoft.com/office/drawing/2014/main" id="{320B6DC9-EB7D-4B52-98C8-37404FAD9FB6}"/>
              </a:ext>
            </a:extLst>
          </p:cNvPr>
          <p:cNvSpPr txBox="1"/>
          <p:nvPr/>
        </p:nvSpPr>
        <p:spPr>
          <a:xfrm>
            <a:off x="114298" y="5372270"/>
            <a:ext cx="4610609" cy="553998"/>
          </a:xfrm>
          <a:prstGeom prst="rect">
            <a:avLst/>
          </a:prstGeom>
          <a:noFill/>
        </p:spPr>
        <p:txBody>
          <a:bodyPr wrap="square" rtlCol="0">
            <a:spAutoFit/>
          </a:bodyPr>
          <a:lstStyle/>
          <a:p>
            <a:r>
              <a:rPr lang="en-US" sz="1000" dirty="0"/>
              <a:t>*Infrastructure sensors: Video, audio, etc.</a:t>
            </a:r>
          </a:p>
          <a:p>
            <a:r>
              <a:rPr lang="en-US" sz="1000" dirty="0"/>
              <a:t>**Vehicle sensors: Video camera, Radar, Lidar, ultrasonic, audio, positioning, etc. </a:t>
            </a:r>
          </a:p>
          <a:p>
            <a:r>
              <a:rPr lang="en-US" sz="1000" dirty="0"/>
              <a:t>***Remote Operator Console incl. at least HMI, remote control rig, remote driver</a:t>
            </a:r>
          </a:p>
        </p:txBody>
      </p:sp>
      <p:sp>
        <p:nvSpPr>
          <p:cNvPr id="108" name="TextBox 107">
            <a:extLst>
              <a:ext uri="{FF2B5EF4-FFF2-40B4-BE49-F238E27FC236}">
                <a16:creationId xmlns:a16="http://schemas.microsoft.com/office/drawing/2014/main" id="{AE961C68-5F87-4E6B-AE94-51DD1F6C8599}"/>
              </a:ext>
            </a:extLst>
          </p:cNvPr>
          <p:cNvSpPr txBox="1"/>
          <p:nvPr/>
        </p:nvSpPr>
        <p:spPr>
          <a:xfrm>
            <a:off x="4771599" y="5464603"/>
            <a:ext cx="2572588" cy="369332"/>
          </a:xfrm>
          <a:prstGeom prst="rect">
            <a:avLst/>
          </a:prstGeom>
          <a:noFill/>
        </p:spPr>
        <p:txBody>
          <a:bodyPr wrap="square" rtlCol="0">
            <a:spAutoFit/>
          </a:bodyPr>
          <a:lstStyle/>
          <a:p>
            <a:pPr algn="r"/>
            <a:r>
              <a:rPr lang="en-US" sz="900" dirty="0"/>
              <a:t>DL: downlink, i.e. remote operator to vehicle</a:t>
            </a:r>
          </a:p>
          <a:p>
            <a:pPr algn="r"/>
            <a:r>
              <a:rPr lang="en-US" sz="900" dirty="0"/>
              <a:t>UL: uplink, i.e. vehicle to remote operator</a:t>
            </a:r>
          </a:p>
        </p:txBody>
      </p:sp>
      <p:sp>
        <p:nvSpPr>
          <p:cNvPr id="110" name="TextBox 109">
            <a:extLst>
              <a:ext uri="{FF2B5EF4-FFF2-40B4-BE49-F238E27FC236}">
                <a16:creationId xmlns:a16="http://schemas.microsoft.com/office/drawing/2014/main" id="{16E487C5-EEDD-4C20-8611-9EEB244B550D}"/>
              </a:ext>
            </a:extLst>
          </p:cNvPr>
          <p:cNvSpPr txBox="1"/>
          <p:nvPr/>
        </p:nvSpPr>
        <p:spPr>
          <a:xfrm>
            <a:off x="2711332" y="5961589"/>
            <a:ext cx="4902881" cy="215444"/>
          </a:xfrm>
          <a:prstGeom prst="rect">
            <a:avLst/>
          </a:prstGeom>
          <a:noFill/>
        </p:spPr>
        <p:txBody>
          <a:bodyPr wrap="square" rtlCol="0">
            <a:spAutoFit/>
          </a:bodyPr>
          <a:lstStyle/>
          <a:p>
            <a:r>
              <a:rPr lang="en-US" sz="800" dirty="0"/>
              <a:t>† 5GAA White Paper, C-V2X Use Cases Volume II: Examples and Service Level Requirements, Oct. 2020 (</a:t>
            </a:r>
            <a:r>
              <a:rPr lang="en-US" sz="800" dirty="0">
                <a:hlinkClick r:id="rId13"/>
              </a:rPr>
              <a:t>URL</a:t>
            </a:r>
            <a:r>
              <a:rPr lang="en-US" sz="800" dirty="0"/>
              <a:t>)</a:t>
            </a:r>
          </a:p>
        </p:txBody>
      </p:sp>
    </p:spTree>
    <p:extLst>
      <p:ext uri="{BB962C8B-B14F-4D97-AF65-F5344CB8AC3E}">
        <p14:creationId xmlns:p14="http://schemas.microsoft.com/office/powerpoint/2010/main" val="246608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8CD4CD-4D6A-49FB-BEA3-0C3969C10720}"/>
              </a:ext>
            </a:extLst>
          </p:cNvPr>
          <p:cNvSpPr/>
          <p:nvPr/>
        </p:nvSpPr>
        <p:spPr>
          <a:xfrm>
            <a:off x="7606862" y="86710"/>
            <a:ext cx="4508938" cy="16698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B50F7-58B6-4A59-BD2C-CB3B77AA1BA0}"/>
              </a:ext>
            </a:extLst>
          </p:cNvPr>
          <p:cNvSpPr>
            <a:spLocks noGrp="1"/>
          </p:cNvSpPr>
          <p:nvPr>
            <p:ph type="title"/>
          </p:nvPr>
        </p:nvSpPr>
        <p:spPr/>
        <p:txBody>
          <a:bodyPr/>
          <a:lstStyle/>
          <a:p>
            <a:r>
              <a:rPr lang="en-US" dirty="0"/>
              <a:t>Other ToD Use Cases </a:t>
            </a:r>
            <a:br>
              <a:rPr lang="en-US" dirty="0"/>
            </a:br>
            <a:endParaRPr lang="en-US" dirty="0"/>
          </a:p>
        </p:txBody>
      </p:sp>
      <p:sp>
        <p:nvSpPr>
          <p:cNvPr id="16" name="Content Placeholder 15">
            <a:extLst>
              <a:ext uri="{FF2B5EF4-FFF2-40B4-BE49-F238E27FC236}">
                <a16:creationId xmlns:a16="http://schemas.microsoft.com/office/drawing/2014/main" id="{C61F623A-02CF-489A-BBF8-5048DA7DACC2}"/>
              </a:ext>
            </a:extLst>
          </p:cNvPr>
          <p:cNvSpPr>
            <a:spLocks noGrp="1"/>
          </p:cNvSpPr>
          <p:nvPr>
            <p:ph sz="half" idx="1"/>
          </p:nvPr>
        </p:nvSpPr>
        <p:spPr>
          <a:xfrm>
            <a:off x="521475" y="1690688"/>
            <a:ext cx="6839607" cy="4009118"/>
          </a:xfrm>
        </p:spPr>
        <p:txBody>
          <a:bodyPr>
            <a:normAutofit fontScale="92500"/>
          </a:bodyPr>
          <a:lstStyle/>
          <a:p>
            <a:r>
              <a:rPr lang="en-US" dirty="0"/>
              <a:t>Tele-operated Driving to the Destination</a:t>
            </a:r>
          </a:p>
          <a:p>
            <a:pPr lvl="1"/>
            <a:r>
              <a:rPr lang="en-US" dirty="0"/>
              <a:t>A remote driver takes control of the vehicle and drives it in an efficient and safe manner, from the current location to the destination, when for example the local driver has a temporary health issue. </a:t>
            </a:r>
          </a:p>
          <a:p>
            <a:r>
              <a:rPr lang="en-US" dirty="0"/>
              <a:t>Tele-operated Driving for Automated Parking</a:t>
            </a:r>
          </a:p>
          <a:p>
            <a:pPr lvl="1"/>
            <a:r>
              <a:rPr lang="en-US" dirty="0"/>
              <a:t>Enables vehicle parking using remote driving without the presence of the passengers. </a:t>
            </a:r>
          </a:p>
          <a:p>
            <a:r>
              <a:rPr lang="en-US" dirty="0"/>
              <a:t>Infrastructure based Tele-Operated Driving</a:t>
            </a:r>
          </a:p>
          <a:p>
            <a:pPr lvl="1"/>
            <a:r>
              <a:rPr lang="en-US" dirty="0"/>
              <a:t>Enables the remote driver to support the vehicle remotely in the absence of sensor data from the vehicle itself, by relying on sensors at the infrastructure. </a:t>
            </a:r>
          </a:p>
        </p:txBody>
      </p:sp>
      <p:sp>
        <p:nvSpPr>
          <p:cNvPr id="8" name="TextBox 7">
            <a:extLst>
              <a:ext uri="{FF2B5EF4-FFF2-40B4-BE49-F238E27FC236}">
                <a16:creationId xmlns:a16="http://schemas.microsoft.com/office/drawing/2014/main" id="{C42744FE-0C77-4CB7-B561-F94B4537BEF5}"/>
              </a:ext>
            </a:extLst>
          </p:cNvPr>
          <p:cNvSpPr txBox="1"/>
          <p:nvPr/>
        </p:nvSpPr>
        <p:spPr>
          <a:xfrm>
            <a:off x="2681712" y="5988422"/>
            <a:ext cx="5165834" cy="215444"/>
          </a:xfrm>
          <a:prstGeom prst="rect">
            <a:avLst/>
          </a:prstGeom>
          <a:noFill/>
        </p:spPr>
        <p:txBody>
          <a:bodyPr wrap="square" rtlCol="0">
            <a:spAutoFit/>
          </a:bodyPr>
          <a:lstStyle/>
          <a:p>
            <a:r>
              <a:rPr lang="en-US" sz="800" dirty="0"/>
              <a:t>5GAA Technical Report, Tele-operated Driving (ToD) – Use Cases and Technical Requirements, July 2020 (</a:t>
            </a:r>
            <a:r>
              <a:rPr lang="en-US" sz="800" dirty="0">
                <a:hlinkClick r:id="rId3"/>
              </a:rPr>
              <a:t>URL</a:t>
            </a:r>
            <a:r>
              <a:rPr lang="en-US" sz="800" dirty="0"/>
              <a:t>)</a:t>
            </a:r>
          </a:p>
        </p:txBody>
      </p:sp>
      <p:pic>
        <p:nvPicPr>
          <p:cNvPr id="14" name="Picture 13">
            <a:extLst>
              <a:ext uri="{FF2B5EF4-FFF2-40B4-BE49-F238E27FC236}">
                <a16:creationId xmlns:a16="http://schemas.microsoft.com/office/drawing/2014/main" id="{1B514709-4FAB-4235-909E-56597DCCB541}"/>
              </a:ext>
            </a:extLst>
          </p:cNvPr>
          <p:cNvPicPr/>
          <p:nvPr/>
        </p:nvPicPr>
        <p:blipFill>
          <a:blip r:embed="rId4" cstate="print"/>
          <a:srcRect/>
          <a:stretch>
            <a:fillRect/>
          </a:stretch>
        </p:blipFill>
        <p:spPr bwMode="auto">
          <a:xfrm>
            <a:off x="7904827" y="199001"/>
            <a:ext cx="3970282" cy="1286364"/>
          </a:xfrm>
          <a:prstGeom prst="rect">
            <a:avLst/>
          </a:prstGeom>
          <a:noFill/>
          <a:ln w="9525">
            <a:noFill/>
            <a:miter lim="800000"/>
            <a:headEnd/>
            <a:tailEnd/>
          </a:ln>
        </p:spPr>
      </p:pic>
      <p:pic>
        <p:nvPicPr>
          <p:cNvPr id="15" name="Picture 14">
            <a:extLst>
              <a:ext uri="{FF2B5EF4-FFF2-40B4-BE49-F238E27FC236}">
                <a16:creationId xmlns:a16="http://schemas.microsoft.com/office/drawing/2014/main" id="{DE921C23-B061-47BA-B6DD-03BDBC652575}"/>
              </a:ext>
            </a:extLst>
          </p:cNvPr>
          <p:cNvPicPr/>
          <p:nvPr/>
        </p:nvPicPr>
        <p:blipFill>
          <a:blip r:embed="rId5" cstate="print"/>
          <a:srcRect l="2718" t="2226"/>
          <a:stretch>
            <a:fillRect/>
          </a:stretch>
        </p:blipFill>
        <p:spPr bwMode="auto">
          <a:xfrm>
            <a:off x="8274269" y="1803187"/>
            <a:ext cx="2911366" cy="2019410"/>
          </a:xfrm>
          <a:prstGeom prst="rect">
            <a:avLst/>
          </a:prstGeom>
          <a:noFill/>
          <a:ln w="9525">
            <a:noFill/>
            <a:miter lim="800000"/>
            <a:headEnd/>
            <a:tailEnd/>
          </a:ln>
        </p:spPr>
      </p:pic>
      <p:pic>
        <p:nvPicPr>
          <p:cNvPr id="18" name="Picture 17">
            <a:extLst>
              <a:ext uri="{FF2B5EF4-FFF2-40B4-BE49-F238E27FC236}">
                <a16:creationId xmlns:a16="http://schemas.microsoft.com/office/drawing/2014/main" id="{F17D0631-AE32-4F02-9209-C9F34E94C25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010485" y="4126123"/>
            <a:ext cx="3864624" cy="1843557"/>
          </a:xfrm>
          <a:prstGeom prst="rect">
            <a:avLst/>
          </a:prstGeom>
        </p:spPr>
      </p:pic>
      <p:sp>
        <p:nvSpPr>
          <p:cNvPr id="5" name="Rectangle 4">
            <a:extLst>
              <a:ext uri="{FF2B5EF4-FFF2-40B4-BE49-F238E27FC236}">
                <a16:creationId xmlns:a16="http://schemas.microsoft.com/office/drawing/2014/main" id="{5B184AAF-11C6-453D-8F5A-626C2D1583ED}"/>
              </a:ext>
            </a:extLst>
          </p:cNvPr>
          <p:cNvSpPr/>
          <p:nvPr/>
        </p:nvSpPr>
        <p:spPr>
          <a:xfrm>
            <a:off x="9068002" y="1448771"/>
            <a:ext cx="1586653" cy="276999"/>
          </a:xfrm>
          <a:prstGeom prst="rect">
            <a:avLst/>
          </a:prstGeom>
        </p:spPr>
        <p:txBody>
          <a:bodyPr wrap="none">
            <a:spAutoFit/>
          </a:bodyPr>
          <a:lstStyle/>
          <a:p>
            <a:r>
              <a:rPr lang="en-US" sz="1200" dirty="0"/>
              <a:t>ToD to the Destination</a:t>
            </a:r>
          </a:p>
        </p:txBody>
      </p:sp>
      <p:sp>
        <p:nvSpPr>
          <p:cNvPr id="19" name="Rectangle 18">
            <a:extLst>
              <a:ext uri="{FF2B5EF4-FFF2-40B4-BE49-F238E27FC236}">
                <a16:creationId xmlns:a16="http://schemas.microsoft.com/office/drawing/2014/main" id="{2DD919AF-B9AC-4F4D-9490-3A4E5D80BBD0}"/>
              </a:ext>
            </a:extLst>
          </p:cNvPr>
          <p:cNvSpPr/>
          <p:nvPr/>
        </p:nvSpPr>
        <p:spPr>
          <a:xfrm>
            <a:off x="8925368" y="3756087"/>
            <a:ext cx="1871923" cy="276999"/>
          </a:xfrm>
          <a:prstGeom prst="rect">
            <a:avLst/>
          </a:prstGeom>
        </p:spPr>
        <p:txBody>
          <a:bodyPr wrap="none">
            <a:spAutoFit/>
          </a:bodyPr>
          <a:lstStyle/>
          <a:p>
            <a:r>
              <a:rPr lang="en-US" sz="1200" dirty="0"/>
              <a:t>ToD for Automated Parking</a:t>
            </a:r>
          </a:p>
        </p:txBody>
      </p:sp>
      <p:sp>
        <p:nvSpPr>
          <p:cNvPr id="20" name="Rectangle 19">
            <a:extLst>
              <a:ext uri="{FF2B5EF4-FFF2-40B4-BE49-F238E27FC236}">
                <a16:creationId xmlns:a16="http://schemas.microsoft.com/office/drawing/2014/main" id="{37D1B739-1765-49E1-826E-C43C358B4CF3}"/>
              </a:ext>
            </a:extLst>
          </p:cNvPr>
          <p:cNvSpPr/>
          <p:nvPr/>
        </p:nvSpPr>
        <p:spPr>
          <a:xfrm>
            <a:off x="9000675" y="5957645"/>
            <a:ext cx="1721305" cy="276999"/>
          </a:xfrm>
          <a:prstGeom prst="rect">
            <a:avLst/>
          </a:prstGeom>
        </p:spPr>
        <p:txBody>
          <a:bodyPr wrap="none">
            <a:spAutoFit/>
          </a:bodyPr>
          <a:lstStyle/>
          <a:p>
            <a:r>
              <a:rPr lang="en-US" sz="1200" dirty="0"/>
              <a:t>Infrastructure based ToD</a:t>
            </a:r>
          </a:p>
        </p:txBody>
      </p:sp>
      <p:sp>
        <p:nvSpPr>
          <p:cNvPr id="23" name="Rectangle 22">
            <a:extLst>
              <a:ext uri="{FF2B5EF4-FFF2-40B4-BE49-F238E27FC236}">
                <a16:creationId xmlns:a16="http://schemas.microsoft.com/office/drawing/2014/main" id="{28FFF586-EBDC-4CB4-AF0C-9480EB57FAB4}"/>
              </a:ext>
            </a:extLst>
          </p:cNvPr>
          <p:cNvSpPr/>
          <p:nvPr/>
        </p:nvSpPr>
        <p:spPr>
          <a:xfrm>
            <a:off x="7606862" y="1811061"/>
            <a:ext cx="4508938" cy="21730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30D4BCE-68E4-4131-877E-3A1F8A0A08E3}"/>
              </a:ext>
            </a:extLst>
          </p:cNvPr>
          <p:cNvSpPr/>
          <p:nvPr/>
        </p:nvSpPr>
        <p:spPr>
          <a:xfrm>
            <a:off x="7606862" y="4049532"/>
            <a:ext cx="4508938" cy="21730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42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B814-8B21-4759-B93B-08315C936B9F}"/>
              </a:ext>
            </a:extLst>
          </p:cNvPr>
          <p:cNvSpPr>
            <a:spLocks noGrp="1"/>
          </p:cNvSpPr>
          <p:nvPr>
            <p:ph type="title"/>
          </p:nvPr>
        </p:nvSpPr>
        <p:spPr>
          <a:prstGeom prst="rect">
            <a:avLst/>
          </a:prstGeom>
        </p:spPr>
        <p:txBody>
          <a:bodyPr/>
          <a:lstStyle/>
          <a:p>
            <a:r>
              <a:rPr lang="en-US" dirty="0"/>
              <a:t>Tele-operated Driving Services and Video Quality</a:t>
            </a:r>
          </a:p>
        </p:txBody>
      </p:sp>
      <p:sp>
        <p:nvSpPr>
          <p:cNvPr id="3" name="Text Placeholder 2">
            <a:extLst>
              <a:ext uri="{FF2B5EF4-FFF2-40B4-BE49-F238E27FC236}">
                <a16:creationId xmlns:a16="http://schemas.microsoft.com/office/drawing/2014/main" id="{27496CA1-009D-4A80-962E-34B985980348}"/>
              </a:ext>
            </a:extLst>
          </p:cNvPr>
          <p:cNvSpPr>
            <a:spLocks noGrp="1"/>
          </p:cNvSpPr>
          <p:nvPr>
            <p:ph type="body" sz="quarter" idx="10"/>
          </p:nvPr>
        </p:nvSpPr>
        <p:spPr>
          <a:xfrm>
            <a:off x="838199" y="1825625"/>
            <a:ext cx="10624457" cy="4176823"/>
          </a:xfrm>
        </p:spPr>
        <p:txBody>
          <a:bodyPr>
            <a:normAutofit lnSpcReduction="10000"/>
          </a:bodyPr>
          <a:lstStyle/>
          <a:p>
            <a:r>
              <a:rPr lang="en-US" dirty="0"/>
              <a:t>Video quality and latency have safety impacts on ToD with human remote operators.</a:t>
            </a:r>
          </a:p>
          <a:p>
            <a:endParaRPr lang="en-US" dirty="0"/>
          </a:p>
          <a:p>
            <a:r>
              <a:rPr lang="en-US" dirty="0"/>
              <a:t>Common understanding about relation between video quality and ToD performance</a:t>
            </a:r>
          </a:p>
          <a:p>
            <a:r>
              <a:rPr lang="en-US" dirty="0"/>
              <a:t>Functional safety and video quality</a:t>
            </a:r>
          </a:p>
          <a:p>
            <a:r>
              <a:rPr lang="en-US" dirty="0"/>
              <a:t>Video quality requirements of different ToD types</a:t>
            </a:r>
          </a:p>
          <a:p>
            <a:r>
              <a:rPr lang="en-US" dirty="0"/>
              <a:t>Influences from environments and vehicle speed</a:t>
            </a:r>
          </a:p>
          <a:p>
            <a:pPr lvl="1"/>
            <a:r>
              <a:rPr lang="en-US" dirty="0"/>
              <a:t>Valet parking</a:t>
            </a:r>
          </a:p>
          <a:p>
            <a:pPr lvl="1"/>
            <a:r>
              <a:rPr lang="en-US" dirty="0"/>
              <a:t>ToD on highway </a:t>
            </a:r>
          </a:p>
          <a:p>
            <a:pPr lvl="1"/>
            <a:endParaRPr lang="en-US" sz="2400" dirty="0"/>
          </a:p>
        </p:txBody>
      </p:sp>
      <p:pic>
        <p:nvPicPr>
          <p:cNvPr id="6" name="Content Placeholder 19">
            <a:extLst>
              <a:ext uri="{FF2B5EF4-FFF2-40B4-BE49-F238E27FC236}">
                <a16:creationId xmlns:a16="http://schemas.microsoft.com/office/drawing/2014/main" id="{15F9C648-93D2-4C55-BA98-091DF2735DC5}"/>
              </a:ext>
            </a:extLst>
          </p:cNvPr>
          <p:cNvPicPr>
            <a:picLocks noChangeAspect="1"/>
          </p:cNvPicPr>
          <p:nvPr/>
        </p:nvPicPr>
        <p:blipFill rotWithShape="1">
          <a:blip r:embed="rId2">
            <a:alphaModFix/>
          </a:blip>
          <a:stretch/>
        </p:blipFill>
        <p:spPr>
          <a:xfrm>
            <a:off x="9394586" y="4830438"/>
            <a:ext cx="2541006" cy="1422529"/>
          </a:xfrm>
          <a:prstGeom prst="rect">
            <a:avLst/>
          </a:prstGeom>
        </p:spPr>
      </p:pic>
    </p:spTree>
    <p:extLst>
      <p:ext uri="{BB962C8B-B14F-4D97-AF65-F5344CB8AC3E}">
        <p14:creationId xmlns:p14="http://schemas.microsoft.com/office/powerpoint/2010/main" val="2607433175"/>
      </p:ext>
    </p:extLst>
  </p:cSld>
  <p:clrMapOvr>
    <a:masterClrMapping/>
  </p:clrMapOvr>
</p:sld>
</file>

<file path=ppt/theme/theme1.xml><?xml version="1.0" encoding="utf-8"?>
<a:theme xmlns:a="http://schemas.openxmlformats.org/drawingml/2006/main" name="Content slide">
  <a:themeElements>
    <a:clrScheme name="5GAA colours">
      <a:dk1>
        <a:srgbClr val="373C00"/>
      </a:dk1>
      <a:lt1>
        <a:srgbClr val="FFFFFF"/>
      </a:lt1>
      <a:dk2>
        <a:srgbClr val="00ADE6"/>
      </a:dk2>
      <a:lt2>
        <a:srgbClr val="243A6D"/>
      </a:lt2>
      <a:accent1>
        <a:srgbClr val="F58220"/>
      </a:accent1>
      <a:accent2>
        <a:srgbClr val="DC2028"/>
      </a:accent2>
      <a:accent3>
        <a:srgbClr val="0091C7"/>
      </a:accent3>
      <a:accent4>
        <a:srgbClr val="70266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CB0BFAF4B3DB478B6E162A113003C9" ma:contentTypeVersion="16" ma:contentTypeDescription="Create a new document." ma:contentTypeScope="" ma:versionID="e87d85d63b97ab10f3823e0cea3eb735">
  <xsd:schema xmlns:xsd="http://www.w3.org/2001/XMLSchema" xmlns:xs="http://www.w3.org/2001/XMLSchema" xmlns:p="http://schemas.microsoft.com/office/2006/metadata/properties" xmlns:ns2="db0a41eb-d744-45d5-8b0c-2f8d8a9f3cca" xmlns:ns3="cc7603ed-7603-4824-9004-1c5aaeadf2ab" targetNamespace="http://schemas.microsoft.com/office/2006/metadata/properties" ma:root="true" ma:fieldsID="72e91546b08ca24950d1609ee8cdba36" ns2:_="" ns3:_="">
    <xsd:import namespace="db0a41eb-d744-45d5-8b0c-2f8d8a9f3cca"/>
    <xsd:import namespace="cc7603ed-7603-4824-9004-1c5aaeadf2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NH" minOccurs="0"/>
                <xsd:element ref="ns3:MediaServiceOCR" minOccurs="0"/>
                <xsd:element ref="ns3:_Flow_SignoffStatus" minOccurs="0"/>
                <xsd:element ref="ns3:_x65f6__x95f4_" minOccurs="0"/>
                <xsd:element ref="ns3:MediaServiceGenerationTime" minOccurs="0"/>
                <xsd:element ref="ns3:MediaServiceEventHashCode" minOccurs="0"/>
                <xsd:element ref="ns3:Descrip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a41eb-d744-45d5-8b0c-2f8d8a9f3c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7603ed-7603-4824-9004-1c5aaeadf2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NH" ma:index="15" nillable="true" ma:displayName="NH" ma:description="Updated with Robert B's modification." ma:internalName="NH">
      <xsd:simpleType>
        <xsd:restriction base="dms:Text">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_Flow_SignoffStatus" ma:index="17" nillable="true" ma:displayName="Sign-off status" ma:internalName="_x0024_Resources_x003a_core_x002c_Signoff_Status_x003b_">
      <xsd:simpleType>
        <xsd:restriction base="dms:Text"/>
      </xsd:simpleType>
    </xsd:element>
    <xsd:element name="_x65f6__x95f4_" ma:index="18" nillable="true" ma:displayName="时间" ma:format="DateTime" ma:internalName="_x65f6__x95f4_">
      <xsd:simpleType>
        <xsd:restriction base="dms:DateTim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Description" ma:index="21" nillable="true" ma:displayName="Description" ma:format="Dropdown" ma:internalName="Description">
      <xsd:simpleType>
        <xsd:restriction base="dms:Text">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c7603ed-7603-4824-9004-1c5aaeadf2ab" xsi:nil="true"/>
    <NH xmlns="cc7603ed-7603-4824-9004-1c5aaeadf2ab" xsi:nil="true"/>
    <_x65f6__x95f4_ xmlns="cc7603ed-7603-4824-9004-1c5aaeadf2ab" xsi:nil="true"/>
    <Description xmlns="cc7603ed-7603-4824-9004-1c5aaeadf2ab" xsi:nil="true"/>
  </documentManagement>
</p:properties>
</file>

<file path=customXml/itemProps1.xml><?xml version="1.0" encoding="utf-8"?>
<ds:datastoreItem xmlns:ds="http://schemas.openxmlformats.org/officeDocument/2006/customXml" ds:itemID="{A62AC923-0BA3-4231-93C0-95A00F023A0B}">
  <ds:schemaRefs>
    <ds:schemaRef ds:uri="http://schemas.microsoft.com/sharepoint/v3/contenttype/forms"/>
  </ds:schemaRefs>
</ds:datastoreItem>
</file>

<file path=customXml/itemProps2.xml><?xml version="1.0" encoding="utf-8"?>
<ds:datastoreItem xmlns:ds="http://schemas.openxmlformats.org/officeDocument/2006/customXml" ds:itemID="{ECCC9B30-F419-47B9-B3A7-59CDD882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a41eb-d744-45d5-8b0c-2f8d8a9f3cca"/>
    <ds:schemaRef ds:uri="cc7603ed-7603-4824-9004-1c5aaeadf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C8ECD0-BCA0-4D79-AF38-7D7E2F984A8A}">
  <ds:schemaRefs>
    <ds:schemaRef ds:uri="http://schemas.microsoft.com/office/2006/metadata/properties"/>
    <ds:schemaRef ds:uri="http://schemas.microsoft.com/office/infopath/2007/PartnerControls"/>
    <ds:schemaRef ds:uri="cc7603ed-7603-4824-9004-1c5aaeadf2ab"/>
  </ds:schemaRefs>
</ds:datastoreItem>
</file>

<file path=docProps/app.xml><?xml version="1.0" encoding="utf-8"?>
<Properties xmlns="http://schemas.openxmlformats.org/officeDocument/2006/extended-properties" xmlns:vt="http://schemas.openxmlformats.org/officeDocument/2006/docPropsVTypes">
  <TotalTime>1424</TotalTime>
  <Words>2291</Words>
  <Application>Microsoft Office PowerPoint</Application>
  <PresentationFormat>Widescreen</PresentationFormat>
  <Paragraphs>178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Open Sans</vt:lpstr>
      <vt:lpstr>Univia Pro</vt:lpstr>
      <vt:lpstr>Arial</vt:lpstr>
      <vt:lpstr>Calibri</vt:lpstr>
      <vt:lpstr>Calibri Light</vt:lpstr>
      <vt:lpstr>Times New Roman</vt:lpstr>
      <vt:lpstr>Content slide</vt:lpstr>
      <vt:lpstr>PowerPoint Presentation</vt:lpstr>
      <vt:lpstr>PowerPoint Presentation</vt:lpstr>
      <vt:lpstr>Tele-operated Driving (ToD) Service for Automated Vehicles</vt:lpstr>
      <vt:lpstr>Tele-operated Driving (ToD) Service for Automated Vehicles</vt:lpstr>
      <vt:lpstr>PowerPoint Presentation</vt:lpstr>
      <vt:lpstr>Example ToD Use Case: Tele-operated Driving Support</vt:lpstr>
      <vt:lpstr>Architecture and event flow</vt:lpstr>
      <vt:lpstr>Other ToD Use Cases  </vt:lpstr>
      <vt:lpstr>Tele-operated Driving Services and Video Quality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Yunpeng Zang</dc:creator>
  <cp:lastModifiedBy>Yunpeng Zang</cp:lastModifiedBy>
  <cp:revision>1</cp:revision>
  <dcterms:created xsi:type="dcterms:W3CDTF">2020-12-13T20:11:39Z</dcterms:created>
  <dcterms:modified xsi:type="dcterms:W3CDTF">2020-12-15T20:15:18Z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0x0101001ACB0BFAF4B3DB478B6E162A113003C9</vt:lpwstr>
  </property>
</Properties>
</file>