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7556500" cx="106807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80">
          <p15:clr>
            <a:srgbClr val="000000"/>
          </p15:clr>
        </p15:guide>
        <p15:guide id="2" pos="3364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80" orient="horz"/>
        <p:guide pos="33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slide" Target="slides/slide40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slide" Target="slides/slide41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e3b6e931f_0_1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e3b6e931f_0_1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e3b6e931f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e3b6e931f_0_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e3b6e931f_0_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e3b6e931f_0_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e3b6e931f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e3b6e931f_0_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e3b6e931f_0_1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e3b6e931f_0_1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e3b6e931f_0_1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e3b6e931f_0_1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e3b6e931f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e3b6e931f_0_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02398be99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02398be99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02398be99_1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02398be99_1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e3b6e931f_0_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e3b6e931f_0_1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e3b6e931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e3b6e931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e3b6e931f_0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e3b6e931f_0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02398be99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02398be99_1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e3b6e931f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e3b6e931f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020ddaf0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020ddaf0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 We do the MB first to avoid problems with the frame interpolation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020ddaf0d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7020ddaf0d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an original frame. Next slides present the most interesting distortions: motion blur, droplets, sparse and dense snow, respectively.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020ddaf0d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020ddaf0d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020ddaf0d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020ddaf0d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020ddaf0d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7020ddaf0d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020ddaf0d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020ddaf0d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e3b6e931f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e3b6e931f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6d2ece64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6d2ece648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0248c38b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0248c38b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0248c38ba_1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0248c38ba_1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0248c38ba_1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0248c38ba_1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0248c38ba_1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0248c38ba_1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0248c38ba_1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0248c38ba_1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0248c38ba_1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0248c38ba_1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0248c38ba_1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0248c38ba_1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e3b6e931f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e3b6e931f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022c2a1e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7022c2a1e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 We do the MB first to avoid problems with the frame interpolation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MP = million pixels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e3b6e931f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e3b6e931f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6d2ece648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6d2ece648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6d2ece648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46d2ece648_0_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6d2ece648_0_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46d2ece648_0_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6d2ece648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6d2ece648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6d2ece648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6d2ece648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e3b6e931f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e3b6e931f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e3b6e931f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e3b6e931f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e3b6e931f_0_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e3b6e931f_0_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 tytułowy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ctrTitle"/>
          </p:nvPr>
        </p:nvSpPr>
        <p:spPr>
          <a:xfrm>
            <a:off x="1335088" y="1236663"/>
            <a:ext cx="8010525" cy="2630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1335088" y="3968750"/>
            <a:ext cx="8010525" cy="1824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główek sekcji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728663" y="1884363"/>
            <a:ext cx="9212262" cy="31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728663" y="5056188"/>
            <a:ext cx="9212262" cy="165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zawartość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735013" y="401638"/>
            <a:ext cx="9210675" cy="1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735013" y="2011363"/>
            <a:ext cx="9210675" cy="479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zawartość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801687" y="671512"/>
            <a:ext cx="9085262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801687" y="2184400"/>
            <a:ext cx="9085262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pionowy i tekst" type="vertTitleAndTx">
  <p:cSld name="VERTICAL_TITLE_AND_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 rot="5400000">
            <a:off x="5726113" y="2562225"/>
            <a:ext cx="6051550" cy="227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 rot="5400000">
            <a:off x="1107282" y="365920"/>
            <a:ext cx="6051550" cy="66627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tekst pionowy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801687" y="671512"/>
            <a:ext cx="9085262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 rot="5400000">
            <a:off x="3074987" y="-88900"/>
            <a:ext cx="4538662" cy="9085262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az z podpisem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735013" y="503238"/>
            <a:ext cx="3444875" cy="1763712"/>
          </a:xfrm>
          <a:prstGeom prst="rect">
            <a:avLst/>
          </a:prstGeom>
          <a:noFill/>
          <a:ln>
            <a:noFill/>
          </a:ln>
        </p:spPr>
        <p:txBody>
          <a:bodyPr anchorCtr="0" anchor="b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/>
          <p:nvPr>
            <p:ph idx="2" type="pic"/>
          </p:nvPr>
        </p:nvSpPr>
        <p:spPr>
          <a:xfrm>
            <a:off x="4540250" y="1087438"/>
            <a:ext cx="5407025" cy="5370512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lv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735013" y="2266950"/>
            <a:ext cx="3444875" cy="4200525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 z podpisem" type="objTx">
  <p:cSld name="OBJECT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735013" y="503238"/>
            <a:ext cx="3444875" cy="1763712"/>
          </a:xfrm>
          <a:prstGeom prst="rect">
            <a:avLst/>
          </a:prstGeom>
          <a:noFill/>
          <a:ln>
            <a:noFill/>
          </a:ln>
        </p:spPr>
        <p:txBody>
          <a:bodyPr anchorCtr="0" anchor="b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4540250" y="1087438"/>
            <a:ext cx="5407025" cy="5370512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4318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/>
            </a:lvl1pPr>
            <a:lvl2pPr indent="-4064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8" name="Google Shape;78;p18"/>
          <p:cNvSpPr txBox="1"/>
          <p:nvPr>
            <p:ph idx="2" type="body"/>
          </p:nvPr>
        </p:nvSpPr>
        <p:spPr>
          <a:xfrm>
            <a:off x="735013" y="2266950"/>
            <a:ext cx="3444875" cy="4200525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sty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lko tytuł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801687" y="671512"/>
            <a:ext cx="9085262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ównanie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735013" y="401638"/>
            <a:ext cx="9212262" cy="1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>
            <a:off x="735013" y="1852613"/>
            <a:ext cx="4519612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52125" lIns="52125" spcFirstLastPara="1" rIns="52125" wrap="square" tIns="5212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735013" y="2760663"/>
            <a:ext cx="4519612" cy="40592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3" type="body"/>
          </p:nvPr>
        </p:nvSpPr>
        <p:spPr>
          <a:xfrm>
            <a:off x="5407025" y="1852613"/>
            <a:ext cx="4540250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52125" lIns="52125" spcFirstLastPara="1" rIns="52125" wrap="square" tIns="5212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21"/>
          <p:cNvSpPr txBox="1"/>
          <p:nvPr>
            <p:ph idx="4" type="body"/>
          </p:nvPr>
        </p:nvSpPr>
        <p:spPr>
          <a:xfrm>
            <a:off x="5407025" y="2760663"/>
            <a:ext cx="4540250" cy="40592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pionowy i tekst" type="vertTitleAndTx">
  <p:cSld name="VERTICAL_TITLE_AND_VERTICAL_TEX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 rot="5400000">
            <a:off x="5592763" y="2452688"/>
            <a:ext cx="6403975" cy="2301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 rot="5400000">
            <a:off x="911226" y="225425"/>
            <a:ext cx="6403975" cy="67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wa elementy zawartości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type="title"/>
          </p:nvPr>
        </p:nvSpPr>
        <p:spPr>
          <a:xfrm>
            <a:off x="801687" y="671512"/>
            <a:ext cx="9085262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" type="body"/>
          </p:nvPr>
        </p:nvSpPr>
        <p:spPr>
          <a:xfrm>
            <a:off x="801688" y="2184400"/>
            <a:ext cx="4465637" cy="4538663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2" type="body"/>
          </p:nvPr>
        </p:nvSpPr>
        <p:spPr>
          <a:xfrm>
            <a:off x="5419725" y="2184400"/>
            <a:ext cx="4467225" cy="4538663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3429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1pPr>
            <a:lvl2pPr indent="-3429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główek sekcji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type="title"/>
          </p:nvPr>
        </p:nvSpPr>
        <p:spPr>
          <a:xfrm>
            <a:off x="728663" y="1884363"/>
            <a:ext cx="9212262" cy="3143250"/>
          </a:xfrm>
          <a:prstGeom prst="rect">
            <a:avLst/>
          </a:prstGeom>
          <a:noFill/>
          <a:ln>
            <a:noFill/>
          </a:ln>
        </p:spPr>
        <p:txBody>
          <a:bodyPr anchorCtr="0" anchor="b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1" type="body"/>
          </p:nvPr>
        </p:nvSpPr>
        <p:spPr>
          <a:xfrm>
            <a:off x="728663" y="5056188"/>
            <a:ext cx="9212262" cy="1654175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 tytułowy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type="ctrTitle"/>
          </p:nvPr>
        </p:nvSpPr>
        <p:spPr>
          <a:xfrm>
            <a:off x="1335088" y="1236663"/>
            <a:ext cx="8010525" cy="2630487"/>
          </a:xfrm>
          <a:prstGeom prst="rect">
            <a:avLst/>
          </a:prstGeom>
          <a:noFill/>
          <a:ln>
            <a:noFill/>
          </a:ln>
        </p:spPr>
        <p:txBody>
          <a:bodyPr anchorCtr="0" anchor="b" bIns="52125" lIns="52125" spcFirstLastPara="1" rIns="52125" wrap="square" tIns="521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1" type="subTitle"/>
          </p:nvPr>
        </p:nvSpPr>
        <p:spPr>
          <a:xfrm>
            <a:off x="1335088" y="3968750"/>
            <a:ext cx="8010525" cy="1824038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lvl="0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tekst pionowy" type="vertTx">
  <p:cSld name="VERTICAL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35013" y="401638"/>
            <a:ext cx="9210675" cy="1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 rot="5400000">
            <a:off x="2943226" y="-196849"/>
            <a:ext cx="4794250" cy="921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az z podpisem" type="picTx">
  <p:cSld name="PICTURE_WITH_CAPTION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735013" y="503238"/>
            <a:ext cx="3444875" cy="176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5"/>
          <p:cNvSpPr/>
          <p:nvPr>
            <p:ph idx="2" type="pic"/>
          </p:nvPr>
        </p:nvSpPr>
        <p:spPr>
          <a:xfrm>
            <a:off x="4540250" y="1087438"/>
            <a:ext cx="5407025" cy="537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735013" y="2266950"/>
            <a:ext cx="3444875" cy="420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 z podpisem" type="objTx">
  <p:cSld name="OBJECT_WITH_CAPTIO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35013" y="503238"/>
            <a:ext cx="3444875" cy="1763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4540250" y="1087438"/>
            <a:ext cx="5407025" cy="537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2" type="body"/>
          </p:nvPr>
        </p:nvSpPr>
        <p:spPr>
          <a:xfrm>
            <a:off x="735013" y="2266950"/>
            <a:ext cx="3444875" cy="4200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sty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lko tytuł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735013" y="401638"/>
            <a:ext cx="9210675" cy="1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ównanie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735013" y="401638"/>
            <a:ext cx="9212262" cy="1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9"/>
          <p:cNvSpPr txBox="1"/>
          <p:nvPr>
            <p:ph idx="1" type="body"/>
          </p:nvPr>
        </p:nvSpPr>
        <p:spPr>
          <a:xfrm>
            <a:off x="735013" y="1852613"/>
            <a:ext cx="4519612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735013" y="2760663"/>
            <a:ext cx="4519612" cy="405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9"/>
          <p:cNvSpPr txBox="1"/>
          <p:nvPr>
            <p:ph idx="3" type="body"/>
          </p:nvPr>
        </p:nvSpPr>
        <p:spPr>
          <a:xfrm>
            <a:off x="5407025" y="1852613"/>
            <a:ext cx="4540250" cy="9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4" type="body"/>
          </p:nvPr>
        </p:nvSpPr>
        <p:spPr>
          <a:xfrm>
            <a:off x="5407025" y="2760663"/>
            <a:ext cx="4540250" cy="405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wa elementy zawartości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title"/>
          </p:nvPr>
        </p:nvSpPr>
        <p:spPr>
          <a:xfrm>
            <a:off x="735013" y="401638"/>
            <a:ext cx="9210675" cy="1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735013" y="2011363"/>
            <a:ext cx="4529137" cy="479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10"/>
          <p:cNvSpPr txBox="1"/>
          <p:nvPr>
            <p:ph idx="2" type="body"/>
          </p:nvPr>
        </p:nvSpPr>
        <p:spPr>
          <a:xfrm>
            <a:off x="5416550" y="2011363"/>
            <a:ext cx="4529138" cy="479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801687" y="671512"/>
            <a:ext cx="9085262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52125" lIns="52125" spcFirstLastPara="1" rIns="52125" wrap="square" tIns="521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801687" y="2184400"/>
            <a:ext cx="9085262" cy="4538662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-4572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–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»"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9542462" y="6891337"/>
            <a:ext cx="344487" cy="325437"/>
          </a:xfrm>
          <a:prstGeom prst="rect">
            <a:avLst/>
          </a:prstGeom>
          <a:noFill/>
          <a:ln>
            <a:noFill/>
          </a:ln>
        </p:spPr>
        <p:txBody>
          <a:bodyPr anchorCtr="0" anchor="t" bIns="52125" lIns="52125" spcFirstLastPara="1" rIns="52125" wrap="square" tIns="52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vq.kt.agh.edu.pl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/>
          <p:nvPr/>
        </p:nvSpPr>
        <p:spPr>
          <a:xfrm>
            <a:off x="1905000" y="3657600"/>
            <a:ext cx="3995737" cy="57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/>
              <a:t>Objective Video Quality Assessment Method for Recognition Tasks</a:t>
            </a:r>
            <a:endParaRPr/>
          </a:p>
        </p:txBody>
      </p:sp>
      <p:sp>
        <p:nvSpPr>
          <p:cNvPr id="110" name="Google Shape;110;p25"/>
          <p:cNvSpPr txBox="1"/>
          <p:nvPr/>
        </p:nvSpPr>
        <p:spPr>
          <a:xfrm>
            <a:off x="1905000" y="6477000"/>
            <a:ext cx="3435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808080"/>
                </a:solidFill>
              </a:rPr>
              <a:t>Mikołaj Leszczuk, Lucjan Janowski, Jakub Nawała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Statistics for the Frames for KITTY</a:t>
            </a:r>
            <a:endParaRPr/>
          </a:p>
        </p:txBody>
      </p:sp>
      <p:sp>
        <p:nvSpPr>
          <p:cNvPr id="176" name="Google Shape;176;p34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4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112" y="2184403"/>
            <a:ext cx="7958338" cy="45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Object</a:t>
            </a:r>
            <a:r>
              <a:rPr lang="en-US" sz="3600"/>
              <a:t> Recognition/Detection (OR)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nuScenes Data-Set</a:t>
            </a:r>
            <a:endParaRPr sz="3600"/>
          </a:p>
        </p:txBody>
      </p:sp>
      <p:sp>
        <p:nvSpPr>
          <p:cNvPr id="184" name="Google Shape;184;p35"/>
          <p:cNvSpPr txBox="1"/>
          <p:nvPr>
            <p:ph idx="1" type="body"/>
          </p:nvPr>
        </p:nvSpPr>
        <p:spPr>
          <a:xfrm>
            <a:off x="801688" y="2184400"/>
            <a:ext cx="44655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Source</a:t>
            </a:r>
            <a:r>
              <a:rPr lang="en-US" sz="3000"/>
              <a:t>: </a:t>
            </a:r>
            <a:r>
              <a:rPr lang="en-US" sz="3000"/>
              <a:t>Aptiv Autonomous Mobility</a:t>
            </a:r>
            <a:endParaRPr sz="3000"/>
          </a:p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Resolution</a:t>
            </a:r>
            <a:r>
              <a:rPr lang="en-US" sz="3000"/>
              <a:t>: 1600×900 (HD+)</a:t>
            </a:r>
            <a:endParaRPr sz="3000"/>
          </a:p>
          <a:p>
            <a:pPr indent="-419100" lvl="0" marL="457200" rtl="0" algn="l">
              <a:spcBef>
                <a:spcPts val="1000"/>
              </a:spcBef>
              <a:spcAft>
                <a:spcPts val="1000"/>
              </a:spcAft>
              <a:buSzPts val="3000"/>
              <a:buChar char="»"/>
            </a:pPr>
            <a:r>
              <a:rPr b="1" lang="en-US" sz="3000"/>
              <a:t>Count</a:t>
            </a:r>
            <a:r>
              <a:rPr lang="en-US" sz="3000"/>
              <a:t>: </a:t>
            </a:r>
            <a:r>
              <a:rPr lang="en-US" sz="3000"/>
              <a:t>sweeps images, 4 Boston and 4 Singapore scenes (1,938 frames in total)</a:t>
            </a:r>
            <a:endParaRPr sz="3000"/>
          </a:p>
        </p:txBody>
      </p:sp>
      <p:sp>
        <p:nvSpPr>
          <p:cNvPr id="185" name="Google Shape;185;p35"/>
          <p:cNvSpPr txBox="1"/>
          <p:nvPr>
            <p:ph idx="2" type="body"/>
          </p:nvPr>
        </p:nvSpPr>
        <p:spPr>
          <a:xfrm>
            <a:off x="5419725" y="2184400"/>
            <a:ext cx="44673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5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725" y="3197325"/>
            <a:ext cx="4467300" cy="2512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Statistics for the Frames for nuScenes</a:t>
            </a:r>
            <a:endParaRPr/>
          </a:p>
        </p:txBody>
      </p:sp>
      <p:sp>
        <p:nvSpPr>
          <p:cNvPr id="193" name="Google Shape;193;p36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6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112" y="2184403"/>
            <a:ext cx="7958338" cy="45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Automatic License/Number-Plate Recognition (ALPR)</a:t>
            </a:r>
            <a:endParaRPr sz="3600"/>
          </a:p>
        </p:txBody>
      </p:sp>
      <p:sp>
        <p:nvSpPr>
          <p:cNvPr id="201" name="Google Shape;201;p37"/>
          <p:cNvSpPr txBox="1"/>
          <p:nvPr>
            <p:ph idx="1" type="body"/>
          </p:nvPr>
        </p:nvSpPr>
        <p:spPr>
          <a:xfrm>
            <a:off x="801688" y="2184400"/>
            <a:ext cx="44655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19100" lvl="0" marL="457200" rtl="0" algn="l">
              <a:spcBef>
                <a:spcPts val="80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Source</a:t>
            </a:r>
            <a:r>
              <a:rPr lang="en-US" sz="3000"/>
              <a:t>: </a:t>
            </a:r>
            <a:r>
              <a:rPr lang="en-US" sz="3000"/>
              <a:t>AGH University of Science and Technology (AGH)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Resolution</a:t>
            </a:r>
            <a:r>
              <a:rPr lang="en-US" sz="3000"/>
              <a:t>: </a:t>
            </a:r>
            <a:r>
              <a:rPr lang="en-US" sz="3000"/>
              <a:t>1280×720 (HD)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Count</a:t>
            </a:r>
            <a:r>
              <a:rPr lang="en-US" sz="3000"/>
              <a:t>: </a:t>
            </a:r>
            <a:r>
              <a:rPr lang="en-US" sz="3000"/>
              <a:t>22 video sequences, each one containing approximately 500 frames (11,000 frames in total)</a:t>
            </a:r>
            <a:endParaRPr sz="3000"/>
          </a:p>
        </p:txBody>
      </p:sp>
      <p:sp>
        <p:nvSpPr>
          <p:cNvPr id="202" name="Google Shape;202;p37"/>
          <p:cNvSpPr txBox="1"/>
          <p:nvPr>
            <p:ph idx="2" type="body"/>
          </p:nvPr>
        </p:nvSpPr>
        <p:spPr>
          <a:xfrm>
            <a:off x="5419725" y="2184400"/>
            <a:ext cx="44673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7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725" y="3197326"/>
            <a:ext cx="4467299" cy="251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ALPR Annotations</a:t>
            </a:r>
            <a:endParaRPr/>
          </a:p>
        </p:txBody>
      </p:sp>
      <p:sp>
        <p:nvSpPr>
          <p:cNvPr id="210" name="Google Shape;210;p38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8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913" y="2184400"/>
            <a:ext cx="6654715" cy="45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ALPR Occlusions</a:t>
            </a:r>
            <a:endParaRPr/>
          </a:p>
        </p:txBody>
      </p:sp>
      <p:sp>
        <p:nvSpPr>
          <p:cNvPr id="218" name="Google Shape;218;p39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9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800" y="2184400"/>
            <a:ext cx="8075104" cy="45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675" y="1932104"/>
            <a:ext cx="9085200" cy="561767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0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Subsets</a:t>
            </a:r>
            <a:endParaRPr/>
          </a:p>
        </p:txBody>
      </p:sp>
      <p:sp>
        <p:nvSpPr>
          <p:cNvPr id="227" name="Google Shape;227;p40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type="title"/>
          </p:nvPr>
        </p:nvSpPr>
        <p:spPr>
          <a:xfrm rot="5400000">
            <a:off x="6519850" y="2643188"/>
            <a:ext cx="6051600" cy="22701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 Subset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1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211718" cy="75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/>
          <p:nvPr>
            <p:ph type="title"/>
          </p:nvPr>
        </p:nvSpPr>
        <p:spPr>
          <a:xfrm rot="5400000">
            <a:off x="6519850" y="2643188"/>
            <a:ext cx="6051600" cy="22701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</a:t>
            </a:r>
            <a:r>
              <a:rPr lang="en-US"/>
              <a:t> Subset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2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1" name="Google Shape;2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211784" cy="75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Statistics for the Selected Frames for KITTY</a:t>
            </a:r>
            <a:endParaRPr/>
          </a:p>
        </p:txBody>
      </p:sp>
      <p:sp>
        <p:nvSpPr>
          <p:cNvPr id="247" name="Google Shape;247;p43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3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9" name="Google Shape;24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112" y="2184403"/>
            <a:ext cx="7958338" cy="45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116" name="Google Shape;116;p26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6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Statistics for the Selected Frames for nuScenes</a:t>
            </a:r>
            <a:endParaRPr/>
          </a:p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4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7" name="Google Shape;2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112" y="2184403"/>
            <a:ext cx="7958338" cy="45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>
            <p:ph type="title"/>
          </p:nvPr>
        </p:nvSpPr>
        <p:spPr>
          <a:xfrm rot="5400000">
            <a:off x="6519850" y="2643188"/>
            <a:ext cx="6051600" cy="22701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ALP</a:t>
            </a:r>
            <a:r>
              <a:rPr lang="en-US"/>
              <a:t>R Subset</a:t>
            </a:r>
            <a:endParaRPr/>
          </a:p>
        </p:txBody>
      </p:sp>
      <p:sp>
        <p:nvSpPr>
          <p:cNvPr id="263" name="Google Shape;263;p45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7676458" cy="75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Preparation of Hypothetical Reference Circuits (HRCs)</a:t>
            </a:r>
            <a:endParaRPr/>
          </a:p>
        </p:txBody>
      </p:sp>
      <p:sp>
        <p:nvSpPr>
          <p:cNvPr id="270" name="Google Shape;270;p46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71" name="Google Shape;271;p46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Preparation of HRCs</a:t>
            </a:r>
            <a:endParaRPr sz="3600"/>
          </a:p>
        </p:txBody>
      </p:sp>
      <p:sp>
        <p:nvSpPr>
          <p:cNvPr id="277" name="Google Shape;277;p47"/>
          <p:cNvSpPr txBox="1"/>
          <p:nvPr>
            <p:ph idx="1" type="body"/>
          </p:nvPr>
        </p:nvSpPr>
        <p:spPr>
          <a:xfrm>
            <a:off x="801688" y="2184400"/>
            <a:ext cx="44655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7 distortion types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Gaussian Noise (GN),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Defocus,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Exposure Time Distortion</a:t>
            </a:r>
            <a:endParaRPr sz="2400"/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Over-Exposure (OE),</a:t>
            </a:r>
            <a:endParaRPr sz="2200"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200"/>
              <a:t>Under-Exposure (UE)</a:t>
            </a:r>
            <a:r>
              <a:rPr lang="en-US" sz="2400"/>
              <a:t>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Motion Blur (MB),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Snow,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Droplets,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JPEG Compression.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All </a:t>
            </a:r>
            <a:r>
              <a:rPr b="1" lang="en-US" sz="2400"/>
              <a:t>artificially</a:t>
            </a:r>
            <a:r>
              <a:rPr b="1" lang="en-US" sz="2400"/>
              <a:t> injected.</a:t>
            </a:r>
            <a:endParaRPr b="1" sz="2400"/>
          </a:p>
        </p:txBody>
      </p:sp>
      <p:sp>
        <p:nvSpPr>
          <p:cNvPr id="278" name="Google Shape;278;p47"/>
          <p:cNvSpPr txBox="1"/>
          <p:nvPr>
            <p:ph idx="2" type="body"/>
          </p:nvPr>
        </p:nvSpPr>
        <p:spPr>
          <a:xfrm>
            <a:off x="5419725" y="2184400"/>
            <a:ext cx="44673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</a:pPr>
            <a:r>
              <a:rPr b="1" lang="en-US" sz="2400">
                <a:solidFill>
                  <a:schemeClr val="dk1"/>
                </a:solidFill>
              </a:rPr>
              <a:t>Injected on multiple levels to make a Computer Vision (CV) algorithm performance drop.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</a:pPr>
            <a:r>
              <a:rPr b="1" lang="en-US" sz="2400">
                <a:solidFill>
                  <a:schemeClr val="dk1"/>
                </a:solidFill>
              </a:rPr>
              <a:t>In general, only one distortion at once, </a:t>
            </a:r>
            <a:r>
              <a:rPr lang="en-US" sz="2400">
                <a:solidFill>
                  <a:schemeClr val="dk1"/>
                </a:solidFill>
              </a:rPr>
              <a:t>with 3 exceptions: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MB vs. GN,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OE vs. GN,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-US" sz="2400">
                <a:solidFill>
                  <a:schemeClr val="dk1"/>
                </a:solidFill>
              </a:rPr>
              <a:t>UE vs. MB*.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79" name="Google Shape;279;p47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8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5" name="Google Shape;28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25" y="969337"/>
            <a:ext cx="9987251" cy="56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1" name="Google Shape;2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25" y="969328"/>
            <a:ext cx="9987251" cy="5617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" name="Google Shape;2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25" y="969328"/>
            <a:ext cx="9987251" cy="5617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3" name="Google Shape;3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13" y="969325"/>
            <a:ext cx="9987280" cy="56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9" name="Google Shape;30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13" y="969325"/>
            <a:ext cx="9987280" cy="56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3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Recognition Experiment</a:t>
            </a:r>
            <a:endParaRPr/>
          </a:p>
        </p:txBody>
      </p:sp>
      <p:sp>
        <p:nvSpPr>
          <p:cNvPr id="315" name="Google Shape;315;p53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316" name="Google Shape;316;p53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Metrics for</a:t>
            </a:r>
            <a:br>
              <a:rPr lang="en-US" sz="3600"/>
            </a:br>
            <a:r>
              <a:rPr lang="en-US" sz="3600"/>
              <a:t>General Quality of Experience (QoE)</a:t>
            </a:r>
            <a:endParaRPr sz="3600"/>
          </a:p>
        </p:txBody>
      </p:sp>
      <p:sp>
        <p:nvSpPr>
          <p:cNvPr id="123" name="Google Shape;123;p27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19100" lvl="0" marL="457200" rtl="0" algn="l">
              <a:spcBef>
                <a:spcPts val="80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Full-Reference:</a:t>
            </a:r>
            <a:endParaRPr sz="30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Peak Signal-to-Noise Ratio (PSNR)</a:t>
            </a:r>
            <a:endParaRPr sz="24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Structural SIMilarity (SSIM)</a:t>
            </a:r>
            <a:endParaRPr sz="24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VMAF</a:t>
            </a:r>
            <a:endParaRPr sz="2400"/>
          </a:p>
          <a:p>
            <a:pPr indent="-419100" lvl="0" marL="457200" rtl="0" algn="l">
              <a:spcBef>
                <a:spcPts val="100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No-Reference:</a:t>
            </a:r>
            <a:endParaRPr sz="3000"/>
          </a:p>
          <a:p>
            <a:pPr indent="-381000" lvl="1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AGH Video Quality Indicators (AGH VQI,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http://vq.kt.agh.edu.pl/</a:t>
            </a:r>
            <a:r>
              <a:rPr lang="en-US" sz="2400"/>
              <a:t>)</a:t>
            </a:r>
            <a:endParaRPr sz="2400"/>
          </a:p>
          <a:p>
            <a:pPr indent="-419100" lvl="0" marL="457200" rtl="0" algn="l">
              <a:spcBef>
                <a:spcPts val="1000"/>
              </a:spcBef>
              <a:spcAft>
                <a:spcPts val="1000"/>
              </a:spcAft>
              <a:buSzPts val="3000"/>
              <a:buChar char="»"/>
            </a:pPr>
            <a:r>
              <a:rPr lang="en-US" sz="3000"/>
              <a:t>Conventionally used in video processing systems for video quality evaluation</a:t>
            </a:r>
            <a:endParaRPr sz="3000"/>
          </a:p>
        </p:txBody>
      </p:sp>
      <p:sp>
        <p:nvSpPr>
          <p:cNvPr id="124" name="Google Shape;124;p27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4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322" name="Google Shape;322;p54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3" name="Google Shape;32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50" y="1877925"/>
            <a:ext cx="9596402" cy="561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Face Recognition - dlib</a:t>
            </a:r>
            <a:endParaRPr/>
          </a:p>
        </p:txBody>
      </p:sp>
      <p:sp>
        <p:nvSpPr>
          <p:cNvPr id="329" name="Google Shape;329;p55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An example of output: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unknownpictures/Example1.jpg, Barack Obama</a:t>
            </a:r>
            <a:endParaRPr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unknownpictures/Example1.jpg, unknown_person</a:t>
            </a:r>
            <a:endParaRPr sz="24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Final answer is 0-1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Strongly related to the database we use</a:t>
            </a:r>
            <a:endParaRPr/>
          </a:p>
        </p:txBody>
      </p:sp>
      <p:sp>
        <p:nvSpPr>
          <p:cNvPr id="330" name="Google Shape;330;p55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6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 - Example Results</a:t>
            </a:r>
            <a:endParaRPr/>
          </a:p>
        </p:txBody>
      </p:sp>
      <p:sp>
        <p:nvSpPr>
          <p:cNvPr id="336" name="Google Shape;336;p56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7" name="Google Shape;33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213" y="2001075"/>
            <a:ext cx="3205843" cy="281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1893" y="2015600"/>
            <a:ext cx="3203481" cy="278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850" y="5060813"/>
            <a:ext cx="2782585" cy="243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293" y="5053574"/>
            <a:ext cx="2820690" cy="2446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7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Object Detection - YOLO</a:t>
            </a:r>
            <a:endParaRPr/>
          </a:p>
        </p:txBody>
      </p:sp>
      <p:sp>
        <p:nvSpPr>
          <p:cNvPr id="346" name="Google Shape;346;p57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An example of the obtained output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{”000001.png” :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{”car”: [−5, 186, 44, 70, 0.679]},</a:t>
            </a:r>
            <a:endParaRPr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”000002.png”: 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{”car”: [558, 186, 50, 17, 0.598],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”motorbike”: [275, 228, 82, 54, 0.529]},</a:t>
            </a:r>
            <a:endParaRPr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}</a:t>
            </a:r>
            <a:endParaRPr sz="24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Numerous different way to compare results, per object, area, number of objects, ...</a:t>
            </a:r>
            <a:endParaRPr/>
          </a:p>
        </p:txBody>
      </p:sp>
      <p:sp>
        <p:nvSpPr>
          <p:cNvPr id="347" name="Google Shape;347;p57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8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 - </a:t>
            </a:r>
            <a:r>
              <a:rPr lang="en-US"/>
              <a:t>Example Results</a:t>
            </a:r>
            <a:endParaRPr/>
          </a:p>
        </p:txBody>
      </p:sp>
      <p:sp>
        <p:nvSpPr>
          <p:cNvPr id="353" name="Google Shape;353;p58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4" name="Google Shape;35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913" y="2070325"/>
            <a:ext cx="3033181" cy="265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794" y="2096187"/>
            <a:ext cx="2989414" cy="259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9538" y="4852981"/>
            <a:ext cx="2909951" cy="252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2969" y="4840063"/>
            <a:ext cx="2947045" cy="25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9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</a:t>
            </a:r>
            <a:r>
              <a:rPr lang="en-US"/>
              <a:t>utomatic License-Plate Recognition - OpenALPR</a:t>
            </a:r>
            <a:endParaRPr/>
          </a:p>
        </p:txBody>
      </p:sp>
      <p:sp>
        <p:nvSpPr>
          <p:cNvPr id="363" name="Google Shape;363;p59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An example of the obtained output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Frame:</a:t>
            </a:r>
            <a:endParaRPr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plate0 : 10 results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−KM77EV	confidence: 85.47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−UKM77EV	confidence: 80.78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−DKM77EV	confidence: 78.91</a:t>
            </a:r>
            <a:endParaRPr sz="2400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/>
              <a:t>−...</a:t>
            </a:r>
            <a:endParaRPr sz="24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»"/>
            </a:pPr>
            <a:r>
              <a:rPr lang="en-US"/>
              <a:t>Numerous different way to compare results, Mean confidence, 0-1, </a:t>
            </a:r>
            <a:r>
              <a:rPr lang="en-US"/>
              <a:t>Levenshtein</a:t>
            </a:r>
            <a:r>
              <a:rPr lang="en-US"/>
              <a:t> distance, ...</a:t>
            </a:r>
            <a:endParaRPr/>
          </a:p>
        </p:txBody>
      </p:sp>
      <p:sp>
        <p:nvSpPr>
          <p:cNvPr id="364" name="Google Shape;364;p59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0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Results</a:t>
            </a:r>
            <a:endParaRPr/>
          </a:p>
        </p:txBody>
      </p:sp>
      <p:sp>
        <p:nvSpPr>
          <p:cNvPr id="370" name="Google Shape;370;p60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1" name="Google Shape;3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750" y="2171100"/>
            <a:ext cx="3078770" cy="268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520" y="2155575"/>
            <a:ext cx="3102881" cy="271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9013" y="5031499"/>
            <a:ext cx="2758262" cy="239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8124" y="5039270"/>
            <a:ext cx="2735665" cy="237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1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</a:t>
            </a:r>
            <a:r>
              <a:rPr lang="en-US"/>
              <a:t> Experiment</a:t>
            </a:r>
            <a:br>
              <a:rPr lang="en-US"/>
            </a:br>
            <a:r>
              <a:rPr lang="en-US"/>
              <a:t>(In Progress)</a:t>
            </a:r>
            <a:endParaRPr/>
          </a:p>
        </p:txBody>
      </p:sp>
      <p:sp>
        <p:nvSpPr>
          <p:cNvPr id="380" name="Google Shape;380;p61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381" name="Google Shape;381;p61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Quality Experiment</a:t>
            </a:r>
            <a:endParaRPr sz="3600"/>
          </a:p>
        </p:txBody>
      </p:sp>
      <p:sp>
        <p:nvSpPr>
          <p:cNvPr id="387" name="Google Shape;387;p62"/>
          <p:cNvSpPr txBox="1"/>
          <p:nvPr>
            <p:ph idx="1" type="body"/>
          </p:nvPr>
        </p:nvSpPr>
        <p:spPr>
          <a:xfrm>
            <a:off x="801688" y="2184400"/>
            <a:ext cx="44655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21 no-reference (NR) metrics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11 Video Quality Indicators from AGH,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7 from the LIVE team,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CORNIA,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HOSA and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1 from Yonsei Univ.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We do not train trainable NR metrics</a:t>
            </a:r>
            <a:endParaRPr b="1"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we apply them “out-of-the-box”.</a:t>
            </a:r>
            <a:endParaRPr sz="2400"/>
          </a:p>
        </p:txBody>
      </p:sp>
      <p:sp>
        <p:nvSpPr>
          <p:cNvPr id="388" name="Google Shape;388;p62"/>
          <p:cNvSpPr txBox="1"/>
          <p:nvPr>
            <p:ph idx="2" type="body"/>
          </p:nvPr>
        </p:nvSpPr>
        <p:spPr>
          <a:xfrm>
            <a:off x="5419725" y="2184400"/>
            <a:ext cx="44673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</a:pPr>
            <a:r>
              <a:rPr b="1" lang="en-US" sz="2400">
                <a:solidFill>
                  <a:schemeClr val="dk1"/>
                </a:solidFill>
              </a:rPr>
              <a:t>NR metrics are the execution time bottleneck</a:t>
            </a:r>
            <a:endParaRPr b="1"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solidFill>
                  <a:schemeClr val="dk1"/>
                </a:solidFill>
              </a:rPr>
              <a:t>In total, they take 72.66 s to compute for a single video frame</a:t>
            </a:r>
            <a:endParaRPr sz="2400">
              <a:solidFill>
                <a:schemeClr val="dk1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frame resolution of </a:t>
            </a:r>
            <a:r>
              <a:rPr lang="en-US" sz="2400">
                <a:solidFill>
                  <a:schemeClr val="dk1"/>
                </a:solidFill>
              </a:rPr>
              <a:t>approx.</a:t>
            </a:r>
            <a:r>
              <a:rPr lang="en-US" sz="2400">
                <a:solidFill>
                  <a:schemeClr val="dk1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0.72 MP,</a:t>
            </a:r>
            <a:endParaRPr sz="2400">
              <a:solidFill>
                <a:schemeClr val="dk1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tested on a laptop with Intel Core i7-3537U (launch date:  first quarter of 2013).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89" name="Google Shape;389;p62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3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95" name="Google Shape;395;p63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3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Metrics for</a:t>
            </a:r>
            <a:br>
              <a:rPr lang="en-US" sz="3600"/>
            </a:br>
            <a:r>
              <a:rPr lang="en-US" sz="3600"/>
              <a:t>Target Recognition Video (TRV)</a:t>
            </a:r>
            <a:endParaRPr sz="3600"/>
          </a:p>
        </p:txBody>
      </p:sp>
      <p:sp>
        <p:nvSpPr>
          <p:cNvPr id="130" name="Google Shape;130;p28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Not appropriate for recognition tasks in video analytics (TRV)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3000"/>
              <a:buChar char="»"/>
            </a:pPr>
            <a:r>
              <a:rPr lang="en-US" sz="3000"/>
              <a:t>C</a:t>
            </a:r>
            <a:r>
              <a:rPr lang="en-US" sz="3000"/>
              <a:t>orrect estimation of video processing pipeline performance - still significant research challenge in Computer Vision (CV) tasks</a:t>
            </a:r>
            <a:endParaRPr sz="3000"/>
          </a:p>
        </p:txBody>
      </p:sp>
      <p:sp>
        <p:nvSpPr>
          <p:cNvPr id="131" name="Google Shape;131;p28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4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402" name="Google Shape;402;p64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600"/>
              <a:buChar char="»"/>
            </a:pPr>
            <a:r>
              <a:rPr lang="en-US"/>
              <a:t>Quality experiment (finalisation)</a:t>
            </a:r>
            <a:endParaRPr/>
          </a:p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600"/>
              <a:buChar char="»"/>
            </a:pPr>
            <a:r>
              <a:rPr lang="en-US"/>
              <a:t>Development of a new objective video quality assessment model for recognition tasks</a:t>
            </a:r>
            <a:endParaRPr/>
          </a:p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3600"/>
              <a:buChar char="»"/>
            </a:pPr>
            <a:r>
              <a:rPr lang="en-US"/>
              <a:t>Implementation of a proof-of-concept prototype for the proposed solution</a:t>
            </a:r>
            <a:endParaRPr/>
          </a:p>
        </p:txBody>
      </p:sp>
      <p:sp>
        <p:nvSpPr>
          <p:cNvPr id="403" name="Google Shape;403;p64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Your Attention!</a:t>
            </a:r>
            <a:endParaRPr/>
          </a:p>
        </p:txBody>
      </p:sp>
      <p:sp>
        <p:nvSpPr>
          <p:cNvPr id="409" name="Google Shape;409;p65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5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1" name="Google Shape;41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209" y="5056201"/>
            <a:ext cx="6032866" cy="165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W_POS_RGB_Vertical" id="412" name="Google Shape;41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675" y="5056200"/>
            <a:ext cx="1654200" cy="16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Goal</a:t>
            </a:r>
            <a:endParaRPr/>
          </a:p>
        </p:txBody>
      </p:sp>
      <p:sp>
        <p:nvSpPr>
          <p:cNvPr id="137" name="Google Shape;137;p29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600"/>
              <a:buChar char="»"/>
            </a:pPr>
            <a:r>
              <a:rPr lang="en-US"/>
              <a:t>N</a:t>
            </a:r>
            <a:r>
              <a:rPr lang="en-US"/>
              <a:t>ew proposal of objective video quality assessment method for recognition tasks</a:t>
            </a:r>
            <a:endParaRPr/>
          </a:p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3600"/>
              <a:buChar char="»"/>
            </a:pPr>
            <a:r>
              <a:rPr lang="en-US"/>
              <a:t>Method to be trained and tested on representative set of video sequences</a:t>
            </a:r>
            <a:endParaRPr/>
          </a:p>
        </p:txBody>
      </p:sp>
      <p:sp>
        <p:nvSpPr>
          <p:cNvPr id="138" name="Google Shape;138;p29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General </a:t>
            </a:r>
            <a:r>
              <a:rPr lang="en-US" sz="3600"/>
              <a:t>Research Content</a:t>
            </a:r>
            <a:br>
              <a:rPr lang="en-US" sz="3600"/>
            </a:br>
            <a:r>
              <a:rPr lang="en-US" sz="3600"/>
              <a:t>and Technical Approach</a:t>
            </a:r>
            <a:endParaRPr sz="3600"/>
          </a:p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801687" y="2184400"/>
            <a:ext cx="90852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19100" lvl="0" marL="457200" rtl="0" algn="l">
              <a:spcBef>
                <a:spcPts val="80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Acquisition of existing Source Reference Circuits (SRC)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Preparation of Hypothetical Reference Circuits (HRC)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Preparation of Processed Video Sequences (PVS)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Experimental comparison of recognition results and quality scores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»"/>
            </a:pPr>
            <a:r>
              <a:rPr lang="en-US" sz="3000"/>
              <a:t>Development of new objective video quality assessment model for recognition tasks</a:t>
            </a:r>
            <a:endParaRPr sz="3000"/>
          </a:p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/>
          <p:nvPr>
            <p:ph type="title"/>
          </p:nvPr>
        </p:nvSpPr>
        <p:spPr>
          <a:xfrm>
            <a:off x="728663" y="1884363"/>
            <a:ext cx="9212400" cy="3143100"/>
          </a:xfrm>
          <a:prstGeom prst="rect">
            <a:avLst/>
          </a:prstGeom>
        </p:spPr>
        <p:txBody>
          <a:bodyPr anchorCtr="0" anchor="b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Acquisition of Existing Reference Circuits (SRC)</a:t>
            </a:r>
            <a:endParaRPr/>
          </a:p>
        </p:txBody>
      </p:sp>
      <p:sp>
        <p:nvSpPr>
          <p:cNvPr id="151" name="Google Shape;151;p31"/>
          <p:cNvSpPr txBox="1"/>
          <p:nvPr>
            <p:ph idx="1" type="body"/>
          </p:nvPr>
        </p:nvSpPr>
        <p:spPr>
          <a:xfrm>
            <a:off x="728663" y="5056188"/>
            <a:ext cx="9212400" cy="16542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52" name="Google Shape;152;p31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Face Recognition (FR)</a:t>
            </a:r>
            <a:endParaRPr/>
          </a:p>
        </p:txBody>
      </p:sp>
      <p:sp>
        <p:nvSpPr>
          <p:cNvPr id="158" name="Google Shape;158;p32"/>
          <p:cNvSpPr txBox="1"/>
          <p:nvPr>
            <p:ph idx="1" type="body"/>
          </p:nvPr>
        </p:nvSpPr>
        <p:spPr>
          <a:xfrm>
            <a:off x="801688" y="2184400"/>
            <a:ext cx="44655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Source</a:t>
            </a:r>
            <a:r>
              <a:rPr lang="en-US" sz="3000"/>
              <a:t>: The Labelled Faces in the Wild (LFW) database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Char char="»"/>
            </a:pPr>
            <a:r>
              <a:rPr b="1" lang="en-US" sz="3000"/>
              <a:t>Resolution</a:t>
            </a:r>
            <a:r>
              <a:rPr lang="en-US" sz="3000"/>
              <a:t>: 250×250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3000"/>
              <a:buChar char="»"/>
            </a:pPr>
            <a:r>
              <a:rPr b="1" lang="en-US" sz="3000"/>
              <a:t>Count</a:t>
            </a:r>
            <a:r>
              <a:rPr lang="en-US" sz="3000"/>
              <a:t>: 13,233 images of 5,749 different people</a:t>
            </a:r>
            <a:endParaRPr sz="3000" strike="sngStrike"/>
          </a:p>
        </p:txBody>
      </p:sp>
      <p:sp>
        <p:nvSpPr>
          <p:cNvPr id="159" name="Google Shape;159;p32"/>
          <p:cNvSpPr txBox="1"/>
          <p:nvPr>
            <p:ph idx="2" type="body"/>
          </p:nvPr>
        </p:nvSpPr>
        <p:spPr>
          <a:xfrm>
            <a:off x="5419725" y="2184400"/>
            <a:ext cx="44673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2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1" name="Google Shape;1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625" y="2221000"/>
            <a:ext cx="4465500" cy="44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/>
          <p:nvPr>
            <p:ph type="title"/>
          </p:nvPr>
        </p:nvSpPr>
        <p:spPr>
          <a:xfrm>
            <a:off x="801687" y="671512"/>
            <a:ext cx="9085200" cy="1260600"/>
          </a:xfrm>
          <a:prstGeom prst="rect">
            <a:avLst/>
          </a:prstGeom>
        </p:spPr>
        <p:txBody>
          <a:bodyPr anchorCtr="0" anchor="ctr" bIns="52125" lIns="52125" spcFirstLastPara="1" rIns="52125" wrap="square" tIns="5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Object Recognition/Detection (OR)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KITTI Vision Benchmark Suite</a:t>
            </a:r>
            <a:endParaRPr sz="3600"/>
          </a:p>
        </p:txBody>
      </p:sp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801688" y="2184400"/>
            <a:ext cx="44655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Source</a:t>
            </a:r>
            <a:r>
              <a:rPr lang="en-US" sz="2400"/>
              <a:t>: </a:t>
            </a:r>
            <a:r>
              <a:rPr lang="en-US" sz="2400"/>
              <a:t>Karlsruhe Institute of Technology and Toyota Technological Institute at Chicago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Resolution</a:t>
            </a:r>
            <a:r>
              <a:rPr lang="en-US" sz="2400"/>
              <a:t>: </a:t>
            </a:r>
            <a:r>
              <a:rPr lang="en-US" sz="2400"/>
              <a:t>1242×375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b="1" lang="en-US" sz="2400"/>
              <a:t>Count</a:t>
            </a:r>
            <a:r>
              <a:rPr lang="en-US" sz="2400"/>
              <a:t>: </a:t>
            </a:r>
            <a:r>
              <a:rPr lang="en-US" sz="2400"/>
              <a:t>3 categories (“City” - 18 sequences, “Residential” - 13 sequences, and “Road”' - 7 sequences), from 28 frames (00:02 minutes) to 809 frames (01:20 minutes), </a:t>
            </a:r>
            <a:r>
              <a:rPr lang="en-US" sz="2400"/>
              <a:t>7,480 frames in total</a:t>
            </a:r>
            <a:endParaRPr sz="2400"/>
          </a:p>
        </p:txBody>
      </p:sp>
      <p:sp>
        <p:nvSpPr>
          <p:cNvPr id="168" name="Google Shape;168;p33"/>
          <p:cNvSpPr txBox="1"/>
          <p:nvPr>
            <p:ph idx="2" type="body"/>
          </p:nvPr>
        </p:nvSpPr>
        <p:spPr>
          <a:xfrm>
            <a:off x="5419725" y="2184400"/>
            <a:ext cx="4467300" cy="45387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3"/>
          <p:cNvSpPr txBox="1"/>
          <p:nvPr>
            <p:ph idx="12" type="sldNum"/>
          </p:nvPr>
        </p:nvSpPr>
        <p:spPr>
          <a:xfrm>
            <a:off x="9542462" y="6891337"/>
            <a:ext cx="344400" cy="325500"/>
          </a:xfrm>
          <a:prstGeom prst="rect">
            <a:avLst/>
          </a:prstGeom>
        </p:spPr>
        <p:txBody>
          <a:bodyPr anchorCtr="0" anchor="t" bIns="52125" lIns="52125" spcFirstLastPara="1" rIns="52125" wrap="square" tIns="52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625" y="3779613"/>
            <a:ext cx="4465499" cy="134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 Presentation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lank Presentation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