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59" r:id="rId3"/>
    <p:sldId id="467" r:id="rId4"/>
    <p:sldId id="286" r:id="rId5"/>
    <p:sldId id="460" r:id="rId6"/>
    <p:sldId id="511" r:id="rId7"/>
    <p:sldId id="730" r:id="rId8"/>
    <p:sldId id="471" r:id="rId9"/>
    <p:sldId id="734" r:id="rId10"/>
    <p:sldId id="510" r:id="rId11"/>
    <p:sldId id="514" r:id="rId12"/>
    <p:sldId id="466" r:id="rId13"/>
    <p:sldId id="512" r:id="rId14"/>
    <p:sldId id="513" r:id="rId15"/>
    <p:sldId id="733" r:id="rId16"/>
    <p:sldId id="258" r:id="rId17"/>
    <p:sldId id="305" r:id="rId18"/>
    <p:sldId id="478" r:id="rId19"/>
    <p:sldId id="732" r:id="rId20"/>
    <p:sldId id="731" r:id="rId21"/>
  </p:sldIdLst>
  <p:sldSz cx="9144000" cy="6858000" type="screen4x3"/>
  <p:notesSz cx="6858000" cy="9144000"/>
  <p:custDataLst>
    <p:tags r:id="rId24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 autoAdjust="0"/>
    <p:restoredTop sz="90654" autoAdjust="0"/>
  </p:normalViewPr>
  <p:slideViewPr>
    <p:cSldViewPr>
      <p:cViewPr varScale="1">
        <p:scale>
          <a:sx n="100" d="100"/>
          <a:sy n="100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B311E-1A1E-4A2C-BFCD-186A61BE84DF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</dgm:pt>
    <dgm:pt modelId="{515D7AFF-E880-446E-A555-6DF68806B844}">
      <dgm:prSet phldrT="[Text]"/>
      <dgm:spPr/>
      <dgm:t>
        <a:bodyPr anchor="ctr"/>
        <a:lstStyle/>
        <a:p>
          <a:r>
            <a:rPr lang="de-DE" dirty="0"/>
            <a:t>Intro</a:t>
          </a:r>
          <a:endParaRPr lang="en-US" dirty="0"/>
        </a:p>
      </dgm:t>
    </dgm:pt>
    <dgm:pt modelId="{B0312C57-9018-4C9D-B631-876BD5CDD204}" type="parTrans" cxnId="{E05C5A9F-5EEE-4B62-8097-4B1FF8652897}">
      <dgm:prSet/>
      <dgm:spPr/>
      <dgm:t>
        <a:bodyPr/>
        <a:lstStyle/>
        <a:p>
          <a:endParaRPr lang="en-US"/>
        </a:p>
      </dgm:t>
    </dgm:pt>
    <dgm:pt modelId="{2D10E652-4ADD-461D-A789-DC4039E95AAB}" type="sibTrans" cxnId="{E05C5A9F-5EEE-4B62-8097-4B1FF8652897}">
      <dgm:prSet/>
      <dgm:spPr/>
      <dgm:t>
        <a:bodyPr/>
        <a:lstStyle/>
        <a:p>
          <a:endParaRPr lang="en-US"/>
        </a:p>
      </dgm:t>
    </dgm:pt>
    <dgm:pt modelId="{87A9CEAE-C231-43C1-90BF-198113A7681E}">
      <dgm:prSet phldrT="[Text]"/>
      <dgm:spPr/>
      <dgm:t>
        <a:bodyPr anchor="ctr"/>
        <a:lstStyle/>
        <a:p>
          <a:r>
            <a:rPr lang="de-DE" dirty="0"/>
            <a:t>Stimulus</a:t>
          </a:r>
          <a:endParaRPr lang="en-US" dirty="0"/>
        </a:p>
      </dgm:t>
    </dgm:pt>
    <dgm:pt modelId="{362B9C7B-E866-486F-9072-E2AA09D63B92}" type="parTrans" cxnId="{2074BF94-6923-4CDE-8989-B9E2243DDB3D}">
      <dgm:prSet/>
      <dgm:spPr/>
      <dgm:t>
        <a:bodyPr/>
        <a:lstStyle/>
        <a:p>
          <a:endParaRPr lang="en-US"/>
        </a:p>
      </dgm:t>
    </dgm:pt>
    <dgm:pt modelId="{7B2A2C14-B8FA-4E42-94C2-DCC695E7E0E8}" type="sibTrans" cxnId="{2074BF94-6923-4CDE-8989-B9E2243DDB3D}">
      <dgm:prSet/>
      <dgm:spPr/>
      <dgm:t>
        <a:bodyPr/>
        <a:lstStyle/>
        <a:p>
          <a:endParaRPr lang="en-US"/>
        </a:p>
      </dgm:t>
    </dgm:pt>
    <dgm:pt modelId="{55C7776E-3183-4082-A88C-3427C4C50EDB}">
      <dgm:prSet phldrT="[Text]"/>
      <dgm:spPr/>
      <dgm:t>
        <a:bodyPr anchor="ctr"/>
        <a:lstStyle/>
        <a:p>
          <a:r>
            <a:rPr lang="de-DE" dirty="0"/>
            <a:t>Rating</a:t>
          </a:r>
          <a:endParaRPr lang="en-US" dirty="0"/>
        </a:p>
      </dgm:t>
    </dgm:pt>
    <dgm:pt modelId="{8E13659C-8FB7-404A-A9D5-B1D6ADBA09FC}" type="parTrans" cxnId="{8A34688C-AF88-4F68-A350-5884092EE87C}">
      <dgm:prSet/>
      <dgm:spPr/>
      <dgm:t>
        <a:bodyPr/>
        <a:lstStyle/>
        <a:p>
          <a:endParaRPr lang="en-US"/>
        </a:p>
      </dgm:t>
    </dgm:pt>
    <dgm:pt modelId="{AED4E254-EC4F-4946-9ECA-49CEBEADCF08}" type="sibTrans" cxnId="{8A34688C-AF88-4F68-A350-5884092EE87C}">
      <dgm:prSet/>
      <dgm:spPr/>
      <dgm:t>
        <a:bodyPr/>
        <a:lstStyle/>
        <a:p>
          <a:endParaRPr lang="en-US"/>
        </a:p>
      </dgm:t>
    </dgm:pt>
    <dgm:pt modelId="{419E4006-3633-40E7-ACDB-41674C687805}">
      <dgm:prSet phldrT="[Text]"/>
      <dgm:spPr/>
      <dgm:t>
        <a:bodyPr anchor="ctr"/>
        <a:lstStyle/>
        <a:p>
          <a:r>
            <a:rPr lang="de-DE" dirty="0"/>
            <a:t>Post</a:t>
          </a:r>
          <a:endParaRPr lang="en-US" dirty="0"/>
        </a:p>
      </dgm:t>
    </dgm:pt>
    <dgm:pt modelId="{25C5D8A6-7DB7-4DEB-B1B8-ABA1602A4F89}" type="parTrans" cxnId="{DF974285-8351-4AB8-92B6-CAE965B38DE9}">
      <dgm:prSet/>
      <dgm:spPr/>
      <dgm:t>
        <a:bodyPr/>
        <a:lstStyle/>
        <a:p>
          <a:endParaRPr lang="en-US"/>
        </a:p>
      </dgm:t>
    </dgm:pt>
    <dgm:pt modelId="{6878F1E2-C5E9-444C-AD88-5E25906E2FAB}" type="sibTrans" cxnId="{DF974285-8351-4AB8-92B6-CAE965B38DE9}">
      <dgm:prSet/>
      <dgm:spPr/>
      <dgm:t>
        <a:bodyPr/>
        <a:lstStyle/>
        <a:p>
          <a:endParaRPr lang="en-US"/>
        </a:p>
      </dgm:t>
    </dgm:pt>
    <dgm:pt modelId="{D925056F-5ECB-4034-AFF2-CB222AA9CB47}" type="pres">
      <dgm:prSet presAssocID="{3E3B311E-1A1E-4A2C-BFCD-186A61BE84DF}" presName="Name0" presStyleCnt="0">
        <dgm:presLayoutVars>
          <dgm:dir/>
          <dgm:resizeHandles val="exact"/>
        </dgm:presLayoutVars>
      </dgm:prSet>
      <dgm:spPr/>
    </dgm:pt>
    <dgm:pt modelId="{682061A4-0538-4BA9-949F-9C29BEE85435}" type="pres">
      <dgm:prSet presAssocID="{3E3B311E-1A1E-4A2C-BFCD-186A61BE84DF}" presName="bkgdShp" presStyleLbl="alignAccFollowNode1" presStyleIdx="0" presStyleCnt="1"/>
      <dgm:spPr/>
    </dgm:pt>
    <dgm:pt modelId="{1F17114F-2085-4AA0-AD3E-AEB30F757B52}" type="pres">
      <dgm:prSet presAssocID="{3E3B311E-1A1E-4A2C-BFCD-186A61BE84DF}" presName="linComp" presStyleCnt="0"/>
      <dgm:spPr/>
    </dgm:pt>
    <dgm:pt modelId="{C4623EF1-57C0-4244-AB00-856064EE2C35}" type="pres">
      <dgm:prSet presAssocID="{515D7AFF-E880-446E-A555-6DF68806B844}" presName="compNode" presStyleCnt="0"/>
      <dgm:spPr/>
    </dgm:pt>
    <dgm:pt modelId="{805C4BFE-138C-45B0-AA43-BFF139B03B8B}" type="pres">
      <dgm:prSet presAssocID="{515D7AFF-E880-446E-A555-6DF68806B844}" presName="node" presStyleLbl="node1" presStyleIdx="0" presStyleCnt="4">
        <dgm:presLayoutVars>
          <dgm:bulletEnabled val="1"/>
        </dgm:presLayoutVars>
      </dgm:prSet>
      <dgm:spPr/>
    </dgm:pt>
    <dgm:pt modelId="{2A90EC06-1986-4AA3-93E2-553939E453E5}" type="pres">
      <dgm:prSet presAssocID="{515D7AFF-E880-446E-A555-6DF68806B844}" presName="invisiNode" presStyleLbl="node1" presStyleIdx="0" presStyleCnt="4"/>
      <dgm:spPr/>
    </dgm:pt>
    <dgm:pt modelId="{7A83C2B9-7080-43BC-8A57-19186C976AA2}" type="pres">
      <dgm:prSet presAssocID="{515D7AFF-E880-446E-A555-6DF68806B844}" presName="imagNode" presStyleLbl="fgImgPlace1" presStyleIdx="0" presStyleCnt="4"/>
      <dgm:spPr/>
    </dgm:pt>
    <dgm:pt modelId="{E89645B5-DAA4-4856-A7DE-4E9ACB54FF02}" type="pres">
      <dgm:prSet presAssocID="{2D10E652-4ADD-461D-A789-DC4039E95AAB}" presName="sibTrans" presStyleLbl="sibTrans2D1" presStyleIdx="0" presStyleCnt="0"/>
      <dgm:spPr/>
    </dgm:pt>
    <dgm:pt modelId="{BABC08A1-1F6C-44A4-9617-D7717F0FF058}" type="pres">
      <dgm:prSet presAssocID="{87A9CEAE-C231-43C1-90BF-198113A7681E}" presName="compNode" presStyleCnt="0"/>
      <dgm:spPr/>
    </dgm:pt>
    <dgm:pt modelId="{92C6C097-7A41-47BE-99CE-48A59F8AD59E}" type="pres">
      <dgm:prSet presAssocID="{87A9CEAE-C231-43C1-90BF-198113A7681E}" presName="node" presStyleLbl="node1" presStyleIdx="1" presStyleCnt="4">
        <dgm:presLayoutVars>
          <dgm:bulletEnabled val="1"/>
        </dgm:presLayoutVars>
      </dgm:prSet>
      <dgm:spPr/>
    </dgm:pt>
    <dgm:pt modelId="{7E285F97-EE28-4A5B-A20F-4879C66ABB0B}" type="pres">
      <dgm:prSet presAssocID="{87A9CEAE-C231-43C1-90BF-198113A7681E}" presName="invisiNode" presStyleLbl="node1" presStyleIdx="1" presStyleCnt="4"/>
      <dgm:spPr/>
    </dgm:pt>
    <dgm:pt modelId="{F500CFE6-F102-4DF1-BFD3-72395774833F}" type="pres">
      <dgm:prSet presAssocID="{87A9CEAE-C231-43C1-90BF-198113A7681E}" presName="imagNode" presStyleLbl="fgImgPlace1" presStyleIdx="1" presStyleCnt="4"/>
      <dgm:spPr/>
    </dgm:pt>
    <dgm:pt modelId="{A1DCCB1D-DA39-49B6-BB76-A3E262A50DB9}" type="pres">
      <dgm:prSet presAssocID="{7B2A2C14-B8FA-4E42-94C2-DCC695E7E0E8}" presName="sibTrans" presStyleLbl="sibTrans2D1" presStyleIdx="0" presStyleCnt="0"/>
      <dgm:spPr/>
    </dgm:pt>
    <dgm:pt modelId="{691EB3D3-9E53-468E-BAC5-EDD9AED84785}" type="pres">
      <dgm:prSet presAssocID="{55C7776E-3183-4082-A88C-3427C4C50EDB}" presName="compNode" presStyleCnt="0"/>
      <dgm:spPr/>
    </dgm:pt>
    <dgm:pt modelId="{CD9B7402-806B-481C-AEA6-468E430F654E}" type="pres">
      <dgm:prSet presAssocID="{55C7776E-3183-4082-A88C-3427C4C50EDB}" presName="node" presStyleLbl="node1" presStyleIdx="2" presStyleCnt="4">
        <dgm:presLayoutVars>
          <dgm:bulletEnabled val="1"/>
        </dgm:presLayoutVars>
      </dgm:prSet>
      <dgm:spPr/>
    </dgm:pt>
    <dgm:pt modelId="{90A68BF2-52A6-404B-A51D-CC31D9141A71}" type="pres">
      <dgm:prSet presAssocID="{55C7776E-3183-4082-A88C-3427C4C50EDB}" presName="invisiNode" presStyleLbl="node1" presStyleIdx="2" presStyleCnt="4"/>
      <dgm:spPr/>
    </dgm:pt>
    <dgm:pt modelId="{D43DFFF1-A8A4-4D30-9BDF-BB214F2E31D8}" type="pres">
      <dgm:prSet presAssocID="{55C7776E-3183-4082-A88C-3427C4C50EDB}" presName="imagNode" presStyleLbl="fgImgPlace1" presStyleIdx="2" presStyleCnt="4"/>
      <dgm:spPr/>
    </dgm:pt>
    <dgm:pt modelId="{07E72A94-157E-4798-ADD9-8571F741A1AA}" type="pres">
      <dgm:prSet presAssocID="{AED4E254-EC4F-4946-9ECA-49CEBEADCF08}" presName="sibTrans" presStyleLbl="sibTrans2D1" presStyleIdx="0" presStyleCnt="0"/>
      <dgm:spPr/>
    </dgm:pt>
    <dgm:pt modelId="{CBD66FE1-9E04-42C1-8B19-ED81E6003C7C}" type="pres">
      <dgm:prSet presAssocID="{419E4006-3633-40E7-ACDB-41674C687805}" presName="compNode" presStyleCnt="0"/>
      <dgm:spPr/>
    </dgm:pt>
    <dgm:pt modelId="{3D7BADC1-EB1A-4C21-85E5-EFCEA3598F1E}" type="pres">
      <dgm:prSet presAssocID="{419E4006-3633-40E7-ACDB-41674C687805}" presName="node" presStyleLbl="node1" presStyleIdx="3" presStyleCnt="4">
        <dgm:presLayoutVars>
          <dgm:bulletEnabled val="1"/>
        </dgm:presLayoutVars>
      </dgm:prSet>
      <dgm:spPr/>
    </dgm:pt>
    <dgm:pt modelId="{56B8B1E2-3C2F-404D-BDDC-3C73327084C6}" type="pres">
      <dgm:prSet presAssocID="{419E4006-3633-40E7-ACDB-41674C687805}" presName="invisiNode" presStyleLbl="node1" presStyleIdx="3" presStyleCnt="4"/>
      <dgm:spPr/>
    </dgm:pt>
    <dgm:pt modelId="{75CF3C56-B655-4EBB-9801-FC08A8368F00}" type="pres">
      <dgm:prSet presAssocID="{419E4006-3633-40E7-ACDB-41674C687805}" presName="imagNode" presStyleLbl="fgImgPlace1" presStyleIdx="3" presStyleCnt="4"/>
      <dgm:spPr/>
    </dgm:pt>
  </dgm:ptLst>
  <dgm:cxnLst>
    <dgm:cxn modelId="{C4B0F72B-1FE9-4927-B2D9-AA31626BDF58}" type="presOf" srcId="{3E3B311E-1A1E-4A2C-BFCD-186A61BE84DF}" destId="{D925056F-5ECB-4034-AFF2-CB222AA9CB47}" srcOrd="0" destOrd="0" presId="urn:microsoft.com/office/officeart/2005/8/layout/pList2"/>
    <dgm:cxn modelId="{7EEC5E39-651E-4B83-B85F-A2A294ED1FD0}" type="presOf" srcId="{2D10E652-4ADD-461D-A789-DC4039E95AAB}" destId="{E89645B5-DAA4-4856-A7DE-4E9ACB54FF02}" srcOrd="0" destOrd="0" presId="urn:microsoft.com/office/officeart/2005/8/layout/pList2"/>
    <dgm:cxn modelId="{9FC1573F-FF71-410C-AEBC-A644B2C42A8D}" type="presOf" srcId="{AED4E254-EC4F-4946-9ECA-49CEBEADCF08}" destId="{07E72A94-157E-4798-ADD9-8571F741A1AA}" srcOrd="0" destOrd="0" presId="urn:microsoft.com/office/officeart/2005/8/layout/pList2"/>
    <dgm:cxn modelId="{95076F55-CDC8-457E-AB19-09A8E6A87545}" type="presOf" srcId="{87A9CEAE-C231-43C1-90BF-198113A7681E}" destId="{92C6C097-7A41-47BE-99CE-48A59F8AD59E}" srcOrd="0" destOrd="0" presId="urn:microsoft.com/office/officeart/2005/8/layout/pList2"/>
    <dgm:cxn modelId="{3FFBFD71-E702-468E-B01F-ED65DE62B5F8}" type="presOf" srcId="{55C7776E-3183-4082-A88C-3427C4C50EDB}" destId="{CD9B7402-806B-481C-AEA6-468E430F654E}" srcOrd="0" destOrd="0" presId="urn:microsoft.com/office/officeart/2005/8/layout/pList2"/>
    <dgm:cxn modelId="{DF974285-8351-4AB8-92B6-CAE965B38DE9}" srcId="{3E3B311E-1A1E-4A2C-BFCD-186A61BE84DF}" destId="{419E4006-3633-40E7-ACDB-41674C687805}" srcOrd="3" destOrd="0" parTransId="{25C5D8A6-7DB7-4DEB-B1B8-ABA1602A4F89}" sibTransId="{6878F1E2-C5E9-444C-AD88-5E25906E2FAB}"/>
    <dgm:cxn modelId="{8A34688C-AF88-4F68-A350-5884092EE87C}" srcId="{3E3B311E-1A1E-4A2C-BFCD-186A61BE84DF}" destId="{55C7776E-3183-4082-A88C-3427C4C50EDB}" srcOrd="2" destOrd="0" parTransId="{8E13659C-8FB7-404A-A9D5-B1D6ADBA09FC}" sibTransId="{AED4E254-EC4F-4946-9ECA-49CEBEADCF08}"/>
    <dgm:cxn modelId="{2074BF94-6923-4CDE-8989-B9E2243DDB3D}" srcId="{3E3B311E-1A1E-4A2C-BFCD-186A61BE84DF}" destId="{87A9CEAE-C231-43C1-90BF-198113A7681E}" srcOrd="1" destOrd="0" parTransId="{362B9C7B-E866-486F-9072-E2AA09D63B92}" sibTransId="{7B2A2C14-B8FA-4E42-94C2-DCC695E7E0E8}"/>
    <dgm:cxn modelId="{B50E0E98-87BF-404F-AB47-80340149DD93}" type="presOf" srcId="{7B2A2C14-B8FA-4E42-94C2-DCC695E7E0E8}" destId="{A1DCCB1D-DA39-49B6-BB76-A3E262A50DB9}" srcOrd="0" destOrd="0" presId="urn:microsoft.com/office/officeart/2005/8/layout/pList2"/>
    <dgm:cxn modelId="{E05C5A9F-5EEE-4B62-8097-4B1FF8652897}" srcId="{3E3B311E-1A1E-4A2C-BFCD-186A61BE84DF}" destId="{515D7AFF-E880-446E-A555-6DF68806B844}" srcOrd="0" destOrd="0" parTransId="{B0312C57-9018-4C9D-B631-876BD5CDD204}" sibTransId="{2D10E652-4ADD-461D-A789-DC4039E95AAB}"/>
    <dgm:cxn modelId="{018B52B5-7FEF-4ED2-B6D7-C5FEA1F0F46B}" type="presOf" srcId="{419E4006-3633-40E7-ACDB-41674C687805}" destId="{3D7BADC1-EB1A-4C21-85E5-EFCEA3598F1E}" srcOrd="0" destOrd="0" presId="urn:microsoft.com/office/officeart/2005/8/layout/pList2"/>
    <dgm:cxn modelId="{9A0E5EC4-233B-4D98-A732-46961D4359ED}" type="presOf" srcId="{515D7AFF-E880-446E-A555-6DF68806B844}" destId="{805C4BFE-138C-45B0-AA43-BFF139B03B8B}" srcOrd="0" destOrd="0" presId="urn:microsoft.com/office/officeart/2005/8/layout/pList2"/>
    <dgm:cxn modelId="{3671545A-B907-48BD-8CD1-9B4248AC3936}" type="presParOf" srcId="{D925056F-5ECB-4034-AFF2-CB222AA9CB47}" destId="{682061A4-0538-4BA9-949F-9C29BEE85435}" srcOrd="0" destOrd="0" presId="urn:microsoft.com/office/officeart/2005/8/layout/pList2"/>
    <dgm:cxn modelId="{C14619BD-1B72-40B9-8EBD-07C6A47B2C6E}" type="presParOf" srcId="{D925056F-5ECB-4034-AFF2-CB222AA9CB47}" destId="{1F17114F-2085-4AA0-AD3E-AEB30F757B52}" srcOrd="1" destOrd="0" presId="urn:microsoft.com/office/officeart/2005/8/layout/pList2"/>
    <dgm:cxn modelId="{4E62B2CB-8522-47CD-943E-817370C796D4}" type="presParOf" srcId="{1F17114F-2085-4AA0-AD3E-AEB30F757B52}" destId="{C4623EF1-57C0-4244-AB00-856064EE2C35}" srcOrd="0" destOrd="0" presId="urn:microsoft.com/office/officeart/2005/8/layout/pList2"/>
    <dgm:cxn modelId="{51D3A6E0-9166-43E9-9AD5-29A14575828C}" type="presParOf" srcId="{C4623EF1-57C0-4244-AB00-856064EE2C35}" destId="{805C4BFE-138C-45B0-AA43-BFF139B03B8B}" srcOrd="0" destOrd="0" presId="urn:microsoft.com/office/officeart/2005/8/layout/pList2"/>
    <dgm:cxn modelId="{56DF3BC3-FD71-4E2B-BDFA-92BCC78258CF}" type="presParOf" srcId="{C4623EF1-57C0-4244-AB00-856064EE2C35}" destId="{2A90EC06-1986-4AA3-93E2-553939E453E5}" srcOrd="1" destOrd="0" presId="urn:microsoft.com/office/officeart/2005/8/layout/pList2"/>
    <dgm:cxn modelId="{C7595318-1CBF-46CB-88EC-F8B4F9AEB7EA}" type="presParOf" srcId="{C4623EF1-57C0-4244-AB00-856064EE2C35}" destId="{7A83C2B9-7080-43BC-8A57-19186C976AA2}" srcOrd="2" destOrd="0" presId="urn:microsoft.com/office/officeart/2005/8/layout/pList2"/>
    <dgm:cxn modelId="{95787B23-5B49-49BA-88D4-313DC265AC08}" type="presParOf" srcId="{1F17114F-2085-4AA0-AD3E-AEB30F757B52}" destId="{E89645B5-DAA4-4856-A7DE-4E9ACB54FF02}" srcOrd="1" destOrd="0" presId="urn:microsoft.com/office/officeart/2005/8/layout/pList2"/>
    <dgm:cxn modelId="{7F971046-C3B9-49DF-AD99-C5E1DCC12D0A}" type="presParOf" srcId="{1F17114F-2085-4AA0-AD3E-AEB30F757B52}" destId="{BABC08A1-1F6C-44A4-9617-D7717F0FF058}" srcOrd="2" destOrd="0" presId="urn:microsoft.com/office/officeart/2005/8/layout/pList2"/>
    <dgm:cxn modelId="{047D66B7-F258-41CA-9D0A-AB6A708FC17E}" type="presParOf" srcId="{BABC08A1-1F6C-44A4-9617-D7717F0FF058}" destId="{92C6C097-7A41-47BE-99CE-48A59F8AD59E}" srcOrd="0" destOrd="0" presId="urn:microsoft.com/office/officeart/2005/8/layout/pList2"/>
    <dgm:cxn modelId="{889B53E5-6C79-4562-8D5E-CE22DA4EDB2F}" type="presParOf" srcId="{BABC08A1-1F6C-44A4-9617-D7717F0FF058}" destId="{7E285F97-EE28-4A5B-A20F-4879C66ABB0B}" srcOrd="1" destOrd="0" presId="urn:microsoft.com/office/officeart/2005/8/layout/pList2"/>
    <dgm:cxn modelId="{8C9B455B-8287-47D2-8CF4-A291E27C24BB}" type="presParOf" srcId="{BABC08A1-1F6C-44A4-9617-D7717F0FF058}" destId="{F500CFE6-F102-4DF1-BFD3-72395774833F}" srcOrd="2" destOrd="0" presId="urn:microsoft.com/office/officeart/2005/8/layout/pList2"/>
    <dgm:cxn modelId="{45034677-F1DC-4105-8279-5247ECACD49A}" type="presParOf" srcId="{1F17114F-2085-4AA0-AD3E-AEB30F757B52}" destId="{A1DCCB1D-DA39-49B6-BB76-A3E262A50DB9}" srcOrd="3" destOrd="0" presId="urn:microsoft.com/office/officeart/2005/8/layout/pList2"/>
    <dgm:cxn modelId="{66F1730A-7E66-4800-B9C7-9E50D7F24509}" type="presParOf" srcId="{1F17114F-2085-4AA0-AD3E-AEB30F757B52}" destId="{691EB3D3-9E53-468E-BAC5-EDD9AED84785}" srcOrd="4" destOrd="0" presId="urn:microsoft.com/office/officeart/2005/8/layout/pList2"/>
    <dgm:cxn modelId="{8AC6E125-7237-495C-9EE6-00DD8C1F3C7C}" type="presParOf" srcId="{691EB3D3-9E53-468E-BAC5-EDD9AED84785}" destId="{CD9B7402-806B-481C-AEA6-468E430F654E}" srcOrd="0" destOrd="0" presId="urn:microsoft.com/office/officeart/2005/8/layout/pList2"/>
    <dgm:cxn modelId="{EC973254-6D25-4A65-BCA8-0F1863AC571B}" type="presParOf" srcId="{691EB3D3-9E53-468E-BAC5-EDD9AED84785}" destId="{90A68BF2-52A6-404B-A51D-CC31D9141A71}" srcOrd="1" destOrd="0" presId="urn:microsoft.com/office/officeart/2005/8/layout/pList2"/>
    <dgm:cxn modelId="{B7D75AE6-6FD1-415D-B5B4-F0AC174B9F5A}" type="presParOf" srcId="{691EB3D3-9E53-468E-BAC5-EDD9AED84785}" destId="{D43DFFF1-A8A4-4D30-9BDF-BB214F2E31D8}" srcOrd="2" destOrd="0" presId="urn:microsoft.com/office/officeart/2005/8/layout/pList2"/>
    <dgm:cxn modelId="{E2F4B6A9-9C3A-4407-88E1-9F89CE526CAF}" type="presParOf" srcId="{1F17114F-2085-4AA0-AD3E-AEB30F757B52}" destId="{07E72A94-157E-4798-ADD9-8571F741A1AA}" srcOrd="5" destOrd="0" presId="urn:microsoft.com/office/officeart/2005/8/layout/pList2"/>
    <dgm:cxn modelId="{FBE88C93-B062-48BC-BE75-BCA2C008F666}" type="presParOf" srcId="{1F17114F-2085-4AA0-AD3E-AEB30F757B52}" destId="{CBD66FE1-9E04-42C1-8B19-ED81E6003C7C}" srcOrd="6" destOrd="0" presId="urn:microsoft.com/office/officeart/2005/8/layout/pList2"/>
    <dgm:cxn modelId="{1D34A98A-0DB6-4437-BCD4-5756B1362432}" type="presParOf" srcId="{CBD66FE1-9E04-42C1-8B19-ED81E6003C7C}" destId="{3D7BADC1-EB1A-4C21-85E5-EFCEA3598F1E}" srcOrd="0" destOrd="0" presId="urn:microsoft.com/office/officeart/2005/8/layout/pList2"/>
    <dgm:cxn modelId="{6013ECAC-E3C6-4655-8FA9-A50C3930D398}" type="presParOf" srcId="{CBD66FE1-9E04-42C1-8B19-ED81E6003C7C}" destId="{56B8B1E2-3C2F-404D-BDDC-3C73327084C6}" srcOrd="1" destOrd="0" presId="urn:microsoft.com/office/officeart/2005/8/layout/pList2"/>
    <dgm:cxn modelId="{400BDEA6-F6AD-4775-93E8-B70D3492CCA7}" type="presParOf" srcId="{CBD66FE1-9E04-42C1-8B19-ED81E6003C7C}" destId="{75CF3C56-B655-4EBB-9801-FC08A8368F0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61A4-0538-4BA9-949F-9C29BEE85435}">
      <dsp:nvSpPr>
        <dsp:cNvPr id="0" name=""/>
        <dsp:cNvSpPr/>
      </dsp:nvSpPr>
      <dsp:spPr>
        <a:xfrm>
          <a:off x="0" y="0"/>
          <a:ext cx="7620000" cy="78478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3C2B9-7080-43BC-8A57-19186C976AA2}">
      <dsp:nvSpPr>
        <dsp:cNvPr id="0" name=""/>
        <dsp:cNvSpPr/>
      </dsp:nvSpPr>
      <dsp:spPr>
        <a:xfrm>
          <a:off x="230698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C4BFE-138C-45B0-AA43-BFF139B03B8B}">
      <dsp:nvSpPr>
        <dsp:cNvPr id="0" name=""/>
        <dsp:cNvSpPr/>
      </dsp:nvSpPr>
      <dsp:spPr>
        <a:xfrm rot="10800000">
          <a:off x="230698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Intro</a:t>
          </a:r>
          <a:endParaRPr lang="en-US" sz="2500" kern="1200" dirty="0"/>
        </a:p>
      </dsp:txBody>
      <dsp:txXfrm rot="10800000">
        <a:off x="260196" y="784785"/>
        <a:ext cx="1605795" cy="929684"/>
      </dsp:txXfrm>
    </dsp:sp>
    <dsp:sp modelId="{F500CFE6-F102-4DF1-BFD3-72395774833F}">
      <dsp:nvSpPr>
        <dsp:cNvPr id="0" name=""/>
        <dsp:cNvSpPr/>
      </dsp:nvSpPr>
      <dsp:spPr>
        <a:xfrm>
          <a:off x="2061969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6C097-7A41-47BE-99CE-48A59F8AD59E}">
      <dsp:nvSpPr>
        <dsp:cNvPr id="0" name=""/>
        <dsp:cNvSpPr/>
      </dsp:nvSpPr>
      <dsp:spPr>
        <a:xfrm rot="10800000">
          <a:off x="2061969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Stimulus</a:t>
          </a:r>
          <a:endParaRPr lang="en-US" sz="2500" kern="1200" dirty="0"/>
        </a:p>
      </dsp:txBody>
      <dsp:txXfrm rot="10800000">
        <a:off x="2091467" y="784785"/>
        <a:ext cx="1605795" cy="929684"/>
      </dsp:txXfrm>
    </dsp:sp>
    <dsp:sp modelId="{D43DFFF1-A8A4-4D30-9BDF-BB214F2E31D8}">
      <dsp:nvSpPr>
        <dsp:cNvPr id="0" name=""/>
        <dsp:cNvSpPr/>
      </dsp:nvSpPr>
      <dsp:spPr>
        <a:xfrm>
          <a:off x="3893239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B7402-806B-481C-AEA6-468E430F654E}">
      <dsp:nvSpPr>
        <dsp:cNvPr id="0" name=""/>
        <dsp:cNvSpPr/>
      </dsp:nvSpPr>
      <dsp:spPr>
        <a:xfrm rot="10800000">
          <a:off x="3893239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Rating</a:t>
          </a:r>
          <a:endParaRPr lang="en-US" sz="2500" kern="1200" dirty="0"/>
        </a:p>
      </dsp:txBody>
      <dsp:txXfrm rot="10800000">
        <a:off x="3922737" y="784785"/>
        <a:ext cx="1605795" cy="929684"/>
      </dsp:txXfrm>
    </dsp:sp>
    <dsp:sp modelId="{75CF3C56-B655-4EBB-9801-FC08A8368F00}">
      <dsp:nvSpPr>
        <dsp:cNvPr id="0" name=""/>
        <dsp:cNvSpPr/>
      </dsp:nvSpPr>
      <dsp:spPr>
        <a:xfrm>
          <a:off x="5724510" y="104638"/>
          <a:ext cx="1664791" cy="575509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BADC1-EB1A-4C21-85E5-EFCEA3598F1E}">
      <dsp:nvSpPr>
        <dsp:cNvPr id="0" name=""/>
        <dsp:cNvSpPr/>
      </dsp:nvSpPr>
      <dsp:spPr>
        <a:xfrm rot="10800000">
          <a:off x="5724510" y="784785"/>
          <a:ext cx="1664791" cy="95918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Post</a:t>
          </a:r>
          <a:endParaRPr lang="en-US" sz="2500" kern="1200" dirty="0"/>
        </a:p>
      </dsp:txBody>
      <dsp:txXfrm rot="10800000">
        <a:off x="5754008" y="784785"/>
        <a:ext cx="1605795" cy="929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B577-D0CA-43C1-A120-D55EFB6A42EF}" type="datetimeFigureOut">
              <a:rPr lang="de-DE" smtClean="0"/>
              <a:t>09.03.20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2CFCE-0A54-4B64-860E-11FEFCD1D2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29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 alt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BD138FF-42D2-44B3-895E-60BA0A7E592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4912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42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7844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9448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8113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3821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9277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1922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893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6991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49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811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333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266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453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094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4766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929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164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11" Type="http://schemas.openxmlformats.org/officeDocument/2006/relationships/image" Target="../media/image5.jpeg"/><Relationship Id="rId5" Type="http://schemas.openxmlformats.org/officeDocument/2006/relationships/tags" Target="../tags/tag10.xml"/><Relationship Id="rId10" Type="http://schemas.openxmlformats.org/officeDocument/2006/relationships/image" Target="../media/image3.png"/><Relationship Id="rId4" Type="http://schemas.openxmlformats.org/officeDocument/2006/relationships/tags" Target="../tags/tag9.xml"/><Relationship Id="rId9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Master title style</a:t>
            </a:r>
            <a:endParaRPr lang="de-DE" altLang="de-DE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Master subtitle style</a:t>
            </a:r>
            <a:endParaRPr lang="de-DE" altLang="de-DE" noProof="0" dirty="0"/>
          </a:p>
        </p:txBody>
      </p:sp>
      <p:sp>
        <p:nvSpPr>
          <p:cNvPr id="4104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9750" y="6453336"/>
            <a:ext cx="8061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4110" name="Rectangle 14" hidden="1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"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3" name="Picture 17" descr="TU_130227_PPT_Bild-Aussich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604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4B4B3F-B16B-4D83-82BF-EB2E3D48E4F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394" y="-392823"/>
            <a:ext cx="4536504" cy="2741703"/>
          </a:xfrm>
          <a:prstGeom prst="rect">
            <a:avLst/>
          </a:prstGeom>
        </p:spPr>
      </p:pic>
      <p:pic>
        <p:nvPicPr>
          <p:cNvPr id="16" name="Picture 9" descr="TU_Logo_lang_RGB_rot_PPT-1">
            <a:extLst>
              <a:ext uri="{FF2B5EF4-FFF2-40B4-BE49-F238E27FC236}">
                <a16:creationId xmlns:a16="http://schemas.microsoft.com/office/drawing/2014/main" id="{59B9D509-6351-4EAB-8E51-769FD59AA494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4E4F81AD-D352-4D46-8C65-A9B40EB28BC6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276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17675"/>
            <a:ext cx="2014537" cy="4273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717675"/>
            <a:ext cx="5894388" cy="4273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40E5028-4147-4069-A393-D60EA60F67B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930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99A9F41-36D9-4064-90C9-A821A7F2FEA7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325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C1EADBD-3B2B-48D1-B728-A097A172F58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258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349500"/>
            <a:ext cx="3954463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3954462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A1B970CE-AD22-4479-B99C-FF033808CD1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632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169EBD6A-F394-4BEC-92C2-930DA6016D02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576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7B22793-6EA3-45B4-8F70-249A2EA874EA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640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F4DD0113-82E7-4B6A-91B8-BA1CA61780CA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091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30A849E1-2388-4296-BBFE-5180174B7A7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12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CDCBBCF-5E40-4CEB-87B6-D7B81ABBB2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702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539750" y="1717675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539750" y="2349500"/>
            <a:ext cx="80613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 </a:t>
            </a:r>
            <a:r>
              <a:rPr lang="de-DE" altLang="de-DE" dirty="0" err="1"/>
              <a:t>durck</a:t>
            </a:r>
            <a:r>
              <a:rPr lang="de-DE" altLang="de-DE" dirty="0"/>
              <a:t> Klicken hinzufügen</a:t>
            </a:r>
          </a:p>
          <a:p>
            <a:pPr lvl="1"/>
            <a:r>
              <a:rPr lang="de-DE" altLang="de-DE" dirty="0" err="1"/>
              <a:t>Xxx</a:t>
            </a:r>
            <a:endParaRPr lang="de-DE" altLang="de-DE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Towards the Impact of Spatial and Temporal Video Quality on Gaming Quality of Experience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S. Schmidt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altLang="de-DE" dirty="0"/>
              <a:t>Seite </a:t>
            </a:r>
            <a:fld id="{22F6D8F5-4117-41EA-9FC1-1A5128E02D66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graphicFrame>
        <p:nvGraphicFramePr>
          <p:cNvPr id="1042" name="Rectangle 18" hidden="1"/>
          <p:cNvGraphicFramePr>
            <a:graphicFrameLocks/>
          </p:cNvGraphicFramePr>
          <p:nvPr>
            <p:custDataLst>
              <p:tags r:id="rId1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r:id="rId19" imgW="0" imgH="0" progId="TCLayout.ActiveDocument.1">
                  <p:embed/>
                </p:oleObj>
              </mc:Choice>
              <mc:Fallback>
                <p:oleObj r:id="rId19" imgW="0" imgH="0" progId="TCLayout.ActiveDocument.1">
                  <p:embed/>
                  <p:pic>
                    <p:nvPicPr>
                      <p:cNvPr id="0" name="Rectangle 1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7" name="Picture 23" descr="TU_130227_PPT_Bild-Aussicht_Streife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C09ACBC-A271-4DC6-9645-6B85868BCC9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9" y="539750"/>
            <a:ext cx="1038855" cy="762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ABB486-D4C9-4825-B904-7B1B8AF47A01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6" y="5714919"/>
            <a:ext cx="2427362" cy="14670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tags" Target="../tags/tag37.xml"/><Relationship Id="rId39" Type="http://schemas.openxmlformats.org/officeDocument/2006/relationships/tags" Target="../tags/tag50.xml"/><Relationship Id="rId21" Type="http://schemas.openxmlformats.org/officeDocument/2006/relationships/tags" Target="../tags/tag32.xml"/><Relationship Id="rId34" Type="http://schemas.openxmlformats.org/officeDocument/2006/relationships/tags" Target="../tags/tag45.xml"/><Relationship Id="rId42" Type="http://schemas.openxmlformats.org/officeDocument/2006/relationships/tags" Target="../tags/tag53.xml"/><Relationship Id="rId47" Type="http://schemas.openxmlformats.org/officeDocument/2006/relationships/tags" Target="../tags/tag58.xml"/><Relationship Id="rId50" Type="http://schemas.openxmlformats.org/officeDocument/2006/relationships/tags" Target="../tags/tag61.xml"/><Relationship Id="rId55" Type="http://schemas.openxmlformats.org/officeDocument/2006/relationships/tags" Target="../tags/tag66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9" Type="http://schemas.openxmlformats.org/officeDocument/2006/relationships/tags" Target="../tags/tag40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32" Type="http://schemas.openxmlformats.org/officeDocument/2006/relationships/tags" Target="../tags/tag43.xml"/><Relationship Id="rId37" Type="http://schemas.openxmlformats.org/officeDocument/2006/relationships/tags" Target="../tags/tag48.xml"/><Relationship Id="rId40" Type="http://schemas.openxmlformats.org/officeDocument/2006/relationships/tags" Target="../tags/tag51.xml"/><Relationship Id="rId45" Type="http://schemas.openxmlformats.org/officeDocument/2006/relationships/tags" Target="../tags/tag56.xml"/><Relationship Id="rId53" Type="http://schemas.openxmlformats.org/officeDocument/2006/relationships/tags" Target="../tags/tag64.xml"/><Relationship Id="rId58" Type="http://schemas.openxmlformats.org/officeDocument/2006/relationships/tags" Target="../tags/tag69.xml"/><Relationship Id="rId5" Type="http://schemas.openxmlformats.org/officeDocument/2006/relationships/tags" Target="../tags/tag16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tags" Target="../tags/tag38.xml"/><Relationship Id="rId30" Type="http://schemas.openxmlformats.org/officeDocument/2006/relationships/tags" Target="../tags/tag41.xml"/><Relationship Id="rId35" Type="http://schemas.openxmlformats.org/officeDocument/2006/relationships/tags" Target="../tags/tag46.xml"/><Relationship Id="rId43" Type="http://schemas.openxmlformats.org/officeDocument/2006/relationships/tags" Target="../tags/tag54.xml"/><Relationship Id="rId48" Type="http://schemas.openxmlformats.org/officeDocument/2006/relationships/tags" Target="../tags/tag59.xml"/><Relationship Id="rId56" Type="http://schemas.openxmlformats.org/officeDocument/2006/relationships/tags" Target="../tags/tag67.xml"/><Relationship Id="rId8" Type="http://schemas.openxmlformats.org/officeDocument/2006/relationships/tags" Target="../tags/tag19.xml"/><Relationship Id="rId51" Type="http://schemas.openxmlformats.org/officeDocument/2006/relationships/tags" Target="../tags/tag62.xml"/><Relationship Id="rId3" Type="http://schemas.openxmlformats.org/officeDocument/2006/relationships/tags" Target="../tags/tag14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33" Type="http://schemas.openxmlformats.org/officeDocument/2006/relationships/tags" Target="../tags/tag44.xml"/><Relationship Id="rId38" Type="http://schemas.openxmlformats.org/officeDocument/2006/relationships/tags" Target="../tags/tag49.xml"/><Relationship Id="rId46" Type="http://schemas.openxmlformats.org/officeDocument/2006/relationships/tags" Target="../tags/tag57.xml"/><Relationship Id="rId59" Type="http://schemas.openxmlformats.org/officeDocument/2006/relationships/tags" Target="../tags/tag70.xml"/><Relationship Id="rId20" Type="http://schemas.openxmlformats.org/officeDocument/2006/relationships/tags" Target="../tags/tag31.xml"/><Relationship Id="rId41" Type="http://schemas.openxmlformats.org/officeDocument/2006/relationships/tags" Target="../tags/tag52.xml"/><Relationship Id="rId54" Type="http://schemas.openxmlformats.org/officeDocument/2006/relationships/tags" Target="../tags/tag65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tags" Target="../tags/tag39.xml"/><Relationship Id="rId36" Type="http://schemas.openxmlformats.org/officeDocument/2006/relationships/tags" Target="../tags/tag47.xml"/><Relationship Id="rId49" Type="http://schemas.openxmlformats.org/officeDocument/2006/relationships/tags" Target="../tags/tag60.xml"/><Relationship Id="rId57" Type="http://schemas.openxmlformats.org/officeDocument/2006/relationships/tags" Target="../tags/tag68.xml"/><Relationship Id="rId10" Type="http://schemas.openxmlformats.org/officeDocument/2006/relationships/tags" Target="../tags/tag21.xml"/><Relationship Id="rId31" Type="http://schemas.openxmlformats.org/officeDocument/2006/relationships/tags" Target="../tags/tag42.xml"/><Relationship Id="rId44" Type="http://schemas.openxmlformats.org/officeDocument/2006/relationships/tags" Target="../tags/tag55.xml"/><Relationship Id="rId52" Type="http://schemas.openxmlformats.org/officeDocument/2006/relationships/tags" Target="../tags/tag63.xml"/><Relationship Id="rId60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609806"/>
            <a:ext cx="8042279" cy="979435"/>
          </a:xfrm>
        </p:spPr>
        <p:txBody>
          <a:bodyPr/>
          <a:lstStyle/>
          <a:p>
            <a:pPr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2"/>
                </a:solidFill>
              </a:rPr>
              <a:t>Updates on the ITU-T </a:t>
            </a:r>
            <a:r>
              <a:rPr lang="en-DE" sz="2800" dirty="0">
                <a:solidFill>
                  <a:schemeClr val="tx2"/>
                </a:solidFill>
              </a:rPr>
              <a:t>A</a:t>
            </a:r>
            <a:r>
              <a:rPr lang="en-US" sz="2800" dirty="0" err="1">
                <a:solidFill>
                  <a:schemeClr val="tx2"/>
                </a:solidFill>
              </a:rPr>
              <a:t>ctivities</a:t>
            </a:r>
            <a:br>
              <a:rPr lang="en-DE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with </a:t>
            </a:r>
            <a:r>
              <a:rPr lang="en-DE" sz="2800" dirty="0">
                <a:solidFill>
                  <a:schemeClr val="tx2"/>
                </a:solidFill>
              </a:rPr>
              <a:t>R</a:t>
            </a:r>
            <a:r>
              <a:rPr lang="en-US" sz="2800" dirty="0" err="1">
                <a:solidFill>
                  <a:schemeClr val="tx2"/>
                </a:solidFill>
              </a:rPr>
              <a:t>espect</a:t>
            </a:r>
            <a:r>
              <a:rPr lang="en-US" sz="2800" dirty="0">
                <a:solidFill>
                  <a:schemeClr val="tx2"/>
                </a:solidFill>
              </a:rPr>
              <a:t> to </a:t>
            </a:r>
            <a:r>
              <a:rPr lang="en-DE" sz="2800" dirty="0">
                <a:solidFill>
                  <a:schemeClr val="tx2"/>
                </a:solidFill>
              </a:rPr>
              <a:t>G</a:t>
            </a:r>
            <a:r>
              <a:rPr lang="en-US" sz="2800" dirty="0" err="1">
                <a:solidFill>
                  <a:schemeClr val="tx2"/>
                </a:solidFill>
              </a:rPr>
              <a:t>aming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DE" sz="2800" dirty="0">
                <a:solidFill>
                  <a:schemeClr val="tx2"/>
                </a:solidFill>
              </a:rPr>
              <a:t>Q</a:t>
            </a:r>
            <a:r>
              <a:rPr lang="en-US" sz="2800" dirty="0" err="1">
                <a:solidFill>
                  <a:schemeClr val="tx2"/>
                </a:solidFill>
              </a:rPr>
              <a:t>uality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DE" sz="2800" dirty="0">
                <a:solidFill>
                  <a:schemeClr val="tx2"/>
                </a:solidFill>
              </a:rPr>
              <a:t>A</a:t>
            </a:r>
            <a:r>
              <a:rPr lang="en-US" sz="2800" dirty="0" err="1">
                <a:solidFill>
                  <a:schemeClr val="tx2"/>
                </a:solidFill>
              </a:rPr>
              <a:t>ssessment</a:t>
            </a:r>
            <a:endParaRPr lang="en-US" altLang="de-DE" sz="2800" dirty="0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5589240"/>
            <a:ext cx="8061325" cy="816698"/>
          </a:xfrm>
        </p:spPr>
        <p:txBody>
          <a:bodyPr anchor="t"/>
          <a:lstStyle/>
          <a:p>
            <a:pPr algn="ctr"/>
            <a:r>
              <a:rPr lang="de-DE" altLang="de-DE" dirty="0"/>
              <a:t>Steven Schmidt</a:t>
            </a:r>
            <a:endParaRPr lang="en-US" altLang="de-DE" dirty="0"/>
          </a:p>
          <a:p>
            <a:pPr algn="ctr"/>
            <a:r>
              <a:rPr lang="en-US" altLang="de-DE" dirty="0"/>
              <a:t>Quality and Usability Lab </a:t>
            </a:r>
            <a:r>
              <a:rPr lang="de-DE" altLang="de-DE" dirty="0"/>
              <a:t>– Berlin Institute </a:t>
            </a:r>
            <a:r>
              <a:rPr lang="de-DE" altLang="de-DE" dirty="0" err="1"/>
              <a:t>of</a:t>
            </a:r>
            <a:r>
              <a:rPr lang="de-DE" altLang="de-DE" dirty="0"/>
              <a:t> Technology</a:t>
            </a:r>
          </a:p>
          <a:p>
            <a:pPr algn="ctr"/>
            <a:r>
              <a:rPr lang="en-US" altLang="de-DE" dirty="0"/>
              <a:t>VQEG Meeting - </a:t>
            </a:r>
            <a:r>
              <a:rPr lang="en-DE" altLang="de-DE" dirty="0"/>
              <a:t>S</a:t>
            </a:r>
            <a:r>
              <a:rPr lang="en-US" altLang="de-DE" dirty="0"/>
              <a:t>e</a:t>
            </a:r>
            <a:r>
              <a:rPr lang="en-DE" altLang="de-DE" dirty="0"/>
              <a:t>a</a:t>
            </a:r>
            <a:r>
              <a:rPr lang="en-US" altLang="de-DE" dirty="0"/>
              <a:t>t</a:t>
            </a:r>
            <a:r>
              <a:rPr lang="en-DE" altLang="de-DE" dirty="0"/>
              <a:t>t</a:t>
            </a:r>
            <a:r>
              <a:rPr lang="en-US" altLang="de-DE" dirty="0"/>
              <a:t>l</a:t>
            </a:r>
            <a:r>
              <a:rPr lang="en-DE" altLang="de-DE" dirty="0"/>
              <a:t>e</a:t>
            </a:r>
            <a:r>
              <a:rPr lang="en-US" altLang="de-DE" dirty="0"/>
              <a:t>, </a:t>
            </a:r>
            <a:r>
              <a:rPr lang="en-DE" altLang="de-DE" dirty="0"/>
              <a:t>U</a:t>
            </a:r>
            <a:r>
              <a:rPr lang="en-US" altLang="de-DE" dirty="0"/>
              <a:t>S</a:t>
            </a:r>
            <a:r>
              <a:rPr lang="en-DE" altLang="de-DE" dirty="0"/>
              <a:t>A</a:t>
            </a:r>
            <a:r>
              <a:rPr lang="en-US" altLang="de-DE" dirty="0"/>
              <a:t>, </a:t>
            </a:r>
            <a:r>
              <a:rPr lang="en-DE" altLang="de-DE" dirty="0"/>
              <a:t>2020</a:t>
            </a:r>
            <a:endParaRPr lang="en-US" alt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10</a:t>
            </a:fld>
            <a:endParaRPr lang="de-DE" alt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DE" altLang="de-DE" b="1" dirty="0"/>
              <a:t>S</a:t>
            </a:r>
            <a:r>
              <a:rPr lang="en-US" altLang="de-DE" b="1" dirty="0"/>
              <a:t>u</a:t>
            </a:r>
            <a:r>
              <a:rPr lang="en-DE" altLang="de-DE" b="1" dirty="0"/>
              <a:t>b</a:t>
            </a:r>
            <a:r>
              <a:rPr lang="en-US" altLang="de-DE" b="1" dirty="0"/>
              <a:t>j</a:t>
            </a:r>
            <a:r>
              <a:rPr lang="en-DE" altLang="de-DE" b="1" dirty="0"/>
              <a:t>e</a:t>
            </a:r>
            <a:r>
              <a:rPr lang="en-US" altLang="de-DE" b="1" dirty="0"/>
              <a:t>c</a:t>
            </a:r>
            <a:r>
              <a:rPr lang="en-DE" altLang="de-DE" b="1" dirty="0"/>
              <a:t>t</a:t>
            </a:r>
            <a:r>
              <a:rPr lang="en-US" altLang="de-DE" b="1" dirty="0" err="1"/>
              <a:t>i</a:t>
            </a:r>
            <a:r>
              <a:rPr lang="en-DE" altLang="de-DE" b="1" dirty="0"/>
              <a:t>v</a:t>
            </a:r>
            <a:r>
              <a:rPr lang="en-US" altLang="de-DE" b="1" dirty="0"/>
              <a:t>e</a:t>
            </a:r>
            <a:r>
              <a:rPr lang="en-DE" altLang="de-DE" b="1" dirty="0"/>
              <a:t> </a:t>
            </a:r>
            <a:r>
              <a:rPr lang="en-US" altLang="de-DE" b="1" dirty="0"/>
              <a:t>T</a:t>
            </a:r>
            <a:r>
              <a:rPr lang="en-DE" altLang="de-DE" b="1" dirty="0"/>
              <a:t>e</a:t>
            </a:r>
            <a:r>
              <a:rPr lang="en-US" altLang="de-DE" b="1" dirty="0"/>
              <a:t>s</a:t>
            </a:r>
            <a:r>
              <a:rPr lang="en-DE" altLang="de-DE" b="1" dirty="0"/>
              <a:t>t </a:t>
            </a:r>
            <a:r>
              <a:rPr lang="en-US" altLang="de-DE" b="1" dirty="0"/>
              <a:t>Design</a:t>
            </a:r>
            <a:r>
              <a:rPr lang="en-DE" altLang="de-DE" b="1" dirty="0"/>
              <a:t> </a:t>
            </a:r>
            <a:r>
              <a:rPr lang="en-US" altLang="de-DE" b="1" dirty="0"/>
              <a:t>f</a:t>
            </a:r>
            <a:r>
              <a:rPr lang="en-DE" altLang="de-DE" b="1" dirty="0"/>
              <a:t>o</a:t>
            </a:r>
            <a:r>
              <a:rPr lang="en-US" altLang="de-DE" b="1" dirty="0"/>
              <a:t>r</a:t>
            </a:r>
            <a:r>
              <a:rPr lang="en-DE" altLang="de-DE" b="1" dirty="0"/>
              <a:t> </a:t>
            </a:r>
            <a:r>
              <a:rPr lang="en-US" altLang="de-DE" b="1" dirty="0" err="1"/>
              <a:t>i</a:t>
            </a:r>
            <a:r>
              <a:rPr lang="en-DE" altLang="de-DE" b="1" dirty="0"/>
              <a:t>n</a:t>
            </a:r>
            <a:r>
              <a:rPr lang="en-US" altLang="de-DE" b="1" dirty="0"/>
              <a:t>t</a:t>
            </a:r>
            <a:r>
              <a:rPr lang="en-DE" altLang="de-DE" b="1" dirty="0"/>
              <a:t>e</a:t>
            </a:r>
            <a:r>
              <a:rPr lang="en-US" altLang="de-DE" b="1" dirty="0"/>
              <a:t>r</a:t>
            </a:r>
            <a:r>
              <a:rPr lang="en-DE" altLang="de-DE" b="1" dirty="0"/>
              <a:t>a</a:t>
            </a:r>
            <a:r>
              <a:rPr lang="en-US" altLang="de-DE" b="1" dirty="0"/>
              <a:t>c</a:t>
            </a:r>
            <a:r>
              <a:rPr lang="en-DE" altLang="de-DE" b="1" dirty="0"/>
              <a:t>t</a:t>
            </a:r>
            <a:r>
              <a:rPr lang="en-US" altLang="de-DE" b="1" dirty="0" err="1"/>
              <a:t>i</a:t>
            </a:r>
            <a:r>
              <a:rPr lang="en-DE" altLang="de-DE" b="1" dirty="0"/>
              <a:t>v</a:t>
            </a:r>
            <a:r>
              <a:rPr lang="en-US" altLang="de-DE" b="1" dirty="0"/>
              <a:t>e</a:t>
            </a:r>
            <a:r>
              <a:rPr lang="en-DE" altLang="de-DE" b="1" dirty="0"/>
              <a:t> </a:t>
            </a:r>
            <a:r>
              <a:rPr lang="en-US" altLang="de-DE" b="1" dirty="0"/>
              <a:t>s</a:t>
            </a:r>
            <a:r>
              <a:rPr lang="en-DE" altLang="de-DE" b="1" dirty="0"/>
              <a:t>t</a:t>
            </a:r>
            <a:r>
              <a:rPr lang="en-US" altLang="de-DE" b="1" dirty="0"/>
              <a:t>u</a:t>
            </a:r>
            <a:r>
              <a:rPr lang="en-DE" altLang="de-DE" b="1" dirty="0"/>
              <a:t>d</a:t>
            </a:r>
            <a:r>
              <a:rPr lang="en-US" altLang="de-DE" b="1" dirty="0" err="1"/>
              <a:t>i</a:t>
            </a:r>
            <a:r>
              <a:rPr lang="en-DE" altLang="de-DE" b="1" dirty="0"/>
              <a:t>e</a:t>
            </a:r>
            <a:r>
              <a:rPr lang="en-US" altLang="de-DE" b="1" dirty="0"/>
              <a:t>s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B0237DD-B66A-4FDF-9395-3F10E25AEC78}"/>
              </a:ext>
            </a:extLst>
          </p:cNvPr>
          <p:cNvGraphicFramePr/>
          <p:nvPr/>
        </p:nvGraphicFramePr>
        <p:xfrm>
          <a:off x="762000" y="2477120"/>
          <a:ext cx="7620000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1C2B4C1A-16F0-4B7C-B6F3-F3DAAA3A616A}"/>
              </a:ext>
            </a:extLst>
          </p:cNvPr>
          <p:cNvSpPr txBox="1"/>
          <p:nvPr/>
        </p:nvSpPr>
        <p:spPr>
          <a:xfrm>
            <a:off x="1371344" y="26743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800"/>
              </a:spcAft>
            </a:pPr>
            <a:r>
              <a:rPr lang="de-DE" sz="1800" b="1" dirty="0"/>
              <a:t>15 min</a:t>
            </a:r>
            <a:endParaRPr lang="de-DE" sz="1600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782C3E0-9EEC-4AA1-82EF-A986CDBF6C49}"/>
              </a:ext>
            </a:extLst>
          </p:cNvPr>
          <p:cNvSpPr/>
          <p:nvPr/>
        </p:nvSpPr>
        <p:spPr>
          <a:xfrm>
            <a:off x="3175690" y="2662115"/>
            <a:ext cx="97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1.5 min</a:t>
            </a:r>
            <a:endParaRPr lang="en-US" sz="1800" b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2E286DC-185B-4E3C-B124-20DEFF62B089}"/>
              </a:ext>
            </a:extLst>
          </p:cNvPr>
          <p:cNvSpPr/>
          <p:nvPr/>
        </p:nvSpPr>
        <p:spPr>
          <a:xfrm>
            <a:off x="5107873" y="2662115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3 min</a:t>
            </a:r>
            <a:endParaRPr lang="en-US" sz="1800" b="1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F6D2AC2-9A26-4377-AF88-B541A0A5220B}"/>
              </a:ext>
            </a:extLst>
          </p:cNvPr>
          <p:cNvSpPr/>
          <p:nvPr/>
        </p:nvSpPr>
        <p:spPr>
          <a:xfrm>
            <a:off x="6857020" y="2662115"/>
            <a:ext cx="91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10 min</a:t>
            </a:r>
            <a:endParaRPr lang="en-US" sz="1800" b="1" dirty="0"/>
          </a:p>
        </p:txBody>
      </p:sp>
      <p:sp>
        <p:nvSpPr>
          <p:cNvPr id="9" name="Pfeil: nach oben gekrümmt 8">
            <a:extLst>
              <a:ext uri="{FF2B5EF4-FFF2-40B4-BE49-F238E27FC236}">
                <a16:creationId xmlns:a16="http://schemas.microsoft.com/office/drawing/2014/main" id="{18A25338-1E2A-4B0B-9717-FD3B459D73E0}"/>
              </a:ext>
            </a:extLst>
          </p:cNvPr>
          <p:cNvSpPr/>
          <p:nvPr/>
        </p:nvSpPr>
        <p:spPr bwMode="auto">
          <a:xfrm flipH="1">
            <a:off x="3647905" y="4355494"/>
            <a:ext cx="1620000" cy="396000"/>
          </a:xfrm>
          <a:prstGeom prst="curvedUpArrow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489067-791D-48EC-BB37-EBFECAECB927}"/>
              </a:ext>
            </a:extLst>
          </p:cNvPr>
          <p:cNvSpPr txBox="1"/>
          <p:nvPr/>
        </p:nvSpPr>
        <p:spPr>
          <a:xfrm>
            <a:off x="1875400" y="4406083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/>
              <a:t>1 </a:t>
            </a:r>
            <a:r>
              <a:rPr lang="de-DE" sz="1600" b="1" dirty="0" err="1"/>
              <a:t>reference</a:t>
            </a:r>
            <a:r>
              <a:rPr lang="de-DE" sz="1600" b="1" dirty="0"/>
              <a:t> </a:t>
            </a:r>
          </a:p>
          <a:p>
            <a:pPr algn="l"/>
            <a:r>
              <a:rPr lang="de-DE" sz="1600" b="1" dirty="0"/>
              <a:t>+ 3 </a:t>
            </a:r>
            <a:r>
              <a:rPr lang="de-DE" sz="1600" b="1" dirty="0" err="1"/>
              <a:t>framerates</a:t>
            </a:r>
            <a:endParaRPr lang="de-DE" sz="1600" b="1" dirty="0"/>
          </a:p>
          <a:p>
            <a:pPr algn="l"/>
            <a:r>
              <a:rPr lang="de-DE" sz="1600" b="1" dirty="0"/>
              <a:t>+ 5 </a:t>
            </a:r>
            <a:r>
              <a:rPr lang="de-DE" sz="1600" b="1" dirty="0" err="1"/>
              <a:t>frame</a:t>
            </a:r>
            <a:r>
              <a:rPr lang="de-DE" sz="1600" b="1" dirty="0"/>
              <a:t> </a:t>
            </a:r>
            <a:r>
              <a:rPr lang="de-DE" sz="1600" b="1" dirty="0" err="1"/>
              <a:t>loss</a:t>
            </a:r>
            <a:r>
              <a:rPr lang="de-DE" sz="1600" b="1" dirty="0"/>
              <a:t> </a:t>
            </a:r>
            <a:r>
              <a:rPr lang="de-DE" sz="1600" b="1" dirty="0" err="1"/>
              <a:t>rates</a:t>
            </a:r>
            <a:endParaRPr lang="de-DE" sz="1600" b="1" dirty="0"/>
          </a:p>
          <a:p>
            <a:pPr algn="l"/>
            <a:r>
              <a:rPr lang="de-DE" sz="1600" b="1" dirty="0"/>
              <a:t>+ 5 </a:t>
            </a:r>
            <a:r>
              <a:rPr lang="de-DE" sz="1600" b="1" dirty="0" err="1"/>
              <a:t>delays</a:t>
            </a:r>
            <a:r>
              <a:rPr lang="de-DE" sz="1600" b="1" dirty="0"/>
              <a:t> </a:t>
            </a:r>
          </a:p>
          <a:p>
            <a:pPr algn="l"/>
            <a:r>
              <a:rPr lang="de-DE" sz="1600" b="1" dirty="0"/>
              <a:t>+ 3 </a:t>
            </a:r>
            <a:r>
              <a:rPr lang="de-DE" sz="1600" b="1" dirty="0" err="1"/>
              <a:t>bitrates</a:t>
            </a:r>
            <a:r>
              <a:rPr lang="de-DE" sz="1600" b="1" dirty="0"/>
              <a:t> (</a:t>
            </a:r>
            <a:r>
              <a:rPr lang="de-DE" sz="1600" b="1" dirty="0" err="1"/>
              <a:t>comparison</a:t>
            </a:r>
            <a:r>
              <a:rPr lang="de-DE" sz="1600" b="1" dirty="0"/>
              <a:t>)</a:t>
            </a: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2F7713B0-872A-4B64-94A2-547575E3A795}"/>
              </a:ext>
            </a:extLst>
          </p:cNvPr>
          <p:cNvSpPr/>
          <p:nvPr/>
        </p:nvSpPr>
        <p:spPr bwMode="auto">
          <a:xfrm>
            <a:off x="1331915" y="5749520"/>
            <a:ext cx="301099" cy="3960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843A62D-AE48-46AF-AC49-BC144C310D97}"/>
              </a:ext>
            </a:extLst>
          </p:cNvPr>
          <p:cNvSpPr/>
          <p:nvPr/>
        </p:nvSpPr>
        <p:spPr>
          <a:xfrm>
            <a:off x="1875400" y="5761556"/>
            <a:ext cx="167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/>
              <a:t>17 </a:t>
            </a:r>
            <a:r>
              <a:rPr lang="de-DE" sz="1800" b="1" dirty="0" err="1"/>
              <a:t>conditions</a:t>
            </a:r>
            <a:endParaRPr lang="en-US" sz="1800" b="1" dirty="0"/>
          </a:p>
        </p:txBody>
      </p:sp>
      <p:sp>
        <p:nvSpPr>
          <p:cNvPr id="16" name="Geschweifte Klammer rechts 15">
            <a:extLst>
              <a:ext uri="{FF2B5EF4-FFF2-40B4-BE49-F238E27FC236}">
                <a16:creationId xmlns:a16="http://schemas.microsoft.com/office/drawing/2014/main" id="{438D6391-B53F-4576-A0F5-0A4A2B3FB751}"/>
              </a:ext>
            </a:extLst>
          </p:cNvPr>
          <p:cNvSpPr/>
          <p:nvPr/>
        </p:nvSpPr>
        <p:spPr bwMode="auto">
          <a:xfrm>
            <a:off x="5380657" y="4406083"/>
            <a:ext cx="432048" cy="1707129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81EC496-7C93-4C58-91B1-83E0F60EC76A}"/>
              </a:ext>
            </a:extLst>
          </p:cNvPr>
          <p:cNvSpPr/>
          <p:nvPr/>
        </p:nvSpPr>
        <p:spPr>
          <a:xfrm>
            <a:off x="5616937" y="4385651"/>
            <a:ext cx="29822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100 </a:t>
            </a:r>
            <a:r>
              <a:rPr lang="de-DE" sz="1800" b="1" dirty="0" err="1">
                <a:solidFill>
                  <a:schemeClr val="tx2"/>
                </a:solidFill>
              </a:rPr>
              <a:t>minutes</a:t>
            </a:r>
            <a:endParaRPr lang="de-DE" sz="1800" b="1" dirty="0">
              <a:solidFill>
                <a:schemeClr val="tx2"/>
              </a:solidFill>
            </a:endParaRPr>
          </a:p>
          <a:p>
            <a:r>
              <a:rPr lang="de-DE" sz="1800" b="1" dirty="0"/>
              <a:t>per </a:t>
            </a:r>
            <a:r>
              <a:rPr lang="en-US" sz="1800" b="1" dirty="0"/>
              <a:t>participant</a:t>
            </a:r>
            <a:r>
              <a:rPr lang="de-DE" sz="1800" b="1" dirty="0"/>
              <a:t> </a:t>
            </a:r>
          </a:p>
          <a:p>
            <a:r>
              <a:rPr lang="de-DE" sz="1800" b="1" dirty="0"/>
              <a:t>per game</a:t>
            </a:r>
          </a:p>
          <a:p>
            <a:endParaRPr lang="de-DE" b="1" dirty="0"/>
          </a:p>
          <a:p>
            <a:r>
              <a:rPr lang="en-DE" sz="1800" b="1" dirty="0">
                <a:solidFill>
                  <a:schemeClr val="tx2"/>
                </a:solidFill>
              </a:rPr>
              <a:t>60</a:t>
            </a:r>
            <a:r>
              <a:rPr lang="de-DE" sz="1800" b="1" dirty="0">
                <a:solidFill>
                  <a:schemeClr val="tx2"/>
                </a:solidFill>
              </a:rPr>
              <a:t>0</a:t>
            </a:r>
            <a:r>
              <a:rPr lang="en-US" sz="1800" b="1" dirty="0"/>
              <a:t> hours for </a:t>
            </a:r>
            <a:r>
              <a:rPr lang="en-DE" sz="1800" b="1" dirty="0">
                <a:solidFill>
                  <a:schemeClr val="tx2"/>
                </a:solidFill>
              </a:rPr>
              <a:t>12</a:t>
            </a:r>
            <a:r>
              <a:rPr lang="en-US" sz="1800" b="1" dirty="0">
                <a:solidFill>
                  <a:schemeClr val="tx2"/>
                </a:solidFill>
              </a:rPr>
              <a:t> games</a:t>
            </a:r>
            <a:r>
              <a:rPr lang="en-US" sz="1800" b="1" dirty="0"/>
              <a:t> and 30 participants</a:t>
            </a:r>
            <a:endParaRPr lang="de-DE" sz="1800" b="1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4963BDB2-7417-41B5-8528-DA4C19BFC9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</p:spTree>
    <p:extLst>
      <p:ext uri="{BB962C8B-B14F-4D97-AF65-F5344CB8AC3E}">
        <p14:creationId xmlns:p14="http://schemas.microsoft.com/office/powerpoint/2010/main" val="36920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16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11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ITU-T Rec. </a:t>
            </a:r>
            <a:r>
              <a:rPr lang="en-DE" b="1" dirty="0"/>
              <a:t>P.809 </a:t>
            </a:r>
            <a:r>
              <a:rPr lang="en-US" b="1" dirty="0"/>
              <a:t>u</a:t>
            </a:r>
            <a:r>
              <a:rPr lang="en-DE" b="1" dirty="0"/>
              <a:t>s</a:t>
            </a:r>
            <a:r>
              <a:rPr lang="en-US" b="1" dirty="0"/>
              <a:t>e</a:t>
            </a:r>
            <a:r>
              <a:rPr lang="en-DE" b="1" dirty="0"/>
              <a:t>d </a:t>
            </a:r>
            <a:r>
              <a:rPr lang="en-US" b="1" dirty="0"/>
              <a:t>f</a:t>
            </a:r>
            <a:r>
              <a:rPr lang="en-DE" b="1" dirty="0"/>
              <a:t>o</a:t>
            </a:r>
            <a:r>
              <a:rPr lang="en-US" b="1" dirty="0"/>
              <a:t>r</a:t>
            </a:r>
            <a:r>
              <a:rPr lang="en-DE" b="1" dirty="0"/>
              <a:t> </a:t>
            </a:r>
            <a:r>
              <a:rPr lang="en-US" b="1" dirty="0"/>
              <a:t>G.1072</a:t>
            </a:r>
            <a:endParaRPr lang="en-US" alt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4B19D5-D09A-47AE-BCEF-E5E2174CA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420888"/>
            <a:ext cx="6120765" cy="94225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832AEED-45BF-471D-B19C-D7F49869C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291" y="3626760"/>
            <a:ext cx="6028827" cy="93564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5B628E4-829B-4B11-A60C-F36EBB862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07" y="4850435"/>
            <a:ext cx="5688632" cy="949402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407922F-2D36-4150-B851-EF95543192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</p:spTree>
    <p:extLst>
      <p:ext uri="{BB962C8B-B14F-4D97-AF65-F5344CB8AC3E}">
        <p14:creationId xmlns:p14="http://schemas.microsoft.com/office/powerpoint/2010/main" val="986339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12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DE" b="1" dirty="0"/>
              <a:t>S</a:t>
            </a:r>
            <a:r>
              <a:rPr lang="en-US" b="1" dirty="0"/>
              <a:t>t</a:t>
            </a:r>
            <a:r>
              <a:rPr lang="en-DE" b="1" dirty="0"/>
              <a:t>r</a:t>
            </a:r>
            <a:r>
              <a:rPr lang="en-US" b="1" dirty="0"/>
              <a:t>u</a:t>
            </a:r>
            <a:r>
              <a:rPr lang="en-DE" b="1" dirty="0"/>
              <a:t>c</a:t>
            </a:r>
            <a:r>
              <a:rPr lang="en-US" b="1" dirty="0"/>
              <a:t>t</a:t>
            </a:r>
            <a:r>
              <a:rPr lang="en-DE" b="1" dirty="0"/>
              <a:t>u</a:t>
            </a:r>
            <a:r>
              <a:rPr lang="en-US" b="1" dirty="0"/>
              <a:t>r</a:t>
            </a:r>
            <a:r>
              <a:rPr lang="en-DE" b="1" dirty="0"/>
              <a:t>e </a:t>
            </a:r>
            <a:r>
              <a:rPr lang="en-US" b="1" dirty="0"/>
              <a:t>o</a:t>
            </a:r>
            <a:r>
              <a:rPr lang="en-DE" b="1" dirty="0"/>
              <a:t>f </a:t>
            </a:r>
            <a:r>
              <a:rPr lang="en-US" b="1" dirty="0"/>
              <a:t>ITU-T Rec. G.1072</a:t>
            </a:r>
            <a:endParaRPr lang="en-US" alt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F5765D-5FD7-1D4F-AC39-95B309169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20" y="2442542"/>
            <a:ext cx="7092280" cy="3506738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2314529-A1F0-4E27-A7B2-A856FAD9B4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</p:spTree>
    <p:extLst>
      <p:ext uri="{BB962C8B-B14F-4D97-AF65-F5344CB8AC3E}">
        <p14:creationId xmlns:p14="http://schemas.microsoft.com/office/powerpoint/2010/main" val="88883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13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DE" b="1" dirty="0"/>
              <a:t>Q</a:t>
            </a:r>
            <a:r>
              <a:rPr lang="en-US" b="1" dirty="0"/>
              <a:t>u</a:t>
            </a:r>
            <a:r>
              <a:rPr lang="en-DE" b="1" dirty="0"/>
              <a:t>a</a:t>
            </a:r>
            <a:r>
              <a:rPr lang="en-US" b="1" dirty="0"/>
              <a:t>l</a:t>
            </a:r>
            <a:r>
              <a:rPr lang="en-DE" b="1" dirty="0" err="1"/>
              <a:t>i</a:t>
            </a:r>
            <a:r>
              <a:rPr lang="en-US" b="1" dirty="0"/>
              <a:t>t</a:t>
            </a:r>
            <a:r>
              <a:rPr lang="en-DE" b="1" dirty="0"/>
              <a:t>y </a:t>
            </a:r>
            <a:r>
              <a:rPr lang="en-US" b="1" dirty="0"/>
              <a:t>I</a:t>
            </a:r>
            <a:r>
              <a:rPr lang="en-DE" b="1" dirty="0"/>
              <a:t>m</a:t>
            </a:r>
            <a:r>
              <a:rPr lang="en-US" b="1" dirty="0"/>
              <a:t>p</a:t>
            </a:r>
            <a:r>
              <a:rPr lang="en-DE" b="1" dirty="0" err="1"/>
              <a:t>airments</a:t>
            </a:r>
            <a:r>
              <a:rPr lang="en-DE" b="1" dirty="0"/>
              <a:t> used in </a:t>
            </a:r>
            <a:r>
              <a:rPr lang="en-US" b="1" dirty="0"/>
              <a:t>ITU-T Rec. G.1072</a:t>
            </a:r>
            <a:endParaRPr lang="en-US" alt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270CC64-F13B-554C-8F90-7E5F4217CA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052087"/>
                  </p:ext>
                </p:extLst>
              </p:nvPr>
            </p:nvGraphicFramePr>
            <p:xfrm>
              <a:off x="1259632" y="2636912"/>
              <a:ext cx="6114415" cy="38563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114415">
                      <a:extLst>
                        <a:ext uri="{9D8B030D-6E8A-4147-A177-3AD203B41FA5}">
                          <a16:colId xmlns:a16="http://schemas.microsoft.com/office/drawing/2014/main" val="223226093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DE" sz="12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QoE</m:t>
                                    </m:r>
                                  </m:sub>
                                </m:sSub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D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0.79</m:t>
                                </m:r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D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  <m:sSub>
                                      <m:sSubPr>
                                        <m:ctrlPr>
                                          <a:rPr lang="en-DE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trans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D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  <m:sSub>
                                      <m:sSubPr>
                                        <m:ctrlPr>
                                          <a:rPr lang="en-DE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cod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D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TVQ</m:t>
                                    </m:r>
                                  </m:sub>
                                </m:sSub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D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IP</m:t>
                                    </m:r>
                                    <m:sSub>
                                      <m:sSubPr>
                                        <m:ctrlPr>
                                          <a:rPr lang="en-DE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frames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0.84</m:t>
                                </m:r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D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IP</m:t>
                                    </m:r>
                                    <m:sSub>
                                      <m:sSubPr>
                                        <m:ctrlPr>
                                          <a:rPr lang="en-DE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delay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DE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14090147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270CC64-F13B-554C-8F90-7E5F4217CA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052087"/>
                  </p:ext>
                </p:extLst>
              </p:nvPr>
            </p:nvGraphicFramePr>
            <p:xfrm>
              <a:off x="1259632" y="2636912"/>
              <a:ext cx="6114415" cy="38366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114415">
                      <a:extLst>
                        <a:ext uri="{9D8B030D-6E8A-4147-A177-3AD203B41FA5}">
                          <a16:colId xmlns:a16="http://schemas.microsoft.com/office/drawing/2014/main" val="2232260930"/>
                        </a:ext>
                      </a:extLst>
                    </a:gridCol>
                  </a:tblGrid>
                  <a:tr h="383667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68580" marR="68580" marT="0" marB="0" anchor="b">
                        <a:blipFill>
                          <a:blip r:embed="rId3"/>
                          <a:stretch>
                            <a:fillRect l="-207" t="-3226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90147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8860245-23D4-4E47-BD79-EA52118030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1895800"/>
                  </p:ext>
                </p:extLst>
              </p:nvPr>
            </p:nvGraphicFramePr>
            <p:xfrm>
              <a:off x="1265898" y="3356992"/>
              <a:ext cx="6114414" cy="39250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114414">
                      <a:extLst>
                        <a:ext uri="{9D8B030D-6E8A-4147-A177-3AD203B41FA5}">
                          <a16:colId xmlns:a16="http://schemas.microsoft.com/office/drawing/2014/main" val="2732388949"/>
                        </a:ext>
                      </a:extLst>
                    </a:gridCol>
                  </a:tblGrid>
                  <a:tr h="3925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D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𝑇𝑉𝑄</m:t>
                                    </m:r>
                                  </m:sub>
                                </m:sSub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D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D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D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DE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𝐹𝑅</m:t>
                                    </m:r>
                                    <m:r>
                                      <a:rPr lang="en-DE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n-DE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𝑒𝑛𝑐</m:t>
                                    </m:r>
                                  </m:e>
                                  <m:sup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D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DE" sz="1200">
                                    <a:effectLst/>
                                    <a:latin typeface="Cambria Math" panose="02040503050406030204" pitchFamily="18" charset="0"/>
                                  </a:rPr>
                                  <m:t>𝐹𝑅</m:t>
                                </m:r>
                                <m:r>
                                  <a:rPr lang="en-DE" sz="1200">
                                    <a:effectLst/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DE" sz="1200">
                                    <a:effectLst/>
                                    <a:latin typeface="Cambria Math" panose="02040503050406030204" pitchFamily="18" charset="0"/>
                                  </a:rPr>
                                  <m:t>𝑒𝑛𝑐</m:t>
                                </m:r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D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𝐿𝑜𝑔</m:t>
                                </m:r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𝐹𝑟𝑎𝑚𝑒𝐿𝑜𝑠𝑠𝑅𝑎𝑡𝑒</m:t>
                                </m:r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DE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937083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8860245-23D4-4E47-BD79-EA52118030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1895800"/>
                  </p:ext>
                </p:extLst>
              </p:nvPr>
            </p:nvGraphicFramePr>
            <p:xfrm>
              <a:off x="1265898" y="3356992"/>
              <a:ext cx="6114414" cy="39250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114414">
                      <a:extLst>
                        <a:ext uri="{9D8B030D-6E8A-4147-A177-3AD203B41FA5}">
                          <a16:colId xmlns:a16="http://schemas.microsoft.com/office/drawing/2014/main" val="2732388949"/>
                        </a:ext>
                      </a:extLst>
                    </a:gridCol>
                  </a:tblGrid>
                  <a:tr h="392504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07" t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37083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9AF0405-32B9-4B42-A146-3396B86783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1292199"/>
                  </p:ext>
                </p:extLst>
              </p:nvPr>
            </p:nvGraphicFramePr>
            <p:xfrm>
              <a:off x="1269196" y="3933056"/>
              <a:ext cx="6093714" cy="54933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93714">
                      <a:extLst>
                        <a:ext uri="{9D8B030D-6E8A-4147-A177-3AD203B41FA5}">
                          <a16:colId xmlns:a16="http://schemas.microsoft.com/office/drawing/2014/main" val="11771564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𝐹𝑟𝑎𝑚𝑒𝐿𝑜𝑠𝑠𝑅𝑎𝑡𝑒</m:t>
                                </m:r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DE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sSub>
                                      <m:sSubPr>
                                        <m:ctrlPr>
                                          <a:rPr lang="en-DE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𝑒𝑛𝑐</m:t>
                                        </m:r>
                                      </m:sub>
                                    </m:sSub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𝐴𝑣</m:t>
                                    </m:r>
                                    <m:sSub>
                                      <m:sSubPr>
                                        <m:ctrlPr>
                                          <a:rPr lang="en-DE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𝐹𝑃𝑆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sSub>
                                      <m:sSubPr>
                                        <m:ctrlPr>
                                          <a:rPr lang="en-DE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GB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𝑒𝑛𝑐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GB" sz="1200">
                                    <a:effectLst/>
                                    <a:latin typeface="Cambria Math" panose="02040503050406030204" pitchFamily="18" charset="0"/>
                                  </a:rPr>
                                  <m:t>⋅100</m:t>
                                </m:r>
                              </m:oMath>
                            </m:oMathPara>
                          </a14:m>
                          <a:endParaRPr lang="en-DE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03326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9AF0405-32B9-4B42-A146-3396B86783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1292199"/>
                  </p:ext>
                </p:extLst>
              </p:nvPr>
            </p:nvGraphicFramePr>
            <p:xfrm>
              <a:off x="1269196" y="3933056"/>
              <a:ext cx="6093714" cy="54921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093714">
                      <a:extLst>
                        <a:ext uri="{9D8B030D-6E8A-4147-A177-3AD203B41FA5}">
                          <a16:colId xmlns:a16="http://schemas.microsoft.com/office/drawing/2014/main" val="1177156406"/>
                        </a:ext>
                      </a:extLst>
                    </a:gridCol>
                  </a:tblGrid>
                  <a:tr h="549212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b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3266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971F325-EC7B-4647-8E7B-C6807B84BD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627964"/>
                  </p:ext>
                </p:extLst>
              </p:nvPr>
            </p:nvGraphicFramePr>
            <p:xfrm>
              <a:off x="1248495" y="4653136"/>
              <a:ext cx="6114414" cy="3416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114414">
                      <a:extLst>
                        <a:ext uri="{9D8B030D-6E8A-4147-A177-3AD203B41FA5}">
                          <a16:colId xmlns:a16="http://schemas.microsoft.com/office/drawing/2014/main" val="42064691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 fontAlgn="auto"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DE" sz="11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Avg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FPS</m:t>
                                    </m:r>
                                  </m:sub>
                                </m:sSub>
                                <m:r>
                                  <a:rPr lang="en-US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DE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𝐹𝑅</m:t>
                                </m:r>
                                <m:r>
                                  <a:rPr lang="en-DE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DE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𝑒𝑛𝑐</m:t>
                                </m:r>
                                <m:r>
                                  <a:rPr lang="en-US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DE" sz="11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DE" sz="11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DE" sz="11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DE" sz="11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5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DE" sz="11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6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DE" sz="1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DE" sz="11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DE" sz="1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DE" sz="1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𝑒𝑛𝑐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DE" sz="11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7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1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𝐵𝑖𝑡𝑟𝑎𝑡𝑒</m:t>
                                            </m:r>
                                            <m:r>
                                              <a:rPr lang="en-US" sz="1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DE" sz="1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DE" sz="11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DE" sz="1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DE" sz="1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𝑒𝑛𝑐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1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⋅ </m:t>
                                        </m:r>
                                        <m:d>
                                          <m:dPr>
                                            <m:ctrlPr>
                                              <a:rPr lang="en-DE" sz="11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DE" sz="11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8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DE" sz="11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𝐷𝑒𝑙𝑎𝑦</m:t>
                                            </m:r>
                                            <m:r>
                                              <a:rPr lang="en-US" sz="1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 −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DE" sz="11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9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1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sz="1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𝑃𝐿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DE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424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971F325-EC7B-4647-8E7B-C6807B84BD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627964"/>
                  </p:ext>
                </p:extLst>
              </p:nvPr>
            </p:nvGraphicFramePr>
            <p:xfrm>
              <a:off x="1248495" y="4653136"/>
              <a:ext cx="6114414" cy="3416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114414">
                      <a:extLst>
                        <a:ext uri="{9D8B030D-6E8A-4147-A177-3AD203B41FA5}">
                          <a16:colId xmlns:a16="http://schemas.microsoft.com/office/drawing/2014/main" val="4206469102"/>
                        </a:ext>
                      </a:extLst>
                    </a:gridCol>
                  </a:tblGrid>
                  <a:tr h="34163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00" t="-1754" r="-398" b="-70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4247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A23AA77-423C-4EDC-BD66-90D04AE575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BCAD5DA0-B5F5-4BCE-B043-892DC96D1E8E}"/>
              </a:ext>
            </a:extLst>
          </p:cNvPr>
          <p:cNvSpPr/>
          <p:nvPr/>
        </p:nvSpPr>
        <p:spPr bwMode="auto">
          <a:xfrm>
            <a:off x="1187624" y="5238797"/>
            <a:ext cx="4176464" cy="1008112"/>
          </a:xfrm>
          <a:prstGeom prst="wedgeRoundRectCallout">
            <a:avLst>
              <a:gd name="adj1" fmla="val -29272"/>
              <a:gd name="adj2" fmla="val -63163"/>
              <a:gd name="adj3" fmla="val 16667"/>
            </a:avLst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</a:t>
            </a:r>
            <a:r>
              <a:rPr kumimoji="0" lang="en-DE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</a:t>
            </a:r>
            <a:r>
              <a:rPr kumimoji="0" lang="en-US" sz="18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</a:t>
            </a:r>
            <a:r>
              <a:rPr kumimoji="0" lang="en-DE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 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</a:t>
            </a:r>
            <a:r>
              <a:rPr kumimoji="0" lang="en-DE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</a:t>
            </a:r>
            <a:r>
              <a:rPr kumimoji="0" lang="en-DE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</a:t>
            </a:r>
            <a:r>
              <a:rPr kumimoji="0" lang="en-DE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</a:t>
            </a:r>
            <a:r>
              <a:rPr kumimoji="0" lang="en-DE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</a:t>
            </a:r>
            <a:r>
              <a:rPr kumimoji="0" lang="en-DE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n-US" sz="18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</a:t>
            </a:r>
            <a:r>
              <a:rPr kumimoji="0" lang="en-DE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 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  <a:r>
              <a:rPr kumimoji="0" lang="en-DE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</a:t>
            </a:r>
            <a:r>
              <a:rPr kumimoji="0" lang="en-DE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u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  <a:r>
              <a:rPr kumimoji="0" lang="en-DE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</a:t>
            </a:r>
            <a:r>
              <a:rPr kumimoji="0" lang="en-DE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 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  <a:r>
              <a:rPr kumimoji="0" lang="en-DE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</a:t>
            </a:r>
            <a:r>
              <a:rPr kumimoji="0" lang="en-DE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Q</a:t>
            </a:r>
            <a:r>
              <a:rPr lang="en-DE" sz="1800" dirty="0" err="1">
                <a:solidFill>
                  <a:schemeClr val="bg1"/>
                </a:solidFill>
              </a:rPr>
              <a:t>oE</a:t>
            </a:r>
            <a:r>
              <a:rPr lang="en-DE" sz="1800" dirty="0">
                <a:solidFill>
                  <a:schemeClr val="bg1"/>
                </a:solidFill>
              </a:rPr>
              <a:t> </a:t>
            </a:r>
            <a:r>
              <a:rPr lang="en-DE" sz="1800" dirty="0" err="1">
                <a:solidFill>
                  <a:schemeClr val="bg1"/>
                </a:solidFill>
              </a:rPr>
              <a:t>predi</a:t>
            </a:r>
            <a:r>
              <a:rPr lang="en-US" sz="1800" dirty="0">
                <a:solidFill>
                  <a:schemeClr val="bg1"/>
                </a:solidFill>
              </a:rPr>
              <a:t>c</a:t>
            </a:r>
            <a:r>
              <a:rPr lang="en-DE" sz="1800" dirty="0" err="1">
                <a:solidFill>
                  <a:schemeClr val="bg1"/>
                </a:solidFill>
              </a:rPr>
              <a:t>tion</a:t>
            </a:r>
            <a:r>
              <a:rPr lang="en-DE" sz="1800" dirty="0">
                <a:solidFill>
                  <a:schemeClr val="bg1"/>
                </a:solidFill>
              </a:rPr>
              <a:t> but strongly depends on system =&gt; </a:t>
            </a:r>
            <a:r>
              <a:rPr lang="en-US" sz="1800" dirty="0">
                <a:solidFill>
                  <a:schemeClr val="bg1"/>
                </a:solidFill>
              </a:rPr>
              <a:t>c</a:t>
            </a:r>
            <a:r>
              <a:rPr lang="en-DE" sz="1800" dirty="0">
                <a:solidFill>
                  <a:schemeClr val="bg1"/>
                </a:solidFill>
              </a:rPr>
              <a:t>a</a:t>
            </a:r>
            <a:r>
              <a:rPr lang="en-US" sz="1800" dirty="0">
                <a:solidFill>
                  <a:schemeClr val="bg1"/>
                </a:solidFill>
              </a:rPr>
              <a:t>n</a:t>
            </a:r>
            <a:r>
              <a:rPr lang="en-DE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b</a:t>
            </a:r>
            <a:r>
              <a:rPr lang="en-DE" sz="1800" dirty="0">
                <a:solidFill>
                  <a:schemeClr val="bg1"/>
                </a:solidFill>
              </a:rPr>
              <a:t>e </a:t>
            </a:r>
            <a:r>
              <a:rPr lang="en-US" sz="1800" dirty="0">
                <a:solidFill>
                  <a:schemeClr val="bg1"/>
                </a:solidFill>
              </a:rPr>
              <a:t>m</a:t>
            </a:r>
            <a:r>
              <a:rPr lang="en-DE" sz="1800" dirty="0">
                <a:solidFill>
                  <a:schemeClr val="bg1"/>
                </a:solidFill>
              </a:rPr>
              <a:t>o</a:t>
            </a:r>
            <a:r>
              <a:rPr lang="en-US" sz="1800" dirty="0">
                <a:solidFill>
                  <a:schemeClr val="bg1"/>
                </a:solidFill>
              </a:rPr>
              <a:t>n</a:t>
            </a:r>
            <a:r>
              <a:rPr lang="en-DE" sz="1800" dirty="0" err="1">
                <a:solidFill>
                  <a:schemeClr val="bg1"/>
                </a:solidFill>
              </a:rPr>
              <a:t>i</a:t>
            </a:r>
            <a:r>
              <a:rPr lang="en-US" sz="1800" dirty="0">
                <a:solidFill>
                  <a:schemeClr val="bg1"/>
                </a:solidFill>
              </a:rPr>
              <a:t>t</a:t>
            </a:r>
            <a:r>
              <a:rPr lang="en-DE" sz="1800" dirty="0">
                <a:solidFill>
                  <a:schemeClr val="bg1"/>
                </a:solidFill>
              </a:rPr>
              <a:t>o</a:t>
            </a:r>
            <a:r>
              <a:rPr lang="en-US" sz="1800" dirty="0">
                <a:solidFill>
                  <a:schemeClr val="bg1"/>
                </a:solidFill>
              </a:rPr>
              <a:t>r</a:t>
            </a:r>
            <a:r>
              <a:rPr lang="en-DE" sz="1800" dirty="0">
                <a:solidFill>
                  <a:schemeClr val="bg1"/>
                </a:solidFill>
              </a:rPr>
              <a:t>e</a:t>
            </a:r>
            <a:r>
              <a:rPr lang="en-US" sz="1800" dirty="0">
                <a:solidFill>
                  <a:schemeClr val="bg1"/>
                </a:solidFill>
              </a:rPr>
              <a:t>d</a:t>
            </a:r>
            <a:endParaRPr kumimoji="0" lang="en-DE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651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14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136706" cy="358560"/>
          </a:xfrm>
        </p:spPr>
        <p:txBody>
          <a:bodyPr/>
          <a:lstStyle/>
          <a:p>
            <a:r>
              <a:rPr lang="en-DE" b="1" dirty="0"/>
              <a:t>I</a:t>
            </a:r>
            <a:r>
              <a:rPr lang="en-US" b="1" dirty="0"/>
              <a:t>m</a:t>
            </a:r>
            <a:r>
              <a:rPr lang="en-DE" b="1" dirty="0"/>
              <a:t>p</a:t>
            </a:r>
            <a:r>
              <a:rPr lang="en-US" b="1" dirty="0"/>
              <a:t>a</a:t>
            </a:r>
            <a:r>
              <a:rPr lang="en-DE" b="1" dirty="0"/>
              <a:t>c</a:t>
            </a:r>
            <a:r>
              <a:rPr lang="en-US" b="1" dirty="0"/>
              <a:t>t</a:t>
            </a:r>
            <a:r>
              <a:rPr lang="en-DE" b="1" dirty="0"/>
              <a:t> </a:t>
            </a:r>
            <a:r>
              <a:rPr lang="en-US" b="1" dirty="0"/>
              <a:t>o</a:t>
            </a:r>
            <a:r>
              <a:rPr lang="en-DE" b="1" dirty="0"/>
              <a:t>f </a:t>
            </a:r>
            <a:r>
              <a:rPr lang="en-US" b="1" dirty="0"/>
              <a:t>g</a:t>
            </a:r>
            <a:r>
              <a:rPr lang="en-DE" b="1" dirty="0"/>
              <a:t>a</a:t>
            </a:r>
            <a:r>
              <a:rPr lang="en-US" b="1" dirty="0"/>
              <a:t>m</a:t>
            </a:r>
            <a:r>
              <a:rPr lang="en-DE" b="1" dirty="0"/>
              <a:t>e </a:t>
            </a:r>
            <a:r>
              <a:rPr lang="en-US" b="1" dirty="0"/>
              <a:t>c</a:t>
            </a:r>
            <a:r>
              <a:rPr lang="en-DE" b="1" dirty="0"/>
              <a:t>o</a:t>
            </a:r>
            <a:r>
              <a:rPr lang="en-US" b="1" dirty="0"/>
              <a:t>n</a:t>
            </a:r>
            <a:r>
              <a:rPr lang="en-DE" b="1" dirty="0"/>
              <a:t>t</a:t>
            </a:r>
            <a:r>
              <a:rPr lang="en-US" b="1" dirty="0"/>
              <a:t>e</a:t>
            </a:r>
            <a:r>
              <a:rPr lang="en-DE" b="1" dirty="0"/>
              <a:t>n</a:t>
            </a:r>
            <a:r>
              <a:rPr lang="en-US" b="1" dirty="0"/>
              <a:t>t</a:t>
            </a:r>
            <a:r>
              <a:rPr lang="en-DE" b="1" dirty="0"/>
              <a:t> </a:t>
            </a:r>
            <a:r>
              <a:rPr lang="en-US" b="1" dirty="0"/>
              <a:t>o</a:t>
            </a:r>
            <a:r>
              <a:rPr lang="en-DE" b="1" dirty="0"/>
              <a:t>n </a:t>
            </a:r>
            <a:r>
              <a:rPr lang="en-US" b="1" dirty="0"/>
              <a:t>m</a:t>
            </a:r>
            <a:r>
              <a:rPr lang="en-DE" b="1" dirty="0"/>
              <a:t>o</a:t>
            </a:r>
            <a:r>
              <a:rPr lang="en-US" b="1" dirty="0"/>
              <a:t>d</a:t>
            </a:r>
            <a:r>
              <a:rPr lang="en-DE" b="1" dirty="0"/>
              <a:t>e</a:t>
            </a:r>
            <a:r>
              <a:rPr lang="en-US" b="1" dirty="0"/>
              <a:t>l</a:t>
            </a:r>
            <a:r>
              <a:rPr lang="en-DE" b="1" dirty="0"/>
              <a:t> </a:t>
            </a:r>
            <a:r>
              <a:rPr lang="en-US" b="1" dirty="0"/>
              <a:t>p</a:t>
            </a:r>
            <a:r>
              <a:rPr lang="en-DE" b="1" dirty="0" err="1"/>
              <a:t>er</a:t>
            </a:r>
            <a:r>
              <a:rPr lang="en-US" b="1" dirty="0"/>
              <a:t>f</a:t>
            </a:r>
            <a:r>
              <a:rPr lang="en-DE" b="1" dirty="0"/>
              <a:t>o</a:t>
            </a:r>
            <a:r>
              <a:rPr lang="en-US" b="1" dirty="0"/>
              <a:t>r</a:t>
            </a:r>
            <a:r>
              <a:rPr lang="en-DE" b="1" dirty="0"/>
              <a:t>m</a:t>
            </a:r>
            <a:r>
              <a:rPr lang="en-US" b="1" dirty="0"/>
              <a:t>a</a:t>
            </a:r>
            <a:r>
              <a:rPr lang="en-DE" b="1" dirty="0"/>
              <a:t>n</a:t>
            </a:r>
            <a:r>
              <a:rPr lang="en-US" b="1" dirty="0"/>
              <a:t>c</a:t>
            </a:r>
            <a:r>
              <a:rPr lang="en-DE" b="1" dirty="0"/>
              <a:t>e (</a:t>
            </a:r>
            <a:r>
              <a:rPr lang="en-US" b="1" dirty="0"/>
              <a:t>G.1072</a:t>
            </a:r>
            <a:r>
              <a:rPr lang="en-DE" b="1" dirty="0"/>
              <a:t>)</a:t>
            </a:r>
            <a:endParaRPr lang="en-US" altLang="de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CB70AA-8A80-2746-BBDC-37A83BC2C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94" y="2244511"/>
            <a:ext cx="7237811" cy="3413286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0F28A40-554C-46E8-9964-A829B429FD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053476E-728F-4487-AD5E-DA77016B0142}"/>
              </a:ext>
            </a:extLst>
          </p:cNvPr>
          <p:cNvSpPr txBox="1"/>
          <p:nvPr/>
        </p:nvSpPr>
        <p:spPr>
          <a:xfrm>
            <a:off x="503646" y="5803633"/>
            <a:ext cx="813670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DE" dirty="0"/>
              <a:t>L</a:t>
            </a:r>
            <a:r>
              <a:rPr lang="en-US" dirty="0"/>
              <a:t>C</a:t>
            </a:r>
            <a:r>
              <a:rPr lang="en-DE" dirty="0"/>
              <a:t>C: 0.82, </a:t>
            </a:r>
            <a:r>
              <a:rPr lang="en-US" dirty="0"/>
              <a:t>R</a:t>
            </a:r>
            <a:r>
              <a:rPr lang="en-DE" dirty="0"/>
              <a:t>M</a:t>
            </a:r>
            <a:r>
              <a:rPr lang="en-US" dirty="0"/>
              <a:t>S</a:t>
            </a:r>
            <a:r>
              <a:rPr lang="en-DE" dirty="0"/>
              <a:t>E: 0.47			</a:t>
            </a:r>
            <a:r>
              <a:rPr lang="en-US" dirty="0"/>
              <a:t>P</a:t>
            </a:r>
            <a:r>
              <a:rPr lang="en-DE" dirty="0"/>
              <a:t>L</a:t>
            </a:r>
            <a:r>
              <a:rPr lang="en-US" dirty="0"/>
              <a:t>C</a:t>
            </a:r>
            <a:r>
              <a:rPr lang="en-DE" dirty="0"/>
              <a:t>C: 0.89, </a:t>
            </a:r>
            <a:r>
              <a:rPr lang="en-US" dirty="0"/>
              <a:t>R</a:t>
            </a:r>
            <a:r>
              <a:rPr lang="en-DE" dirty="0"/>
              <a:t>M</a:t>
            </a:r>
            <a:r>
              <a:rPr lang="en-US" dirty="0"/>
              <a:t>S</a:t>
            </a:r>
            <a:r>
              <a:rPr lang="en-DE" dirty="0"/>
              <a:t>E: 0.33</a:t>
            </a:r>
          </a:p>
        </p:txBody>
      </p:sp>
    </p:spTree>
    <p:extLst>
      <p:ext uri="{BB962C8B-B14F-4D97-AF65-F5344CB8AC3E}">
        <p14:creationId xmlns:p14="http://schemas.microsoft.com/office/powerpoint/2010/main" val="388893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15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Call for N</a:t>
            </a:r>
            <a:r>
              <a:rPr lang="en-DE" b="1" dirty="0"/>
              <a:t>e</a:t>
            </a:r>
            <a:r>
              <a:rPr lang="en-US" b="1" dirty="0"/>
              <a:t>w</a:t>
            </a:r>
            <a:r>
              <a:rPr lang="en-DE" b="1" dirty="0"/>
              <a:t> </a:t>
            </a:r>
            <a:r>
              <a:rPr lang="en-US" b="1" dirty="0"/>
              <a:t>I</a:t>
            </a:r>
            <a:r>
              <a:rPr lang="en-DE" b="1" dirty="0"/>
              <a:t>T</a:t>
            </a:r>
            <a:r>
              <a:rPr lang="en-US" b="1" dirty="0"/>
              <a:t>U</a:t>
            </a:r>
            <a:r>
              <a:rPr lang="en-DE" b="1" dirty="0"/>
              <a:t> </a:t>
            </a:r>
            <a:r>
              <a:rPr lang="en-US" b="1" dirty="0"/>
              <a:t>w</a:t>
            </a:r>
            <a:r>
              <a:rPr lang="en-DE" b="1" dirty="0"/>
              <a:t>o</a:t>
            </a:r>
            <a:r>
              <a:rPr lang="en-US" b="1" dirty="0"/>
              <a:t>r</a:t>
            </a:r>
            <a:r>
              <a:rPr lang="en-DE" b="1" dirty="0"/>
              <a:t>k </a:t>
            </a:r>
            <a:r>
              <a:rPr lang="en-US" b="1" dirty="0" err="1"/>
              <a:t>i</a:t>
            </a:r>
            <a:r>
              <a:rPr lang="en-DE" b="1" dirty="0"/>
              <a:t>t</a:t>
            </a:r>
            <a:r>
              <a:rPr lang="en-US" b="1" dirty="0"/>
              <a:t>e</a:t>
            </a:r>
            <a:r>
              <a:rPr lang="en-DE" b="1" dirty="0"/>
              <a:t>m</a:t>
            </a:r>
            <a:endParaRPr lang="en-US" alt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50AED99-4965-4366-9CA7-7BE6C8CCA251}"/>
              </a:ext>
            </a:extLst>
          </p:cNvPr>
          <p:cNvSpPr txBox="1"/>
          <p:nvPr/>
        </p:nvSpPr>
        <p:spPr>
          <a:xfrm>
            <a:off x="539750" y="2310646"/>
            <a:ext cx="80613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800" b="1" dirty="0"/>
              <a:t>Development of monitoring model for cloud gaming </a:t>
            </a:r>
            <a:r>
              <a:rPr lang="en-US" sz="1800" b="1" dirty="0" err="1"/>
              <a:t>QoE</a:t>
            </a:r>
            <a:endParaRPr lang="en-US" sz="1800" b="1" dirty="0"/>
          </a:p>
          <a:p>
            <a:pPr marL="742950" lvl="1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Long and </a:t>
            </a:r>
            <a:r>
              <a:rPr lang="en-DE" sz="1800" dirty="0"/>
              <a:t>s</a:t>
            </a:r>
            <a:r>
              <a:rPr lang="en-US" sz="1800" dirty="0" err="1"/>
              <a:t>hort</a:t>
            </a:r>
            <a:r>
              <a:rPr lang="en-US" sz="1800" dirty="0"/>
              <a:t> stimuli </a:t>
            </a:r>
          </a:p>
          <a:p>
            <a:pPr marL="742950" lvl="1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Interactive and </a:t>
            </a:r>
            <a:r>
              <a:rPr lang="en-DE" sz="1800" dirty="0"/>
              <a:t>p</a:t>
            </a:r>
            <a:r>
              <a:rPr lang="en-US" sz="1800" dirty="0" err="1"/>
              <a:t>assive</a:t>
            </a:r>
            <a:r>
              <a:rPr lang="en-US" sz="1800" dirty="0"/>
              <a:t> tests</a:t>
            </a:r>
          </a:p>
          <a:p>
            <a:pPr marL="742950" lvl="1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Multiple </a:t>
            </a:r>
            <a:r>
              <a:rPr lang="en-DE" sz="1800" dirty="0"/>
              <a:t>c</a:t>
            </a:r>
            <a:r>
              <a:rPr lang="en-US" sz="1800" dirty="0" err="1"/>
              <a:t>odec</a:t>
            </a:r>
            <a:r>
              <a:rPr lang="en-US" sz="1800" dirty="0"/>
              <a:t>, </a:t>
            </a:r>
            <a:r>
              <a:rPr lang="en-DE" sz="1800" dirty="0"/>
              <a:t>h</a:t>
            </a:r>
            <a:r>
              <a:rPr lang="en-US" sz="1800" dirty="0" err="1"/>
              <a:t>ardware</a:t>
            </a:r>
            <a:r>
              <a:rPr lang="en-US" sz="1800" dirty="0"/>
              <a:t> </a:t>
            </a:r>
            <a:r>
              <a:rPr lang="en-DE" sz="1800" dirty="0"/>
              <a:t>e</a:t>
            </a:r>
            <a:r>
              <a:rPr lang="en-US" sz="1800" dirty="0" err="1"/>
              <a:t>ncoding</a:t>
            </a:r>
            <a:r>
              <a:rPr lang="en-US" sz="1800" dirty="0"/>
              <a:t> </a:t>
            </a:r>
            <a:r>
              <a:rPr lang="en-DE" sz="1800" dirty="0"/>
              <a:t>=&gt; use of video metrics</a:t>
            </a:r>
            <a:endParaRPr lang="en-US" sz="1800" dirty="0"/>
          </a:p>
          <a:p>
            <a:pPr marL="742950" lvl="1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Bitstream </a:t>
            </a:r>
            <a:r>
              <a:rPr lang="en-DE" sz="1800" dirty="0"/>
              <a:t>h</a:t>
            </a:r>
            <a:r>
              <a:rPr lang="en-US" sz="1800" dirty="0" err="1"/>
              <a:t>eader</a:t>
            </a:r>
            <a:r>
              <a:rPr lang="en-US" sz="1800" dirty="0"/>
              <a:t> based and </a:t>
            </a:r>
            <a:r>
              <a:rPr lang="en-DE" sz="1800" dirty="0"/>
              <a:t>p</a:t>
            </a:r>
            <a:r>
              <a:rPr lang="en-US" sz="1800" dirty="0" err="1"/>
              <a:t>ayload</a:t>
            </a:r>
            <a:r>
              <a:rPr lang="en-US" sz="1800" dirty="0"/>
              <a:t> based</a:t>
            </a:r>
            <a:r>
              <a:rPr lang="en-DE" sz="1800" dirty="0"/>
              <a:t> =&gt; content impact</a:t>
            </a:r>
            <a:endParaRPr lang="en-US" sz="1800" dirty="0"/>
          </a:p>
          <a:p>
            <a:pPr marL="742950" lvl="1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Collaborative work item, no patent and no competition </a:t>
            </a:r>
          </a:p>
          <a:p>
            <a:pPr marL="742950" lvl="1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So far, we received interest from three academic partners, two industrial partners </a:t>
            </a:r>
            <a:endParaRPr lang="en-DE" sz="1800" dirty="0"/>
          </a:p>
          <a:p>
            <a:pPr lvl="1" algn="l">
              <a:spcBef>
                <a:spcPts val="1200"/>
              </a:spcBef>
            </a:pPr>
            <a:r>
              <a:rPr lang="en-DE" sz="1800" b="1" dirty="0"/>
              <a:t>    </a:t>
            </a:r>
            <a:r>
              <a:rPr lang="en-US" sz="2800" b="1" dirty="0"/>
              <a:t>Email us if you are interested to join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DE" sz="18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606CC37-B2E5-43E6-ACDB-6F3AD4E0D4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</p:spTree>
    <p:extLst>
      <p:ext uri="{BB962C8B-B14F-4D97-AF65-F5344CB8AC3E}">
        <p14:creationId xmlns:p14="http://schemas.microsoft.com/office/powerpoint/2010/main" val="1895912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Thank you for your Attention!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  <a:p>
            <a:r>
              <a:rPr lang="de-DE" dirty="0"/>
              <a:t>	</a:t>
            </a:r>
            <a:r>
              <a:rPr lang="en-US" sz="1600" dirty="0">
                <a:solidFill>
                  <a:schemeClr val="tx2"/>
                </a:solidFill>
              </a:rPr>
              <a:t>Updates on the ITU-T </a:t>
            </a:r>
            <a:r>
              <a:rPr lang="en-DE" sz="1600" dirty="0">
                <a:solidFill>
                  <a:schemeClr val="tx2"/>
                </a:solidFill>
              </a:rPr>
              <a:t>A</a:t>
            </a:r>
            <a:r>
              <a:rPr lang="en-US" sz="1600" dirty="0" err="1">
                <a:solidFill>
                  <a:schemeClr val="tx2"/>
                </a:solidFill>
              </a:rPr>
              <a:t>ctivities</a:t>
            </a:r>
            <a:br>
              <a:rPr lang="en-DE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with </a:t>
            </a:r>
            <a:r>
              <a:rPr lang="en-DE" sz="1600" dirty="0">
                <a:solidFill>
                  <a:schemeClr val="tx2"/>
                </a:solidFill>
              </a:rPr>
              <a:t>R</a:t>
            </a:r>
            <a:r>
              <a:rPr lang="en-US" sz="1600" dirty="0" err="1">
                <a:solidFill>
                  <a:schemeClr val="tx2"/>
                </a:solidFill>
              </a:rPr>
              <a:t>espect</a:t>
            </a:r>
            <a:r>
              <a:rPr lang="en-US" sz="1600" dirty="0">
                <a:solidFill>
                  <a:schemeClr val="tx2"/>
                </a:solidFill>
              </a:rPr>
              <a:t> to </a:t>
            </a:r>
            <a:r>
              <a:rPr lang="en-DE" sz="1600" dirty="0">
                <a:solidFill>
                  <a:schemeClr val="tx2"/>
                </a:solidFill>
              </a:rPr>
              <a:t>G</a:t>
            </a:r>
            <a:r>
              <a:rPr lang="en-US" sz="1600" dirty="0" err="1">
                <a:solidFill>
                  <a:schemeClr val="tx2"/>
                </a:solidFill>
              </a:rPr>
              <a:t>aming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DE" sz="1600" dirty="0">
                <a:solidFill>
                  <a:schemeClr val="tx2"/>
                </a:solidFill>
              </a:rPr>
              <a:t>Q</a:t>
            </a:r>
            <a:r>
              <a:rPr lang="en-US" sz="1600" dirty="0" err="1">
                <a:solidFill>
                  <a:schemeClr val="tx2"/>
                </a:solidFill>
              </a:rPr>
              <a:t>uality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DE" sz="1600" dirty="0">
                <a:solidFill>
                  <a:schemeClr val="tx2"/>
                </a:solidFill>
              </a:rPr>
              <a:t>A</a:t>
            </a:r>
            <a:r>
              <a:rPr lang="en-US" sz="1600" dirty="0" err="1">
                <a:solidFill>
                  <a:schemeClr val="tx2"/>
                </a:solidFill>
              </a:rPr>
              <a:t>ssessment</a:t>
            </a:r>
            <a:endParaRPr lang="en-DE" sz="1600" dirty="0">
              <a:solidFill>
                <a:schemeClr val="tx2"/>
              </a:solidFill>
            </a:endParaRPr>
          </a:p>
          <a:p>
            <a:r>
              <a:rPr lang="en-US" altLang="de-DE" sz="1600" dirty="0">
                <a:solidFill>
                  <a:schemeClr val="tx2"/>
                </a:solidFill>
              </a:rPr>
              <a:t>	</a:t>
            </a:r>
            <a:r>
              <a:rPr lang="en-US" altLang="de-DE" dirty="0">
                <a:solidFill>
                  <a:schemeClr val="accent5">
                    <a:lumMod val="50000"/>
                  </a:schemeClr>
                </a:solidFill>
              </a:rPr>
              <a:t>Steven Schmidt</a:t>
            </a:r>
            <a:r>
              <a:rPr lang="en-DE" altLang="de-DE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altLang="de-DE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DE" altLang="de-DE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altLang="de-DE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DE" altLang="de-DE" dirty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altLang="de-DE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DE" altLang="de-DE" dirty="0">
                <a:solidFill>
                  <a:schemeClr val="accent5">
                    <a:lumMod val="50000"/>
                  </a:schemeClr>
                </a:solidFill>
              </a:rPr>
              <a:t>n.sc</a:t>
            </a:r>
            <a:r>
              <a:rPr lang="en-US" altLang="de-DE" dirty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DE" altLang="de-DE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altLang="de-DE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DE" altLang="de-DE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US" altLang="de-DE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DE" altLang="de-DE" dirty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en-US" altLang="de-DE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DE" altLang="de-DE" dirty="0">
                <a:solidFill>
                  <a:schemeClr val="accent5">
                    <a:lumMod val="50000"/>
                  </a:schemeClr>
                </a:solidFill>
              </a:rPr>
              <a:t>u-</a:t>
            </a:r>
            <a:r>
              <a:rPr lang="en-US" altLang="de-DE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DE" altLang="de-DE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US" altLang="de-DE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DE" altLang="de-DE" dirty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en-US" altLang="de-DE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DE" altLang="de-DE" dirty="0">
                <a:solidFill>
                  <a:schemeClr val="accent5">
                    <a:lumMod val="50000"/>
                  </a:schemeClr>
                </a:solidFill>
              </a:rPr>
              <a:t>n.</a:t>
            </a:r>
            <a:r>
              <a:rPr lang="en-US" altLang="de-DE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DE" altLang="de-DE" dirty="0">
                <a:solidFill>
                  <a:schemeClr val="accent5">
                    <a:lumMod val="50000"/>
                  </a:schemeClr>
                </a:solidFill>
              </a:rPr>
              <a:t>e)</a:t>
            </a:r>
            <a:endParaRPr lang="en-US" altLang="de-DE" dirty="0">
              <a:solidFill>
                <a:srgbClr val="717171"/>
              </a:solidFill>
            </a:endParaRPr>
          </a:p>
          <a:p>
            <a:r>
              <a:rPr lang="en-US" altLang="de-DE" dirty="0">
                <a:solidFill>
                  <a:srgbClr val="717171"/>
                </a:solidFill>
              </a:rPr>
              <a:t> </a:t>
            </a:r>
          </a:p>
          <a:p>
            <a:endParaRPr lang="de-DE" sz="1600" dirty="0"/>
          </a:p>
          <a:p>
            <a:r>
              <a:rPr lang="de-DE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We are always searching for collaborations </a:t>
            </a: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de-DE" sz="1600" dirty="0">
              <a:solidFill>
                <a:srgbClr val="C00000"/>
              </a:solidFill>
            </a:endParaRPr>
          </a:p>
          <a:p>
            <a:pPr marL="441325" lvl="1" indent="0">
              <a:buNone/>
            </a:pPr>
            <a:br>
              <a:rPr lang="en-US" altLang="de-DE" dirty="0">
                <a:solidFill>
                  <a:srgbClr val="C00000"/>
                </a:solidFill>
              </a:rPr>
            </a:br>
            <a:endParaRPr lang="de-DE" dirty="0"/>
          </a:p>
          <a:p>
            <a:endParaRPr lang="de-DE" dirty="0"/>
          </a:p>
          <a:p>
            <a:r>
              <a:rPr lang="de-DE" dirty="0"/>
              <a:t>		</a:t>
            </a:r>
            <a:r>
              <a:rPr lang="de-DE" dirty="0" err="1"/>
              <a:t>Visit</a:t>
            </a:r>
            <a:r>
              <a:rPr lang="de-DE" dirty="0"/>
              <a:t> </a:t>
            </a:r>
          </a:p>
          <a:p>
            <a:r>
              <a:rPr lang="de-DE" dirty="0"/>
              <a:t>		www.qu.tu-berlin.de </a:t>
            </a:r>
          </a:p>
          <a:p>
            <a:r>
              <a:rPr lang="de-DE" dirty="0"/>
              <a:t>		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CC423C2-5962-4F88-86F7-A8C3C0763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564904"/>
            <a:ext cx="2743583" cy="2934109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C811086-FF8E-4A5B-B24C-D8B25BEA1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A21AD57-ACCD-4DCF-952C-9A109D7B29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9750" y="6557963"/>
            <a:ext cx="6624638" cy="152400"/>
          </a:xfrm>
        </p:spPr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00638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556792"/>
            <a:ext cx="8061325" cy="35856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16832"/>
            <a:ext cx="8061325" cy="4032448"/>
          </a:xfrm>
        </p:spPr>
        <p:txBody>
          <a:bodyPr/>
          <a:lstStyle/>
          <a:p>
            <a:r>
              <a:rPr lang="en-US" sz="1200" dirty="0"/>
              <a:t>[1] S. </a:t>
            </a:r>
            <a:r>
              <a:rPr lang="en-US" sz="1200" dirty="0" err="1"/>
              <a:t>Möller</a:t>
            </a:r>
            <a:r>
              <a:rPr lang="en-US" sz="1200" dirty="0"/>
              <a:t>, S. Schmidt, and J. Beyer, “Gaming taxonomy: An overview of concepts and evaluation methods for computer gaming </a:t>
            </a:r>
            <a:r>
              <a:rPr lang="en-US" sz="1200" dirty="0" err="1"/>
              <a:t>qoe</a:t>
            </a:r>
            <a:r>
              <a:rPr lang="en-US" sz="1200" dirty="0"/>
              <a:t>,” in </a:t>
            </a:r>
            <a:r>
              <a:rPr lang="en-US" sz="1200" i="1" dirty="0"/>
              <a:t>Quality of Multimedia Experience (</a:t>
            </a:r>
            <a:r>
              <a:rPr lang="en-US" sz="1200" i="1" dirty="0" err="1"/>
              <a:t>QoMEX</a:t>
            </a:r>
            <a:r>
              <a:rPr lang="en-US" sz="1200" i="1" dirty="0"/>
              <a:t>), 2013 Fifth International Workshop on</a:t>
            </a:r>
            <a:r>
              <a:rPr lang="en-US" sz="1200" dirty="0"/>
              <a:t>, 2013. </a:t>
            </a:r>
          </a:p>
          <a:p>
            <a:r>
              <a:rPr lang="en-US" sz="1200" dirty="0"/>
              <a:t>[2] S. </a:t>
            </a:r>
            <a:r>
              <a:rPr lang="en-US" sz="1200" dirty="0" err="1"/>
              <a:t>Möller</a:t>
            </a:r>
            <a:r>
              <a:rPr lang="en-US" sz="1200" dirty="0"/>
              <a:t>, S. Schmidt, and S. </a:t>
            </a:r>
            <a:r>
              <a:rPr lang="en-US" sz="1200" dirty="0" err="1"/>
              <a:t>Zadtootaghaj</a:t>
            </a:r>
            <a:r>
              <a:rPr lang="en-US" sz="1200" dirty="0"/>
              <a:t>, “New ITU-T Standards for Gaming </a:t>
            </a:r>
            <a:r>
              <a:rPr lang="en-US" sz="1200" dirty="0" err="1"/>
              <a:t>QoE</a:t>
            </a:r>
            <a:r>
              <a:rPr lang="en-US" sz="1200" dirty="0"/>
              <a:t> Evaluation and Management,” in </a:t>
            </a:r>
            <a:r>
              <a:rPr lang="en-US" sz="1200" i="1" dirty="0"/>
              <a:t>Quality of Multimedia Experience (</a:t>
            </a:r>
            <a:r>
              <a:rPr lang="en-US" sz="1200" i="1" dirty="0" err="1"/>
              <a:t>QoMEX</a:t>
            </a:r>
            <a:r>
              <a:rPr lang="en-US" sz="1200" i="1" dirty="0"/>
              <a:t>), 2018 Tenth International Workshop on</a:t>
            </a:r>
            <a:r>
              <a:rPr lang="en-US" sz="1200" dirty="0"/>
              <a:t>, 2018. </a:t>
            </a:r>
          </a:p>
          <a:p>
            <a:r>
              <a:rPr lang="de-DE" sz="1200" dirty="0"/>
              <a:t>[</a:t>
            </a:r>
            <a:r>
              <a:rPr lang="en-US" sz="1200" dirty="0"/>
              <a:t>3] ITU-T Recommendation G.1032, “Influence factors on gaming quality</a:t>
            </a:r>
            <a:r>
              <a:rPr lang="en-DE" sz="1200" dirty="0"/>
              <a:t> </a:t>
            </a:r>
            <a:r>
              <a:rPr lang="en-US" sz="1200" dirty="0"/>
              <a:t>of experience,” International Telecommunication Union, Geneva, 2017.</a:t>
            </a:r>
          </a:p>
          <a:p>
            <a:r>
              <a:rPr lang="de-DE" sz="1200" dirty="0"/>
              <a:t>[</a:t>
            </a:r>
            <a:r>
              <a:rPr lang="en-US" sz="1200" dirty="0"/>
              <a:t>4] ITU-T Recommendation P.809, “Subjective Evaluation Methods for</a:t>
            </a:r>
            <a:r>
              <a:rPr lang="en-DE" sz="1200" dirty="0"/>
              <a:t> </a:t>
            </a:r>
            <a:r>
              <a:rPr lang="en-US" sz="1200" dirty="0"/>
              <a:t>Gaming Quality,” International Telecommunication Union, Geneva,</a:t>
            </a:r>
            <a:r>
              <a:rPr lang="en-DE" sz="1200" dirty="0"/>
              <a:t> </a:t>
            </a:r>
            <a:r>
              <a:rPr lang="en-US" sz="1200" dirty="0"/>
              <a:t>2018.</a:t>
            </a:r>
          </a:p>
          <a:p>
            <a:r>
              <a:rPr lang="de-DE" sz="1200" dirty="0"/>
              <a:t>[</a:t>
            </a:r>
            <a:r>
              <a:rPr lang="en-US" sz="1200" dirty="0"/>
              <a:t>5] ITU-T Recommendation G.1072, “Opinion Model Predicting Gaming</a:t>
            </a:r>
            <a:r>
              <a:rPr lang="en-DE" sz="1200" dirty="0"/>
              <a:t> </a:t>
            </a:r>
            <a:r>
              <a:rPr lang="en-US" sz="1200" dirty="0" err="1"/>
              <a:t>QoE</a:t>
            </a:r>
            <a:r>
              <a:rPr lang="en-US" sz="1200" dirty="0"/>
              <a:t> for Cloud Gaming Services,” International Telecommunication</a:t>
            </a:r>
            <a:r>
              <a:rPr lang="en-DE" sz="1200" dirty="0"/>
              <a:t> </a:t>
            </a:r>
            <a:r>
              <a:rPr lang="en-US" sz="1200" dirty="0"/>
              <a:t>Union, Geneva, 2020.</a:t>
            </a:r>
          </a:p>
          <a:p>
            <a:r>
              <a:rPr lang="de-DE" sz="1200" dirty="0"/>
              <a:t>[</a:t>
            </a:r>
            <a:r>
              <a:rPr lang="en-DE" sz="1200" dirty="0"/>
              <a:t>6</a:t>
            </a:r>
            <a:r>
              <a:rPr lang="en-US" sz="1200" dirty="0"/>
              <a:t>] F. </a:t>
            </a:r>
            <a:r>
              <a:rPr lang="en-US" sz="1200" dirty="0" err="1"/>
              <a:t>Schiffner</a:t>
            </a:r>
            <a:r>
              <a:rPr lang="en-US" sz="1200" dirty="0"/>
              <a:t> and S. Möller, “Direct Scaling &amp; Quality Prediction for perceptual Video Quality Dimensions,” in 2018 Tenth International Conference on Quality of Multimedia Experience (</a:t>
            </a:r>
            <a:r>
              <a:rPr lang="en-US" sz="1200" dirty="0" err="1"/>
              <a:t>QoMEX</a:t>
            </a:r>
            <a:r>
              <a:rPr lang="en-US" sz="1200" dirty="0"/>
              <a:t>), 2018, pp. 1–3.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A8FC5F4-E73E-4CF5-9FA9-7F78D7139A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665DA2B-7034-4DC0-9AB9-2ABC76BBA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39750" y="6557963"/>
            <a:ext cx="6624638" cy="152400"/>
          </a:xfrm>
        </p:spPr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16797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18</a:t>
            </a:fld>
            <a:endParaRPr lang="de-DE" alt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179415" y="2363555"/>
            <a:ext cx="453660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480p: 1, 2, 4 </a:t>
            </a:r>
            <a:r>
              <a:rPr lang="de-DE" sz="1600" dirty="0" err="1"/>
              <a:t>mbps</a:t>
            </a: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720p: 1, 2, 50 </a:t>
            </a:r>
            <a:r>
              <a:rPr lang="de-DE" sz="1600" dirty="0" err="1"/>
              <a:t>mbps</a:t>
            </a:r>
            <a:endParaRPr lang="en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8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1080p: 2, 4, 6, 50 </a:t>
            </a:r>
            <a:r>
              <a:rPr lang="de-DE" sz="1600" dirty="0" err="1"/>
              <a:t>mbps</a:t>
            </a: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7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Frame Rate: 60, 30, 20, 10 </a:t>
            </a:r>
            <a:r>
              <a:rPr lang="de-DE" sz="1600" dirty="0" err="1"/>
              <a:t>fps</a:t>
            </a: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Frame Loss Rate:</a:t>
            </a:r>
            <a:r>
              <a:rPr lang="en-DE" sz="1600" dirty="0"/>
              <a:t> </a:t>
            </a:r>
            <a:r>
              <a:rPr lang="de-DE" sz="1600" dirty="0"/>
              <a:t>0, 10, 15, 25, 30 %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Delay: 0, 25, 50, 100, 200, 400 </a:t>
            </a:r>
            <a:r>
              <a:rPr lang="de-DE" sz="1600" dirty="0" err="1"/>
              <a:t>ms</a:t>
            </a:r>
            <a:endParaRPr lang="de-DE" sz="16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Conditions used to model Interaction Quality</a:t>
            </a:r>
          </a:p>
        </p:txBody>
      </p:sp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56A5D3CF-8B32-445D-8EC8-0AB0CF18F90D}"/>
              </a:ext>
            </a:extLst>
          </p:cNvPr>
          <p:cNvSpPr/>
          <p:nvPr/>
        </p:nvSpPr>
        <p:spPr bwMode="auto">
          <a:xfrm>
            <a:off x="4808388" y="2392698"/>
            <a:ext cx="143867" cy="967450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2ECEFD4E-540B-40F4-922F-13EFF5CF293A}"/>
              </a:ext>
            </a:extLst>
          </p:cNvPr>
          <p:cNvSpPr/>
          <p:nvPr/>
        </p:nvSpPr>
        <p:spPr bwMode="auto">
          <a:xfrm>
            <a:off x="4808388" y="3627463"/>
            <a:ext cx="161875" cy="737641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E7B4E43-A779-40F7-90F3-3842537BCEC1}"/>
              </a:ext>
            </a:extLst>
          </p:cNvPr>
          <p:cNvSpPr/>
          <p:nvPr/>
        </p:nvSpPr>
        <p:spPr bwMode="auto">
          <a:xfrm>
            <a:off x="678665" y="2314865"/>
            <a:ext cx="3726823" cy="1690199"/>
          </a:xfrm>
          <a:prstGeom prst="roundRect">
            <a:avLst/>
          </a:prstGeom>
          <a:solidFill>
            <a:schemeClr val="tx2">
              <a:alpha val="34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6B552491-3F82-4504-9996-529CE02A8B8C}"/>
              </a:ext>
            </a:extLst>
          </p:cNvPr>
          <p:cNvSpPr/>
          <p:nvPr/>
        </p:nvSpPr>
        <p:spPr bwMode="auto">
          <a:xfrm>
            <a:off x="678666" y="3627464"/>
            <a:ext cx="3726823" cy="180942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4650095-0C20-472C-9440-149286A7115F}"/>
              </a:ext>
            </a:extLst>
          </p:cNvPr>
          <p:cNvSpPr txBox="1"/>
          <p:nvPr/>
        </p:nvSpPr>
        <p:spPr>
          <a:xfrm>
            <a:off x="5220072" y="250304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Spatial Video Quality</a:t>
            </a:r>
          </a:p>
          <a:p>
            <a:pPr algn="l"/>
            <a:r>
              <a:rPr lang="en-US" sz="1600" b="1" dirty="0"/>
              <a:t>(</a:t>
            </a:r>
            <a:r>
              <a:rPr lang="en-US" sz="1600" b="1" dirty="0" err="1"/>
              <a:t>blockiness</a:t>
            </a:r>
            <a:r>
              <a:rPr lang="en-US" sz="1600" b="1" dirty="0"/>
              <a:t>: fragmentation,  unclearness)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9F8849F-CC32-460C-AADD-7BA37D2C8039}"/>
              </a:ext>
            </a:extLst>
          </p:cNvPr>
          <p:cNvSpPr txBox="1"/>
          <p:nvPr/>
        </p:nvSpPr>
        <p:spPr>
          <a:xfrm>
            <a:off x="5220072" y="3694861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Temporal Video Quality</a:t>
            </a:r>
          </a:p>
          <a:p>
            <a:pPr algn="l"/>
            <a:r>
              <a:rPr lang="en-US" sz="1600" b="1" dirty="0"/>
              <a:t>(jerkiness: discontinuity)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DB342E0-C78F-4707-8F99-14C31824AA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</p:spTree>
    <p:extLst>
      <p:ext uri="{BB962C8B-B14F-4D97-AF65-F5344CB8AC3E}">
        <p14:creationId xmlns:p14="http://schemas.microsoft.com/office/powerpoint/2010/main" val="3515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  <p:bldP spid="6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19</a:t>
            </a:fld>
            <a:endParaRPr lang="de-DE" alt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179414" y="2204864"/>
            <a:ext cx="842166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Overall Quality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Video Quality (overall and dimensions by </a:t>
            </a:r>
            <a:r>
              <a:rPr lang="en-US" sz="1600" dirty="0" err="1"/>
              <a:t>Schiffner</a:t>
            </a:r>
            <a:r>
              <a:rPr lang="en-US" sz="1600" dirty="0"/>
              <a:t>)</a:t>
            </a:r>
          </a:p>
          <a:p>
            <a:pPr marL="1085850" lvl="2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Fragmentation, Discontinuity, </a:t>
            </a:r>
            <a:r>
              <a:rPr lang="en-US" sz="1600" strike="sngStrike" dirty="0"/>
              <a:t>Noisiness</a:t>
            </a:r>
            <a:r>
              <a:rPr lang="en-US" sz="1600" dirty="0"/>
              <a:t>, Unclearness, Suboptimal Luminosity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Audio Quality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I</a:t>
            </a:r>
            <a:r>
              <a:rPr lang="en-US" sz="1600" dirty="0" err="1"/>
              <a:t>nput</a:t>
            </a:r>
            <a:r>
              <a:rPr lang="en-US" sz="1600" dirty="0"/>
              <a:t> Quality: Responsiveness, Controllability, Immediate Feedback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Player Experience: </a:t>
            </a:r>
            <a:r>
              <a:rPr lang="en-US" sz="1600" dirty="0" err="1"/>
              <a:t>iGEQ</a:t>
            </a:r>
            <a:r>
              <a:rPr lang="en-US" sz="1600" dirty="0"/>
              <a:t> (Immersion, Flow, Tension, Challenge, Competency, positive and negative Affect)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Performance and Acceptance</a:t>
            </a:r>
          </a:p>
          <a:p>
            <a:pPr lvl="2" algn="l">
              <a:spcAft>
                <a:spcPts val="1800"/>
              </a:spcAft>
            </a:pPr>
            <a:r>
              <a:rPr lang="de-DE" sz="1600" dirty="0"/>
              <a:t>	3</a:t>
            </a:r>
            <a:r>
              <a:rPr lang="en-US" sz="1600" dirty="0"/>
              <a:t>1 items (~3 minutes)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Assessed Quality </a:t>
            </a:r>
            <a:r>
              <a:rPr lang="en-DE" altLang="de-DE" b="1" dirty="0"/>
              <a:t>F</a:t>
            </a:r>
            <a:r>
              <a:rPr lang="en-US" altLang="de-DE" b="1" dirty="0"/>
              <a:t>e</a:t>
            </a:r>
            <a:r>
              <a:rPr lang="en-DE" altLang="de-DE" b="1" dirty="0"/>
              <a:t>a</a:t>
            </a:r>
            <a:r>
              <a:rPr lang="en-US" altLang="de-DE" b="1" dirty="0"/>
              <a:t>t</a:t>
            </a:r>
            <a:r>
              <a:rPr lang="en-DE" altLang="de-DE" b="1" dirty="0"/>
              <a:t>u</a:t>
            </a:r>
            <a:r>
              <a:rPr lang="en-US" altLang="de-DE" b="1" dirty="0"/>
              <a:t>r</a:t>
            </a:r>
            <a:r>
              <a:rPr lang="en-DE" altLang="de-DE" b="1" dirty="0"/>
              <a:t>e</a:t>
            </a:r>
            <a:r>
              <a:rPr lang="en-US" altLang="de-DE" b="1" dirty="0"/>
              <a:t>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2D6F95-8526-4C34-B02C-4765034C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B37DB154-591C-4928-8655-95B2B86A56CA}"/>
              </a:ext>
            </a:extLst>
          </p:cNvPr>
          <p:cNvSpPr/>
          <p:nvPr/>
        </p:nvSpPr>
        <p:spPr bwMode="auto">
          <a:xfrm>
            <a:off x="1547664" y="5725131"/>
            <a:ext cx="301099" cy="3960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1EF066-8C03-4177-AE62-A1E501B47546}"/>
              </a:ext>
            </a:extLst>
          </p:cNvPr>
          <p:cNvSpPr txBox="1"/>
          <p:nvPr/>
        </p:nvSpPr>
        <p:spPr>
          <a:xfrm>
            <a:off x="5436096" y="2564904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</a:t>
            </a:r>
            <a:r>
              <a:rPr lang="en-DE" dirty="0"/>
              <a:t>6</a:t>
            </a:r>
            <a:r>
              <a:rPr lang="de-DE" dirty="0"/>
              <a:t>]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95C00B8-0B98-4368-9A4D-E614F06F8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</p:spTree>
    <p:extLst>
      <p:ext uri="{BB962C8B-B14F-4D97-AF65-F5344CB8AC3E}">
        <p14:creationId xmlns:p14="http://schemas.microsoft.com/office/powerpoint/2010/main" val="38258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2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7" y="1523668"/>
            <a:ext cx="8061325" cy="358560"/>
          </a:xfrm>
        </p:spPr>
        <p:txBody>
          <a:bodyPr/>
          <a:lstStyle/>
          <a:p>
            <a:r>
              <a:rPr lang="en-US" altLang="de-DE" b="1" dirty="0"/>
              <a:t>What is Cloud Gaming?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DA3F6E7F-B1C6-47A8-8386-A17EAD90A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2822574"/>
            <a:ext cx="2762250" cy="2206625"/>
          </a:xfrm>
          <a:prstGeom prst="roundRect">
            <a:avLst>
              <a:gd name="adj" fmla="val 5773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de-D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loud 2">
            <a:extLst>
              <a:ext uri="{FF2B5EF4-FFF2-40B4-BE49-F238E27FC236}">
                <a16:creationId xmlns:a16="http://schemas.microsoft.com/office/drawing/2014/main" id="{3BA479AF-33EB-46D2-A9AA-FB9C92826D23}"/>
              </a:ext>
            </a:extLst>
          </p:cNvPr>
          <p:cNvSpPr>
            <a:spLocks/>
          </p:cNvSpPr>
          <p:nvPr/>
        </p:nvSpPr>
        <p:spPr bwMode="auto">
          <a:xfrm>
            <a:off x="1087437" y="3027362"/>
            <a:ext cx="2647950" cy="17526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2147483646 w 43200"/>
              <a:gd name="T7" fmla="*/ 2147483646 h 43200"/>
              <a:gd name="T8" fmla="*/ 2147483646 w 43200"/>
              <a:gd name="T9" fmla="*/ 2147483646 h 43200"/>
              <a:gd name="T10" fmla="*/ 2147483646 w 43200"/>
              <a:gd name="T11" fmla="*/ 2147483646 h 43200"/>
              <a:gd name="T12" fmla="*/ 2147483646 w 43200"/>
              <a:gd name="T13" fmla="*/ 2147483646 h 43200"/>
              <a:gd name="T14" fmla="*/ 2147483646 w 43200"/>
              <a:gd name="T15" fmla="*/ 2147483646 h 43200"/>
              <a:gd name="T16" fmla="*/ 2147483646 w 43200"/>
              <a:gd name="T17" fmla="*/ 2147483646 h 43200"/>
              <a:gd name="T18" fmla="*/ 2147483646 w 43200"/>
              <a:gd name="T19" fmla="*/ 2147483646 h 43200"/>
              <a:gd name="T20" fmla="*/ 2147483646 w 43200"/>
              <a:gd name="T21" fmla="*/ 2147483646 h 43200"/>
              <a:gd name="T22" fmla="*/ 2147483646 w 43200"/>
              <a:gd name="T23" fmla="*/ 2147483646 h 43200"/>
              <a:gd name="T24" fmla="*/ 2147483646 w 43200"/>
              <a:gd name="T25" fmla="*/ 2147483646 h 43200"/>
              <a:gd name="T26" fmla="*/ 2147483646 w 43200"/>
              <a:gd name="T27" fmla="*/ 2147483646 h 43200"/>
              <a:gd name="T28" fmla="*/ 2147483646 w 43200"/>
              <a:gd name="T29" fmla="*/ 2147483646 h 43200"/>
              <a:gd name="T30" fmla="*/ 2147483646 w 43200"/>
              <a:gd name="T31" fmla="*/ 2147483646 h 43200"/>
              <a:gd name="T32" fmla="*/ 2147483646 w 43200"/>
              <a:gd name="T33" fmla="*/ 2147483646 h 43200"/>
              <a:gd name="T34" fmla="*/ 2147483646 w 43200"/>
              <a:gd name="T35" fmla="*/ 2147483646 h 43200"/>
              <a:gd name="T36" fmla="*/ 2147483646 w 43200"/>
              <a:gd name="T37" fmla="*/ 2147483646 h 43200"/>
              <a:gd name="T38" fmla="*/ 2147483646 w 43200"/>
              <a:gd name="T39" fmla="*/ 2147483646 h 43200"/>
              <a:gd name="T40" fmla="*/ 2147483646 w 43200"/>
              <a:gd name="T41" fmla="*/ 2147483646 h 43200"/>
              <a:gd name="T42" fmla="*/ 2147483646 w 43200"/>
              <a:gd name="T43" fmla="*/ 214748364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4C23D8E9-CE02-4BD2-9E0D-C300C8C3B8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2537" y="2741612"/>
            <a:ext cx="5084763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de-D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B5857E41-CF2E-4A39-8195-754749686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5" y="4905374"/>
            <a:ext cx="13049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87" tIns="24843" rIns="49687" bIns="24843"/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(Server)</a:t>
            </a:r>
            <a:endParaRPr lang="en-US" altLang="de-DE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62B2C84B-C5F9-4B2C-859C-02B64F8ED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5029199"/>
            <a:ext cx="53498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87" tIns="24843" rIns="49687" bIns="24843"/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endParaRPr lang="en-US" altLang="de-DE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urved Connector 12">
            <a:extLst>
              <a:ext uri="{FF2B5EF4-FFF2-40B4-BE49-F238E27FC236}">
                <a16:creationId xmlns:a16="http://schemas.microsoft.com/office/drawing/2014/main" id="{87E04DA8-AD7D-4A07-8C28-8FC8A5C30DB5}"/>
              </a:ext>
            </a:extLst>
          </p:cNvPr>
          <p:cNvCxnSpPr>
            <a:cxnSpLocks noChangeShapeType="1"/>
            <a:endCxn id="17" idx="1"/>
          </p:cNvCxnSpPr>
          <p:nvPr/>
        </p:nvCxnSpPr>
        <p:spPr bwMode="auto">
          <a:xfrm>
            <a:off x="3371850" y="3494087"/>
            <a:ext cx="2317750" cy="4318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urved Connector 14">
            <a:extLst>
              <a:ext uri="{FF2B5EF4-FFF2-40B4-BE49-F238E27FC236}">
                <a16:creationId xmlns:a16="http://schemas.microsoft.com/office/drawing/2014/main" id="{878FEADE-213A-42C9-A30D-B057018E50D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414587" y="4071937"/>
            <a:ext cx="2465388" cy="374650"/>
          </a:xfrm>
          <a:prstGeom prst="curvedConnector3">
            <a:avLst>
              <a:gd name="adj1" fmla="val 50032"/>
            </a:avLst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AA4EA37-6D47-40D0-B635-05C5C1994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4322762"/>
            <a:ext cx="1981200" cy="3571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49687" tIns="24843" rIns="49687" bIns="24843" anchor="ctr"/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Game Input Device</a:t>
            </a:r>
            <a:endParaRPr lang="en-US" altLang="de-DE" sz="12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A07FC908-A450-4ACE-9203-D49DB136B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3814762"/>
            <a:ext cx="869950" cy="539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49687" tIns="24843" rIns="49687" bIns="24843" anchor="ctr"/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Game</a:t>
            </a:r>
            <a:endParaRPr lang="en-US" altLang="de-DE" sz="12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Engine</a:t>
            </a:r>
            <a:endParaRPr lang="en-US" altLang="de-DE" sz="12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DFBDA67D-B92F-49D7-8FFB-C609E9487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3297237"/>
            <a:ext cx="869950" cy="533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49687" tIns="24843" rIns="49687" bIns="24843" anchor="ctr"/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Video Encoder</a:t>
            </a:r>
            <a:endParaRPr lang="en-US" altLang="de-DE" sz="12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FC68A676-BDB1-4A81-B832-27737758B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3640137"/>
            <a:ext cx="871537" cy="5715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49687" tIns="24843" rIns="49687" bIns="24843" anchor="ctr"/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 Decoder</a:t>
            </a:r>
            <a:endParaRPr lang="en-US" altLang="de-DE" sz="12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DF824E7D-1972-4B8C-8739-FCF5DDEB1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967037"/>
            <a:ext cx="871537" cy="5715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49687" tIns="24843" rIns="49687" bIns="24843" anchor="ctr"/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Display</a:t>
            </a:r>
            <a:endParaRPr lang="en-US" altLang="de-DE" sz="12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</a:t>
            </a:r>
            <a:endParaRPr lang="en-US" altLang="de-DE" sz="12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urved Connector 15">
            <a:extLst>
              <a:ext uri="{FF2B5EF4-FFF2-40B4-BE49-F238E27FC236}">
                <a16:creationId xmlns:a16="http://schemas.microsoft.com/office/drawing/2014/main" id="{4347A3BD-B546-4550-B6A6-3FEC0FF2725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2108994" y="3410742"/>
            <a:ext cx="285750" cy="500063"/>
          </a:xfrm>
          <a:prstGeom prst="curvedConnector2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29">
            <a:extLst>
              <a:ext uri="{FF2B5EF4-FFF2-40B4-BE49-F238E27FC236}">
                <a16:creationId xmlns:a16="http://schemas.microsoft.com/office/drawing/2014/main" id="{3C3269D3-DF22-484E-A8C9-4120CB1D4268}"/>
              </a:ext>
            </a:extLst>
          </p:cNvPr>
          <p:cNvCxnSpPr/>
          <p:nvPr/>
        </p:nvCxnSpPr>
        <p:spPr bwMode="auto">
          <a:xfrm>
            <a:off x="5799137" y="2549524"/>
            <a:ext cx="0" cy="390525"/>
          </a:xfrm>
          <a:prstGeom prst="straightConnector1">
            <a:avLst/>
          </a:prstGeom>
          <a:noFill/>
          <a:ln w="25400" cap="flat" cmpd="sng" algn="ctr">
            <a:solidFill>
              <a:srgbClr val="8064A2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TextBox 37">
            <a:extLst>
              <a:ext uri="{FF2B5EF4-FFF2-40B4-BE49-F238E27FC236}">
                <a16:creationId xmlns:a16="http://schemas.microsoft.com/office/drawing/2014/main" id="{C2C02C6E-C3B6-4432-9EF6-C439DB311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721" y="5581650"/>
            <a:ext cx="23209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latin typeface="Calibri" panose="020F0502020204030204" pitchFamily="34" charset="0"/>
              </a:rPr>
              <a:t>Network Characteristic</a:t>
            </a:r>
          </a:p>
        </p:txBody>
      </p:sp>
      <p:cxnSp>
        <p:nvCxnSpPr>
          <p:cNvPr id="22" name="Straight Arrow Connector 39">
            <a:extLst>
              <a:ext uri="{FF2B5EF4-FFF2-40B4-BE49-F238E27FC236}">
                <a16:creationId xmlns:a16="http://schemas.microsoft.com/office/drawing/2014/main" id="{682D9754-2F16-401E-8B28-F09D9C01762F}"/>
              </a:ext>
            </a:extLst>
          </p:cNvPr>
          <p:cNvCxnSpPr>
            <a:endCxn id="23" idx="2"/>
          </p:cNvCxnSpPr>
          <p:nvPr/>
        </p:nvCxnSpPr>
        <p:spPr bwMode="auto">
          <a:xfrm flipH="1" flipV="1">
            <a:off x="1527175" y="2482849"/>
            <a:ext cx="974725" cy="892175"/>
          </a:xfrm>
          <a:prstGeom prst="straightConnector1">
            <a:avLst/>
          </a:prstGeom>
          <a:noFill/>
          <a:ln w="381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3" name="Rectangle 43">
            <a:extLst>
              <a:ext uri="{FF2B5EF4-FFF2-40B4-BE49-F238E27FC236}">
                <a16:creationId xmlns:a16="http://schemas.microsoft.com/office/drawing/2014/main" id="{D8A3E93B-C04A-482F-8CB2-0DFF50F36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7" y="2189162"/>
            <a:ext cx="7397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Bit Rate</a:t>
            </a:r>
          </a:p>
        </p:txBody>
      </p:sp>
      <p:sp>
        <p:nvSpPr>
          <p:cNvPr id="24" name="Rectangle 44">
            <a:extLst>
              <a:ext uri="{FF2B5EF4-FFF2-40B4-BE49-F238E27FC236}">
                <a16:creationId xmlns:a16="http://schemas.microsoft.com/office/drawing/2014/main" id="{E4A42A9C-2694-4B9B-9E51-2C8FF0C6A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1938337"/>
            <a:ext cx="32035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Spatial quality (QP)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de-DE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Temporal quality (Frame Rate)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25" name="Left Brace 47">
            <a:extLst>
              <a:ext uri="{FF2B5EF4-FFF2-40B4-BE49-F238E27FC236}">
                <a16:creationId xmlns:a16="http://schemas.microsoft.com/office/drawing/2014/main" id="{66AC0546-1226-4FB4-9CC9-99725118A2BD}"/>
              </a:ext>
            </a:extLst>
          </p:cNvPr>
          <p:cNvSpPr/>
          <p:nvPr/>
        </p:nvSpPr>
        <p:spPr bwMode="auto">
          <a:xfrm>
            <a:off x="2001837" y="1993899"/>
            <a:ext cx="222250" cy="825500"/>
          </a:xfrm>
          <a:prstGeom prst="leftBrac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4624F0A7-59A5-4322-835C-FA80922B2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150" y="2089149"/>
            <a:ext cx="7032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87" tIns="24843" rIns="49687" bIns="24843"/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 </a:t>
            </a:r>
            <a:endParaRPr lang="en-US" altLang="de-DE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58">
            <a:extLst>
              <a:ext uri="{FF2B5EF4-FFF2-40B4-BE49-F238E27FC236}">
                <a16:creationId xmlns:a16="http://schemas.microsoft.com/office/drawing/2014/main" id="{BA92C045-9AB8-4AAF-BE93-912CC6D47218}"/>
              </a:ext>
            </a:extLst>
          </p:cNvPr>
          <p:cNvCxnSpPr>
            <a:endCxn id="21" idx="0"/>
          </p:cNvCxnSpPr>
          <p:nvPr/>
        </p:nvCxnSpPr>
        <p:spPr bwMode="auto">
          <a:xfrm>
            <a:off x="3988271" y="4416425"/>
            <a:ext cx="61913" cy="1165225"/>
          </a:xfrm>
          <a:prstGeom prst="straightConnector1">
            <a:avLst/>
          </a:prstGeom>
          <a:noFill/>
          <a:ln w="381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8" name="Rectangle 62">
            <a:extLst>
              <a:ext uri="{FF2B5EF4-FFF2-40B4-BE49-F238E27FC236}">
                <a16:creationId xmlns:a16="http://schemas.microsoft.com/office/drawing/2014/main" id="{44413445-A21D-41F1-B62C-616C6419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041" y="5362574"/>
            <a:ext cx="218784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latin typeface="Calibri" panose="020F0502020204030204" pitchFamily="34" charset="0"/>
              </a:rPr>
              <a:t>Latency + Packet Loss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de-DE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latin typeface="Calibri" panose="020F0502020204030204" pitchFamily="34" charset="0"/>
              </a:rPr>
              <a:t>Limited bandwidth </a:t>
            </a:r>
          </a:p>
        </p:txBody>
      </p:sp>
      <p:sp>
        <p:nvSpPr>
          <p:cNvPr id="29" name="Left Brace 64">
            <a:extLst>
              <a:ext uri="{FF2B5EF4-FFF2-40B4-BE49-F238E27FC236}">
                <a16:creationId xmlns:a16="http://schemas.microsoft.com/office/drawing/2014/main" id="{D03D313D-5ADC-4F26-904A-8EAE4AADC99B}"/>
              </a:ext>
            </a:extLst>
          </p:cNvPr>
          <p:cNvSpPr/>
          <p:nvPr/>
        </p:nvSpPr>
        <p:spPr bwMode="auto">
          <a:xfrm>
            <a:off x="5194300" y="5397499"/>
            <a:ext cx="255587" cy="767805"/>
          </a:xfrm>
          <a:prstGeom prst="leftBrac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0" name="Lightning Bolt 66">
            <a:extLst>
              <a:ext uri="{FF2B5EF4-FFF2-40B4-BE49-F238E27FC236}">
                <a16:creationId xmlns:a16="http://schemas.microsoft.com/office/drawing/2014/main" id="{1F4FC720-E5E7-402B-A86A-366BC6BAE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3136899"/>
            <a:ext cx="609600" cy="1535113"/>
          </a:xfrm>
          <a:prstGeom prst="lightningBolt">
            <a:avLst/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1" name="Grafik 35">
            <a:extLst>
              <a:ext uri="{FF2B5EF4-FFF2-40B4-BE49-F238E27FC236}">
                <a16:creationId xmlns:a16="http://schemas.microsoft.com/office/drawing/2014/main" id="{F2EFE27D-9183-4A56-B485-4AA080A69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7" y="1833562"/>
            <a:ext cx="3857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4A9C7440-DE6B-456A-9837-5893581D9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737" y="3413124"/>
            <a:ext cx="871538" cy="539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49687" tIns="24843" rIns="49687" bIns="24843" anchor="ctr"/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Game</a:t>
            </a:r>
            <a:endParaRPr lang="en-US" altLang="de-DE" sz="12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Engine</a:t>
            </a:r>
            <a:endParaRPr lang="en-US" altLang="de-DE" sz="12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urved Connector 12">
            <a:extLst>
              <a:ext uri="{FF2B5EF4-FFF2-40B4-BE49-F238E27FC236}">
                <a16:creationId xmlns:a16="http://schemas.microsoft.com/office/drawing/2014/main" id="{F5DF9638-3170-437E-90E8-B061108E9414}"/>
              </a:ext>
            </a:extLst>
          </p:cNvPr>
          <p:cNvCxnSpPr>
            <a:cxnSpLocks noChangeShapeType="1"/>
            <a:stCxn id="32" idx="1"/>
            <a:endCxn id="18" idx="3"/>
          </p:cNvCxnSpPr>
          <p:nvPr/>
        </p:nvCxnSpPr>
        <p:spPr bwMode="auto">
          <a:xfrm rot="10800000">
            <a:off x="5824537" y="3252787"/>
            <a:ext cx="203200" cy="43021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urved Connector 12">
            <a:extLst>
              <a:ext uri="{FF2B5EF4-FFF2-40B4-BE49-F238E27FC236}">
                <a16:creationId xmlns:a16="http://schemas.microsoft.com/office/drawing/2014/main" id="{97885000-7EA6-4826-A1C1-3DBDA5650857}"/>
              </a:ext>
            </a:extLst>
          </p:cNvPr>
          <p:cNvCxnSpPr>
            <a:cxnSpLocks noChangeShapeType="1"/>
            <a:stCxn id="14" idx="0"/>
            <a:endCxn id="32" idx="2"/>
          </p:cNvCxnSpPr>
          <p:nvPr/>
        </p:nvCxnSpPr>
        <p:spPr bwMode="auto">
          <a:xfrm rot="5400000" flipH="1" flipV="1">
            <a:off x="5982494" y="3840955"/>
            <a:ext cx="369888" cy="593725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urved Connector 12">
            <a:extLst>
              <a:ext uri="{FF2B5EF4-FFF2-40B4-BE49-F238E27FC236}">
                <a16:creationId xmlns:a16="http://schemas.microsoft.com/office/drawing/2014/main" id="{BA4181C4-2E64-441E-AF69-643DF386878E}"/>
              </a:ext>
            </a:extLst>
          </p:cNvPr>
          <p:cNvCxnSpPr>
            <a:cxnSpLocks noChangeShapeType="1"/>
            <a:endCxn id="18" idx="3"/>
          </p:cNvCxnSpPr>
          <p:nvPr/>
        </p:nvCxnSpPr>
        <p:spPr bwMode="auto">
          <a:xfrm rot="16200000" flipV="1">
            <a:off x="5781675" y="3295649"/>
            <a:ext cx="387350" cy="301625"/>
          </a:xfrm>
          <a:prstGeom prst="curvedConnector2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C683C131-3DA2-42C5-A1A9-9ADBCD910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7" y="3409949"/>
            <a:ext cx="1733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ele-GroteskHal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ele-GroteskHal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ele-GroteskHal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ele-GroteskHal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ele-GroteskHal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ele-GroteskHal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ele-GroteskHal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ele-GroteskHal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ele-GroteskHal"/>
                <a:cs typeface="Times New Roman" panose="02020603050405020304" pitchFamily="18" charset="0"/>
              </a:defRPr>
            </a:lvl9pPr>
          </a:lstStyle>
          <a:p>
            <a:r>
              <a:rPr lang="de-DE" altLang="en-US" sz="1800" b="1"/>
              <a:t>Ordinary </a:t>
            </a:r>
          </a:p>
          <a:p>
            <a:r>
              <a:rPr lang="de-DE" altLang="en-US" sz="1800" b="1"/>
              <a:t>Online</a:t>
            </a:r>
          </a:p>
          <a:p>
            <a:r>
              <a:rPr lang="de-DE" altLang="en-US" sz="1800" b="1"/>
              <a:t>Gaming</a:t>
            </a:r>
            <a:endParaRPr lang="en-US" altLang="en-US" sz="1800" b="1"/>
          </a:p>
        </p:txBody>
      </p: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26DBA0FC-0CDD-41C7-BA8A-FB7635AD1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828" y="3412330"/>
            <a:ext cx="871538" cy="539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49687" tIns="24843" rIns="49687" bIns="24843" anchor="ctr"/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DE" altLang="de-DE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Game</a:t>
            </a:r>
          </a:p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DE" altLang="de-DE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Server</a:t>
            </a:r>
            <a:endParaRPr lang="en-US" altLang="de-DE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urved Connector 12">
            <a:extLst>
              <a:ext uri="{FF2B5EF4-FFF2-40B4-BE49-F238E27FC236}">
                <a16:creationId xmlns:a16="http://schemas.microsoft.com/office/drawing/2014/main" id="{F3D5477E-6538-43DA-BD8D-F131E4655A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94711" y="3557450"/>
            <a:ext cx="610117" cy="12700"/>
          </a:xfrm>
          <a:prstGeom prst="curvedConnector3">
            <a:avLst>
              <a:gd name="adj1" fmla="val 94103"/>
            </a:avLst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urved Connector 12">
            <a:extLst>
              <a:ext uri="{FF2B5EF4-FFF2-40B4-BE49-F238E27FC236}">
                <a16:creationId xmlns:a16="http://schemas.microsoft.com/office/drawing/2014/main" id="{E0CF3D41-711A-477F-A461-FA52220B1B3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888385" y="3770721"/>
            <a:ext cx="610117" cy="12700"/>
          </a:xfrm>
          <a:prstGeom prst="curvedConnector3">
            <a:avLst>
              <a:gd name="adj1" fmla="val 94103"/>
            </a:avLst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ounded Rectangle 3">
            <a:extLst>
              <a:ext uri="{FF2B5EF4-FFF2-40B4-BE49-F238E27FC236}">
                <a16:creationId xmlns:a16="http://schemas.microsoft.com/office/drawing/2014/main" id="{18DCF1B2-A49D-4CB9-A509-3FF909594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56" y="2679699"/>
            <a:ext cx="871538" cy="539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49687" tIns="24843" rIns="49687" bIns="24843" anchor="ctr"/>
          <a:lstStyle>
            <a:lvl1pPr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1pPr>
            <a:lvl2pPr marL="476250" indent="-28416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2pPr>
            <a:lvl3pPr marL="9525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3pPr>
            <a:lvl4pPr marL="142875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4pPr>
            <a:lvl5pPr marL="1905000" indent="-28575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5pPr>
            <a:lvl6pPr marL="23622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6pPr>
            <a:lvl7pPr marL="28194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7pPr>
            <a:lvl8pPr marL="32766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8pPr>
            <a:lvl9pPr marL="3733800" indent="-28575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ele-GroteskNor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DE" altLang="de-DE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Game</a:t>
            </a:r>
          </a:p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DE" altLang="de-DE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Server</a:t>
            </a:r>
            <a:endParaRPr lang="en-US" altLang="de-DE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urved Connector 12">
            <a:extLst>
              <a:ext uri="{FF2B5EF4-FFF2-40B4-BE49-F238E27FC236}">
                <a16:creationId xmlns:a16="http://schemas.microsoft.com/office/drawing/2014/main" id="{C48DDAC7-61EA-461E-89B4-7B629BBB87D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218717" y="3308660"/>
            <a:ext cx="582168" cy="415747"/>
          </a:xfrm>
          <a:prstGeom prst="curvedConnector3">
            <a:avLst>
              <a:gd name="adj1" fmla="val 52045"/>
            </a:avLst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urved Connector 12">
            <a:extLst>
              <a:ext uri="{FF2B5EF4-FFF2-40B4-BE49-F238E27FC236}">
                <a16:creationId xmlns:a16="http://schemas.microsoft.com/office/drawing/2014/main" id="{C3DDCC36-0F2F-46CA-B7D9-AA9F331F9D3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9216" y="3251993"/>
            <a:ext cx="752478" cy="591344"/>
          </a:xfrm>
          <a:prstGeom prst="curvedConnector3">
            <a:avLst>
              <a:gd name="adj1" fmla="val 100158"/>
            </a:avLst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759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7" grpId="0" animBg="1"/>
      <p:bldP spid="21" grpId="0"/>
      <p:bldP spid="23" grpId="0"/>
      <p:bldP spid="24" grpId="0"/>
      <p:bldP spid="25" grpId="0" animBg="1"/>
      <p:bldP spid="28" grpId="0"/>
      <p:bldP spid="29" grpId="0" animBg="1"/>
      <p:bldP spid="30" grpId="0" animBg="1"/>
      <p:bldP spid="32" grpId="0" animBg="1"/>
      <p:bldP spid="36" grpId="0"/>
      <p:bldP spid="37" grpId="0" animBg="1"/>
      <p:bldP spid="37" grpId="1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20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D</a:t>
            </a:r>
            <a:r>
              <a:rPr lang="en-DE" b="1" dirty="0"/>
              <a:t>a</a:t>
            </a:r>
            <a:r>
              <a:rPr lang="en-US" b="1" dirty="0"/>
              <a:t>t</a:t>
            </a:r>
            <a:r>
              <a:rPr lang="en-DE" b="1" dirty="0"/>
              <a:t>a</a:t>
            </a:r>
            <a:r>
              <a:rPr lang="en-US" b="1" dirty="0"/>
              <a:t>s</a:t>
            </a:r>
            <a:r>
              <a:rPr lang="en-DE" b="1" dirty="0"/>
              <a:t>e</a:t>
            </a:r>
            <a:r>
              <a:rPr lang="en-US" b="1" dirty="0"/>
              <a:t>t</a:t>
            </a:r>
            <a:r>
              <a:rPr lang="en-DE" b="1" dirty="0"/>
              <a:t>s using passive </a:t>
            </a:r>
            <a:r>
              <a:rPr lang="en-US" b="1" dirty="0"/>
              <a:t>v</a:t>
            </a:r>
            <a:r>
              <a:rPr lang="en-DE" b="1" dirty="0" err="1"/>
              <a:t>i</a:t>
            </a:r>
            <a:r>
              <a:rPr lang="en-US" b="1" dirty="0"/>
              <a:t>d</a:t>
            </a:r>
            <a:r>
              <a:rPr lang="en-DE" b="1" dirty="0"/>
              <a:t>e</a:t>
            </a:r>
            <a:r>
              <a:rPr lang="en-US" b="1" dirty="0"/>
              <a:t>o</a:t>
            </a:r>
            <a:r>
              <a:rPr lang="en-DE" b="1" dirty="0"/>
              <a:t> </a:t>
            </a:r>
            <a:r>
              <a:rPr lang="en-US" b="1" dirty="0"/>
              <a:t>q</a:t>
            </a:r>
            <a:r>
              <a:rPr lang="en-DE" b="1" dirty="0" err="1"/>
              <a:t>uality</a:t>
            </a:r>
            <a:r>
              <a:rPr lang="en-DE" b="1" dirty="0"/>
              <a:t> assessment</a:t>
            </a:r>
            <a:endParaRPr lang="en-US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C459E5-0118-4608-ACAB-2C2E300FC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36" y="2929614"/>
            <a:ext cx="7524328" cy="251561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5BF31E2-52EE-4C46-A8A9-DAB70754D1FE}"/>
              </a:ext>
            </a:extLst>
          </p:cNvPr>
          <p:cNvSpPr txBox="1"/>
          <p:nvPr/>
        </p:nvSpPr>
        <p:spPr>
          <a:xfrm>
            <a:off x="539750" y="2420888"/>
            <a:ext cx="82087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</a:t>
            </a:r>
            <a:r>
              <a:rPr lang="en-DE" sz="1800" dirty="0" err="1"/>
              <a:t>hree</a:t>
            </a:r>
            <a:r>
              <a:rPr lang="en-DE" sz="1800" dirty="0"/>
              <a:t> </a:t>
            </a:r>
            <a:r>
              <a:rPr lang="en-US" sz="1800" dirty="0"/>
              <a:t>l</a:t>
            </a:r>
            <a:r>
              <a:rPr lang="en-DE" sz="1800" dirty="0"/>
              <a:t>a</a:t>
            </a:r>
            <a:r>
              <a:rPr lang="en-US" sz="1800" dirty="0"/>
              <a:t>r</a:t>
            </a:r>
            <a:r>
              <a:rPr lang="en-DE" sz="1800" dirty="0"/>
              <a:t>g</a:t>
            </a:r>
            <a:r>
              <a:rPr lang="en-US" sz="1800" dirty="0"/>
              <a:t>e</a:t>
            </a:r>
            <a:r>
              <a:rPr lang="en-DE" sz="1800" dirty="0"/>
              <a:t> </a:t>
            </a:r>
            <a:r>
              <a:rPr lang="en-US" sz="1800" dirty="0"/>
              <a:t>p</a:t>
            </a:r>
            <a:r>
              <a:rPr lang="en-DE" sz="1800" dirty="0"/>
              <a:t>a</a:t>
            </a:r>
            <a:r>
              <a:rPr lang="en-US" sz="1800" dirty="0"/>
              <a:t>s</a:t>
            </a:r>
            <a:r>
              <a:rPr lang="en-DE" sz="1800" dirty="0"/>
              <a:t>s</a:t>
            </a:r>
            <a:r>
              <a:rPr lang="en-US" sz="1800" dirty="0" err="1"/>
              <a:t>i</a:t>
            </a:r>
            <a:r>
              <a:rPr lang="en-DE" sz="1800" dirty="0"/>
              <a:t>v</a:t>
            </a:r>
            <a:r>
              <a:rPr lang="en-US" sz="1800" dirty="0"/>
              <a:t>e</a:t>
            </a:r>
            <a:r>
              <a:rPr lang="en-DE" sz="1800" dirty="0"/>
              <a:t> </a:t>
            </a:r>
            <a:r>
              <a:rPr lang="en-US" sz="1800" dirty="0"/>
              <a:t>v</a:t>
            </a:r>
            <a:r>
              <a:rPr lang="en-DE" sz="1800" dirty="0" err="1"/>
              <a:t>i</a:t>
            </a:r>
            <a:r>
              <a:rPr lang="en-US" sz="1800" dirty="0"/>
              <a:t>d</a:t>
            </a:r>
            <a:r>
              <a:rPr lang="en-DE" sz="1800" dirty="0"/>
              <a:t>e</a:t>
            </a:r>
            <a:r>
              <a:rPr lang="en-US" sz="1800" dirty="0"/>
              <a:t>o</a:t>
            </a:r>
            <a:r>
              <a:rPr lang="en-DE" sz="1800" dirty="0"/>
              <a:t> </a:t>
            </a:r>
            <a:r>
              <a:rPr lang="en-US" sz="1800" dirty="0"/>
              <a:t>q</a:t>
            </a:r>
            <a:r>
              <a:rPr lang="en-DE" sz="1800" dirty="0"/>
              <a:t>u</a:t>
            </a:r>
            <a:r>
              <a:rPr lang="en-US" sz="1800" dirty="0"/>
              <a:t>a</a:t>
            </a:r>
            <a:r>
              <a:rPr lang="en-DE" sz="1800" dirty="0"/>
              <a:t>l</a:t>
            </a:r>
            <a:r>
              <a:rPr lang="en-US" sz="1800" dirty="0" err="1"/>
              <a:t>i</a:t>
            </a:r>
            <a:r>
              <a:rPr lang="en-DE" sz="1800" dirty="0"/>
              <a:t>t</a:t>
            </a:r>
            <a:r>
              <a:rPr lang="en-US" sz="1800" dirty="0"/>
              <a:t>y</a:t>
            </a:r>
            <a:r>
              <a:rPr lang="en-DE" sz="1800" dirty="0"/>
              <a:t> </a:t>
            </a:r>
            <a:r>
              <a:rPr lang="en-US" sz="1800" dirty="0"/>
              <a:t>d</a:t>
            </a:r>
            <a:r>
              <a:rPr lang="en-DE" sz="1800" dirty="0"/>
              <a:t>a</a:t>
            </a:r>
            <a:r>
              <a:rPr lang="en-US" sz="1800" dirty="0"/>
              <a:t>t</a:t>
            </a:r>
            <a:r>
              <a:rPr lang="en-DE" sz="1800" dirty="0"/>
              <a:t>a</a:t>
            </a:r>
            <a:r>
              <a:rPr lang="en-US" sz="1800" dirty="0"/>
              <a:t>s</a:t>
            </a:r>
            <a:r>
              <a:rPr lang="en-DE" sz="1800" dirty="0"/>
              <a:t>e</a:t>
            </a:r>
            <a:r>
              <a:rPr lang="en-US" sz="1800" dirty="0"/>
              <a:t>t</a:t>
            </a:r>
            <a:r>
              <a:rPr lang="en-DE" sz="1800" dirty="0"/>
              <a:t>s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DE" sz="1800" dirty="0"/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DE" sz="1800" dirty="0"/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DE" sz="1800" dirty="0"/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DE" sz="1800" dirty="0"/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DE" sz="18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BAF01F7-4F68-4BED-B7A8-C93D1C4F5A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</p:spTree>
    <p:extLst>
      <p:ext uri="{BB962C8B-B14F-4D97-AF65-F5344CB8AC3E}">
        <p14:creationId xmlns:p14="http://schemas.microsoft.com/office/powerpoint/2010/main" val="396538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3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What are we working on?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895DEC-3F77-4529-80E4-F24D5D0A64CC}"/>
              </a:ext>
            </a:extLst>
          </p:cNvPr>
          <p:cNvSpPr txBox="1"/>
          <p:nvPr/>
        </p:nvSpPr>
        <p:spPr>
          <a:xfrm>
            <a:off x="485592" y="2407122"/>
            <a:ext cx="7686808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DE" sz="1800" dirty="0"/>
              <a:t>U</a:t>
            </a:r>
            <a:r>
              <a:rPr lang="en-US" sz="1800" dirty="0"/>
              <a:t>s</a:t>
            </a:r>
            <a:r>
              <a:rPr lang="en-DE" sz="1800" dirty="0"/>
              <a:t>e</a:t>
            </a:r>
            <a:r>
              <a:rPr lang="en-US" sz="1800" dirty="0"/>
              <a:t>r</a:t>
            </a:r>
            <a:r>
              <a:rPr lang="en-DE" sz="1800" dirty="0"/>
              <a:t> </a:t>
            </a:r>
            <a:r>
              <a:rPr lang="en-US" sz="1800" dirty="0"/>
              <a:t>s</a:t>
            </a:r>
            <a:r>
              <a:rPr lang="en-DE" sz="1800" dirty="0"/>
              <a:t>a</a:t>
            </a:r>
            <a:r>
              <a:rPr lang="en-US" sz="1800" dirty="0"/>
              <a:t>t</a:t>
            </a:r>
            <a:r>
              <a:rPr lang="en-DE" sz="1800" dirty="0" err="1"/>
              <a:t>i</a:t>
            </a:r>
            <a:r>
              <a:rPr lang="en-US" sz="1800" dirty="0" err="1"/>
              <a:t>sfa</a:t>
            </a:r>
            <a:r>
              <a:rPr lang="en-DE" sz="1800" dirty="0"/>
              <a:t>c</a:t>
            </a:r>
            <a:r>
              <a:rPr lang="en-US" sz="1800" dirty="0"/>
              <a:t>t</a:t>
            </a:r>
            <a:r>
              <a:rPr lang="en-DE" sz="1800" dirty="0" err="1"/>
              <a:t>i</a:t>
            </a:r>
            <a:r>
              <a:rPr lang="en-US" sz="1800" dirty="0"/>
              <a:t>o</a:t>
            </a:r>
            <a:r>
              <a:rPr lang="en-DE" sz="1800" dirty="0"/>
              <a:t>n f</a:t>
            </a:r>
            <a:r>
              <a:rPr lang="en-US" sz="1800" dirty="0"/>
              <a:t>o</a:t>
            </a:r>
            <a:r>
              <a:rPr lang="en-DE" sz="1800" dirty="0"/>
              <a:t>r</a:t>
            </a:r>
            <a:r>
              <a:rPr lang="en-US" sz="1800" dirty="0"/>
              <a:t> cloud gaming services</a:t>
            </a:r>
          </a:p>
          <a:p>
            <a:pPr marL="628650" lvl="1" indent="-17145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Network provider: network planning / infrastructure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Service provider: resource distribution</a:t>
            </a:r>
            <a:endParaRPr lang="de-DE" sz="1800" dirty="0"/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Understanding how to </a:t>
            </a:r>
            <a:r>
              <a:rPr lang="en-US" sz="1800" b="1" dirty="0"/>
              <a:t>assess gaming </a:t>
            </a:r>
            <a:r>
              <a:rPr lang="en-US" sz="1800" dirty="0" err="1"/>
              <a:t>QoE</a:t>
            </a:r>
            <a:r>
              <a:rPr lang="en-US" sz="1800" dirty="0"/>
              <a:t> and its underlying multidimensional space</a:t>
            </a:r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Investigating relevant </a:t>
            </a:r>
            <a:r>
              <a:rPr lang="en-US" sz="1800" b="1" dirty="0"/>
              <a:t>influencing factors </a:t>
            </a:r>
            <a:r>
              <a:rPr lang="en-US" sz="1800" dirty="0"/>
              <a:t>on gaming </a:t>
            </a:r>
            <a:r>
              <a:rPr lang="en-US" sz="1800" dirty="0" err="1"/>
              <a:t>QoE</a:t>
            </a:r>
            <a:endParaRPr lang="en-US" sz="1800" dirty="0"/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800" b="1" dirty="0"/>
              <a:t>P</a:t>
            </a:r>
            <a:r>
              <a:rPr lang="en-US" sz="1800" b="1" dirty="0" err="1"/>
              <a:t>redicting</a:t>
            </a:r>
            <a:r>
              <a:rPr lang="en-US" sz="1800" dirty="0"/>
              <a:t> gaming </a:t>
            </a:r>
            <a:r>
              <a:rPr lang="en-US" sz="1800" dirty="0" err="1"/>
              <a:t>QoE</a:t>
            </a:r>
            <a:endParaRPr lang="en-US" sz="18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5E0CFB6-0DA2-4532-BC05-4528E6AEB9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</p:spTree>
    <p:extLst>
      <p:ext uri="{BB962C8B-B14F-4D97-AF65-F5344CB8AC3E}">
        <p14:creationId xmlns:p14="http://schemas.microsoft.com/office/powerpoint/2010/main" val="208053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4</a:t>
            </a:fld>
            <a:endParaRPr lang="de-DE" altLang="de-DE" dirty="0"/>
          </a:p>
        </p:txBody>
      </p:sp>
      <p:grpSp>
        <p:nvGrpSpPr>
          <p:cNvPr id="59" name="Group 94">
            <a:extLst>
              <a:ext uri="{FF2B5EF4-FFF2-40B4-BE49-F238E27FC236}">
                <a16:creationId xmlns:a16="http://schemas.microsoft.com/office/drawing/2014/main" id="{081B1A0B-D352-4E77-86C3-35EB1AF1F24E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371131"/>
            <a:ext cx="7878762" cy="985859"/>
            <a:chOff x="388304" y="830846"/>
            <a:chExt cx="8059661" cy="1007963"/>
          </a:xfrm>
        </p:grpSpPr>
        <p:sp>
          <p:nvSpPr>
            <p:cNvPr id="60" name="Rectangle 7">
              <a:extLst>
                <a:ext uri="{FF2B5EF4-FFF2-40B4-BE49-F238E27FC236}">
                  <a16:creationId xmlns:a16="http://schemas.microsoft.com/office/drawing/2014/main" id="{713B46A0-93D3-49BB-A982-A3B4288B156D}"/>
                </a:ext>
              </a:extLst>
            </p:cNvPr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88304" y="830846"/>
              <a:ext cx="8059661" cy="1007963"/>
            </a:xfrm>
            <a:prstGeom prst="rect">
              <a:avLst/>
            </a:prstGeom>
            <a:solidFill>
              <a:srgbClr val="DDDDDD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b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 dirty="0">
                <a:latin typeface="Tele-GroteskHal" pitchFamily="2" charset="0"/>
              </a:endParaRPr>
            </a:p>
          </p:txBody>
        </p:sp>
        <p:sp>
          <p:nvSpPr>
            <p:cNvPr id="61" name="Text Box 137">
              <a:extLst>
                <a:ext uri="{FF2B5EF4-FFF2-40B4-BE49-F238E27FC236}">
                  <a16:creationId xmlns:a16="http://schemas.microsoft.com/office/drawing/2014/main" id="{3B3C329F-6873-4FC6-8A0D-9E241360A6CC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rot="5400000">
              <a:off x="578561" y="1231363"/>
              <a:ext cx="65" cy="1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400" dirty="0">
                <a:latin typeface="Tele-GroteskUlt" pitchFamily="2" charset="0"/>
              </a:endParaRPr>
            </a:p>
          </p:txBody>
        </p:sp>
        <p:grpSp>
          <p:nvGrpSpPr>
            <p:cNvPr id="62" name="Group 2">
              <a:extLst>
                <a:ext uri="{FF2B5EF4-FFF2-40B4-BE49-F238E27FC236}">
                  <a16:creationId xmlns:a16="http://schemas.microsoft.com/office/drawing/2014/main" id="{2F979665-016F-4BBB-9F64-FBC4E4609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913" y="955078"/>
              <a:ext cx="7605159" cy="776413"/>
              <a:chOff x="580913" y="955078"/>
              <a:chExt cx="7605159" cy="776413"/>
            </a:xfrm>
          </p:grpSpPr>
          <p:sp>
            <p:nvSpPr>
              <p:cNvPr id="93" name="Rectangle 2">
                <a:extLst>
                  <a:ext uri="{FF2B5EF4-FFF2-40B4-BE49-F238E27FC236}">
                    <a16:creationId xmlns:a16="http://schemas.microsoft.com/office/drawing/2014/main" id="{C1851E24-2D0D-453E-9646-2A0613525C4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202760" y="955078"/>
                <a:ext cx="2189920" cy="75092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 anchorCtr="1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600">
                  <a:latin typeface="Tele-GroteskHal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600">
                    <a:latin typeface="Tele-GroteskHal" pitchFamily="2" charset="0"/>
                  </a:rPr>
                  <a:t>User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600">
                  <a:latin typeface="Tele-GroteskHal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</p:txBody>
          </p:sp>
          <p:sp>
            <p:nvSpPr>
              <p:cNvPr id="94" name="Rectangle 3">
                <a:extLst>
                  <a:ext uri="{FF2B5EF4-FFF2-40B4-BE49-F238E27FC236}">
                    <a16:creationId xmlns:a16="http://schemas.microsoft.com/office/drawing/2014/main" id="{BDACC62D-1F89-4D30-8F50-D707190E781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617349" y="955078"/>
                <a:ext cx="2154135" cy="75092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0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600">
                    <a:latin typeface="Tele-GroteskHal" pitchFamily="2" charset="0"/>
                  </a:rPr>
                  <a:t>System</a:t>
                </a:r>
              </a:p>
            </p:txBody>
          </p:sp>
          <p:sp>
            <p:nvSpPr>
              <p:cNvPr id="95" name="Rectangle 35">
                <a:extLst>
                  <a:ext uri="{FF2B5EF4-FFF2-40B4-BE49-F238E27FC236}">
                    <a16:creationId xmlns:a16="http://schemas.microsoft.com/office/drawing/2014/main" id="{1E8EEE04-6D0C-4EDD-9CC7-A0D25E7560C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681673" y="1207402"/>
                <a:ext cx="980865" cy="47881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Game genre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Game structure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Game rules</a:t>
                </a:r>
              </a:p>
            </p:txBody>
          </p:sp>
          <p:sp>
            <p:nvSpPr>
              <p:cNvPr id="96" name="Rectangle 36">
                <a:extLst>
                  <a:ext uri="{FF2B5EF4-FFF2-40B4-BE49-F238E27FC236}">
                    <a16:creationId xmlns:a16="http://schemas.microsoft.com/office/drawing/2014/main" id="{C313CB64-CD44-4042-8520-1AA151BB61C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733992" y="1207402"/>
                <a:ext cx="982490" cy="47881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Server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Channel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Player &amp; device</a:t>
                </a:r>
              </a:p>
            </p:txBody>
          </p:sp>
          <p:sp>
            <p:nvSpPr>
              <p:cNvPr id="97" name="Rectangle 114">
                <a:extLst>
                  <a:ext uri="{FF2B5EF4-FFF2-40B4-BE49-F238E27FC236}">
                    <a16:creationId xmlns:a16="http://schemas.microsoft.com/office/drawing/2014/main" id="{626A8B03-689C-451B-894D-F14371CD5CE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268484" y="1207402"/>
                <a:ext cx="1076679" cy="47881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Experience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Playing style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Intrinsic </a:t>
                </a:r>
                <a:r>
                  <a:rPr lang="en-US" altLang="en-US" sz="1050" dirty="0" err="1">
                    <a:latin typeface="Tele-GroteskFet" pitchFamily="2" charset="0"/>
                  </a:rPr>
                  <a:t>motivat</a:t>
                </a:r>
                <a:r>
                  <a:rPr lang="en-US" altLang="en-US" sz="1050" dirty="0">
                    <a:latin typeface="Tele-GroteskFet" pitchFamily="2" charset="0"/>
                  </a:rPr>
                  <a:t>.</a:t>
                </a:r>
              </a:p>
            </p:txBody>
          </p:sp>
          <p:sp>
            <p:nvSpPr>
              <p:cNvPr id="98" name="Rectangle 115">
                <a:extLst>
                  <a:ext uri="{FF2B5EF4-FFF2-40B4-BE49-F238E27FC236}">
                    <a16:creationId xmlns:a16="http://schemas.microsoft.com/office/drawing/2014/main" id="{7CA9EEE7-B517-4213-B5A7-448FFAE65E2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413935" y="1206953"/>
                <a:ext cx="944553" cy="47926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000">
                    <a:latin typeface="Tele-GroteskFet" pitchFamily="2" charset="0"/>
                  </a:rPr>
                  <a:t>Static factors</a:t>
                </a:r>
                <a:br>
                  <a:rPr lang="en-US" altLang="en-US" sz="1000">
                    <a:latin typeface="Tele-GroteskFet" pitchFamily="2" charset="0"/>
                  </a:rPr>
                </a:br>
                <a:r>
                  <a:rPr lang="en-US" altLang="en-US" sz="1000">
                    <a:latin typeface="Tele-GroteskFet" pitchFamily="2" charset="0"/>
                  </a:rPr>
                  <a:t>Dynamic factors</a:t>
                </a:r>
              </a:p>
            </p:txBody>
          </p:sp>
          <p:sp>
            <p:nvSpPr>
              <p:cNvPr id="99" name="Rectangle 119">
                <a:extLst>
                  <a:ext uri="{FF2B5EF4-FFF2-40B4-BE49-F238E27FC236}">
                    <a16:creationId xmlns:a16="http://schemas.microsoft.com/office/drawing/2014/main" id="{6AC66FAE-D4CF-43F0-BF6C-DF233A2E399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6033150" y="955078"/>
                <a:ext cx="2152922" cy="75092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 anchorCtr="1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br>
                  <a:rPr lang="en-US" altLang="en-US" sz="1600">
                    <a:latin typeface="Tele-GroteskHal" pitchFamily="2" charset="0"/>
                  </a:rPr>
                </a:br>
                <a:r>
                  <a:rPr lang="en-US" altLang="en-US" sz="1600">
                    <a:latin typeface="Tele-GroteskHal" pitchFamily="2" charset="0"/>
                  </a:rPr>
                  <a:t>Context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600">
                  <a:latin typeface="Tele-GroteskHal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</p:txBody>
          </p:sp>
          <p:sp>
            <p:nvSpPr>
              <p:cNvPr id="100" name="Rectangle 120">
                <a:extLst>
                  <a:ext uri="{FF2B5EF4-FFF2-40B4-BE49-F238E27FC236}">
                    <a16:creationId xmlns:a16="http://schemas.microsoft.com/office/drawing/2014/main" id="{97386180-F219-4B4A-AA12-B47E9707CB0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073751" y="1247979"/>
                <a:ext cx="928899" cy="438235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Physic. &amp; social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environment</a:t>
                </a:r>
              </a:p>
            </p:txBody>
          </p:sp>
          <p:sp>
            <p:nvSpPr>
              <p:cNvPr id="101" name="Rectangle 121">
                <a:extLst>
                  <a:ext uri="{FF2B5EF4-FFF2-40B4-BE49-F238E27FC236}">
                    <a16:creationId xmlns:a16="http://schemas.microsoft.com/office/drawing/2014/main" id="{F515B9EB-774F-4796-959C-B4386FAE558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7051369" y="1247979"/>
                <a:ext cx="1091294" cy="438235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Extrinsic </a:t>
                </a:r>
                <a:r>
                  <a:rPr lang="en-US" altLang="en-US" sz="1050" dirty="0" err="1">
                    <a:latin typeface="Tele-GroteskFet" pitchFamily="2" charset="0"/>
                  </a:rPr>
                  <a:t>motivat</a:t>
                </a:r>
                <a:r>
                  <a:rPr lang="en-US" altLang="en-US" sz="1050" dirty="0">
                    <a:latin typeface="Tele-GroteskFet" pitchFamily="2" charset="0"/>
                  </a:rPr>
                  <a:t>.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Service factors</a:t>
                </a:r>
              </a:p>
            </p:txBody>
          </p:sp>
          <p:sp>
            <p:nvSpPr>
              <p:cNvPr id="102" name="Text Box 139">
                <a:extLst>
                  <a:ext uri="{FF2B5EF4-FFF2-40B4-BE49-F238E27FC236}">
                    <a16:creationId xmlns:a16="http://schemas.microsoft.com/office/drawing/2014/main" id="{090B6BE6-36B3-4883-AD51-DDDF85346EE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 rot="5400000">
                <a:off x="394867" y="1148763"/>
                <a:ext cx="768774" cy="396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200" dirty="0">
                    <a:latin typeface="Tele-GroteskUlt" pitchFamily="2" charset="0"/>
                  </a:rPr>
                  <a:t>Influencing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200" dirty="0">
                    <a:latin typeface="Tele-GroteskUlt" pitchFamily="2" charset="0"/>
                  </a:rPr>
                  <a:t>factors</a:t>
                </a:r>
              </a:p>
            </p:txBody>
          </p:sp>
        </p:grpSp>
      </p:grpSp>
      <p:sp>
        <p:nvSpPr>
          <p:cNvPr id="156" name="Rectangle 2">
            <a:extLst>
              <a:ext uri="{FF2B5EF4-FFF2-40B4-BE49-F238E27FC236}">
                <a16:creationId xmlns:a16="http://schemas.microsoft.com/office/drawing/2014/main" id="{1C88512C-0DA0-4D27-8AA6-436651ACB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What is Gaming Quality of Experience?</a:t>
            </a:r>
          </a:p>
        </p:txBody>
      </p:sp>
      <p:grpSp>
        <p:nvGrpSpPr>
          <p:cNvPr id="157" name="Group 552959">
            <a:extLst>
              <a:ext uri="{FF2B5EF4-FFF2-40B4-BE49-F238E27FC236}">
                <a16:creationId xmlns:a16="http://schemas.microsoft.com/office/drawing/2014/main" id="{9002C568-6483-4DC7-91B5-57E1F757248C}"/>
              </a:ext>
            </a:extLst>
          </p:cNvPr>
          <p:cNvGrpSpPr>
            <a:grpSpLocks/>
          </p:cNvGrpSpPr>
          <p:nvPr/>
        </p:nvGrpSpPr>
        <p:grpSpPr bwMode="auto">
          <a:xfrm>
            <a:off x="611562" y="3473447"/>
            <a:ext cx="7878760" cy="2459037"/>
            <a:chOff x="388304" y="3460449"/>
            <a:chExt cx="8059661" cy="2629605"/>
          </a:xfrm>
        </p:grpSpPr>
        <p:sp>
          <p:nvSpPr>
            <p:cNvPr id="158" name="Rectangle 74">
              <a:extLst>
                <a:ext uri="{FF2B5EF4-FFF2-40B4-BE49-F238E27FC236}">
                  <a16:creationId xmlns:a16="http://schemas.microsoft.com/office/drawing/2014/main" id="{CF6031F5-BD3D-432B-8E8C-F51264CCDA9B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88304" y="3460449"/>
              <a:ext cx="8059661" cy="2629605"/>
            </a:xfrm>
            <a:prstGeom prst="rect">
              <a:avLst/>
            </a:prstGeom>
            <a:solidFill>
              <a:srgbClr val="DDDDDD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 anchorCtr="1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en-US" altLang="en-US" sz="1600" dirty="0">
                  <a:latin typeface="Tele-GroteskHal" pitchFamily="2" charset="0"/>
                </a:rPr>
                <a:t>    Hedonic					Pragmatic</a:t>
              </a:r>
            </a:p>
          </p:txBody>
        </p:sp>
        <p:sp>
          <p:nvSpPr>
            <p:cNvPr id="159" name="Rectangle 122">
              <a:extLst>
                <a:ext uri="{FF2B5EF4-FFF2-40B4-BE49-F238E27FC236}">
                  <a16:creationId xmlns:a16="http://schemas.microsoft.com/office/drawing/2014/main" id="{CE642058-B687-4FCA-BB2B-81E981E7B83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792354" y="3585285"/>
              <a:ext cx="1565598" cy="688805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0" name="Freeform 87">
              <a:extLst>
                <a:ext uri="{FF2B5EF4-FFF2-40B4-BE49-F238E27FC236}">
                  <a16:creationId xmlns:a16="http://schemas.microsoft.com/office/drawing/2014/main" id="{EBFE6EA6-290F-4B22-A9DD-3B911D7D0511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01798" y="5185893"/>
              <a:ext cx="981765" cy="332422"/>
            </a:xfrm>
            <a:custGeom>
              <a:avLst/>
              <a:gdLst>
                <a:gd name="T0" fmla="*/ 0 w 1121"/>
                <a:gd name="T1" fmla="*/ 0 h 621"/>
                <a:gd name="T2" fmla="*/ 2147483646 w 1121"/>
                <a:gd name="T3" fmla="*/ 2147483646 h 621"/>
                <a:gd name="T4" fmla="*/ 0 60000 65536"/>
                <a:gd name="T5" fmla="*/ 0 60000 65536"/>
                <a:gd name="T6" fmla="*/ 0 w 1121"/>
                <a:gd name="T7" fmla="*/ 0 h 621"/>
                <a:gd name="T8" fmla="*/ 1121 w 1121"/>
                <a:gd name="T9" fmla="*/ 621 h 6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1" h="621">
                  <a:moveTo>
                    <a:pt x="0" y="0"/>
                  </a:moveTo>
                  <a:lnTo>
                    <a:pt x="1121" y="6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" name="Rectangle 108">
              <a:extLst>
                <a:ext uri="{FF2B5EF4-FFF2-40B4-BE49-F238E27FC236}">
                  <a16:creationId xmlns:a16="http://schemas.microsoft.com/office/drawing/2014/main" id="{79AAF32A-4480-46CD-B0B9-464A4883B7D2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17143" y="4618577"/>
              <a:ext cx="1539753" cy="615170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2" name="Rectangle 106">
              <a:extLst>
                <a:ext uri="{FF2B5EF4-FFF2-40B4-BE49-F238E27FC236}">
                  <a16:creationId xmlns:a16="http://schemas.microsoft.com/office/drawing/2014/main" id="{2D3547C4-4839-4D21-9C00-D1D85A6A5BAB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88898" y="3584682"/>
              <a:ext cx="1892243" cy="876535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3" name="Rectangle 104">
              <a:extLst>
                <a:ext uri="{FF2B5EF4-FFF2-40B4-BE49-F238E27FC236}">
                  <a16:creationId xmlns:a16="http://schemas.microsoft.com/office/drawing/2014/main" id="{2DEF122E-5EEC-4E93-AC59-8FC881A260D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12087" y="3585285"/>
              <a:ext cx="1565598" cy="688805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4" name="Text Box 37">
              <a:extLst>
                <a:ext uri="{FF2B5EF4-FFF2-40B4-BE49-F238E27FC236}">
                  <a16:creationId xmlns:a16="http://schemas.microsoft.com/office/drawing/2014/main" id="{B11F480D-98D5-4AE4-8678-7919F196FACC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859037" y="3584374"/>
              <a:ext cx="586246" cy="3836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Input</a:t>
              </a:r>
              <a:br>
                <a:rPr lang="de-DE" altLang="en-US" sz="1050" dirty="0">
                  <a:latin typeface="Tele-GroteskFet" pitchFamily="2" charset="0"/>
                </a:rPr>
              </a:br>
              <a:r>
                <a:rPr lang="de-DE" altLang="en-US" sz="1000" dirty="0" err="1">
                  <a:latin typeface="Tele-GroteskFet" pitchFamily="2" charset="0"/>
                </a:rPr>
                <a:t>quality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65" name="Text Box 38">
              <a:extLst>
                <a:ext uri="{FF2B5EF4-FFF2-40B4-BE49-F238E27FC236}">
                  <a16:creationId xmlns:a16="http://schemas.microsoft.com/office/drawing/2014/main" id="{6BA53A60-633A-4445-9CA0-59FEF33F980B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23465" y="3584374"/>
              <a:ext cx="652828" cy="3989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Output </a:t>
              </a:r>
              <a:r>
                <a:rPr lang="de-DE" altLang="en-US" sz="1050" dirty="0" err="1">
                  <a:latin typeface="Tele-GroteskFet" pitchFamily="2" charset="0"/>
                </a:rPr>
                <a:t>quality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66" name="Text Box 39">
              <a:extLst>
                <a:ext uri="{FF2B5EF4-FFF2-40B4-BE49-F238E27FC236}">
                  <a16:creationId xmlns:a16="http://schemas.microsoft.com/office/drawing/2014/main" id="{FDED2523-ABE1-4621-9B13-618ED1AB1FF5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75233" y="3584682"/>
              <a:ext cx="723023" cy="40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Interactive</a:t>
              </a:r>
              <a:br>
                <a:rPr lang="de-DE" altLang="en-US" sz="1200">
                  <a:latin typeface="Tele-GroteskFet" pitchFamily="2" charset="0"/>
                </a:rPr>
              </a:br>
              <a:r>
                <a:rPr lang="de-DE" altLang="en-US" sz="1200">
                  <a:latin typeface="Tele-GroteskFet" pitchFamily="2" charset="0"/>
                </a:rPr>
                <a:t>behavior</a:t>
              </a:r>
            </a:p>
          </p:txBody>
        </p:sp>
        <p:sp>
          <p:nvSpPr>
            <p:cNvPr id="167" name="Text Box 42">
              <a:extLst>
                <a:ext uri="{FF2B5EF4-FFF2-40B4-BE49-F238E27FC236}">
                  <a16:creationId xmlns:a16="http://schemas.microsoft.com/office/drawing/2014/main" id="{E5DAADA0-A60F-4145-8262-0524E6FA688F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81419" y="4120821"/>
              <a:ext cx="1239074" cy="3989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Interaction </a:t>
              </a:r>
              <a:r>
                <a:rPr lang="de-DE" altLang="en-US" sz="1050" dirty="0" err="1">
                  <a:latin typeface="Tele-GroteskFet" pitchFamily="2" charset="0"/>
                </a:rPr>
                <a:t>quality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68" name="Text Box 44">
              <a:extLst>
                <a:ext uri="{FF2B5EF4-FFF2-40B4-BE49-F238E27FC236}">
                  <a16:creationId xmlns:a16="http://schemas.microsoft.com/office/drawing/2014/main" id="{6F37460B-0AD3-4DCA-B170-CAF6C8B2A3D1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63065" y="3647963"/>
              <a:ext cx="761214" cy="24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Novelty</a:t>
              </a:r>
            </a:p>
          </p:txBody>
        </p:sp>
        <p:sp>
          <p:nvSpPr>
            <p:cNvPr id="169" name="Text Box 50">
              <a:extLst>
                <a:ext uri="{FF2B5EF4-FFF2-40B4-BE49-F238E27FC236}">
                  <a16:creationId xmlns:a16="http://schemas.microsoft.com/office/drawing/2014/main" id="{652E1D67-1C6D-4B57-ABDE-B934CC9CB496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69005" y="5794653"/>
              <a:ext cx="854747" cy="238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Acceptability</a:t>
              </a:r>
            </a:p>
          </p:txBody>
        </p:sp>
        <p:sp>
          <p:nvSpPr>
            <p:cNvPr id="170" name="Line 54">
              <a:extLst>
                <a:ext uri="{FF2B5EF4-FFF2-40B4-BE49-F238E27FC236}">
                  <a16:creationId xmlns:a16="http://schemas.microsoft.com/office/drawing/2014/main" id="{EF3BF641-57DA-4758-9347-9DBF37FE1B4D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5967679" y="3896538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" name="Line 55">
              <a:extLst>
                <a:ext uri="{FF2B5EF4-FFF2-40B4-BE49-F238E27FC236}">
                  <a16:creationId xmlns:a16="http://schemas.microsoft.com/office/drawing/2014/main" id="{91D5FCC4-E8DD-43AF-935E-1BDC62DAF45C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946490" y="3960142"/>
              <a:ext cx="326645" cy="187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2" name="Line 56">
              <a:extLst>
                <a:ext uri="{FF2B5EF4-FFF2-40B4-BE49-F238E27FC236}">
                  <a16:creationId xmlns:a16="http://schemas.microsoft.com/office/drawing/2014/main" id="{7D72E700-62C3-4528-9B2C-67F8EFD22DE3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466857" y="3960035"/>
              <a:ext cx="0" cy="194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3" name="Line 57">
              <a:extLst>
                <a:ext uri="{FF2B5EF4-FFF2-40B4-BE49-F238E27FC236}">
                  <a16:creationId xmlns:a16="http://schemas.microsoft.com/office/drawing/2014/main" id="{B0CA1DE0-399C-41AD-B776-85D96EF0A261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4663096" y="3960142"/>
              <a:ext cx="260453" cy="187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" name="Line 64">
              <a:extLst>
                <a:ext uri="{FF2B5EF4-FFF2-40B4-BE49-F238E27FC236}">
                  <a16:creationId xmlns:a16="http://schemas.microsoft.com/office/drawing/2014/main" id="{E191A3F8-39A3-41E5-AE30-44C48089102B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5022636" y="5233748"/>
              <a:ext cx="864820" cy="2845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" name="Line 65">
              <a:extLst>
                <a:ext uri="{FF2B5EF4-FFF2-40B4-BE49-F238E27FC236}">
                  <a16:creationId xmlns:a16="http://schemas.microsoft.com/office/drawing/2014/main" id="{80052AF8-AB92-459F-BB01-A863EBD96446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64699" y="4461216"/>
              <a:ext cx="2158" cy="157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6" name="Text Box 85">
              <a:extLst>
                <a:ext uri="{FF2B5EF4-FFF2-40B4-BE49-F238E27FC236}">
                  <a16:creationId xmlns:a16="http://schemas.microsoft.com/office/drawing/2014/main" id="{528DA0E6-C091-40C8-AD16-E37D1FF2AA90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21300" y="4618578"/>
              <a:ext cx="580977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Tension</a:t>
              </a:r>
            </a:p>
          </p:txBody>
        </p:sp>
        <p:sp>
          <p:nvSpPr>
            <p:cNvPr id="177" name="Text Box 90">
              <a:extLst>
                <a:ext uri="{FF2B5EF4-FFF2-40B4-BE49-F238E27FC236}">
                  <a16:creationId xmlns:a16="http://schemas.microsoft.com/office/drawing/2014/main" id="{7EBC884F-6E6B-4E5E-9464-4FBA6CAEBD6D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464770" y="3625117"/>
              <a:ext cx="891548" cy="2444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 err="1">
                  <a:latin typeface="Tele-GroteskFet" pitchFamily="2" charset="0"/>
                </a:rPr>
                <a:t>Learnability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78" name="Text Box 97">
              <a:extLst>
                <a:ext uri="{FF2B5EF4-FFF2-40B4-BE49-F238E27FC236}">
                  <a16:creationId xmlns:a16="http://schemas.microsoft.com/office/drawing/2014/main" id="{AE06E14A-E56B-40EE-B3D6-4E123FDEEA3B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342511" y="3627365"/>
              <a:ext cx="782799" cy="24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Intuitivity</a:t>
              </a:r>
            </a:p>
          </p:txBody>
        </p:sp>
        <p:sp>
          <p:nvSpPr>
            <p:cNvPr id="179" name="Text Box 107">
              <a:extLst>
                <a:ext uri="{FF2B5EF4-FFF2-40B4-BE49-F238E27FC236}">
                  <a16:creationId xmlns:a16="http://schemas.microsoft.com/office/drawing/2014/main" id="{FCE73A7F-C0FC-49B5-AC65-FA88C146564B}"/>
                </a:ext>
              </a:extLst>
            </p:cNvPr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443465" y="4931923"/>
              <a:ext cx="726569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Immersion</a:t>
              </a:r>
            </a:p>
          </p:txBody>
        </p:sp>
        <p:sp>
          <p:nvSpPr>
            <p:cNvPr id="180" name="Text Box 111">
              <a:extLst>
                <a:ext uri="{FF2B5EF4-FFF2-40B4-BE49-F238E27FC236}">
                  <a16:creationId xmlns:a16="http://schemas.microsoft.com/office/drawing/2014/main" id="{1B0BBBFC-2D42-4700-83D3-9EE55654FDA9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5400000">
              <a:off x="-143197" y="4711355"/>
              <a:ext cx="1626075" cy="174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latin typeface="Tele-GroteskUlt" pitchFamily="2" charset="0"/>
                </a:rPr>
                <a:t>Quality of Experience (</a:t>
              </a:r>
              <a:r>
                <a:rPr lang="en-US" altLang="en-US" sz="1400" dirty="0" err="1">
                  <a:latin typeface="Tele-GroteskUlt" pitchFamily="2" charset="0"/>
                </a:rPr>
                <a:t>QoE</a:t>
              </a:r>
              <a:r>
                <a:rPr lang="en-US" altLang="en-US" sz="1400" dirty="0">
                  <a:latin typeface="Tele-GroteskUlt" pitchFamily="2" charset="0"/>
                </a:rPr>
                <a:t>)</a:t>
              </a:r>
            </a:p>
          </p:txBody>
        </p:sp>
        <p:sp>
          <p:nvSpPr>
            <p:cNvPr id="181" name="Text Box 123">
              <a:extLst>
                <a:ext uri="{FF2B5EF4-FFF2-40B4-BE49-F238E27FC236}">
                  <a16:creationId xmlns:a16="http://schemas.microsoft.com/office/drawing/2014/main" id="{9B1C41A2-86CB-43F3-BC6B-6B79ECF70044}"/>
                </a:ext>
              </a:extLst>
            </p:cNvPr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249946" y="4035286"/>
              <a:ext cx="651852" cy="24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Appeal</a:t>
              </a:r>
            </a:p>
          </p:txBody>
        </p:sp>
        <p:sp>
          <p:nvSpPr>
            <p:cNvPr id="182" name="Text Box 131">
              <a:extLst>
                <a:ext uri="{FF2B5EF4-FFF2-40B4-BE49-F238E27FC236}">
                  <a16:creationId xmlns:a16="http://schemas.microsoft.com/office/drawing/2014/main" id="{B4D72CEB-49BC-42EA-B869-F9800B942C3C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752257" y="3640831"/>
              <a:ext cx="906404" cy="25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Aesthetics</a:t>
              </a:r>
            </a:p>
          </p:txBody>
        </p:sp>
        <p:sp>
          <p:nvSpPr>
            <p:cNvPr id="183" name="Freeform 132">
              <a:extLst>
                <a:ext uri="{FF2B5EF4-FFF2-40B4-BE49-F238E27FC236}">
                  <a16:creationId xmlns:a16="http://schemas.microsoft.com/office/drawing/2014/main" id="{694B8C96-0C99-4BED-BE53-0F96A8D17D39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159291" y="3897249"/>
              <a:ext cx="345352" cy="190491"/>
            </a:xfrm>
            <a:custGeom>
              <a:avLst/>
              <a:gdLst>
                <a:gd name="T0" fmla="*/ 0 w 240"/>
                <a:gd name="T1" fmla="*/ 0 h 138"/>
                <a:gd name="T2" fmla="*/ 2147483646 w 240"/>
                <a:gd name="T3" fmla="*/ 2147483646 h 138"/>
                <a:gd name="T4" fmla="*/ 0 60000 65536"/>
                <a:gd name="T5" fmla="*/ 0 60000 65536"/>
                <a:gd name="T6" fmla="*/ 0 w 240"/>
                <a:gd name="T7" fmla="*/ 0 h 138"/>
                <a:gd name="T8" fmla="*/ 240 w 240"/>
                <a:gd name="T9" fmla="*/ 138 h 1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38">
                  <a:moveTo>
                    <a:pt x="0" y="0"/>
                  </a:moveTo>
                  <a:lnTo>
                    <a:pt x="240" y="13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" name="Freeform 133">
              <a:extLst>
                <a:ext uri="{FF2B5EF4-FFF2-40B4-BE49-F238E27FC236}">
                  <a16:creationId xmlns:a16="http://schemas.microsoft.com/office/drawing/2014/main" id="{78599077-5956-45FE-B2DA-7F6FC210204B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634151" y="3980071"/>
              <a:ext cx="345352" cy="107669"/>
            </a:xfrm>
            <a:custGeom>
              <a:avLst/>
              <a:gdLst>
                <a:gd name="T0" fmla="*/ 2147483646 w 240"/>
                <a:gd name="T1" fmla="*/ 0 h 78"/>
                <a:gd name="T2" fmla="*/ 0 w 240"/>
                <a:gd name="T3" fmla="*/ 2147483646 h 78"/>
                <a:gd name="T4" fmla="*/ 0 60000 65536"/>
                <a:gd name="T5" fmla="*/ 0 60000 65536"/>
                <a:gd name="T6" fmla="*/ 0 w 240"/>
                <a:gd name="T7" fmla="*/ 0 h 78"/>
                <a:gd name="T8" fmla="*/ 240 w 240"/>
                <a:gd name="T9" fmla="*/ 78 h 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78">
                  <a:moveTo>
                    <a:pt x="240" y="0"/>
                  </a:moveTo>
                  <a:lnTo>
                    <a:pt x="0" y="7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5" name="Text Box 90">
              <a:extLst>
                <a:ext uri="{FF2B5EF4-FFF2-40B4-BE49-F238E27FC236}">
                  <a16:creationId xmlns:a16="http://schemas.microsoft.com/office/drawing/2014/main" id="{B61CADE5-EBE4-44D4-952D-131E310B28AE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574686" y="4009274"/>
              <a:ext cx="1524413" cy="25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Playing quality</a:t>
              </a:r>
            </a:p>
          </p:txBody>
        </p:sp>
        <p:sp>
          <p:nvSpPr>
            <p:cNvPr id="186" name="Line 54">
              <a:extLst>
                <a:ext uri="{FF2B5EF4-FFF2-40B4-BE49-F238E27FC236}">
                  <a16:creationId xmlns:a16="http://schemas.microsoft.com/office/drawing/2014/main" id="{50B13545-F616-42E4-B9FC-DFEF53C64D8E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6491597" y="3898349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7" name="Line 54">
              <a:extLst>
                <a:ext uri="{FF2B5EF4-FFF2-40B4-BE49-F238E27FC236}">
                  <a16:creationId xmlns:a16="http://schemas.microsoft.com/office/drawing/2014/main" id="{8BD8E9FD-73CD-492E-8595-E09F1A9C411E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279827" y="4868424"/>
              <a:ext cx="383238" cy="106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8" name="Rectangle 108">
              <a:extLst>
                <a:ext uri="{FF2B5EF4-FFF2-40B4-BE49-F238E27FC236}">
                  <a16:creationId xmlns:a16="http://schemas.microsoft.com/office/drawing/2014/main" id="{4E6B8273-31FD-407D-A7F6-6D0F55DBEF5E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488898" y="4621338"/>
              <a:ext cx="1892243" cy="612410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89" name="Text Box 100">
              <a:extLst>
                <a:ext uri="{FF2B5EF4-FFF2-40B4-BE49-F238E27FC236}">
                  <a16:creationId xmlns:a16="http://schemas.microsoft.com/office/drawing/2014/main" id="{F1614B65-367B-4A8A-A74D-F62D14F23EBD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565613" y="4712314"/>
              <a:ext cx="580162" cy="40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Positive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affect</a:t>
              </a:r>
            </a:p>
          </p:txBody>
        </p:sp>
        <p:sp>
          <p:nvSpPr>
            <p:cNvPr id="190" name="Text Box 100">
              <a:extLst>
                <a:ext uri="{FF2B5EF4-FFF2-40B4-BE49-F238E27FC236}">
                  <a16:creationId xmlns:a16="http://schemas.microsoft.com/office/drawing/2014/main" id="{A071CCAA-86C2-4188-967E-B77BB77700FF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0492" y="4712314"/>
              <a:ext cx="868173" cy="40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Negative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affect</a:t>
              </a:r>
            </a:p>
          </p:txBody>
        </p:sp>
        <p:sp>
          <p:nvSpPr>
            <p:cNvPr id="191" name="Text Box 107">
              <a:extLst>
                <a:ext uri="{FF2B5EF4-FFF2-40B4-BE49-F238E27FC236}">
                  <a16:creationId xmlns:a16="http://schemas.microsoft.com/office/drawing/2014/main" id="{5F904DAE-DE2C-40E5-948C-154D0669FD7A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13901" y="5440781"/>
              <a:ext cx="1105459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Player experience</a:t>
              </a:r>
            </a:p>
          </p:txBody>
        </p:sp>
        <p:sp>
          <p:nvSpPr>
            <p:cNvPr id="192" name="Line 65">
              <a:extLst>
                <a:ext uri="{FF2B5EF4-FFF2-40B4-BE49-F238E27FC236}">
                  <a16:creationId xmlns:a16="http://schemas.microsoft.com/office/drawing/2014/main" id="{6945143C-301B-4D37-B65D-C6CDF1071DFB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462316" y="5233748"/>
              <a:ext cx="4541" cy="229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" name="Line 65">
              <a:extLst>
                <a:ext uri="{FF2B5EF4-FFF2-40B4-BE49-F238E27FC236}">
                  <a16:creationId xmlns:a16="http://schemas.microsoft.com/office/drawing/2014/main" id="{61B477E2-0961-43D3-8CEF-624C7812C587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487011" y="5709415"/>
              <a:ext cx="0" cy="129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" name="Rectangle 108">
              <a:extLst>
                <a:ext uri="{FF2B5EF4-FFF2-40B4-BE49-F238E27FC236}">
                  <a16:creationId xmlns:a16="http://schemas.microsoft.com/office/drawing/2014/main" id="{8CE19098-4630-4B7F-BE1F-06AB3045815C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529490" y="4616378"/>
              <a:ext cx="1548195" cy="624158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95" name="Text Box 85">
              <a:extLst>
                <a:ext uri="{FF2B5EF4-FFF2-40B4-BE49-F238E27FC236}">
                  <a16:creationId xmlns:a16="http://schemas.microsoft.com/office/drawing/2014/main" id="{EAB5D4A5-3295-43F0-87EE-8E024A549FDC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513489" y="4650477"/>
              <a:ext cx="800607" cy="2444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Challenge</a:t>
              </a:r>
              <a:endParaRPr lang="de-DE" altLang="en-US" sz="1200" dirty="0">
                <a:latin typeface="Tele-GroteskFet" pitchFamily="2" charset="0"/>
              </a:endParaRPr>
            </a:p>
          </p:txBody>
        </p:sp>
        <p:sp>
          <p:nvSpPr>
            <p:cNvPr id="196" name="Text Box 107">
              <a:extLst>
                <a:ext uri="{FF2B5EF4-FFF2-40B4-BE49-F238E27FC236}">
                  <a16:creationId xmlns:a16="http://schemas.microsoft.com/office/drawing/2014/main" id="{33E90139-B0CA-4862-B479-A553B423680B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180931" y="4650477"/>
              <a:ext cx="937019" cy="237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Competence</a:t>
              </a:r>
              <a:endParaRPr lang="de-DE" altLang="en-US" sz="1200" dirty="0">
                <a:latin typeface="Tele-GroteskFet" pitchFamily="2" charset="0"/>
              </a:endParaRPr>
            </a:p>
          </p:txBody>
        </p:sp>
        <p:sp>
          <p:nvSpPr>
            <p:cNvPr id="197" name="Text Box 107">
              <a:extLst>
                <a:ext uri="{FF2B5EF4-FFF2-40B4-BE49-F238E27FC236}">
                  <a16:creationId xmlns:a16="http://schemas.microsoft.com/office/drawing/2014/main" id="{B5B60F5E-C101-4A0E-A5D5-BA14B3C86AB0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121921" y="4953171"/>
              <a:ext cx="413181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Flow</a:t>
              </a:r>
            </a:p>
          </p:txBody>
        </p:sp>
        <p:sp>
          <p:nvSpPr>
            <p:cNvPr id="198" name="Line 54">
              <a:extLst>
                <a:ext uri="{FF2B5EF4-FFF2-40B4-BE49-F238E27FC236}">
                  <a16:creationId xmlns:a16="http://schemas.microsoft.com/office/drawing/2014/main" id="{EFE5FAE3-836B-403F-8A31-5600D23B6001}"/>
                </a:ext>
              </a:extLst>
            </p:cNvPr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5967679" y="4900152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9" name="Line 54">
              <a:extLst>
                <a:ext uri="{FF2B5EF4-FFF2-40B4-BE49-F238E27FC236}">
                  <a16:creationId xmlns:a16="http://schemas.microsoft.com/office/drawing/2014/main" id="{2059C7F6-2A90-4FF3-A428-1556C8AF2AE0}"/>
                </a:ext>
              </a:extLst>
            </p:cNvPr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6506953" y="4899268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0" name="Freeform 87">
              <a:extLst>
                <a:ext uri="{FF2B5EF4-FFF2-40B4-BE49-F238E27FC236}">
                  <a16:creationId xmlns:a16="http://schemas.microsoft.com/office/drawing/2014/main" id="{4DB6F84F-F75D-460A-9A09-2ADC1789FAD1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964724" y="4274090"/>
              <a:ext cx="524173" cy="344488"/>
            </a:xfrm>
            <a:custGeom>
              <a:avLst/>
              <a:gdLst>
                <a:gd name="T0" fmla="*/ 0 w 1121"/>
                <a:gd name="T1" fmla="*/ 0 h 621"/>
                <a:gd name="T2" fmla="*/ 2147483646 w 1121"/>
                <a:gd name="T3" fmla="*/ 2147483646 h 621"/>
                <a:gd name="T4" fmla="*/ 0 60000 65536"/>
                <a:gd name="T5" fmla="*/ 0 60000 65536"/>
                <a:gd name="T6" fmla="*/ 0 w 1121"/>
                <a:gd name="T7" fmla="*/ 0 h 621"/>
                <a:gd name="T8" fmla="*/ 1121 w 1121"/>
                <a:gd name="T9" fmla="*/ 621 h 6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1" h="621">
                  <a:moveTo>
                    <a:pt x="0" y="0"/>
                  </a:moveTo>
                  <a:lnTo>
                    <a:pt x="1121" y="6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1" name="Line 64">
              <a:extLst>
                <a:ext uri="{FF2B5EF4-FFF2-40B4-BE49-F238E27FC236}">
                  <a16:creationId xmlns:a16="http://schemas.microsoft.com/office/drawing/2014/main" id="{1DDA774F-9FEB-46F9-B0FB-8ECFF2C6CFF2}"/>
                </a:ext>
              </a:extLst>
            </p:cNvPr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5381140" y="4279697"/>
              <a:ext cx="883042" cy="3298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2" name="Line 56">
              <a:extLst>
                <a:ext uri="{FF2B5EF4-FFF2-40B4-BE49-F238E27FC236}">
                  <a16:creationId xmlns:a16="http://schemas.microsoft.com/office/drawing/2014/main" id="{0998FB93-6E9F-4384-BA0B-DDB458B982C2}"/>
                </a:ext>
              </a:extLst>
            </p:cNvPr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587019" y="4274090"/>
              <a:ext cx="0" cy="344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3" name="Line 56">
              <a:extLst>
                <a:ext uri="{FF2B5EF4-FFF2-40B4-BE49-F238E27FC236}">
                  <a16:creationId xmlns:a16="http://schemas.microsoft.com/office/drawing/2014/main" id="{81FBFF6B-D13A-431B-A499-D051FA539126}"/>
                </a:ext>
              </a:extLst>
            </p:cNvPr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6271351" y="4274090"/>
              <a:ext cx="0" cy="344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" name="Text Box 138">
              <a:extLst>
                <a:ext uri="{FF2B5EF4-FFF2-40B4-BE49-F238E27FC236}">
                  <a16:creationId xmlns:a16="http://schemas.microsoft.com/office/drawing/2014/main" id="{5D3B9D93-5A20-4ECE-9E15-96B7CA308193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rot="5400000">
              <a:off x="345744" y="4639831"/>
              <a:ext cx="1359992" cy="1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latin typeface="Tele-GroteskUlt" pitchFamily="2" charset="0"/>
                </a:rPr>
                <a:t>Quality features</a:t>
              </a:r>
            </a:p>
          </p:txBody>
        </p:sp>
      </p:grpSp>
      <p:sp>
        <p:nvSpPr>
          <p:cNvPr id="205" name="Ellipse 204">
            <a:extLst>
              <a:ext uri="{FF2B5EF4-FFF2-40B4-BE49-F238E27FC236}">
                <a16:creationId xmlns:a16="http://schemas.microsoft.com/office/drawing/2014/main" id="{809A9858-6EBA-4806-B61F-FFA1810D0786}"/>
              </a:ext>
            </a:extLst>
          </p:cNvPr>
          <p:cNvSpPr/>
          <p:nvPr/>
        </p:nvSpPr>
        <p:spPr bwMode="auto">
          <a:xfrm>
            <a:off x="3523662" y="3433549"/>
            <a:ext cx="2075746" cy="897168"/>
          </a:xfrm>
          <a:prstGeom prst="ellipse">
            <a:avLst/>
          </a:prstGeom>
          <a:solidFill>
            <a:srgbClr val="92D050">
              <a:alpha val="19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220663" indent="-22066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266C424F-E5D2-48E7-B631-94D55F4BE998}"/>
              </a:ext>
            </a:extLst>
          </p:cNvPr>
          <p:cNvSpPr/>
          <p:nvPr/>
        </p:nvSpPr>
        <p:spPr bwMode="auto">
          <a:xfrm>
            <a:off x="1547664" y="4411155"/>
            <a:ext cx="6048672" cy="962061"/>
          </a:xfrm>
          <a:prstGeom prst="ellipse">
            <a:avLst/>
          </a:prstGeom>
          <a:solidFill>
            <a:srgbClr val="FFC000">
              <a:alpha val="19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220663" indent="-22066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188570-61A7-4CE5-9744-43B43A8FDC0E}"/>
              </a:ext>
            </a:extLst>
          </p:cNvPr>
          <p:cNvSpPr txBox="1"/>
          <p:nvPr/>
        </p:nvSpPr>
        <p:spPr>
          <a:xfrm>
            <a:off x="8421055" y="5714532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[1]</a:t>
            </a:r>
            <a:endParaRPr lang="en-US" dirty="0"/>
          </a:p>
        </p:txBody>
      </p:sp>
      <p:sp>
        <p:nvSpPr>
          <p:cNvPr id="70" name="Footer Placeholder 3">
            <a:extLst>
              <a:ext uri="{FF2B5EF4-FFF2-40B4-BE49-F238E27FC236}">
                <a16:creationId xmlns:a16="http://schemas.microsoft.com/office/drawing/2014/main" id="{27148556-D0C7-4D93-A3AF-06DD187469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</p:spTree>
    <p:extLst>
      <p:ext uri="{BB962C8B-B14F-4D97-AF65-F5344CB8AC3E}">
        <p14:creationId xmlns:p14="http://schemas.microsoft.com/office/powerpoint/2010/main" val="5879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5</a:t>
            </a:fld>
            <a:endParaRPr lang="de-DE" altLang="de-DE" dirty="0"/>
          </a:p>
        </p:txBody>
      </p:sp>
      <p:pic>
        <p:nvPicPr>
          <p:cNvPr id="8" name="Picture 4" descr="itu-old">
            <a:extLst>
              <a:ext uri="{FF2B5EF4-FFF2-40B4-BE49-F238E27FC236}">
                <a16:creationId xmlns:a16="http://schemas.microsoft.com/office/drawing/2014/main" id="{BFA991C6-5394-4141-A317-977CC82A9AB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5075" y="1628800"/>
            <a:ext cx="1031919" cy="109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0B14620-9D59-4842-9F33-6E52A4B921D3}"/>
              </a:ext>
            </a:extLst>
          </p:cNvPr>
          <p:cNvSpPr txBox="1"/>
          <p:nvPr/>
        </p:nvSpPr>
        <p:spPr>
          <a:xfrm>
            <a:off x="4649554" y="2419995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[2]</a:t>
            </a:r>
            <a:endParaRPr lang="en-US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Standardization Activities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B8B19D-0BA0-4D12-9D3D-47B2876994FF}"/>
              </a:ext>
            </a:extLst>
          </p:cNvPr>
          <p:cNvSpPr txBox="1"/>
          <p:nvPr/>
        </p:nvSpPr>
        <p:spPr>
          <a:xfrm>
            <a:off x="5292080" y="2935193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[3]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3835DE9-ADEF-4866-9FB4-A36C35F12D58}"/>
              </a:ext>
            </a:extLst>
          </p:cNvPr>
          <p:cNvSpPr txBox="1"/>
          <p:nvPr/>
        </p:nvSpPr>
        <p:spPr>
          <a:xfrm>
            <a:off x="4473388" y="3933875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[4]</a:t>
            </a:r>
            <a:endParaRPr lang="en-US" dirty="0"/>
          </a:p>
        </p:txBody>
      </p:sp>
      <p:pic>
        <p:nvPicPr>
          <p:cNvPr id="16" name="Grafik 1">
            <a:extLst>
              <a:ext uri="{FF2B5EF4-FFF2-40B4-BE49-F238E27FC236}">
                <a16:creationId xmlns:a16="http://schemas.microsoft.com/office/drawing/2014/main" id="{EFA42946-1287-7C4A-9E7D-C6933C739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890" y="3429000"/>
            <a:ext cx="3399110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529E9FC-A33B-4263-86BC-57928828DD1F}"/>
              </a:ext>
            </a:extLst>
          </p:cNvPr>
          <p:cNvSpPr txBox="1"/>
          <p:nvPr/>
        </p:nvSpPr>
        <p:spPr>
          <a:xfrm>
            <a:off x="4572000" y="4865941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[5]</a:t>
            </a:r>
            <a:endParaRPr lang="en-US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683569" y="2561997"/>
            <a:ext cx="6624638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1600" dirty="0" err="1"/>
              <a:t>Creation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b="1" dirty="0"/>
              <a:t>3 </a:t>
            </a:r>
            <a:r>
              <a:rPr lang="de-DE" sz="1600" b="1" dirty="0" err="1"/>
              <a:t>work</a:t>
            </a:r>
            <a:r>
              <a:rPr lang="de-DE" sz="1600" b="1" dirty="0"/>
              <a:t> </a:t>
            </a:r>
            <a:r>
              <a:rPr lang="de-DE" sz="1600" b="1" dirty="0" err="1"/>
              <a:t>items</a:t>
            </a:r>
            <a:r>
              <a:rPr lang="de-DE" sz="1600" b="1" dirty="0"/>
              <a:t> </a:t>
            </a:r>
            <a:r>
              <a:rPr lang="de-DE" sz="1600" dirty="0"/>
              <a:t>in ITU-T SG-12</a:t>
            </a:r>
            <a:endParaRPr lang="en-US" sz="1600" b="1" dirty="0"/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ITU-T Rec. G.1032 (10/2017) – </a:t>
            </a:r>
            <a:r>
              <a:rPr lang="en-US" sz="1600" b="1" dirty="0" err="1"/>
              <a:t>G.QoE</a:t>
            </a:r>
            <a:r>
              <a:rPr lang="en-US" sz="1600" b="1" dirty="0"/>
              <a:t>-gaming: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Influence factors on gaming quality of experience</a:t>
            </a:r>
            <a:endParaRPr lang="de-DE" sz="1600" dirty="0"/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ITU-T Rec. P.809 (05/2018) – P.GAME: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Subjective evaluation methods for gaming quality</a:t>
            </a:r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ITU-T Rec. G.1072 (</a:t>
            </a:r>
            <a:r>
              <a:rPr lang="en-DE" sz="1600" b="1" dirty="0"/>
              <a:t>02/</a:t>
            </a:r>
            <a:r>
              <a:rPr lang="en-US" sz="1600" b="1" dirty="0"/>
              <a:t>2020) – G.OMG</a:t>
            </a:r>
            <a:r>
              <a:rPr lang="en-DE" sz="1600" b="1" dirty="0"/>
              <a:t>:</a:t>
            </a:r>
            <a:endParaRPr lang="en-US" sz="1600" b="1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Opinion model predicting gaming quality of experience </a:t>
            </a:r>
            <a:endParaRPr lang="en-DE" sz="1600" dirty="0"/>
          </a:p>
          <a:p>
            <a:pPr lvl="1" algn="l">
              <a:spcAft>
                <a:spcPts val="1800"/>
              </a:spcAft>
            </a:pPr>
            <a:r>
              <a:rPr lang="en-DE" sz="1600" dirty="0"/>
              <a:t>   </a:t>
            </a:r>
            <a:r>
              <a:rPr lang="en-US" sz="1600" dirty="0"/>
              <a:t>for cloud gaming services</a:t>
            </a:r>
            <a:endParaRPr lang="en-US" sz="1800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C358339-9DB0-4283-BAE3-FF406DADE2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</p:spTree>
    <p:extLst>
      <p:ext uri="{BB962C8B-B14F-4D97-AF65-F5344CB8AC3E}">
        <p14:creationId xmlns:p14="http://schemas.microsoft.com/office/powerpoint/2010/main" val="15250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6</a:t>
            </a:fld>
            <a:endParaRPr lang="de-DE" alt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683568" y="2561997"/>
            <a:ext cx="748883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DE" sz="1600" b="1" dirty="0"/>
              <a:t>P.CROWDG</a:t>
            </a:r>
            <a:r>
              <a:rPr lang="en-US" sz="1600" b="1" dirty="0"/>
              <a:t> </a:t>
            </a:r>
            <a:r>
              <a:rPr lang="en-DE" sz="1600" dirty="0"/>
              <a:t>(e</a:t>
            </a:r>
            <a:r>
              <a:rPr lang="en-US" sz="1600" dirty="0"/>
              <a:t>s</a:t>
            </a:r>
            <a:r>
              <a:rPr lang="en-DE" sz="1600" dirty="0"/>
              <a:t>t</a:t>
            </a:r>
            <a:r>
              <a:rPr lang="en-US" sz="1600" dirty="0"/>
              <a:t>a</a:t>
            </a:r>
            <a:r>
              <a:rPr lang="en-DE" sz="1600" dirty="0"/>
              <a:t>b</a:t>
            </a:r>
            <a:r>
              <a:rPr lang="en-US" sz="1600" dirty="0"/>
              <a:t>l</a:t>
            </a:r>
            <a:r>
              <a:rPr lang="en-DE" sz="1600" dirty="0" err="1"/>
              <a:t>i</a:t>
            </a:r>
            <a:r>
              <a:rPr lang="en-US" sz="1600" dirty="0"/>
              <a:t>s</a:t>
            </a:r>
            <a:r>
              <a:rPr lang="en-DE" sz="1600" dirty="0"/>
              <a:t>h</a:t>
            </a:r>
            <a:r>
              <a:rPr lang="en-US" sz="1600" dirty="0"/>
              <a:t>e</a:t>
            </a:r>
            <a:r>
              <a:rPr lang="en-DE" sz="1600" dirty="0"/>
              <a:t>d during last ITU meeting)</a:t>
            </a:r>
            <a:endParaRPr lang="en-DE" sz="1600" b="1" dirty="0"/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Subjective evaluation of gaming qual​</a:t>
            </a:r>
            <a:r>
              <a:rPr lang="en-US" sz="1600" dirty="0" err="1"/>
              <a:t>ity</a:t>
            </a:r>
            <a:r>
              <a:rPr lang="en-US" sz="1600" dirty="0"/>
              <a:t> with a </a:t>
            </a:r>
            <a:r>
              <a:rPr lang="en-US" sz="1600" b="1" dirty="0"/>
              <a:t>crowdsourcing</a:t>
            </a:r>
            <a:r>
              <a:rPr lang="en-US" sz="1600" dirty="0"/>
              <a:t> approach</a:t>
            </a:r>
            <a:endParaRPr lang="en-DE" sz="1600" dirty="0"/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G.OMMOG </a:t>
            </a:r>
            <a:r>
              <a:rPr lang="en-DE" sz="1600" dirty="0"/>
              <a:t>(e</a:t>
            </a:r>
            <a:r>
              <a:rPr lang="en-US" sz="1600" dirty="0"/>
              <a:t>s</a:t>
            </a:r>
            <a:r>
              <a:rPr lang="en-DE" sz="1600" dirty="0"/>
              <a:t>t</a:t>
            </a:r>
            <a:r>
              <a:rPr lang="en-US" sz="1600" dirty="0"/>
              <a:t>a</a:t>
            </a:r>
            <a:r>
              <a:rPr lang="en-DE" sz="1600" dirty="0"/>
              <a:t>b</a:t>
            </a:r>
            <a:r>
              <a:rPr lang="en-US" sz="1600" dirty="0"/>
              <a:t>l</a:t>
            </a:r>
            <a:r>
              <a:rPr lang="en-DE" sz="1600" dirty="0" err="1"/>
              <a:t>i</a:t>
            </a:r>
            <a:r>
              <a:rPr lang="en-US" sz="1600" dirty="0"/>
              <a:t>s</a:t>
            </a:r>
            <a:r>
              <a:rPr lang="en-DE" sz="1600" dirty="0"/>
              <a:t>h</a:t>
            </a:r>
            <a:r>
              <a:rPr lang="en-US" sz="1600" dirty="0"/>
              <a:t>e</a:t>
            </a:r>
            <a:r>
              <a:rPr lang="en-DE" sz="1600" dirty="0"/>
              <a:t>d during last ITU meeting)</a:t>
            </a:r>
            <a:endParaRPr lang="en-US" sz="1600" dirty="0"/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DE" sz="1600" u="sng" dirty="0"/>
              <a:t>O</a:t>
            </a:r>
            <a:r>
              <a:rPr lang="en-US" sz="1600" dirty="0"/>
              <a:t>p</a:t>
            </a:r>
            <a:r>
              <a:rPr lang="en-DE" sz="1600" dirty="0" err="1"/>
              <a:t>i</a:t>
            </a:r>
            <a:r>
              <a:rPr lang="en-US" sz="1600" dirty="0"/>
              <a:t>n</a:t>
            </a:r>
            <a:r>
              <a:rPr lang="en-DE" sz="1600" dirty="0" err="1"/>
              <a:t>i</a:t>
            </a:r>
            <a:r>
              <a:rPr lang="en-US" sz="1600" dirty="0"/>
              <a:t>o</a:t>
            </a:r>
            <a:r>
              <a:rPr lang="en-DE" sz="1600" dirty="0"/>
              <a:t>n </a:t>
            </a:r>
            <a:r>
              <a:rPr lang="en-US" sz="1600" u="sng" dirty="0"/>
              <a:t>M</a:t>
            </a:r>
            <a:r>
              <a:rPr lang="en-US" sz="1600" dirty="0"/>
              <a:t>odel for </a:t>
            </a:r>
            <a:r>
              <a:rPr lang="en-US" sz="1600" u="sng" dirty="0"/>
              <a:t>M</a:t>
            </a:r>
            <a:r>
              <a:rPr lang="en-US" sz="1600" dirty="0"/>
              <a:t>obile </a:t>
            </a:r>
            <a:r>
              <a:rPr lang="en-US" sz="1600" u="sng" dirty="0"/>
              <a:t>O</a:t>
            </a:r>
            <a:r>
              <a:rPr lang="en-US" sz="1600" dirty="0"/>
              <a:t>nline </a:t>
            </a:r>
            <a:r>
              <a:rPr lang="en-US" sz="1600" u="sng" dirty="0"/>
              <a:t>G</a:t>
            </a:r>
            <a:r>
              <a:rPr lang="en-US" sz="1600" dirty="0"/>
              <a:t>aming applications </a:t>
            </a:r>
            <a:endParaRPr lang="de-DE" sz="1600" dirty="0"/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P</a:t>
            </a:r>
            <a:r>
              <a:rPr lang="en-DE" sz="1600" b="1" dirty="0"/>
              <a:t>r</a:t>
            </a:r>
            <a:r>
              <a:rPr lang="en-US" sz="1600" b="1" dirty="0"/>
              <a:t>o</a:t>
            </a:r>
            <a:r>
              <a:rPr lang="en-DE" sz="1600" b="1" dirty="0"/>
              <a:t>p</a:t>
            </a:r>
            <a:r>
              <a:rPr lang="en-US" sz="1600" b="1" dirty="0"/>
              <a:t>o</a:t>
            </a:r>
            <a:r>
              <a:rPr lang="en-DE" sz="1600" b="1" dirty="0"/>
              <a:t>s</a:t>
            </a:r>
            <a:r>
              <a:rPr lang="en-US" sz="1600" b="1" dirty="0"/>
              <a:t>e</a:t>
            </a:r>
            <a:r>
              <a:rPr lang="en-DE" sz="1600" b="1" dirty="0"/>
              <a:t> </a:t>
            </a:r>
            <a:r>
              <a:rPr lang="en-US" sz="1600" b="1" dirty="0"/>
              <a:t>f</a:t>
            </a:r>
            <a:r>
              <a:rPr lang="en-DE" sz="1600" b="1" dirty="0"/>
              <a:t>o</a:t>
            </a:r>
            <a:r>
              <a:rPr lang="en-US" sz="1600" b="1" dirty="0"/>
              <a:t>r</a:t>
            </a:r>
            <a:r>
              <a:rPr lang="en-DE" sz="1600" b="1" dirty="0"/>
              <a:t> </a:t>
            </a:r>
            <a:r>
              <a:rPr lang="en-US" sz="1600" b="1" dirty="0"/>
              <a:t>n</a:t>
            </a:r>
            <a:r>
              <a:rPr lang="en-DE" sz="1600" b="1" dirty="0"/>
              <a:t>e</a:t>
            </a:r>
            <a:r>
              <a:rPr lang="en-US" sz="1600" b="1" dirty="0"/>
              <a:t>x</a:t>
            </a:r>
            <a:r>
              <a:rPr lang="en-DE" sz="1600" b="1" dirty="0"/>
              <a:t>t </a:t>
            </a:r>
            <a:r>
              <a:rPr lang="en-US" sz="1600" b="1" dirty="0"/>
              <a:t>m</a:t>
            </a:r>
            <a:r>
              <a:rPr lang="en-DE" sz="1600" b="1" dirty="0"/>
              <a:t>e</a:t>
            </a:r>
            <a:r>
              <a:rPr lang="en-US" sz="1600" b="1" dirty="0"/>
              <a:t>e</a:t>
            </a:r>
            <a:r>
              <a:rPr lang="en-DE" sz="1600" b="1" dirty="0"/>
              <a:t>t</a:t>
            </a:r>
            <a:r>
              <a:rPr lang="en-US" sz="1600" b="1" dirty="0" err="1"/>
              <a:t>i</a:t>
            </a:r>
            <a:r>
              <a:rPr lang="en-DE" sz="1600" b="1" dirty="0"/>
              <a:t>n</a:t>
            </a:r>
            <a:r>
              <a:rPr lang="en-US" sz="1600" b="1" dirty="0"/>
              <a:t>g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Monitoring</a:t>
            </a:r>
            <a:r>
              <a:rPr lang="en-US" sz="1600" dirty="0"/>
              <a:t> model predicting gaming quality of experience </a:t>
            </a:r>
            <a:endParaRPr lang="en-DE" sz="1600" dirty="0"/>
          </a:p>
          <a:p>
            <a:pPr lvl="1" algn="l">
              <a:spcAft>
                <a:spcPts val="1800"/>
              </a:spcAft>
            </a:pPr>
            <a:r>
              <a:rPr lang="en-DE" sz="1600" dirty="0"/>
              <a:t>   </a:t>
            </a:r>
            <a:r>
              <a:rPr lang="en-US" sz="1600" dirty="0"/>
              <a:t>for </a:t>
            </a:r>
            <a:r>
              <a:rPr lang="en-US" sz="1600" b="1" dirty="0"/>
              <a:t>cloud gaming </a:t>
            </a:r>
            <a:r>
              <a:rPr lang="en-US" sz="1600" dirty="0"/>
              <a:t>services</a:t>
            </a:r>
            <a:endParaRPr lang="en-US" sz="1800" dirty="0"/>
          </a:p>
        </p:txBody>
      </p:sp>
      <p:pic>
        <p:nvPicPr>
          <p:cNvPr id="8" name="Picture 4" descr="itu-old">
            <a:extLst>
              <a:ext uri="{FF2B5EF4-FFF2-40B4-BE49-F238E27FC236}">
                <a16:creationId xmlns:a16="http://schemas.microsoft.com/office/drawing/2014/main" id="{BFA991C6-5394-4141-A317-977CC82A9AB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574103"/>
            <a:ext cx="1203573" cy="130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New work items in ITU-T SG-12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3C4103C-1E59-4C2E-9C21-3AFF43359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2" name="Sprechblase: rechteckig mit abgerundeten Ecken 1">
            <a:extLst>
              <a:ext uri="{FF2B5EF4-FFF2-40B4-BE49-F238E27FC236}">
                <a16:creationId xmlns:a16="http://schemas.microsoft.com/office/drawing/2014/main" id="{D0714D08-C7A6-48F7-966B-917F64281782}"/>
              </a:ext>
            </a:extLst>
          </p:cNvPr>
          <p:cNvSpPr/>
          <p:nvPr/>
        </p:nvSpPr>
        <p:spPr bwMode="auto">
          <a:xfrm>
            <a:off x="2627784" y="4005064"/>
            <a:ext cx="4176464" cy="1008112"/>
          </a:xfrm>
          <a:prstGeom prst="wedgeRoundRectCallout">
            <a:avLst>
              <a:gd name="adj1" fmla="val -54790"/>
              <a:gd name="adj2" fmla="val 43664"/>
              <a:gd name="adj3" fmla="val 16667"/>
            </a:avLst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W</a:t>
            </a:r>
            <a:r>
              <a:rPr kumimoji="0" lang="en-DE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e </a:t>
            </a:r>
            <a:r>
              <a:rPr lang="en-DE" sz="2000" dirty="0">
                <a:solidFill>
                  <a:schemeClr val="bg1"/>
                </a:solidFill>
              </a:rPr>
              <a:t>would be very glad if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sz="2400" b="1" dirty="0">
                <a:solidFill>
                  <a:schemeClr val="bg1"/>
                </a:solidFill>
              </a:rPr>
              <a:t>you join this activity</a:t>
            </a:r>
            <a:endParaRPr kumimoji="0" lang="en-DE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9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7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N</a:t>
            </a:r>
            <a:r>
              <a:rPr lang="en-DE" b="1" dirty="0"/>
              <a:t>e</a:t>
            </a:r>
            <a:r>
              <a:rPr lang="en-US" b="1" dirty="0"/>
              <a:t>w</a:t>
            </a:r>
            <a:r>
              <a:rPr lang="en-DE" b="1" dirty="0"/>
              <a:t> </a:t>
            </a:r>
            <a:r>
              <a:rPr lang="en-US" b="1" dirty="0"/>
              <a:t>I</a:t>
            </a:r>
            <a:r>
              <a:rPr lang="en-DE" b="1" dirty="0"/>
              <a:t>T</a:t>
            </a:r>
            <a:r>
              <a:rPr lang="en-US" b="1" dirty="0"/>
              <a:t>U</a:t>
            </a:r>
            <a:r>
              <a:rPr lang="en-DE" b="1" dirty="0"/>
              <a:t> </a:t>
            </a:r>
            <a:r>
              <a:rPr lang="en-US" b="1" dirty="0"/>
              <a:t>w</a:t>
            </a:r>
            <a:r>
              <a:rPr lang="en-DE" b="1" dirty="0"/>
              <a:t>o</a:t>
            </a:r>
            <a:r>
              <a:rPr lang="en-US" b="1" dirty="0"/>
              <a:t>r</a:t>
            </a:r>
            <a:r>
              <a:rPr lang="en-DE" b="1" dirty="0"/>
              <a:t>k </a:t>
            </a:r>
            <a:r>
              <a:rPr lang="en-US" b="1" dirty="0" err="1"/>
              <a:t>i</a:t>
            </a:r>
            <a:r>
              <a:rPr lang="en-DE" b="1" dirty="0"/>
              <a:t>t</a:t>
            </a:r>
            <a:r>
              <a:rPr lang="en-US" b="1" dirty="0"/>
              <a:t>e</a:t>
            </a:r>
            <a:r>
              <a:rPr lang="en-DE" b="1" dirty="0"/>
              <a:t>m: G.OM</a:t>
            </a:r>
            <a:r>
              <a:rPr lang="en-US" b="1" dirty="0"/>
              <a:t>M</a:t>
            </a:r>
            <a:r>
              <a:rPr lang="en-DE" b="1" dirty="0"/>
              <a:t>O</a:t>
            </a:r>
            <a:r>
              <a:rPr lang="en-US" b="1" dirty="0"/>
              <a:t>G</a:t>
            </a:r>
            <a:endParaRPr lang="en-US" alt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50AED99-4965-4366-9CA7-7BE6C8CCA251}"/>
              </a:ext>
            </a:extLst>
          </p:cNvPr>
          <p:cNvSpPr txBox="1"/>
          <p:nvPr/>
        </p:nvSpPr>
        <p:spPr>
          <a:xfrm>
            <a:off x="539751" y="2420888"/>
            <a:ext cx="77766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DE" sz="1800" dirty="0"/>
              <a:t>Mobile Online Gaming using interactive mu</a:t>
            </a:r>
            <a:r>
              <a:rPr lang="en-US" sz="1800" dirty="0" err="1"/>
              <a:t>lt</a:t>
            </a:r>
            <a:r>
              <a:rPr lang="en-DE" sz="1800" dirty="0" err="1"/>
              <a:t>iplayer</a:t>
            </a:r>
            <a:r>
              <a:rPr lang="en-DE" sz="1800" dirty="0"/>
              <a:t> games</a:t>
            </a:r>
          </a:p>
          <a:p>
            <a:pPr marL="742950" lvl="1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DE" sz="1800" dirty="0"/>
              <a:t>No offline games or low sensitive games</a:t>
            </a:r>
          </a:p>
          <a:p>
            <a:pPr marL="742950" lvl="1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DE" sz="1800" dirty="0"/>
              <a:t>Genre</a:t>
            </a:r>
            <a:r>
              <a:rPr lang="en-US" sz="1800" dirty="0"/>
              <a:t>s</a:t>
            </a:r>
            <a:r>
              <a:rPr lang="en-DE" sz="1800" dirty="0"/>
              <a:t>: MOBA, Battle Royal, Sport, Shooting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DE" sz="1800" dirty="0"/>
              <a:t>Impairment model structure similar to G.OMG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</a:t>
            </a:r>
            <a:r>
              <a:rPr lang="en-DE" sz="1800" dirty="0"/>
              <a:t>n</a:t>
            </a:r>
            <a:r>
              <a:rPr lang="en-US" sz="1800" dirty="0"/>
              <a:t>f</a:t>
            </a:r>
            <a:r>
              <a:rPr lang="en-DE" sz="1800" dirty="0"/>
              <a:t>l</a:t>
            </a:r>
            <a:r>
              <a:rPr lang="en-US" sz="1800" dirty="0"/>
              <a:t>u</a:t>
            </a:r>
            <a:r>
              <a:rPr lang="en-DE" sz="1800" dirty="0"/>
              <a:t>e</a:t>
            </a:r>
            <a:r>
              <a:rPr lang="en-US" sz="1800" dirty="0"/>
              <a:t>n</a:t>
            </a:r>
            <a:r>
              <a:rPr lang="en-DE" sz="1800" dirty="0"/>
              <a:t>c</a:t>
            </a:r>
            <a:r>
              <a:rPr lang="en-US" sz="1800" dirty="0"/>
              <a:t>e</a:t>
            </a:r>
            <a:r>
              <a:rPr lang="en-DE" sz="1800" dirty="0"/>
              <a:t> </a:t>
            </a:r>
            <a:r>
              <a:rPr lang="en-US" sz="1800" dirty="0"/>
              <a:t>o</a:t>
            </a:r>
            <a:r>
              <a:rPr lang="en-DE" sz="1800" dirty="0"/>
              <a:t>f </a:t>
            </a:r>
            <a:r>
              <a:rPr lang="en-US" sz="1800" dirty="0"/>
              <a:t>D</a:t>
            </a:r>
            <a:r>
              <a:rPr lang="en-DE" sz="1800" dirty="0"/>
              <a:t>e</a:t>
            </a:r>
            <a:r>
              <a:rPr lang="en-US" sz="1800" dirty="0"/>
              <a:t>l</a:t>
            </a:r>
            <a:r>
              <a:rPr lang="en-DE" sz="1800" dirty="0"/>
              <a:t>a</a:t>
            </a:r>
            <a:r>
              <a:rPr lang="en-US" sz="1800" dirty="0"/>
              <a:t>y</a:t>
            </a:r>
            <a:r>
              <a:rPr lang="en-DE" sz="1800" dirty="0"/>
              <a:t> (and Jitter) </a:t>
            </a:r>
            <a:r>
              <a:rPr lang="en-US" sz="1800" dirty="0"/>
              <a:t>a</a:t>
            </a:r>
            <a:r>
              <a:rPr lang="en-DE" sz="1800" dirty="0"/>
              <a:t>s </a:t>
            </a:r>
            <a:r>
              <a:rPr lang="en-US" sz="1800" dirty="0"/>
              <a:t>w</a:t>
            </a:r>
            <a:r>
              <a:rPr lang="en-DE" sz="1800" dirty="0"/>
              <a:t>e</a:t>
            </a:r>
            <a:r>
              <a:rPr lang="en-US" sz="1800" dirty="0"/>
              <a:t>l</a:t>
            </a:r>
            <a:r>
              <a:rPr lang="en-DE" sz="1800" dirty="0"/>
              <a:t>l </a:t>
            </a:r>
            <a:r>
              <a:rPr lang="en-US" sz="1800" dirty="0"/>
              <a:t>a</a:t>
            </a:r>
            <a:r>
              <a:rPr lang="en-DE" sz="1800" dirty="0"/>
              <a:t>s </a:t>
            </a:r>
            <a:r>
              <a:rPr lang="en-US" sz="1800" dirty="0"/>
              <a:t>P</a:t>
            </a:r>
            <a:r>
              <a:rPr lang="en-DE" sz="1800" dirty="0"/>
              <a:t>a</a:t>
            </a:r>
            <a:r>
              <a:rPr lang="en-US" sz="1800" dirty="0"/>
              <a:t>c</a:t>
            </a:r>
            <a:r>
              <a:rPr lang="en-DE" sz="1800" dirty="0"/>
              <a:t>k</a:t>
            </a:r>
            <a:r>
              <a:rPr lang="en-US" sz="1800" dirty="0"/>
              <a:t>e</a:t>
            </a:r>
            <a:r>
              <a:rPr lang="en-DE" sz="1800" dirty="0"/>
              <a:t>t Loss (and bursts)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DE" sz="1800" dirty="0"/>
              <a:t>Combination of 16 network conditions per game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DE" sz="1800" dirty="0"/>
              <a:t>Target group: advanced users but non-pro</a:t>
            </a:r>
            <a:r>
              <a:rPr lang="en-US" sz="1800" dirty="0"/>
              <a:t>f</a:t>
            </a:r>
            <a:r>
              <a:rPr lang="en-DE" sz="1800" dirty="0"/>
              <a:t>e</a:t>
            </a:r>
            <a:r>
              <a:rPr lang="en-US" sz="1800" dirty="0"/>
              <a:t>s</a:t>
            </a:r>
            <a:r>
              <a:rPr lang="en-DE" sz="1800" dirty="0"/>
              <a:t>s</a:t>
            </a:r>
            <a:r>
              <a:rPr lang="en-US" sz="1800" dirty="0" err="1"/>
              <a:t>i</a:t>
            </a:r>
            <a:r>
              <a:rPr lang="en-DE" sz="1800" dirty="0"/>
              <a:t>o</a:t>
            </a:r>
            <a:r>
              <a:rPr lang="en-US" sz="1800" dirty="0"/>
              <a:t>n</a:t>
            </a:r>
            <a:r>
              <a:rPr lang="en-DE" sz="1800" dirty="0"/>
              <a:t>a</a:t>
            </a:r>
            <a:r>
              <a:rPr lang="en-US" sz="1800" dirty="0"/>
              <a:t>l</a:t>
            </a:r>
            <a:r>
              <a:rPr lang="en-DE" sz="1800" dirty="0"/>
              <a:t>s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DE" sz="1800" dirty="0"/>
              <a:t>Submission of first draft: April 2020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24282BC-6825-48B2-A2B5-2F1179A886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</p:spTree>
    <p:extLst>
      <p:ext uri="{BB962C8B-B14F-4D97-AF65-F5344CB8AC3E}">
        <p14:creationId xmlns:p14="http://schemas.microsoft.com/office/powerpoint/2010/main" val="129659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8</a:t>
            </a:fld>
            <a:endParaRPr lang="de-DE" alt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539751" y="2348880"/>
            <a:ext cx="79926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DE" sz="1600" dirty="0"/>
              <a:t>Large number of system influence factors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DE" sz="1600" dirty="0"/>
              <a:t>E</a:t>
            </a:r>
            <a:r>
              <a:rPr lang="en-US" sz="1600" dirty="0" err="1"/>
              <a:t>ncoding</a:t>
            </a:r>
            <a:r>
              <a:rPr lang="en-DE" sz="1600" dirty="0"/>
              <a:t> </a:t>
            </a:r>
            <a:r>
              <a:rPr lang="en-US" sz="1600" dirty="0"/>
              <a:t>a</a:t>
            </a:r>
            <a:r>
              <a:rPr lang="en-DE" sz="1600" dirty="0"/>
              <a:t>n</a:t>
            </a:r>
            <a:r>
              <a:rPr lang="en-US" sz="1600" dirty="0"/>
              <a:t>d</a:t>
            </a:r>
            <a:r>
              <a:rPr lang="en-DE" sz="1600" dirty="0"/>
              <a:t> n</a:t>
            </a:r>
            <a:r>
              <a:rPr lang="en-US" sz="1600" dirty="0" err="1"/>
              <a:t>etwork</a:t>
            </a:r>
            <a:endParaRPr lang="en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DE" sz="1600" dirty="0"/>
              <a:t>Protocols / error handling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DE" sz="1600" dirty="0"/>
              <a:t>D</a:t>
            </a:r>
            <a:r>
              <a:rPr lang="en-US" sz="1600" dirty="0" err="1"/>
              <a:t>evices</a:t>
            </a:r>
            <a:r>
              <a:rPr lang="en-DE" sz="1600" dirty="0"/>
              <a:t> (</a:t>
            </a:r>
            <a:r>
              <a:rPr lang="en-US" sz="1600" dirty="0"/>
              <a:t>display</a:t>
            </a:r>
            <a:r>
              <a:rPr lang="en-DE" sz="1600" dirty="0"/>
              <a:t>s </a:t>
            </a:r>
            <a:r>
              <a:rPr lang="en-US" sz="1600" dirty="0"/>
              <a:t>a</a:t>
            </a:r>
            <a:r>
              <a:rPr lang="en-DE" sz="1600" dirty="0"/>
              <a:t>n</a:t>
            </a:r>
            <a:r>
              <a:rPr lang="en-US" sz="1600" dirty="0"/>
              <a:t>d</a:t>
            </a:r>
            <a:r>
              <a:rPr lang="en-DE" sz="1600" dirty="0"/>
              <a:t> </a:t>
            </a:r>
            <a:r>
              <a:rPr lang="en-US" sz="1600" dirty="0"/>
              <a:t>input</a:t>
            </a:r>
            <a:r>
              <a:rPr lang="en-DE" sz="1600" dirty="0"/>
              <a:t>s)</a:t>
            </a:r>
            <a:endParaRPr lang="en-US" sz="1600" dirty="0"/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User factors: casual and pro gamer </a:t>
            </a:r>
            <a:r>
              <a:rPr lang="en-DE" sz="1600" dirty="0"/>
              <a:t>(</a:t>
            </a:r>
            <a:r>
              <a:rPr lang="en-US" sz="1600" dirty="0"/>
              <a:t>target group</a:t>
            </a:r>
            <a:r>
              <a:rPr lang="en-DE" sz="1600" dirty="0"/>
              <a:t>?)</a:t>
            </a:r>
            <a:endParaRPr lang="en-US" sz="1600" dirty="0"/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Strong impact of game content on gaming </a:t>
            </a:r>
            <a:r>
              <a:rPr lang="en-US" sz="1600" dirty="0" err="1"/>
              <a:t>QoE</a:t>
            </a:r>
            <a:endParaRPr lang="en-US" sz="1600" dirty="0"/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Long stimulus duration</a:t>
            </a:r>
            <a:r>
              <a:rPr lang="en-DE" sz="1600" dirty="0"/>
              <a:t> </a:t>
            </a:r>
            <a:r>
              <a:rPr lang="en-US" sz="1600" dirty="0"/>
              <a:t>r</a:t>
            </a:r>
            <a:r>
              <a:rPr lang="en-DE" sz="1600" dirty="0"/>
              <a:t>e</a:t>
            </a:r>
            <a:r>
              <a:rPr lang="en-US" sz="1600" dirty="0"/>
              <a:t>q</a:t>
            </a:r>
            <a:r>
              <a:rPr lang="en-DE" sz="1600" dirty="0"/>
              <a:t>u</a:t>
            </a:r>
            <a:r>
              <a:rPr lang="en-US" sz="1600" dirty="0" err="1"/>
              <a:t>i</a:t>
            </a:r>
            <a:r>
              <a:rPr lang="en-DE" sz="1600" dirty="0"/>
              <a:t>r</a:t>
            </a:r>
            <a:r>
              <a:rPr lang="en-US" sz="1600" dirty="0"/>
              <a:t>e</a:t>
            </a:r>
            <a:r>
              <a:rPr lang="en-DE" sz="1600" dirty="0"/>
              <a:t>d: </a:t>
            </a:r>
            <a:r>
              <a:rPr lang="en-US" sz="1600" dirty="0"/>
              <a:t>a</a:t>
            </a:r>
            <a:r>
              <a:rPr lang="en-DE" sz="1600" dirty="0"/>
              <a:t>t </a:t>
            </a:r>
            <a:r>
              <a:rPr lang="en-US" sz="1600" dirty="0"/>
              <a:t>l</a:t>
            </a:r>
            <a:r>
              <a:rPr lang="en-DE" sz="1600" dirty="0"/>
              <a:t>e</a:t>
            </a:r>
            <a:r>
              <a:rPr lang="en-US" sz="1600" dirty="0"/>
              <a:t>a</a:t>
            </a:r>
            <a:r>
              <a:rPr lang="en-DE" sz="1600" dirty="0"/>
              <a:t>s</a:t>
            </a:r>
            <a:r>
              <a:rPr lang="en-US" sz="1600" dirty="0"/>
              <a:t>t</a:t>
            </a:r>
            <a:r>
              <a:rPr lang="en-DE" sz="1600" dirty="0"/>
              <a:t> 90 </a:t>
            </a:r>
            <a:r>
              <a:rPr lang="en-US" sz="1600" dirty="0"/>
              <a:t>s</a:t>
            </a:r>
            <a:r>
              <a:rPr lang="en-DE" sz="1600" dirty="0"/>
              <a:t>e</a:t>
            </a:r>
            <a:r>
              <a:rPr lang="en-US" sz="1600" dirty="0"/>
              <a:t>c</a:t>
            </a:r>
            <a:r>
              <a:rPr lang="en-DE" sz="1600" dirty="0"/>
              <a:t>o</a:t>
            </a:r>
            <a:r>
              <a:rPr lang="en-US" sz="1600" dirty="0"/>
              <a:t>n</a:t>
            </a:r>
            <a:r>
              <a:rPr lang="en-DE" sz="1600" dirty="0"/>
              <a:t>d</a:t>
            </a:r>
            <a:r>
              <a:rPr lang="en-US" sz="1600" dirty="0"/>
              <a:t>s</a:t>
            </a:r>
            <a:r>
              <a:rPr lang="en-DE" sz="1600" dirty="0"/>
              <a:t> </a:t>
            </a:r>
            <a:r>
              <a:rPr lang="en-US" sz="1600" dirty="0"/>
              <a:t>f</a:t>
            </a:r>
            <a:r>
              <a:rPr lang="en-DE" sz="1600" dirty="0"/>
              <a:t>o</a:t>
            </a:r>
            <a:r>
              <a:rPr lang="en-US" sz="1600" dirty="0"/>
              <a:t>r</a:t>
            </a:r>
            <a:r>
              <a:rPr lang="en-DE" sz="1600" dirty="0"/>
              <a:t> </a:t>
            </a:r>
            <a:r>
              <a:rPr lang="en-US" sz="1600" dirty="0" err="1"/>
              <a:t>i</a:t>
            </a:r>
            <a:r>
              <a:rPr lang="en-DE" sz="1600" dirty="0"/>
              <a:t>n</a:t>
            </a:r>
            <a:r>
              <a:rPr lang="en-US" sz="1600" dirty="0"/>
              <a:t>t</a:t>
            </a:r>
            <a:r>
              <a:rPr lang="en-DE" sz="1600" dirty="0"/>
              <a:t>e</a:t>
            </a:r>
            <a:r>
              <a:rPr lang="en-US" sz="1600" dirty="0"/>
              <a:t>r</a:t>
            </a:r>
            <a:r>
              <a:rPr lang="en-DE" sz="1600" dirty="0"/>
              <a:t>a</a:t>
            </a:r>
            <a:r>
              <a:rPr lang="en-US" sz="1600" dirty="0"/>
              <a:t>c</a:t>
            </a:r>
            <a:r>
              <a:rPr lang="en-DE" sz="1600" dirty="0"/>
              <a:t>t</a:t>
            </a:r>
            <a:r>
              <a:rPr lang="en-US" sz="1600" dirty="0" err="1"/>
              <a:t>i</a:t>
            </a:r>
            <a:r>
              <a:rPr lang="en-DE" sz="1600" dirty="0"/>
              <a:t>o</a:t>
            </a:r>
            <a:r>
              <a:rPr lang="en-US" sz="1600" dirty="0"/>
              <a:t>n</a:t>
            </a:r>
            <a:r>
              <a:rPr lang="en-DE" sz="1600" dirty="0"/>
              <a:t> </a:t>
            </a:r>
            <a:r>
              <a:rPr lang="en-US" sz="1600" dirty="0"/>
              <a:t>q</a:t>
            </a:r>
            <a:r>
              <a:rPr lang="en-DE" sz="1600" dirty="0"/>
              <a:t>u</a:t>
            </a:r>
            <a:r>
              <a:rPr lang="en-US" sz="1600" dirty="0"/>
              <a:t>a</a:t>
            </a:r>
            <a:r>
              <a:rPr lang="en-DE" sz="1600" dirty="0"/>
              <a:t>l</a:t>
            </a:r>
            <a:r>
              <a:rPr lang="en-US" sz="1600" dirty="0" err="1"/>
              <a:t>i</a:t>
            </a:r>
            <a:r>
              <a:rPr lang="en-DE" sz="1600" dirty="0"/>
              <a:t>t</a:t>
            </a:r>
            <a:r>
              <a:rPr lang="en-US" sz="1600" dirty="0"/>
              <a:t>y</a:t>
            </a:r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Many quality </a:t>
            </a:r>
            <a:r>
              <a:rPr lang="en-DE" sz="1600" dirty="0"/>
              <a:t>f</a:t>
            </a:r>
            <a:r>
              <a:rPr lang="en-US" sz="1600" dirty="0"/>
              <a:t>e</a:t>
            </a:r>
            <a:r>
              <a:rPr lang="en-DE" sz="1600" dirty="0"/>
              <a:t>a</a:t>
            </a:r>
            <a:r>
              <a:rPr lang="en-US" sz="1600" dirty="0"/>
              <a:t>t</a:t>
            </a:r>
            <a:r>
              <a:rPr lang="en-DE" sz="1600" dirty="0" err="1"/>
              <a:t>ures</a:t>
            </a:r>
            <a:r>
              <a:rPr lang="en-US" sz="1600" dirty="0"/>
              <a:t> to assess (see taxonomy) </a:t>
            </a:r>
            <a:endParaRPr lang="en-DE" sz="1600" dirty="0"/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Environment: controlled lab vs. </a:t>
            </a:r>
            <a:r>
              <a:rPr lang="en-DE" sz="1600" dirty="0"/>
              <a:t>h</a:t>
            </a:r>
            <a:r>
              <a:rPr lang="en-US" sz="1600" dirty="0"/>
              <a:t>o</a:t>
            </a:r>
            <a:r>
              <a:rPr lang="en-DE" sz="1600" dirty="0"/>
              <a:t>m</a:t>
            </a:r>
            <a:r>
              <a:rPr lang="en-US" sz="1600" dirty="0"/>
              <a:t>e</a:t>
            </a:r>
            <a:r>
              <a:rPr lang="en-DE" sz="1600" dirty="0"/>
              <a:t> </a:t>
            </a:r>
            <a:r>
              <a:rPr lang="en-US" sz="1600" dirty="0"/>
              <a:t>e</a:t>
            </a:r>
            <a:r>
              <a:rPr lang="en-DE" sz="1600" dirty="0"/>
              <a:t>n</a:t>
            </a:r>
            <a:r>
              <a:rPr lang="en-US" sz="1600" dirty="0"/>
              <a:t>v</a:t>
            </a:r>
            <a:r>
              <a:rPr lang="en-DE" sz="1600" dirty="0" err="1"/>
              <a:t>i</a:t>
            </a:r>
            <a:r>
              <a:rPr lang="en-US" sz="1600" dirty="0"/>
              <a:t>r</a:t>
            </a:r>
            <a:r>
              <a:rPr lang="en-DE" sz="1600" dirty="0"/>
              <a:t>o</a:t>
            </a:r>
            <a:r>
              <a:rPr lang="en-US" sz="1600" dirty="0"/>
              <a:t>n</a:t>
            </a:r>
            <a:r>
              <a:rPr lang="en-DE" sz="1600" dirty="0"/>
              <a:t>m</a:t>
            </a:r>
            <a:r>
              <a:rPr lang="en-US" sz="1600" dirty="0"/>
              <a:t>e</a:t>
            </a:r>
            <a:r>
              <a:rPr lang="en-DE" sz="1600" dirty="0"/>
              <a:t>n</a:t>
            </a:r>
            <a:r>
              <a:rPr lang="en-US" sz="1600" dirty="0"/>
              <a:t>t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Challenges to build Gaming </a:t>
            </a:r>
            <a:r>
              <a:rPr lang="en-US" altLang="de-DE" b="1" dirty="0" err="1"/>
              <a:t>QoE</a:t>
            </a:r>
            <a:r>
              <a:rPr lang="en-US" altLang="de-DE" b="1" dirty="0"/>
              <a:t> model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B635647-3236-4A0F-AA89-919D7EBDC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</p:spTree>
    <p:extLst>
      <p:ext uri="{BB962C8B-B14F-4D97-AF65-F5344CB8AC3E}">
        <p14:creationId xmlns:p14="http://schemas.microsoft.com/office/powerpoint/2010/main" val="309886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9</a:t>
            </a:fld>
            <a:endParaRPr lang="de-DE" alt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683567" y="2348880"/>
            <a:ext cx="8061325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H</a:t>
            </a:r>
            <a:r>
              <a:rPr lang="en-DE" sz="1600" dirty="0"/>
              <a:t>o</a:t>
            </a:r>
            <a:r>
              <a:rPr lang="en-US" sz="1600" dirty="0"/>
              <a:t>w</a:t>
            </a:r>
            <a:r>
              <a:rPr lang="en-DE" sz="1600" dirty="0"/>
              <a:t> </a:t>
            </a:r>
            <a:r>
              <a:rPr lang="en-US" sz="1600" dirty="0"/>
              <a:t>t</a:t>
            </a:r>
            <a:r>
              <a:rPr lang="en-DE" sz="1600" dirty="0"/>
              <a:t>o </a:t>
            </a:r>
            <a:r>
              <a:rPr lang="en-US" sz="1600" dirty="0"/>
              <a:t>a</a:t>
            </a:r>
            <a:r>
              <a:rPr lang="en-DE" sz="1600" dirty="0"/>
              <a:t>s</a:t>
            </a:r>
            <a:r>
              <a:rPr lang="en-US" sz="1600" dirty="0"/>
              <a:t>s</a:t>
            </a:r>
            <a:r>
              <a:rPr lang="en-DE" sz="1600" dirty="0"/>
              <a:t>e</a:t>
            </a:r>
            <a:r>
              <a:rPr lang="en-US" sz="1600" dirty="0"/>
              <a:t>s</a:t>
            </a:r>
            <a:r>
              <a:rPr lang="en-DE" sz="1600" dirty="0"/>
              <a:t>s </a:t>
            </a:r>
            <a:r>
              <a:rPr lang="en-US" sz="1600" dirty="0"/>
              <a:t>b</a:t>
            </a:r>
            <a:r>
              <a:rPr lang="en-DE" sz="1600" dirty="0"/>
              <a:t>r</a:t>
            </a:r>
            <a:r>
              <a:rPr lang="en-US" sz="1600" dirty="0"/>
              <a:t>o</a:t>
            </a:r>
            <a:r>
              <a:rPr lang="en-DE" sz="1600" dirty="0"/>
              <a:t>a</a:t>
            </a:r>
            <a:r>
              <a:rPr lang="en-US" sz="1600" dirty="0"/>
              <a:t>d</a:t>
            </a:r>
            <a:r>
              <a:rPr lang="en-DE" sz="1600" dirty="0"/>
              <a:t> </a:t>
            </a:r>
            <a:r>
              <a:rPr lang="en-US" sz="1600" dirty="0"/>
              <a:t>r</a:t>
            </a:r>
            <a:r>
              <a:rPr lang="en-DE" sz="1600" dirty="0"/>
              <a:t>a</a:t>
            </a:r>
            <a:r>
              <a:rPr lang="en-US" sz="1600" dirty="0"/>
              <a:t>n</a:t>
            </a:r>
            <a:r>
              <a:rPr lang="en-DE" sz="1600" dirty="0"/>
              <a:t>g</a:t>
            </a:r>
            <a:r>
              <a:rPr lang="en-US" sz="1600" dirty="0"/>
              <a:t>e</a:t>
            </a:r>
            <a:r>
              <a:rPr lang="en-DE" sz="1600" dirty="0"/>
              <a:t> </a:t>
            </a:r>
            <a:r>
              <a:rPr lang="en-US" sz="1600" dirty="0"/>
              <a:t>o</a:t>
            </a:r>
            <a:r>
              <a:rPr lang="en-DE" sz="1600" dirty="0"/>
              <a:t>f </a:t>
            </a:r>
            <a:r>
              <a:rPr lang="en-US" sz="1600" dirty="0"/>
              <a:t>q</a:t>
            </a:r>
            <a:r>
              <a:rPr lang="en-DE" sz="1600" dirty="0"/>
              <a:t>u</a:t>
            </a:r>
            <a:r>
              <a:rPr lang="en-US" sz="1600" dirty="0"/>
              <a:t>a</a:t>
            </a:r>
            <a:r>
              <a:rPr lang="en-DE" sz="1600" dirty="0"/>
              <a:t>l</a:t>
            </a:r>
            <a:r>
              <a:rPr lang="en-US" sz="1600" dirty="0" err="1"/>
              <a:t>i</a:t>
            </a:r>
            <a:r>
              <a:rPr lang="en-DE" sz="1600" dirty="0"/>
              <a:t>t</a:t>
            </a:r>
            <a:r>
              <a:rPr lang="en-US" sz="1600" dirty="0"/>
              <a:t>y</a:t>
            </a:r>
            <a:r>
              <a:rPr lang="en-DE" sz="1600" dirty="0"/>
              <a:t> </a:t>
            </a:r>
            <a:r>
              <a:rPr lang="en-US" sz="1600" dirty="0"/>
              <a:t>f</a:t>
            </a:r>
            <a:r>
              <a:rPr lang="en-DE" sz="1600" dirty="0"/>
              <a:t>e</a:t>
            </a:r>
            <a:r>
              <a:rPr lang="en-US" sz="1600" dirty="0"/>
              <a:t>a</a:t>
            </a:r>
            <a:r>
              <a:rPr lang="en-DE" sz="1600" dirty="0"/>
              <a:t>t</a:t>
            </a:r>
            <a:r>
              <a:rPr lang="en-US" sz="1600" dirty="0"/>
              <a:t>u</a:t>
            </a:r>
            <a:r>
              <a:rPr lang="en-DE" sz="1600" dirty="0"/>
              <a:t>r</a:t>
            </a:r>
            <a:r>
              <a:rPr lang="en-US" sz="1600" dirty="0"/>
              <a:t>e</a:t>
            </a:r>
            <a:r>
              <a:rPr lang="en-DE" sz="1600" dirty="0"/>
              <a:t>s </a:t>
            </a:r>
            <a:r>
              <a:rPr lang="en-US" sz="1600" dirty="0"/>
              <a:t>m</a:t>
            </a:r>
            <a:r>
              <a:rPr lang="en-DE" sz="1600" dirty="0"/>
              <a:t>o</a:t>
            </a:r>
            <a:r>
              <a:rPr lang="en-US" sz="1600" dirty="0"/>
              <a:t>r</a:t>
            </a:r>
            <a:r>
              <a:rPr lang="en-DE" sz="1600" dirty="0"/>
              <a:t>e </a:t>
            </a:r>
            <a:r>
              <a:rPr lang="en-US" sz="1600" dirty="0"/>
              <a:t>e</a:t>
            </a:r>
            <a:r>
              <a:rPr lang="en-DE" sz="1600" dirty="0"/>
              <a:t>f</a:t>
            </a:r>
            <a:r>
              <a:rPr lang="en-US" sz="1600" dirty="0"/>
              <a:t>f</a:t>
            </a:r>
            <a:r>
              <a:rPr lang="en-DE" sz="1600" dirty="0"/>
              <a:t>e</a:t>
            </a:r>
            <a:r>
              <a:rPr lang="en-US" sz="1600" dirty="0"/>
              <a:t>c</a:t>
            </a:r>
            <a:r>
              <a:rPr lang="en-DE" sz="1600" dirty="0"/>
              <a:t>t</a:t>
            </a:r>
            <a:r>
              <a:rPr lang="en-US" sz="1600" dirty="0" err="1"/>
              <a:t>i</a:t>
            </a:r>
            <a:r>
              <a:rPr lang="en-DE" sz="1600" dirty="0"/>
              <a:t>v</a:t>
            </a:r>
            <a:r>
              <a:rPr lang="en-US" sz="1600" dirty="0"/>
              <a:t>e</a:t>
            </a:r>
            <a:r>
              <a:rPr lang="en-DE" sz="1600" dirty="0"/>
              <a:t>l</a:t>
            </a:r>
            <a:r>
              <a:rPr lang="en-US" sz="1600" dirty="0"/>
              <a:t>y</a:t>
            </a:r>
            <a:endParaRPr lang="en-DE" sz="1600" dirty="0"/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DE" sz="1600" dirty="0"/>
              <a:t>Different test paradigms: interactive and passive t</a:t>
            </a:r>
            <a:r>
              <a:rPr lang="en-US" sz="1600" dirty="0"/>
              <a:t>e</a:t>
            </a:r>
            <a:r>
              <a:rPr lang="en-DE" sz="1600" dirty="0"/>
              <a:t>s</a:t>
            </a:r>
            <a:r>
              <a:rPr lang="en-US" sz="1600" dirty="0"/>
              <a:t>t</a:t>
            </a:r>
            <a:r>
              <a:rPr lang="en-DE" sz="1600" dirty="0"/>
              <a:t>s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DE" sz="1600" dirty="0"/>
              <a:t>How to control for influence factors</a:t>
            </a:r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DE" sz="1600" dirty="0"/>
              <a:t>Datasets of interactive and passive tests (</a:t>
            </a:r>
            <a:r>
              <a:rPr lang="en-US" sz="1600" dirty="0"/>
              <a:t>G</a:t>
            </a:r>
            <a:r>
              <a:rPr lang="en-DE" sz="1600" dirty="0"/>
              <a:t>P</a:t>
            </a:r>
            <a:r>
              <a:rPr lang="en-US" sz="1600" dirty="0"/>
              <a:t>U</a:t>
            </a:r>
            <a:r>
              <a:rPr lang="en-DE" sz="1600" dirty="0"/>
              <a:t> </a:t>
            </a:r>
            <a:r>
              <a:rPr lang="en-US" sz="1600" dirty="0"/>
              <a:t>a</a:t>
            </a:r>
            <a:r>
              <a:rPr lang="en-DE" sz="1600" dirty="0"/>
              <a:t>c</a:t>
            </a:r>
            <a:r>
              <a:rPr lang="en-US" sz="1600" dirty="0"/>
              <a:t>c</a:t>
            </a:r>
            <a:r>
              <a:rPr lang="en-DE" sz="1600" dirty="0"/>
              <a:t>e</a:t>
            </a:r>
            <a:r>
              <a:rPr lang="en-US" sz="1600" dirty="0"/>
              <a:t>l</a:t>
            </a:r>
            <a:r>
              <a:rPr lang="en-DE" sz="1600" dirty="0"/>
              <a:t>e</a:t>
            </a:r>
            <a:r>
              <a:rPr lang="en-US" sz="1600" dirty="0"/>
              <a:t>r</a:t>
            </a:r>
            <a:r>
              <a:rPr lang="en-DE" sz="1600" dirty="0"/>
              <a:t>a</a:t>
            </a:r>
            <a:r>
              <a:rPr lang="en-US" sz="1600" dirty="0"/>
              <a:t>t</a:t>
            </a:r>
            <a:r>
              <a:rPr lang="en-DE" sz="1600" dirty="0"/>
              <a:t>e</a:t>
            </a:r>
            <a:r>
              <a:rPr lang="en-US" sz="1600" dirty="0"/>
              <a:t>d</a:t>
            </a:r>
            <a:r>
              <a:rPr lang="en-DE" sz="1600" dirty="0"/>
              <a:t> </a:t>
            </a:r>
            <a:r>
              <a:rPr lang="en-US" sz="1600" dirty="0"/>
              <a:t>e</a:t>
            </a:r>
            <a:r>
              <a:rPr lang="en-DE" sz="1600" dirty="0"/>
              <a:t>n</a:t>
            </a:r>
            <a:r>
              <a:rPr lang="en-US" sz="1600" dirty="0"/>
              <a:t>c</a:t>
            </a:r>
            <a:r>
              <a:rPr lang="en-DE" sz="1600" dirty="0"/>
              <a:t>o</a:t>
            </a:r>
            <a:r>
              <a:rPr lang="en-US" sz="1600" dirty="0"/>
              <a:t>d</a:t>
            </a:r>
            <a:r>
              <a:rPr lang="en-DE" sz="1600" dirty="0" err="1"/>
              <a:t>i</a:t>
            </a:r>
            <a:r>
              <a:rPr lang="en-US" sz="1600" dirty="0"/>
              <a:t>n</a:t>
            </a:r>
            <a:r>
              <a:rPr lang="en-DE" sz="1600" dirty="0"/>
              <a:t>g)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DE" sz="1600" dirty="0"/>
              <a:t>Interactive: 12 games </a:t>
            </a:r>
            <a:r>
              <a:rPr lang="en-US" sz="1600" dirty="0"/>
              <a:t>u</a:t>
            </a:r>
            <a:r>
              <a:rPr lang="en-DE" sz="1600" dirty="0"/>
              <a:t>s</a:t>
            </a:r>
            <a:r>
              <a:rPr lang="en-US" sz="1600" dirty="0" err="1"/>
              <a:t>i</a:t>
            </a:r>
            <a:r>
              <a:rPr lang="en-DE" sz="1600" dirty="0"/>
              <a:t>n</a:t>
            </a:r>
            <a:r>
              <a:rPr lang="en-US" sz="1600" dirty="0"/>
              <a:t>g</a:t>
            </a:r>
            <a:r>
              <a:rPr lang="en-DE" sz="1600" dirty="0"/>
              <a:t> </a:t>
            </a:r>
            <a:r>
              <a:rPr lang="en-US" sz="1600" dirty="0"/>
              <a:t>d</a:t>
            </a:r>
            <a:r>
              <a:rPr lang="en-DE" sz="1600" dirty="0"/>
              <a:t>e</a:t>
            </a:r>
            <a:r>
              <a:rPr lang="en-US" sz="1600" dirty="0"/>
              <a:t>l</a:t>
            </a:r>
            <a:r>
              <a:rPr lang="en-DE" sz="1600" dirty="0"/>
              <a:t>a</a:t>
            </a:r>
            <a:r>
              <a:rPr lang="en-US" sz="1600" dirty="0"/>
              <a:t>y</a:t>
            </a:r>
            <a:r>
              <a:rPr lang="en-DE" sz="1600" dirty="0"/>
              <a:t>, </a:t>
            </a:r>
            <a:r>
              <a:rPr lang="en-US" sz="1600" dirty="0"/>
              <a:t>f</a:t>
            </a:r>
            <a:r>
              <a:rPr lang="en-DE" sz="1600" dirty="0"/>
              <a:t>r</a:t>
            </a:r>
            <a:r>
              <a:rPr lang="en-US" sz="1600" dirty="0"/>
              <a:t>a</a:t>
            </a:r>
            <a:r>
              <a:rPr lang="en-DE" sz="1600" dirty="0"/>
              <a:t>m</a:t>
            </a:r>
            <a:r>
              <a:rPr lang="en-US" sz="1600" dirty="0"/>
              <a:t>e</a:t>
            </a:r>
            <a:r>
              <a:rPr lang="en-DE" sz="1600" dirty="0"/>
              <a:t>r</a:t>
            </a:r>
            <a:r>
              <a:rPr lang="en-US" sz="1600" dirty="0"/>
              <a:t>a</a:t>
            </a:r>
            <a:r>
              <a:rPr lang="en-DE" sz="1600" dirty="0"/>
              <a:t>t</a:t>
            </a:r>
            <a:r>
              <a:rPr lang="en-US" sz="1600" dirty="0"/>
              <a:t>e</a:t>
            </a:r>
            <a:r>
              <a:rPr lang="en-DE" sz="1600" dirty="0"/>
              <a:t>, </a:t>
            </a:r>
            <a:r>
              <a:rPr lang="en-US" sz="1600" dirty="0"/>
              <a:t>p</a:t>
            </a:r>
            <a:r>
              <a:rPr lang="en-DE" sz="1600" dirty="0"/>
              <a:t>a</a:t>
            </a:r>
            <a:r>
              <a:rPr lang="en-US" sz="1600" dirty="0"/>
              <a:t>c</a:t>
            </a:r>
            <a:r>
              <a:rPr lang="en-DE" sz="1600" dirty="0"/>
              <a:t>k</a:t>
            </a:r>
            <a:r>
              <a:rPr lang="en-US" sz="1600" dirty="0"/>
              <a:t>e</a:t>
            </a:r>
            <a:r>
              <a:rPr lang="en-DE" sz="1600" dirty="0"/>
              <a:t>t </a:t>
            </a:r>
            <a:r>
              <a:rPr lang="en-US" sz="1600" dirty="0"/>
              <a:t>l</a:t>
            </a:r>
            <a:r>
              <a:rPr lang="en-DE" sz="1600" dirty="0"/>
              <a:t>o</a:t>
            </a:r>
            <a:r>
              <a:rPr lang="en-US" sz="1600" dirty="0"/>
              <a:t>s</a:t>
            </a:r>
            <a:r>
              <a:rPr lang="en-DE" sz="1600" dirty="0"/>
              <a:t>s, encoding grid points</a:t>
            </a:r>
          </a:p>
          <a:p>
            <a:pPr marL="628650" lvl="1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DE" sz="1600" dirty="0"/>
              <a:t>Passive: 21 games using bitrate, resolution, framerate, </a:t>
            </a:r>
            <a:r>
              <a:rPr lang="en-DE" sz="1600" dirty="0" err="1"/>
              <a:t>pac</a:t>
            </a:r>
            <a:r>
              <a:rPr lang="en-US" sz="1600" dirty="0"/>
              <a:t>k</a:t>
            </a:r>
            <a:r>
              <a:rPr lang="en-DE" sz="1600" dirty="0"/>
              <a:t>e</a:t>
            </a:r>
            <a:r>
              <a:rPr lang="en-US" sz="1600" dirty="0"/>
              <a:t>t</a:t>
            </a:r>
            <a:r>
              <a:rPr lang="en-DE" sz="1600" dirty="0"/>
              <a:t> </a:t>
            </a:r>
            <a:r>
              <a:rPr lang="en-US" sz="1600" dirty="0"/>
              <a:t>l</a:t>
            </a:r>
            <a:r>
              <a:rPr lang="en-DE" sz="1600" dirty="0"/>
              <a:t>o</a:t>
            </a:r>
            <a:r>
              <a:rPr lang="en-US" sz="1600" dirty="0"/>
              <a:t>s</a:t>
            </a:r>
            <a:r>
              <a:rPr lang="en-DE" sz="1600" dirty="0"/>
              <a:t>s</a:t>
            </a:r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DE" sz="1600" dirty="0"/>
              <a:t>Game content must be considered better</a:t>
            </a:r>
          </a:p>
          <a:p>
            <a:pPr marL="171450" indent="-17145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DE" sz="1600" dirty="0"/>
              <a:t>Influence of </a:t>
            </a:r>
            <a:r>
              <a:rPr lang="en-US" sz="1600" dirty="0"/>
              <a:t>p</a:t>
            </a:r>
            <a:r>
              <a:rPr lang="en-DE" sz="1600" dirty="0"/>
              <a:t>a</a:t>
            </a:r>
            <a:r>
              <a:rPr lang="en-US" sz="1600" dirty="0"/>
              <a:t>c</a:t>
            </a:r>
            <a:r>
              <a:rPr lang="en-DE" sz="1600" dirty="0"/>
              <a:t>k</a:t>
            </a:r>
            <a:r>
              <a:rPr lang="en-US" sz="1600" dirty="0"/>
              <a:t>e</a:t>
            </a:r>
            <a:r>
              <a:rPr lang="en-DE" sz="1600" dirty="0"/>
              <a:t>t </a:t>
            </a:r>
            <a:r>
              <a:rPr lang="en-US" sz="1600" dirty="0"/>
              <a:t>l</a:t>
            </a:r>
            <a:r>
              <a:rPr lang="en-DE" sz="1600" dirty="0"/>
              <a:t>o</a:t>
            </a:r>
            <a:r>
              <a:rPr lang="en-US" sz="1600" dirty="0"/>
              <a:t>s</a:t>
            </a:r>
            <a:r>
              <a:rPr lang="en-DE" sz="1600" dirty="0"/>
              <a:t>s </a:t>
            </a:r>
            <a:r>
              <a:rPr lang="en-US" sz="1600" dirty="0"/>
              <a:t>s</a:t>
            </a:r>
            <a:r>
              <a:rPr lang="en-DE" sz="1600" dirty="0"/>
              <a:t>t</a:t>
            </a:r>
            <a:r>
              <a:rPr lang="en-US" sz="1600" dirty="0"/>
              <a:t>r</a:t>
            </a:r>
            <a:r>
              <a:rPr lang="en-DE" sz="1600" dirty="0"/>
              <a:t>o</a:t>
            </a:r>
            <a:r>
              <a:rPr lang="en-US" sz="1600" dirty="0"/>
              <a:t>n</a:t>
            </a:r>
            <a:r>
              <a:rPr lang="en-DE" sz="1600" dirty="0"/>
              <a:t>g</a:t>
            </a:r>
            <a:r>
              <a:rPr lang="en-US" sz="1600" dirty="0"/>
              <a:t>l</a:t>
            </a:r>
            <a:r>
              <a:rPr lang="en-DE" sz="1600" dirty="0"/>
              <a:t>y </a:t>
            </a:r>
            <a:r>
              <a:rPr lang="en-US" sz="1600" dirty="0"/>
              <a:t>d</a:t>
            </a:r>
            <a:r>
              <a:rPr lang="en-DE" sz="1600" dirty="0"/>
              <a:t>e</a:t>
            </a:r>
            <a:r>
              <a:rPr lang="en-US" sz="1600" dirty="0"/>
              <a:t>p</a:t>
            </a:r>
            <a:r>
              <a:rPr lang="en-DE" sz="1600" dirty="0"/>
              <a:t>e</a:t>
            </a:r>
            <a:r>
              <a:rPr lang="en-US" sz="1600" dirty="0"/>
              <a:t>n</a:t>
            </a:r>
            <a:r>
              <a:rPr lang="en-DE" sz="1600" dirty="0"/>
              <a:t>d</a:t>
            </a:r>
            <a:r>
              <a:rPr lang="en-US" sz="1600" dirty="0"/>
              <a:t>s</a:t>
            </a:r>
            <a:r>
              <a:rPr lang="en-DE" sz="1600" dirty="0"/>
              <a:t> </a:t>
            </a:r>
            <a:r>
              <a:rPr lang="en-US" sz="1600" dirty="0"/>
              <a:t>o</a:t>
            </a:r>
            <a:r>
              <a:rPr lang="en-DE" sz="1600" dirty="0"/>
              <a:t>n </a:t>
            </a:r>
            <a:r>
              <a:rPr lang="en-US" sz="1600" dirty="0"/>
              <a:t>t</a:t>
            </a:r>
            <a:r>
              <a:rPr lang="en-DE" sz="1600" dirty="0"/>
              <a:t>h</a:t>
            </a:r>
            <a:r>
              <a:rPr lang="en-US" sz="1600" dirty="0"/>
              <a:t>e</a:t>
            </a:r>
            <a:r>
              <a:rPr lang="en-DE" sz="1600" dirty="0"/>
              <a:t> </a:t>
            </a:r>
            <a:r>
              <a:rPr lang="en-US" sz="1600" dirty="0" err="1"/>
              <a:t>i</a:t>
            </a:r>
            <a:r>
              <a:rPr lang="en-DE" sz="1600" dirty="0"/>
              <a:t>m</a:t>
            </a:r>
            <a:r>
              <a:rPr lang="en-US" sz="1600" dirty="0"/>
              <a:t>p</a:t>
            </a:r>
            <a:r>
              <a:rPr lang="en-DE" sz="1600" dirty="0"/>
              <a:t>l</a:t>
            </a:r>
            <a:r>
              <a:rPr lang="en-US" sz="1600" dirty="0"/>
              <a:t>e</a:t>
            </a:r>
            <a:r>
              <a:rPr lang="en-DE" sz="1600" dirty="0"/>
              <a:t>m</a:t>
            </a:r>
            <a:r>
              <a:rPr lang="en-US" sz="1600" dirty="0"/>
              <a:t>e</a:t>
            </a:r>
            <a:r>
              <a:rPr lang="en-DE" sz="1600" dirty="0"/>
              <a:t>n</a:t>
            </a:r>
            <a:r>
              <a:rPr lang="en-US" sz="1600" dirty="0"/>
              <a:t>t</a:t>
            </a:r>
            <a:r>
              <a:rPr lang="en-DE" sz="1600" dirty="0"/>
              <a:t>a</a:t>
            </a:r>
            <a:r>
              <a:rPr lang="en-US" sz="1600" dirty="0"/>
              <a:t>t</a:t>
            </a:r>
            <a:r>
              <a:rPr lang="en-DE" sz="1600" dirty="0" err="1"/>
              <a:t>i</a:t>
            </a:r>
            <a:r>
              <a:rPr lang="en-US" sz="1600" dirty="0"/>
              <a:t>on</a:t>
            </a:r>
            <a:r>
              <a:rPr lang="en-DE" sz="1600" dirty="0"/>
              <a:t> </a:t>
            </a:r>
            <a:r>
              <a:rPr lang="en-US" sz="1600" dirty="0"/>
              <a:t>o</a:t>
            </a:r>
            <a:r>
              <a:rPr lang="en-DE" sz="1600" dirty="0"/>
              <a:t>f </a:t>
            </a:r>
            <a:r>
              <a:rPr lang="en-US" sz="1600" dirty="0"/>
              <a:t>s</a:t>
            </a:r>
            <a:r>
              <a:rPr lang="en-DE" sz="1600" dirty="0"/>
              <a:t>e</a:t>
            </a:r>
            <a:r>
              <a:rPr lang="en-US" sz="1600" dirty="0"/>
              <a:t>r</a:t>
            </a:r>
            <a:r>
              <a:rPr lang="en-DE" sz="1600" dirty="0"/>
              <a:t>v</a:t>
            </a:r>
            <a:r>
              <a:rPr lang="en-US" sz="1600" dirty="0" err="1"/>
              <a:t>i</a:t>
            </a:r>
            <a:r>
              <a:rPr lang="en-DE" sz="1600" dirty="0"/>
              <a:t>c</a:t>
            </a:r>
            <a:r>
              <a:rPr lang="en-US" sz="1600" dirty="0"/>
              <a:t>e</a:t>
            </a:r>
            <a:endParaRPr lang="en-DE" sz="16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E1ABBB-62A4-43C1-86C3-DB4359FA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DE" altLang="de-DE" b="1" dirty="0"/>
              <a:t>W</a:t>
            </a:r>
            <a:r>
              <a:rPr lang="en-US" altLang="de-DE" b="1" dirty="0"/>
              <a:t>h</a:t>
            </a:r>
            <a:r>
              <a:rPr lang="en-DE" altLang="de-DE" b="1" dirty="0"/>
              <a:t>a</a:t>
            </a:r>
            <a:r>
              <a:rPr lang="en-US" altLang="de-DE" b="1" dirty="0"/>
              <a:t>t</a:t>
            </a:r>
            <a:r>
              <a:rPr lang="en-DE" altLang="de-DE" b="1" dirty="0"/>
              <a:t> </a:t>
            </a:r>
            <a:r>
              <a:rPr lang="en-US" altLang="de-DE" b="1" dirty="0"/>
              <a:t>d</a:t>
            </a:r>
            <a:r>
              <a:rPr lang="en-DE" altLang="de-DE" b="1" dirty="0"/>
              <a:t>o </a:t>
            </a:r>
            <a:r>
              <a:rPr lang="en-US" altLang="de-DE" b="1" dirty="0"/>
              <a:t>w</a:t>
            </a:r>
            <a:r>
              <a:rPr lang="en-DE" altLang="de-DE" b="1" dirty="0"/>
              <a:t>e </a:t>
            </a:r>
            <a:r>
              <a:rPr lang="en-US" altLang="de-DE" b="1" dirty="0"/>
              <a:t>h</a:t>
            </a:r>
            <a:r>
              <a:rPr lang="en-DE" altLang="de-DE" b="1" dirty="0"/>
              <a:t>a</a:t>
            </a:r>
            <a:r>
              <a:rPr lang="en-US" altLang="de-DE" b="1" dirty="0"/>
              <a:t>v</a:t>
            </a:r>
            <a:r>
              <a:rPr lang="en-DE" altLang="de-DE" b="1" dirty="0"/>
              <a:t>e / </a:t>
            </a:r>
            <a:r>
              <a:rPr lang="en-US" altLang="de-DE" b="1" dirty="0"/>
              <a:t>k</a:t>
            </a:r>
            <a:r>
              <a:rPr lang="en-DE" altLang="de-DE" b="1" dirty="0"/>
              <a:t>n</a:t>
            </a:r>
            <a:r>
              <a:rPr lang="en-US" altLang="de-DE" b="1" dirty="0"/>
              <a:t>o</a:t>
            </a:r>
            <a:r>
              <a:rPr lang="en-DE" altLang="de-DE" b="1" dirty="0"/>
              <a:t>w </a:t>
            </a:r>
            <a:r>
              <a:rPr lang="en-US" altLang="de-DE" b="1" dirty="0"/>
              <a:t>a</a:t>
            </a:r>
            <a:r>
              <a:rPr lang="en-DE" altLang="de-DE" b="1" dirty="0"/>
              <a:t>l</a:t>
            </a:r>
            <a:r>
              <a:rPr lang="en-US" altLang="de-DE" b="1" dirty="0"/>
              <a:t>r</a:t>
            </a:r>
            <a:r>
              <a:rPr lang="en-DE" altLang="de-DE" b="1" dirty="0"/>
              <a:t>e</a:t>
            </a:r>
            <a:r>
              <a:rPr lang="en-US" altLang="de-DE" b="1" dirty="0"/>
              <a:t>a</a:t>
            </a:r>
            <a:r>
              <a:rPr lang="en-DE" altLang="de-DE" b="1" dirty="0"/>
              <a:t>d</a:t>
            </a:r>
            <a:r>
              <a:rPr lang="en-US" altLang="de-DE" b="1" dirty="0"/>
              <a:t>y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B635647-3236-4A0F-AA89-919D7EBDC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372225"/>
            <a:ext cx="6624638" cy="152400"/>
          </a:xfrm>
        </p:spPr>
        <p:txBody>
          <a:bodyPr/>
          <a:lstStyle/>
          <a:p>
            <a:r>
              <a:rPr lang="en-US" dirty="0"/>
              <a:t>Updates on the ITU-T activities</a:t>
            </a:r>
            <a:r>
              <a:rPr lang="en-DE" dirty="0"/>
              <a:t> </a:t>
            </a:r>
            <a:r>
              <a:rPr lang="en-US" dirty="0"/>
              <a:t>with respect to gaming quality assessment</a:t>
            </a:r>
            <a:r>
              <a:rPr lang="en-DE" dirty="0"/>
              <a:t> </a:t>
            </a:r>
            <a:r>
              <a:rPr lang="en-US" altLang="de-DE" b="0" dirty="0"/>
              <a:t>| Steven Schmidt</a:t>
            </a:r>
          </a:p>
        </p:txBody>
      </p:sp>
    </p:spTree>
    <p:extLst>
      <p:ext uri="{BB962C8B-B14F-4D97-AF65-F5344CB8AC3E}">
        <p14:creationId xmlns:p14="http://schemas.microsoft.com/office/powerpoint/2010/main" val="939647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GGEVjZkk6ksQex2_P81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I.6_efY02CzJGC7cKL8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52Uy4vckuARZ8FOIOci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MTm.fOoEiHslqltDgG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9qVzJCC0C6AKehwhQj8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P5IhCkBkiq1JvW_vWYS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wzqunJAkqfh0_J15UL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Cn8iiR6kKIrh5ZeKso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2nyiRVAk2sY8r3g7e7o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SD27FrTUGUd.SkwNrrZ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34Dzl2PUe_t.qMkkosL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7RetUzcEGzM9ryAkxCC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gSSzTJ_EqRH_MrAzpWI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_DiecuvUW0WVJmxKzQ4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6oDuxF9UGjlyypJtDic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SEvUiDM0m98BTimQ55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0kWK4qw0SwMCF4cYNPv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eA19g7tUWvyCmKtx2P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VlIXFhMUKcTRq50NOd6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.tS1yhQUe.ZpPBSzfLE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JaFm6W4UuIJAMWH9dEP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HGx8d76EiocKL_qxtxt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yhdpjKnUW8GXH9AQ10z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7RetUzcEGzM9ryAkxCC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_DiecuvUW0WVJmxKzQ4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SEvUiDM0m98BTimQ55n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JaFm6W4UuIJAMWH9dEP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MTm.fOoEiHslqltDgGZ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CBJxcPpEO_kMOPwSkSo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CBJxcPpEO_kMOPwSkSo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eA19g7tUWvyCmKtx2Pw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eA19g7tUWvyCmKtx2Pw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MTm.fOoEiHslqltDgGZ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.tS1yhQUe.ZpPBSzfLE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52Uy4vckuARZ8FOIOci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0kWK4qw0SwMCF4cYNPv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6oDuxF9UGjlyypJtDic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6oDuxF9UGjlyypJtDic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F1Q0jZ40eSK5gsxlqY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CzCT.doEusM_MJbfU06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p5exX7LU69OKx83ZYl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DuLWzlk0miF445nfcsg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3bPV86sEWe2Yp8CHhVC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kBD3vdlECeUvkqwQU8p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s20T6KnE6FLzKG2ntg3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roKrl3JU28h9207aGwu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SEhizQokuQHzmrXkupo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4Uvi0cLakiyiIZM4wdek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DXX7Sn90e6jhka_N9e3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O.nDz0CkmlJ27rUYDX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MkvLq5LE6J6OdVhrKBNw"/>
</p:tagLst>
</file>

<file path=ppt/theme/theme1.xml><?xml version="1.0" encoding="utf-8"?>
<a:theme xmlns:a="http://schemas.openxmlformats.org/drawingml/2006/main" name="TU_PPT_Master_mitBild_V02_Aussicht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TM04033921[[fn=Damast]]</Template>
  <TotalTime>0</TotalTime>
  <Words>2204</Words>
  <Application>Microsoft Macintosh PowerPoint</Application>
  <PresentationFormat>On-screen Show (4:3)</PresentationFormat>
  <Paragraphs>274</Paragraphs>
  <Slides>20</Slides>
  <Notes>18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Tele-GroteskFet</vt:lpstr>
      <vt:lpstr>Tele-GroteskHal</vt:lpstr>
      <vt:lpstr>Tele-GroteskUlt</vt:lpstr>
      <vt:lpstr>Times New Roman</vt:lpstr>
      <vt:lpstr>Wingdings</vt:lpstr>
      <vt:lpstr>TU_PPT_Master_mitBild_V02_Aussicht</vt:lpstr>
      <vt:lpstr>TCLayout.ActiveDocument.1</vt:lpstr>
      <vt:lpstr>Updates on the ITU-T Activities with Respect to Gaming Quality Assessment</vt:lpstr>
      <vt:lpstr>What is Cloud Gaming?</vt:lpstr>
      <vt:lpstr>What are we working on?</vt:lpstr>
      <vt:lpstr>What is Gaming Quality of Experience?</vt:lpstr>
      <vt:lpstr>Standardization Activities</vt:lpstr>
      <vt:lpstr>New work items in ITU-T SG-12</vt:lpstr>
      <vt:lpstr>New ITU work item: G.OMMOG</vt:lpstr>
      <vt:lpstr>Challenges to build Gaming QoE model</vt:lpstr>
      <vt:lpstr>What do we have / know already</vt:lpstr>
      <vt:lpstr>Subjective Test Design for interactive studies</vt:lpstr>
      <vt:lpstr>ITU-T Rec. P.809 used for G.1072</vt:lpstr>
      <vt:lpstr>Structure of ITU-T Rec. G.1072</vt:lpstr>
      <vt:lpstr>Quality Impairments used in ITU-T Rec. G.1072</vt:lpstr>
      <vt:lpstr>Impact of game content on model performance (G.1072)</vt:lpstr>
      <vt:lpstr>Call for New ITU work item</vt:lpstr>
      <vt:lpstr>Thank you for your Attention!</vt:lpstr>
      <vt:lpstr>References</vt:lpstr>
      <vt:lpstr>Conditions used to model Interaction Quality</vt:lpstr>
      <vt:lpstr>Assessed Quality Features</vt:lpstr>
      <vt:lpstr>Datasets using passive video quality assessment</vt:lpstr>
    </vt:vector>
  </TitlesOfParts>
  <Company>DTAG,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ODER THEMA</dc:title>
  <dc:creator>koester.friedemann</dc:creator>
  <cp:lastModifiedBy>TU-Pseudonym 8788827447892875</cp:lastModifiedBy>
  <cp:revision>371</cp:revision>
  <dcterms:created xsi:type="dcterms:W3CDTF">2015-10-01T10:02:31Z</dcterms:created>
  <dcterms:modified xsi:type="dcterms:W3CDTF">2020-03-09T15:37:47Z</dcterms:modified>
</cp:coreProperties>
</file>