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69" r:id="rId4"/>
    <p:sldId id="268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2460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F843-EDC2-4005-AC0C-2CDA95715894}" type="datetimeFigureOut">
              <a:rPr lang="de-DE" smtClean="0"/>
              <a:t>12.03.2020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F2331-AD88-42AC-8C58-15187C9384F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0644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F843-EDC2-4005-AC0C-2CDA95715894}" type="datetimeFigureOut">
              <a:rPr lang="de-DE" smtClean="0"/>
              <a:t>12.03.2020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F2331-AD88-42AC-8C58-15187C9384F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4488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F843-EDC2-4005-AC0C-2CDA95715894}" type="datetimeFigureOut">
              <a:rPr lang="de-DE" smtClean="0"/>
              <a:t>12.03.2020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F2331-AD88-42AC-8C58-15187C9384F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3235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F843-EDC2-4005-AC0C-2CDA95715894}" type="datetimeFigureOut">
              <a:rPr lang="de-DE" smtClean="0"/>
              <a:t>12.03.2020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F2331-AD88-42AC-8C58-15187C9384F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7256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F843-EDC2-4005-AC0C-2CDA95715894}" type="datetimeFigureOut">
              <a:rPr lang="de-DE" smtClean="0"/>
              <a:t>12.03.2020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F2331-AD88-42AC-8C58-15187C9384F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9526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F843-EDC2-4005-AC0C-2CDA95715894}" type="datetimeFigureOut">
              <a:rPr lang="de-DE" smtClean="0"/>
              <a:t>12.03.2020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F2331-AD88-42AC-8C58-15187C9384F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9884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F843-EDC2-4005-AC0C-2CDA95715894}" type="datetimeFigureOut">
              <a:rPr lang="de-DE" smtClean="0"/>
              <a:t>12.03.2020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F2331-AD88-42AC-8C58-15187C9384F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1561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F843-EDC2-4005-AC0C-2CDA95715894}" type="datetimeFigureOut">
              <a:rPr lang="de-DE" smtClean="0"/>
              <a:t>12.03.2020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F2331-AD88-42AC-8C58-15187C9384F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0446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F843-EDC2-4005-AC0C-2CDA95715894}" type="datetimeFigureOut">
              <a:rPr lang="de-DE" smtClean="0"/>
              <a:t>12.03.2020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F2331-AD88-42AC-8C58-15187C9384F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0323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F843-EDC2-4005-AC0C-2CDA95715894}" type="datetimeFigureOut">
              <a:rPr lang="de-DE" smtClean="0"/>
              <a:t>12.03.2020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F2331-AD88-42AC-8C58-15187C9384F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2520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F843-EDC2-4005-AC0C-2CDA95715894}" type="datetimeFigureOut">
              <a:rPr lang="de-DE" smtClean="0"/>
              <a:t>12.03.2020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F2331-AD88-42AC-8C58-15187C9384F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0750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5F843-EDC2-4005-AC0C-2CDA95715894}" type="datetimeFigureOut">
              <a:rPr lang="de-DE" smtClean="0"/>
              <a:t>12.03.2020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F2331-AD88-42AC-8C58-15187C9384F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3306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28600"/>
            <a:ext cx="2624189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104900"/>
            <a:ext cx="3200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5800" y="4876800"/>
            <a:ext cx="48557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Shahid Mahmood Satti</a:t>
            </a:r>
            <a:r>
              <a:rPr lang="de-DE" dirty="0" smtClean="0"/>
              <a:t> (OPTICOM GmbH)</a:t>
            </a:r>
          </a:p>
          <a:p>
            <a:r>
              <a:rPr lang="de-DE" b="1" dirty="0"/>
              <a:t>Silvio Borer</a:t>
            </a:r>
            <a:r>
              <a:rPr lang="de-DE" dirty="0"/>
              <a:t> (Rohde &amp; </a:t>
            </a:r>
            <a:r>
              <a:rPr lang="de-DE" dirty="0" smtClean="0"/>
              <a:t>Schwarz)</a:t>
            </a:r>
          </a:p>
          <a:p>
            <a:r>
              <a:rPr lang="de-DE" b="1" dirty="0"/>
              <a:t>Alexander Raake</a:t>
            </a:r>
            <a:r>
              <a:rPr lang="de-DE" dirty="0"/>
              <a:t> (Deutsche </a:t>
            </a:r>
            <a:r>
              <a:rPr lang="de-DE" dirty="0" smtClean="0"/>
              <a:t>Telekom/TU Ilmenau)</a:t>
            </a:r>
            <a:endParaRPr lang="de-DE" dirty="0"/>
          </a:p>
          <a:p>
            <a:r>
              <a:rPr lang="de-DE" b="1" dirty="0"/>
              <a:t>Jörgen Gustafsson</a:t>
            </a:r>
            <a:r>
              <a:rPr lang="de-DE" dirty="0"/>
              <a:t> (</a:t>
            </a:r>
            <a:r>
              <a:rPr lang="de-DE" dirty="0" smtClean="0"/>
              <a:t>Ericsson)</a:t>
            </a:r>
            <a:endParaRPr lang="de-DE" dirty="0"/>
          </a:p>
        </p:txBody>
      </p:sp>
      <p:sp>
        <p:nvSpPr>
          <p:cNvPr id="5" name="Rectangle 4"/>
          <p:cNvSpPr/>
          <p:nvPr/>
        </p:nvSpPr>
        <p:spPr>
          <a:xfrm>
            <a:off x="685800" y="3465493"/>
            <a:ext cx="508902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800" b="1" dirty="0"/>
              <a:t>AVHD-AS/P.NATS Phase 2 </a:t>
            </a:r>
            <a:r>
              <a:rPr lang="de-DE" sz="2800" b="1" dirty="0" smtClean="0"/>
              <a:t>Project</a:t>
            </a:r>
          </a:p>
          <a:p>
            <a:endParaRPr lang="de-DE" sz="2800" b="1" dirty="0"/>
          </a:p>
        </p:txBody>
      </p:sp>
    </p:spTree>
    <p:extLst>
      <p:ext uri="{BB962C8B-B14F-4D97-AF65-F5344CB8AC3E}">
        <p14:creationId xmlns:p14="http://schemas.microsoft.com/office/powerpoint/2010/main" val="321375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1" y="129540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Image result for optico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8129" y="1600200"/>
            <a:ext cx="3273829" cy="627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38" y="3560831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0863" y="5715000"/>
            <a:ext cx="3048000" cy="665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3499" y="3876903"/>
            <a:ext cx="1843088" cy="138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2667000"/>
            <a:ext cx="2566988" cy="982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7064" y="5505679"/>
            <a:ext cx="3795353" cy="765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3"/>
          <p:cNvSpPr txBox="1"/>
          <p:nvPr/>
        </p:nvSpPr>
        <p:spPr>
          <a:xfrm>
            <a:off x="457200" y="304800"/>
            <a:ext cx="83058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/>
              <a:t>9 Proponents :</a:t>
            </a:r>
            <a:endParaRPr lang="de-CH" sz="36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477" y="4567171"/>
            <a:ext cx="2182623" cy="732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623" y="2808926"/>
            <a:ext cx="3248025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625390"/>
            <a:ext cx="1685925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533400" y="4301405"/>
            <a:ext cx="4267200" cy="11672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503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3"/>
          <p:cNvSpPr txBox="1"/>
          <p:nvPr/>
        </p:nvSpPr>
        <p:spPr>
          <a:xfrm>
            <a:off x="457200" y="304800"/>
            <a:ext cx="83058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CH" sz="3600" dirty="0" smtClean="0"/>
              <a:t>Winning Models: Average RMSE values</a:t>
            </a:r>
            <a:endParaRPr lang="de-CH" sz="36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7031695"/>
              </p:ext>
            </p:extLst>
          </p:nvPr>
        </p:nvGraphicFramePr>
        <p:xfrm>
          <a:off x="457199" y="1524000"/>
          <a:ext cx="8089899" cy="389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8835"/>
                <a:gridCol w="861183"/>
                <a:gridCol w="836583"/>
                <a:gridCol w="838200"/>
                <a:gridCol w="1242318"/>
                <a:gridCol w="1366390"/>
                <a:gridCol w="136639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300" dirty="0" smtClean="0"/>
                        <a:t>Model Type</a:t>
                      </a:r>
                      <a:endParaRPr lang="de-DE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300" baseline="0" dirty="0" smtClean="0"/>
                        <a:t>Winning Mode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300" dirty="0" smtClean="0"/>
                        <a:t>Winning Model 2</a:t>
                      </a:r>
                      <a:endParaRPr lang="de-DE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300" dirty="0" smtClean="0"/>
                        <a:t>Winning Mode 3</a:t>
                      </a:r>
                      <a:endParaRPr lang="de-DE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300" dirty="0" smtClean="0"/>
                        <a:t>Companies</a:t>
                      </a:r>
                      <a:endParaRPr lang="de-DE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300" dirty="0" smtClean="0"/>
                        <a:t>Optimized</a:t>
                      </a:r>
                      <a:r>
                        <a:rPr lang="de-DE" sz="1300" baseline="0" dirty="0" smtClean="0"/>
                        <a:t> Model</a:t>
                      </a:r>
                      <a:endParaRPr lang="de-DE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300" dirty="0" smtClean="0"/>
                        <a:t>Standardization </a:t>
                      </a:r>
                      <a:endParaRPr lang="de-DE" sz="13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500" dirty="0" smtClean="0"/>
                        <a:t>Bitstream</a:t>
                      </a:r>
                      <a:r>
                        <a:rPr lang="de-DE" sz="1500" baseline="0" dirty="0" smtClean="0"/>
                        <a:t> Mode 0</a:t>
                      </a:r>
                      <a:endParaRPr lang="de-DE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dirty="0" smtClean="0"/>
                        <a:t>XXX</a:t>
                      </a:r>
                      <a:endParaRPr lang="de-DE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dirty="0" smtClean="0"/>
                        <a:t>XXX</a:t>
                      </a:r>
                      <a:endParaRPr lang="de-DE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endParaRPr lang="de-DE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-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500" dirty="0" smtClean="0"/>
                        <a:t>Bitstream</a:t>
                      </a:r>
                      <a:r>
                        <a:rPr lang="de-DE" sz="1500" baseline="0" dirty="0" smtClean="0"/>
                        <a:t> Mode 1</a:t>
                      </a:r>
                      <a:endParaRPr lang="de-DE" sz="15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dirty="0" smtClean="0"/>
                        <a:t>XXX</a:t>
                      </a:r>
                      <a:endParaRPr lang="de-DE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dirty="0" smtClean="0"/>
                        <a:t>XXX</a:t>
                      </a:r>
                      <a:endParaRPr lang="de-DE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-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500" dirty="0" smtClean="0"/>
                        <a:t>Bitstream</a:t>
                      </a:r>
                      <a:r>
                        <a:rPr lang="de-DE" sz="1500" baseline="0" dirty="0" smtClean="0"/>
                        <a:t> Mode 3</a:t>
                      </a:r>
                      <a:endParaRPr lang="de-DE" sz="15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dirty="0" smtClean="0"/>
                        <a:t>0.421</a:t>
                      </a:r>
                      <a:endParaRPr lang="de-DE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dirty="0" smtClean="0"/>
                        <a:t>DT-TUIL</a:t>
                      </a:r>
                      <a:endParaRPr lang="de-DE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0.394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ITU-T P.1204.3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5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500" dirty="0" smtClean="0"/>
                        <a:t>Pixel-based RR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dirty="0" smtClean="0"/>
                        <a:t>0.444</a:t>
                      </a:r>
                      <a:endParaRPr lang="de-DE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dirty="0" smtClean="0"/>
                        <a:t>Rohde &amp; Schwarz</a:t>
                      </a:r>
                      <a:endParaRPr lang="de-DE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0.418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ITU-T P.1204.4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5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500" dirty="0" smtClean="0"/>
                        <a:t>Hybrid NR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dirty="0" smtClean="0"/>
                        <a:t>0.452</a:t>
                      </a:r>
                      <a:endParaRPr lang="de-DE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dirty="0" smtClean="0"/>
                        <a:t>OPTICOM</a:t>
                      </a:r>
                      <a:endParaRPr lang="de-DE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0.440</a:t>
                      </a:r>
                      <a:endParaRPr lang="de-DE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ITU-T P.1204.5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224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04800"/>
            <a:ext cx="83058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/>
              <a:t>Summary/Discussion:</a:t>
            </a:r>
            <a:endParaRPr lang="de-CH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295400"/>
            <a:ext cx="8609793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/>
              <a:t>35 Models spanning 9 model categories were submitted to ITU-T</a:t>
            </a:r>
          </a:p>
          <a:p>
            <a:pPr marL="742950" lvl="1" indent="-285750">
              <a:buFontTx/>
              <a:buChar char="-"/>
            </a:pPr>
            <a:r>
              <a:rPr lang="en-US" dirty="0" smtClean="0"/>
              <a:t>Model categories included 3 </a:t>
            </a:r>
            <a:r>
              <a:rPr lang="en-US" dirty="0" err="1" smtClean="0"/>
              <a:t>bitstream</a:t>
            </a:r>
            <a:r>
              <a:rPr lang="en-US" dirty="0" smtClean="0"/>
              <a:t>, 3 pixel-based and 3 hybrid models</a:t>
            </a:r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Single winner models - </a:t>
            </a:r>
            <a:r>
              <a:rPr lang="en-US" dirty="0" err="1" smtClean="0"/>
              <a:t>Bitstream</a:t>
            </a:r>
            <a:r>
              <a:rPr lang="en-US" dirty="0" smtClean="0"/>
              <a:t> mode 3, Pixel-based RR and Hybrid NR - </a:t>
            </a:r>
          </a:p>
          <a:p>
            <a:r>
              <a:rPr lang="en-US" dirty="0"/>
              <a:t> </a:t>
            </a:r>
            <a:r>
              <a:rPr lang="en-US" dirty="0" smtClean="0"/>
              <a:t>       have already been standardized. 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 smtClean="0"/>
              <a:t>Model merging for multiple winner models – </a:t>
            </a:r>
            <a:r>
              <a:rPr lang="en-US" dirty="0" err="1" smtClean="0"/>
              <a:t>Bitstream</a:t>
            </a:r>
            <a:r>
              <a:rPr lang="en-US" dirty="0" smtClean="0"/>
              <a:t> mode 0, </a:t>
            </a:r>
            <a:r>
              <a:rPr lang="en-US" dirty="0" err="1" smtClean="0"/>
              <a:t>Bitstream</a:t>
            </a:r>
            <a:r>
              <a:rPr lang="en-US" dirty="0" smtClean="0"/>
              <a:t> mode 1 - </a:t>
            </a:r>
          </a:p>
          <a:p>
            <a:r>
              <a:rPr lang="en-US" dirty="0" smtClean="0"/>
              <a:t>        have not been successful due to different commercial interests or legal requirements.</a:t>
            </a:r>
            <a:endParaRPr lang="en-US" dirty="0"/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Report to VQEG: what performance numbers shall be detailed in the report</a:t>
            </a:r>
            <a:r>
              <a:rPr lang="en-US" dirty="0" smtClean="0"/>
              <a:t>?</a:t>
            </a:r>
          </a:p>
          <a:p>
            <a:pPr marL="742950" lvl="1" indent="-285750">
              <a:buFontTx/>
              <a:buChar char="-"/>
            </a:pPr>
            <a:r>
              <a:rPr lang="en-US" dirty="0" smtClean="0"/>
              <a:t>Different opinions in the </a:t>
            </a:r>
            <a:r>
              <a:rPr lang="en-US" u="sng" dirty="0" smtClean="0"/>
              <a:t>winning group</a:t>
            </a:r>
            <a:r>
              <a:rPr lang="en-US" dirty="0" smtClean="0"/>
              <a:t>:</a:t>
            </a:r>
            <a:endParaRPr lang="en-US" dirty="0" smtClean="0"/>
          </a:p>
          <a:p>
            <a:pPr lvl="0"/>
            <a:r>
              <a:rPr lang="en-GB" dirty="0" smtClean="0"/>
              <a:t>	- </a:t>
            </a:r>
            <a:r>
              <a:rPr lang="en-GB" dirty="0"/>
              <a:t>I</a:t>
            </a:r>
            <a:r>
              <a:rPr lang="en-GB" dirty="0" smtClean="0"/>
              <a:t>nclude </a:t>
            </a:r>
            <a:r>
              <a:rPr lang="en-GB" dirty="0"/>
              <a:t>the results of </a:t>
            </a:r>
            <a:r>
              <a:rPr lang="en-GB" dirty="0" smtClean="0"/>
              <a:t>the standardized models</a:t>
            </a:r>
            <a:endParaRPr lang="de-DE" dirty="0"/>
          </a:p>
          <a:p>
            <a:pPr lvl="0"/>
            <a:r>
              <a:rPr lang="en-GB" dirty="0" smtClean="0"/>
              <a:t>	- </a:t>
            </a:r>
            <a:r>
              <a:rPr lang="en-GB" dirty="0" smtClean="0"/>
              <a:t>Include </a:t>
            </a:r>
            <a:r>
              <a:rPr lang="en-GB" dirty="0" smtClean="0"/>
              <a:t>the </a:t>
            </a:r>
            <a:r>
              <a:rPr lang="en-GB" dirty="0" smtClean="0"/>
              <a:t>results </a:t>
            </a:r>
            <a:r>
              <a:rPr lang="en-GB" dirty="0" smtClean="0"/>
              <a:t>of all winning </a:t>
            </a:r>
            <a:r>
              <a:rPr lang="en-GB" dirty="0" smtClean="0"/>
              <a:t>models</a:t>
            </a:r>
          </a:p>
          <a:p>
            <a:pPr lvl="0"/>
            <a:r>
              <a:rPr lang="en-GB" dirty="0"/>
              <a:t>	</a:t>
            </a:r>
            <a:r>
              <a:rPr lang="en-GB" dirty="0" smtClean="0"/>
              <a:t>- Include the results of all submitted models</a:t>
            </a:r>
            <a:endParaRPr lang="en-GB" dirty="0" smtClean="0"/>
          </a:p>
          <a:p>
            <a:pPr lvl="0"/>
            <a:r>
              <a:rPr lang="en-GB" dirty="0"/>
              <a:t> </a:t>
            </a:r>
            <a:r>
              <a:rPr lang="en-GB" dirty="0" smtClean="0"/>
              <a:t>       -     The view of proponents not part of the winning group?</a:t>
            </a:r>
          </a:p>
          <a:p>
            <a:pPr lvl="0"/>
            <a:r>
              <a:rPr lang="en-GB" dirty="0"/>
              <a:t> </a:t>
            </a:r>
            <a:r>
              <a:rPr lang="en-GB" dirty="0" smtClean="0"/>
              <a:t>       -     The view of VQEG members?	</a:t>
            </a:r>
            <a:r>
              <a:rPr lang="en-GB" dirty="0"/>
              <a:t>	</a:t>
            </a:r>
            <a:endParaRPr lang="en-GB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6046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185</Words>
  <Application>Microsoft Office PowerPoint</Application>
  <PresentationFormat>On-screen Show (4:3)</PresentationFormat>
  <Paragraphs>55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Shahid Mahmood Satti</dc:creator>
  <cp:lastModifiedBy>Shahid Mahmood Satti</cp:lastModifiedBy>
  <cp:revision>79</cp:revision>
  <dcterms:created xsi:type="dcterms:W3CDTF">2017-10-30T12:11:19Z</dcterms:created>
  <dcterms:modified xsi:type="dcterms:W3CDTF">2020-03-12T10:51:09Z</dcterms:modified>
</cp:coreProperties>
</file>