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4"/>
    <p:sldMasterId id="2147483660" r:id="rId5"/>
    <p:sldMasterId id="2147483662" r:id="rId6"/>
    <p:sldMasterId id="2147483667" r:id="rId7"/>
    <p:sldMasterId id="2147483669" r:id="rId8"/>
    <p:sldMasterId id="2147483675" r:id="rId9"/>
  </p:sldMasterIdLst>
  <p:notesMasterIdLst>
    <p:notesMasterId r:id="rId16"/>
  </p:notesMasterIdLst>
  <p:handoutMasterIdLst>
    <p:handoutMasterId r:id="rId17"/>
  </p:handoutMasterIdLst>
  <p:sldIdLst>
    <p:sldId id="269" r:id="rId10"/>
    <p:sldId id="10855" r:id="rId11"/>
    <p:sldId id="273" r:id="rId12"/>
    <p:sldId id="10856" r:id="rId13"/>
    <p:sldId id="10857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6" orient="horz" pos="2935" userDrawn="1">
          <p15:clr>
            <a:srgbClr val="A4A3A4"/>
          </p15:clr>
        </p15:guide>
        <p15:guide id="7" orient="horz" pos="577" userDrawn="1">
          <p15:clr>
            <a:srgbClr val="A4A3A4"/>
          </p15:clr>
        </p15:guide>
        <p15:guide id="8" orient="horz" pos="169" userDrawn="1">
          <p15:clr>
            <a:srgbClr val="A4A3A4"/>
          </p15:clr>
        </p15:guide>
        <p15:guide id="9" orient="horz" pos="667" userDrawn="1">
          <p15:clr>
            <a:srgbClr val="A4A3A4"/>
          </p15:clr>
        </p15:guide>
        <p15:guide id="10" pos="249" userDrawn="1">
          <p15:clr>
            <a:srgbClr val="A4A3A4"/>
          </p15:clr>
        </p15:guide>
        <p15:guide id="11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142"/>
    <a:srgbClr val="EDF2F5"/>
    <a:srgbClr val="4D5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6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7" y="278"/>
      </p:cViewPr>
      <p:guideLst>
        <p:guide orient="horz" pos="1620"/>
        <p:guide pos="2880"/>
        <p:guide orient="horz" pos="2935"/>
        <p:guide orient="horz" pos="577"/>
        <p:guide orient="horz" pos="169"/>
        <p:guide orient="horz" pos="667"/>
        <p:guide pos="24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89465-CE0D-4B39-B8B5-5B40FD41020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67820-9C07-4A23-A314-1D46E104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59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6B7A-D931-4D98-BBAC-7D170C3BA55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E8580-4ED0-43D7-A417-589F9795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6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White - 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" y="36000"/>
            <a:ext cx="2516212" cy="6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s-ES" noProof="0"/>
              <a:t>Editar los estilos de texto del patrón
Segundo nivel
Tercer nivel
Cuarto nivel
Quinto nivel</a:t>
            </a:r>
            <a:endParaRPr lang="en-US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6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Blue - EX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GB"/>
              <a:t>Nokia Internal Use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" y="36813"/>
            <a:ext cx="2512107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1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Blue - one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GB"/>
              <a:t>Nokia Internal Use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23" y="4655220"/>
            <a:ext cx="1562040" cy="4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Nokia Blue EXTERNAL Mas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Nokia White INTERNAL Mas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81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Nokia Divider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634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GB"/>
              <a:t>Nokia Internal Use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23" y="4655220"/>
            <a:ext cx="1562040" cy="4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6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Haga clic en el icono para agregar una tabla</a:t>
            </a: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2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10" name="SmartArt Placeholder 2"/>
          <p:cNvSpPr>
            <a:spLocks noGrp="1"/>
          </p:cNvSpPr>
          <p:nvPr>
            <p:ph type="dgm" sz="quarter" idx="14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en el icono para agregar un elemento gráfico SmartArt</a:t>
            </a: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noProof="0"/>
              <a:t>Haga clic en el icono para agregar una tabla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417312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14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6132423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15" name="Table Placeholder 2"/>
          <p:cNvSpPr>
            <a:spLocks noGrp="1"/>
          </p:cNvSpPr>
          <p:nvPr>
            <p:ph type="tbl" sz="quarter" idx="17"/>
          </p:nvPr>
        </p:nvSpPr>
        <p:spPr>
          <a:xfrm>
            <a:off x="3273879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 White - four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</a:t>
            </a:r>
            <a:r>
              <a:rPr lang="en-US" dirty="0"/>
              <a:t> to edit Master title slide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2019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47" y="4657601"/>
            <a:ext cx="1556413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80" r:id="rId3"/>
    <p:sldLayoutId id="2147483681" r:id="rId4"/>
    <p:sldLayoutId id="2147483654" r:id="rId5"/>
    <p:sldLayoutId id="2147483678" r:id="rId6"/>
    <p:sldLayoutId id="2147483673" r:id="rId7"/>
    <p:sldLayoutId id="2147483679" r:id="rId8"/>
    <p:sldLayoutId id="2147483674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2019 Nokia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2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2019 Nokia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GB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2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2019 Nokia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GB"/>
              <a:t>Nokia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5GKPI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Nokia Pure Text Light" panose="020B0403020202020204" pitchFamily="34" charset="0"/>
                <a:ea typeface="Nokia Pure Text Light" panose="020B0403020202020204" pitchFamily="34" charset="0"/>
              </a:rPr>
              <a:t>Online Plenary Meeting</a:t>
            </a:r>
          </a:p>
          <a:p>
            <a:r>
              <a:rPr lang="en-US" dirty="0">
                <a:latin typeface="Nokia Pure Text Light" panose="020B0403020202020204" pitchFamily="34" charset="0"/>
                <a:ea typeface="Nokia Pure Text Light" panose="020B0403020202020204" pitchFamily="34" charset="0"/>
              </a:rPr>
              <a:t>13-03-2020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</p:spPr>
        <p:txBody>
          <a:bodyPr/>
          <a:lstStyle/>
          <a:p>
            <a:r>
              <a:rPr lang="en-GB">
                <a:cs typeface="Arial" panose="020B0604020202020204" pitchFamily="34" charset="0"/>
              </a:rPr>
              <a:t>Nokia Internal Use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E6C8F9-3B8D-AD4B-8055-CFA2B352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37" y="265000"/>
            <a:ext cx="2352766" cy="8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1163A24-BE8B-4444-B3F4-8158791C7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DA6C96-A877-6648-8F7F-A13CDA24C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5GKPI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453E5C-522A-674B-BB36-C36DBC4B6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 to ITU-T standardization?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Competition vs collaboration?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Interest in Q13? Others?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generation of open/reference datasets?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Leverage existing and future 5G assets of participating members</a:t>
            </a:r>
          </a:p>
          <a:p>
            <a:pPr marL="516150" lvl="1" indent="-285750">
              <a:buFont typeface="Arial" panose="020B0604020202020204" pitchFamily="34" charset="0"/>
              <a:buChar char="•"/>
            </a:pPr>
            <a:r>
              <a:rPr lang="en-US" dirty="0"/>
              <a:t>With what purpose?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7AFD6-76E5-E14A-AB7A-753CBE21F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94C8CD-16E6-2647-8EBF-AABA64EF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51" y="745199"/>
            <a:ext cx="2009434" cy="14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D9D9E7F-3187-0F4E-8CA6-A76CB7552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5G User Data Plane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26F79CB-2E07-2149-9E27-96E74C568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trip of an IP packet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D40CE-8F7B-1846-A8C2-117CFF16F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Nokia Internal Use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6CE1EB-63CE-3E48-B8E9-B1892CCE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77" y="900000"/>
            <a:ext cx="5710020" cy="2452803"/>
          </a:xfrm>
          <a:prstGeom prst="rect">
            <a:avLst/>
          </a:prstGeom>
        </p:spPr>
      </p:pic>
      <p:grpSp>
        <p:nvGrpSpPr>
          <p:cNvPr id="27" name="Group 19">
            <a:extLst>
              <a:ext uri="{FF2B5EF4-FFF2-40B4-BE49-F238E27FC236}">
                <a16:creationId xmlns:a16="http://schemas.microsoft.com/office/drawing/2014/main" id="{E68ED5AF-F045-A243-8AFE-830A1B8BECBB}"/>
              </a:ext>
            </a:extLst>
          </p:cNvPr>
          <p:cNvGrpSpPr/>
          <p:nvPr/>
        </p:nvGrpSpPr>
        <p:grpSpPr>
          <a:xfrm>
            <a:off x="3004855" y="3496298"/>
            <a:ext cx="703507" cy="932344"/>
            <a:chOff x="4651200" y="2236195"/>
            <a:chExt cx="900000" cy="1286349"/>
          </a:xfrm>
        </p:grpSpPr>
        <p:pic>
          <p:nvPicPr>
            <p:cNvPr id="28" name="Picture 11" descr="\\DML-NAS\DML_Data\1 Live Jobs\Nokia\21314 - Nokia Icon update March 2016\Artwork\NOKIA Network Icons - All PNGs\Blue Black PNG Icons\AERIAL 2 ICON_Blue Black_RGB.png">
              <a:extLst>
                <a:ext uri="{FF2B5EF4-FFF2-40B4-BE49-F238E27FC236}">
                  <a16:creationId xmlns:a16="http://schemas.microsoft.com/office/drawing/2014/main" id="{13F94D42-FCDB-284F-BE6B-3DE236CA6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200" y="2236195"/>
              <a:ext cx="900000" cy="8555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123">
              <a:extLst>
                <a:ext uri="{FF2B5EF4-FFF2-40B4-BE49-F238E27FC236}">
                  <a16:creationId xmlns:a16="http://schemas.microsoft.com/office/drawing/2014/main" id="{564BD64D-B811-A44D-AE12-77773DFE84FF}"/>
                </a:ext>
              </a:extLst>
            </p:cNvPr>
            <p:cNvSpPr txBox="1"/>
            <p:nvPr/>
          </p:nvSpPr>
          <p:spPr>
            <a:xfrm>
              <a:off x="4651200" y="3182834"/>
              <a:ext cx="900000" cy="339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 err="1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gNB</a:t>
              </a: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 (Base Station)</a:t>
              </a: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D4864DE9-4C6C-C14E-836A-60FC1AEF0D3C}"/>
              </a:ext>
            </a:extLst>
          </p:cNvPr>
          <p:cNvGrpSpPr/>
          <p:nvPr/>
        </p:nvGrpSpPr>
        <p:grpSpPr>
          <a:xfrm>
            <a:off x="1720281" y="3506433"/>
            <a:ext cx="703552" cy="775353"/>
            <a:chOff x="3592800" y="2236195"/>
            <a:chExt cx="900057" cy="1125319"/>
          </a:xfrm>
        </p:grpSpPr>
        <p:pic>
          <p:nvPicPr>
            <p:cNvPr id="31" name="Picture 5" descr="\\DML-NAS\DML_Data\1 Live Jobs\Nokia\21314 - Nokia Icon update March 2016\Artwork\NOKIA Network Icons - All PNGs\Blue Black PNG Icons\TABLET ICON_Blue Black_RGB.png">
              <a:extLst>
                <a:ext uri="{FF2B5EF4-FFF2-40B4-BE49-F238E27FC236}">
                  <a16:creationId xmlns:a16="http://schemas.microsoft.com/office/drawing/2014/main" id="{DE2B6F91-4B9F-434A-86F9-E06B25E29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857" y="2236195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97">
              <a:extLst>
                <a:ext uri="{FF2B5EF4-FFF2-40B4-BE49-F238E27FC236}">
                  <a16:creationId xmlns:a16="http://schemas.microsoft.com/office/drawing/2014/main" id="{C0291028-3882-EE4E-A2C4-6D3B687F64C5}"/>
                </a:ext>
              </a:extLst>
            </p:cNvPr>
            <p:cNvSpPr txBox="1"/>
            <p:nvPr/>
          </p:nvSpPr>
          <p:spPr>
            <a:xfrm>
              <a:off x="3592800" y="3182835"/>
              <a:ext cx="899999" cy="178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UE (Phone)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16B2E73F-6B76-C44F-9FA8-4540BE471FEF}"/>
              </a:ext>
            </a:extLst>
          </p:cNvPr>
          <p:cNvGrpSpPr/>
          <p:nvPr/>
        </p:nvGrpSpPr>
        <p:grpSpPr>
          <a:xfrm>
            <a:off x="8012725" y="3855999"/>
            <a:ext cx="703507" cy="793181"/>
            <a:chOff x="6768000" y="2236195"/>
            <a:chExt cx="900015" cy="1120564"/>
          </a:xfrm>
        </p:grpSpPr>
        <p:pic>
          <p:nvPicPr>
            <p:cNvPr id="34" name="Picture 28" descr="\\DML-NAS\DML_Data\1 Live Jobs\Nokia\21314 - Nokia Icon update March 2016\Artwork\NOKIA Network Icons - All PNGs\Blue Black PNG Icons\GLOBE ICON_Blue Black_RGB.png">
              <a:extLst>
                <a:ext uri="{FF2B5EF4-FFF2-40B4-BE49-F238E27FC236}">
                  <a16:creationId xmlns:a16="http://schemas.microsoft.com/office/drawing/2014/main" id="{1E7BD244-D6B7-4047-A64E-474BCABD0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015" y="2236195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115">
              <a:extLst>
                <a:ext uri="{FF2B5EF4-FFF2-40B4-BE49-F238E27FC236}">
                  <a16:creationId xmlns:a16="http://schemas.microsoft.com/office/drawing/2014/main" id="{111CB754-BABF-8442-9B19-DA2AC2C2E021}"/>
                </a:ext>
              </a:extLst>
            </p:cNvPr>
            <p:cNvSpPr txBox="1"/>
            <p:nvPr/>
          </p:nvSpPr>
          <p:spPr>
            <a:xfrm>
              <a:off x="6768000" y="3182834"/>
              <a:ext cx="900000" cy="1739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Internet</a:t>
              </a: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9375B999-7F8A-A544-BA3F-80367403DFCF}"/>
              </a:ext>
            </a:extLst>
          </p:cNvPr>
          <p:cNvGrpSpPr/>
          <p:nvPr/>
        </p:nvGrpSpPr>
        <p:grpSpPr>
          <a:xfrm>
            <a:off x="5302657" y="3506433"/>
            <a:ext cx="703495" cy="840490"/>
            <a:chOff x="2534400" y="2236195"/>
            <a:chExt cx="900000" cy="1109094"/>
          </a:xfrm>
        </p:grpSpPr>
        <p:pic>
          <p:nvPicPr>
            <p:cNvPr id="37" name="Picture 101" descr="ARROWS ICON 9_Blue Black_RGB.png">
              <a:extLst>
                <a:ext uri="{FF2B5EF4-FFF2-40B4-BE49-F238E27FC236}">
                  <a16:creationId xmlns:a16="http://schemas.microsoft.com/office/drawing/2014/main" id="{E6539E07-FAFB-5140-84DC-3E5EFE021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00" y="2236195"/>
              <a:ext cx="900000" cy="900000"/>
            </a:xfrm>
            <a:prstGeom prst="rect">
              <a:avLst/>
            </a:prstGeom>
          </p:spPr>
        </p:pic>
        <p:sp>
          <p:nvSpPr>
            <p:cNvPr id="38" name="TextBox 74">
              <a:extLst>
                <a:ext uri="{FF2B5EF4-FFF2-40B4-BE49-F238E27FC236}">
                  <a16:creationId xmlns:a16="http://schemas.microsoft.com/office/drawing/2014/main" id="{179210F5-80B4-4640-81D1-E2E607778AE3}"/>
                </a:ext>
              </a:extLst>
            </p:cNvPr>
            <p:cNvSpPr txBox="1"/>
            <p:nvPr/>
          </p:nvSpPr>
          <p:spPr>
            <a:xfrm>
              <a:off x="2534400" y="3182834"/>
              <a:ext cx="900000" cy="162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Core</a:t>
              </a:r>
              <a:endParaRPr lang="en-US" sz="9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</p:grpSp>
      <p:sp>
        <p:nvSpPr>
          <p:cNvPr id="41" name="Elipse 40">
            <a:extLst>
              <a:ext uri="{FF2B5EF4-FFF2-40B4-BE49-F238E27FC236}">
                <a16:creationId xmlns:a16="http://schemas.microsoft.com/office/drawing/2014/main" id="{EA0BFB25-CF3E-FF41-94D0-15C8D1420AAF}"/>
              </a:ext>
            </a:extLst>
          </p:cNvPr>
          <p:cNvSpPr/>
          <p:nvPr/>
        </p:nvSpPr>
        <p:spPr>
          <a:xfrm>
            <a:off x="1389888" y="1627632"/>
            <a:ext cx="1938528" cy="1554480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38528"/>
                      <a:gd name="connsiteY0" fmla="*/ 777240 h 1554480"/>
                      <a:gd name="connsiteX1" fmla="*/ 969264 w 1938528"/>
                      <a:gd name="connsiteY1" fmla="*/ 0 h 1554480"/>
                      <a:gd name="connsiteX2" fmla="*/ 1938528 w 1938528"/>
                      <a:gd name="connsiteY2" fmla="*/ 777240 h 1554480"/>
                      <a:gd name="connsiteX3" fmla="*/ 969264 w 1938528"/>
                      <a:gd name="connsiteY3" fmla="*/ 1554480 h 1554480"/>
                      <a:gd name="connsiteX4" fmla="*/ 0 w 1938528"/>
                      <a:gd name="connsiteY4" fmla="*/ 777240 h 1554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8528" h="1554480" extrusionOk="0">
                        <a:moveTo>
                          <a:pt x="0" y="777240"/>
                        </a:moveTo>
                        <a:cubicBezTo>
                          <a:pt x="-77272" y="300319"/>
                          <a:pt x="300898" y="49938"/>
                          <a:pt x="969264" y="0"/>
                        </a:cubicBezTo>
                        <a:cubicBezTo>
                          <a:pt x="1601933" y="20496"/>
                          <a:pt x="1876314" y="349960"/>
                          <a:pt x="1938528" y="777240"/>
                        </a:cubicBezTo>
                        <a:cubicBezTo>
                          <a:pt x="1923150" y="1221515"/>
                          <a:pt x="1497132" y="1595616"/>
                          <a:pt x="969264" y="1554480"/>
                        </a:cubicBezTo>
                        <a:cubicBezTo>
                          <a:pt x="362015" y="1515121"/>
                          <a:pt x="59431" y="1234894"/>
                          <a:pt x="0" y="77724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3D48410-3060-4C4E-9394-AA9DF88E2201}"/>
              </a:ext>
            </a:extLst>
          </p:cNvPr>
          <p:cNvSpPr/>
          <p:nvPr/>
        </p:nvSpPr>
        <p:spPr>
          <a:xfrm>
            <a:off x="3328416" y="1528332"/>
            <a:ext cx="3675887" cy="1612905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38528"/>
                      <a:gd name="connsiteY0" fmla="*/ 777240 h 1554480"/>
                      <a:gd name="connsiteX1" fmla="*/ 969264 w 1938528"/>
                      <a:gd name="connsiteY1" fmla="*/ 0 h 1554480"/>
                      <a:gd name="connsiteX2" fmla="*/ 1938528 w 1938528"/>
                      <a:gd name="connsiteY2" fmla="*/ 777240 h 1554480"/>
                      <a:gd name="connsiteX3" fmla="*/ 969264 w 1938528"/>
                      <a:gd name="connsiteY3" fmla="*/ 1554480 h 1554480"/>
                      <a:gd name="connsiteX4" fmla="*/ 0 w 1938528"/>
                      <a:gd name="connsiteY4" fmla="*/ 777240 h 1554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8528" h="1554480" extrusionOk="0">
                        <a:moveTo>
                          <a:pt x="0" y="777240"/>
                        </a:moveTo>
                        <a:cubicBezTo>
                          <a:pt x="-77272" y="300319"/>
                          <a:pt x="300898" y="49938"/>
                          <a:pt x="969264" y="0"/>
                        </a:cubicBezTo>
                        <a:cubicBezTo>
                          <a:pt x="1601933" y="20496"/>
                          <a:pt x="1876314" y="349960"/>
                          <a:pt x="1938528" y="777240"/>
                        </a:cubicBezTo>
                        <a:cubicBezTo>
                          <a:pt x="1923150" y="1221515"/>
                          <a:pt x="1497132" y="1595616"/>
                          <a:pt x="969264" y="1554480"/>
                        </a:cubicBezTo>
                        <a:cubicBezTo>
                          <a:pt x="362015" y="1515121"/>
                          <a:pt x="59431" y="1234894"/>
                          <a:pt x="0" y="77724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44" name="Llamada con línea 1 43">
            <a:extLst>
              <a:ext uri="{FF2B5EF4-FFF2-40B4-BE49-F238E27FC236}">
                <a16:creationId xmlns:a16="http://schemas.microsoft.com/office/drawing/2014/main" id="{51E0940E-2416-F64E-B42E-E12A767419E2}"/>
              </a:ext>
            </a:extLst>
          </p:cNvPr>
          <p:cNvSpPr/>
          <p:nvPr/>
        </p:nvSpPr>
        <p:spPr>
          <a:xfrm>
            <a:off x="7004303" y="1293667"/>
            <a:ext cx="452654" cy="348756"/>
          </a:xfrm>
          <a:prstGeom prst="borderCallout1">
            <a:avLst>
              <a:gd name="adj1" fmla="val 18750"/>
              <a:gd name="adj2" fmla="val -8333"/>
              <a:gd name="adj3" fmla="val 70550"/>
              <a:gd name="adj4" fmla="val -74695"/>
            </a:avLst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Nokia Pure Text Light" panose="020B0403020202020204" pitchFamily="34" charset="0"/>
                <a:ea typeface="Nokia Pure Text Light" panose="020B0403020202020204" pitchFamily="34" charset="0"/>
              </a:rPr>
              <a:t>≈ IP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45" name="Llamada con línea 1 44">
            <a:extLst>
              <a:ext uri="{FF2B5EF4-FFF2-40B4-BE49-F238E27FC236}">
                <a16:creationId xmlns:a16="http://schemas.microsoft.com/office/drawing/2014/main" id="{D19697BC-B677-224B-99EB-2799ACCFFDEA}"/>
              </a:ext>
            </a:extLst>
          </p:cNvPr>
          <p:cNvSpPr/>
          <p:nvPr/>
        </p:nvSpPr>
        <p:spPr>
          <a:xfrm>
            <a:off x="236655" y="1627632"/>
            <a:ext cx="791585" cy="767789"/>
          </a:xfrm>
          <a:prstGeom prst="borderCallout1">
            <a:avLst>
              <a:gd name="adj1" fmla="val 50213"/>
              <a:gd name="adj2" fmla="val 108832"/>
              <a:gd name="adj3" fmla="val 78229"/>
              <a:gd name="adj4" fmla="val 145750"/>
            </a:avLst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Nokia Pure Text Light" panose="020B0403020202020204" pitchFamily="34" charset="0"/>
                <a:ea typeface="Nokia Pure Text Light" panose="020B0403020202020204" pitchFamily="34" charset="0"/>
              </a:rPr>
              <a:t>5G Radio Access Network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46" name="Llamada con línea 1 45">
            <a:extLst>
              <a:ext uri="{FF2B5EF4-FFF2-40B4-BE49-F238E27FC236}">
                <a16:creationId xmlns:a16="http://schemas.microsoft.com/office/drawing/2014/main" id="{2934B77D-155B-0F44-8592-660707A8D4A1}"/>
              </a:ext>
            </a:extLst>
          </p:cNvPr>
          <p:cNvSpPr/>
          <p:nvPr/>
        </p:nvSpPr>
        <p:spPr>
          <a:xfrm>
            <a:off x="7551506" y="1783886"/>
            <a:ext cx="952414" cy="767789"/>
          </a:xfrm>
          <a:prstGeom prst="borderCallout1">
            <a:avLst>
              <a:gd name="adj1" fmla="val 43067"/>
              <a:gd name="adj2" fmla="val -7838"/>
              <a:gd name="adj3" fmla="val 53219"/>
              <a:gd name="adj4" fmla="val -51437"/>
            </a:avLst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Nokia Pure Text Light" panose="020B0403020202020204" pitchFamily="34" charset="0"/>
                <a:ea typeface="Nokia Pure Text Light" panose="020B0403020202020204" pitchFamily="34" charset="0"/>
              </a:rPr>
              <a:t>5G Core (Tunneling and QoS)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grpSp>
        <p:nvGrpSpPr>
          <p:cNvPr id="47" name="Group 63">
            <a:extLst>
              <a:ext uri="{FF2B5EF4-FFF2-40B4-BE49-F238E27FC236}">
                <a16:creationId xmlns:a16="http://schemas.microsoft.com/office/drawing/2014/main" id="{CDCD2FCA-8A75-7E49-B1A8-66FED70EAB06}"/>
              </a:ext>
            </a:extLst>
          </p:cNvPr>
          <p:cNvGrpSpPr/>
          <p:nvPr/>
        </p:nvGrpSpPr>
        <p:grpSpPr>
          <a:xfrm>
            <a:off x="7168197" y="3141234"/>
            <a:ext cx="700854" cy="831345"/>
            <a:chOff x="4651200" y="3468654"/>
            <a:chExt cx="900000" cy="1114725"/>
          </a:xfrm>
        </p:grpSpPr>
        <p:sp>
          <p:nvSpPr>
            <p:cNvPr id="48" name="TextBox 114">
              <a:extLst>
                <a:ext uri="{FF2B5EF4-FFF2-40B4-BE49-F238E27FC236}">
                  <a16:creationId xmlns:a16="http://schemas.microsoft.com/office/drawing/2014/main" id="{7D6EBA64-B4A6-5849-B41A-3B40A5D40E87}"/>
                </a:ext>
              </a:extLst>
            </p:cNvPr>
            <p:cNvSpPr txBox="1"/>
            <p:nvPr/>
          </p:nvSpPr>
          <p:spPr>
            <a:xfrm>
              <a:off x="4651200" y="4418303"/>
              <a:ext cx="900000" cy="1650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MEC</a:t>
              </a:r>
            </a:p>
          </p:txBody>
        </p:sp>
        <p:pic>
          <p:nvPicPr>
            <p:cNvPr id="49" name="Picture 81" descr="RACK ICON_Blue Black_RGB.png">
              <a:extLst>
                <a:ext uri="{FF2B5EF4-FFF2-40B4-BE49-F238E27FC236}">
                  <a16:creationId xmlns:a16="http://schemas.microsoft.com/office/drawing/2014/main" id="{3AB36991-CA9E-2D4F-8131-C0CAC7F7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200" y="3468654"/>
              <a:ext cx="900000" cy="900000"/>
            </a:xfrm>
            <a:prstGeom prst="rect">
              <a:avLst/>
            </a:prstGeom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FED09-E064-8F4E-B7CF-3C1B6FA961B4}"/>
              </a:ext>
            </a:extLst>
          </p:cNvPr>
          <p:cNvSpPr txBox="1"/>
          <p:nvPr/>
        </p:nvSpPr>
        <p:spPr>
          <a:xfrm>
            <a:off x="157269" y="2452977"/>
            <a:ext cx="1515572" cy="13765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Resource grid:</a:t>
            </a:r>
          </a:p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Scheduling of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~150 blocks 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~20-160 bytes 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each </a:t>
            </a:r>
            <a:r>
              <a:rPr lang="en-US" sz="1200" dirty="0" err="1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ms</a:t>
            </a: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 (or less)</a:t>
            </a:r>
          </a:p>
        </p:txBody>
      </p:sp>
    </p:spTree>
    <p:extLst>
      <p:ext uri="{BB962C8B-B14F-4D97-AF65-F5344CB8AC3E}">
        <p14:creationId xmlns:p14="http://schemas.microsoft.com/office/powerpoint/2010/main" val="237061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id="{434B9277-DA39-DC4B-A876-5DAA422B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21" y="59285"/>
            <a:ext cx="3481104" cy="2307771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D9D9E7F-3187-0F4E-8CA6-A76CB7552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 Conditions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26F79CB-2E07-2149-9E27-96E74C568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trip of an IP packet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D40CE-8F7B-1846-A8C2-117CFF16F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Nokia Internal Use</a:t>
            </a:r>
            <a:endParaRPr lang="en-US" dirty="0"/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id="{E68ED5AF-F045-A243-8AFE-830A1B8BECBB}"/>
              </a:ext>
            </a:extLst>
          </p:cNvPr>
          <p:cNvGrpSpPr/>
          <p:nvPr/>
        </p:nvGrpSpPr>
        <p:grpSpPr>
          <a:xfrm>
            <a:off x="4220246" y="3504535"/>
            <a:ext cx="703507" cy="932344"/>
            <a:chOff x="4651200" y="2236195"/>
            <a:chExt cx="900000" cy="1286349"/>
          </a:xfrm>
        </p:grpSpPr>
        <p:pic>
          <p:nvPicPr>
            <p:cNvPr id="28" name="Picture 11" descr="\\DML-NAS\DML_Data\1 Live Jobs\Nokia\21314 - Nokia Icon update March 2016\Artwork\NOKIA Network Icons - All PNGs\Blue Black PNG Icons\AERIAL 2 ICON_Blue Black_RGB.png">
              <a:extLst>
                <a:ext uri="{FF2B5EF4-FFF2-40B4-BE49-F238E27FC236}">
                  <a16:creationId xmlns:a16="http://schemas.microsoft.com/office/drawing/2014/main" id="{13F94D42-FCDB-284F-BE6B-3DE236CA6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200" y="2236195"/>
              <a:ext cx="900000" cy="8555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123">
              <a:extLst>
                <a:ext uri="{FF2B5EF4-FFF2-40B4-BE49-F238E27FC236}">
                  <a16:creationId xmlns:a16="http://schemas.microsoft.com/office/drawing/2014/main" id="{564BD64D-B811-A44D-AE12-77773DFE84FF}"/>
                </a:ext>
              </a:extLst>
            </p:cNvPr>
            <p:cNvSpPr txBox="1"/>
            <p:nvPr/>
          </p:nvSpPr>
          <p:spPr>
            <a:xfrm>
              <a:off x="4651200" y="3182834"/>
              <a:ext cx="900000" cy="339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 err="1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gNB</a:t>
              </a: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 (Base Station)</a:t>
              </a: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D4864DE9-4C6C-C14E-836A-60FC1AEF0D3C}"/>
              </a:ext>
            </a:extLst>
          </p:cNvPr>
          <p:cNvGrpSpPr/>
          <p:nvPr/>
        </p:nvGrpSpPr>
        <p:grpSpPr>
          <a:xfrm>
            <a:off x="1139258" y="3459775"/>
            <a:ext cx="703552" cy="775354"/>
            <a:chOff x="3592800" y="2236195"/>
            <a:chExt cx="900057" cy="1125319"/>
          </a:xfrm>
        </p:grpSpPr>
        <p:pic>
          <p:nvPicPr>
            <p:cNvPr id="31" name="Picture 5" descr="\\DML-NAS\DML_Data\1 Live Jobs\Nokia\21314 - Nokia Icon update March 2016\Artwork\NOKIA Network Icons - All PNGs\Blue Black PNG Icons\TABLET ICON_Blue Black_RGB.png">
              <a:extLst>
                <a:ext uri="{FF2B5EF4-FFF2-40B4-BE49-F238E27FC236}">
                  <a16:creationId xmlns:a16="http://schemas.microsoft.com/office/drawing/2014/main" id="{DE2B6F91-4B9F-434A-86F9-E06B25E29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857" y="2236195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97">
              <a:extLst>
                <a:ext uri="{FF2B5EF4-FFF2-40B4-BE49-F238E27FC236}">
                  <a16:creationId xmlns:a16="http://schemas.microsoft.com/office/drawing/2014/main" id="{C0291028-3882-EE4E-A2C4-6D3B687F64C5}"/>
                </a:ext>
              </a:extLst>
            </p:cNvPr>
            <p:cNvSpPr txBox="1"/>
            <p:nvPr/>
          </p:nvSpPr>
          <p:spPr>
            <a:xfrm>
              <a:off x="3592800" y="3182835"/>
              <a:ext cx="899999" cy="178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UE (Phone)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16B2E73F-6B76-C44F-9FA8-4540BE471FEF}"/>
              </a:ext>
            </a:extLst>
          </p:cNvPr>
          <p:cNvGrpSpPr/>
          <p:nvPr/>
        </p:nvGrpSpPr>
        <p:grpSpPr>
          <a:xfrm>
            <a:off x="8004697" y="3520587"/>
            <a:ext cx="703507" cy="793181"/>
            <a:chOff x="6768000" y="2236195"/>
            <a:chExt cx="900015" cy="1120564"/>
          </a:xfrm>
        </p:grpSpPr>
        <p:pic>
          <p:nvPicPr>
            <p:cNvPr id="34" name="Picture 28" descr="\\DML-NAS\DML_Data\1 Live Jobs\Nokia\21314 - Nokia Icon update March 2016\Artwork\NOKIA Network Icons - All PNGs\Blue Black PNG Icons\GLOBE ICON_Blue Black_RGB.png">
              <a:extLst>
                <a:ext uri="{FF2B5EF4-FFF2-40B4-BE49-F238E27FC236}">
                  <a16:creationId xmlns:a16="http://schemas.microsoft.com/office/drawing/2014/main" id="{1E7BD244-D6B7-4047-A64E-474BCABD0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015" y="2236195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115">
              <a:extLst>
                <a:ext uri="{FF2B5EF4-FFF2-40B4-BE49-F238E27FC236}">
                  <a16:creationId xmlns:a16="http://schemas.microsoft.com/office/drawing/2014/main" id="{111CB754-BABF-8442-9B19-DA2AC2C2E021}"/>
                </a:ext>
              </a:extLst>
            </p:cNvPr>
            <p:cNvSpPr txBox="1"/>
            <p:nvPr/>
          </p:nvSpPr>
          <p:spPr>
            <a:xfrm>
              <a:off x="6768000" y="3182834"/>
              <a:ext cx="900000" cy="1739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Internet</a:t>
              </a: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9375B999-7F8A-A544-BA3F-80367403DFCF}"/>
              </a:ext>
            </a:extLst>
          </p:cNvPr>
          <p:cNvGrpSpPr/>
          <p:nvPr/>
        </p:nvGrpSpPr>
        <p:grpSpPr>
          <a:xfrm>
            <a:off x="5302657" y="3506433"/>
            <a:ext cx="703495" cy="840490"/>
            <a:chOff x="2534400" y="2236195"/>
            <a:chExt cx="900000" cy="1109094"/>
          </a:xfrm>
        </p:grpSpPr>
        <p:pic>
          <p:nvPicPr>
            <p:cNvPr id="37" name="Picture 101" descr="ARROWS ICON 9_Blue Black_RGB.png">
              <a:extLst>
                <a:ext uri="{FF2B5EF4-FFF2-40B4-BE49-F238E27FC236}">
                  <a16:creationId xmlns:a16="http://schemas.microsoft.com/office/drawing/2014/main" id="{E6539E07-FAFB-5140-84DC-3E5EFE021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00" y="2236195"/>
              <a:ext cx="900000" cy="900000"/>
            </a:xfrm>
            <a:prstGeom prst="rect">
              <a:avLst/>
            </a:prstGeom>
          </p:spPr>
        </p:pic>
        <p:sp>
          <p:nvSpPr>
            <p:cNvPr id="38" name="TextBox 74">
              <a:extLst>
                <a:ext uri="{FF2B5EF4-FFF2-40B4-BE49-F238E27FC236}">
                  <a16:creationId xmlns:a16="http://schemas.microsoft.com/office/drawing/2014/main" id="{179210F5-80B4-4640-81D1-E2E607778AE3}"/>
                </a:ext>
              </a:extLst>
            </p:cNvPr>
            <p:cNvSpPr txBox="1"/>
            <p:nvPr/>
          </p:nvSpPr>
          <p:spPr>
            <a:xfrm>
              <a:off x="2534400" y="3182834"/>
              <a:ext cx="900000" cy="162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Core</a:t>
              </a:r>
              <a:endParaRPr lang="en-US" sz="9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</p:grpSp>
      <p:sp>
        <p:nvSpPr>
          <p:cNvPr id="42" name="Elipse 41">
            <a:extLst>
              <a:ext uri="{FF2B5EF4-FFF2-40B4-BE49-F238E27FC236}">
                <a16:creationId xmlns:a16="http://schemas.microsoft.com/office/drawing/2014/main" id="{93D48410-3060-4C4E-9394-AA9DF88E2201}"/>
              </a:ext>
            </a:extLst>
          </p:cNvPr>
          <p:cNvSpPr/>
          <p:nvPr/>
        </p:nvSpPr>
        <p:spPr>
          <a:xfrm>
            <a:off x="4309923" y="1798153"/>
            <a:ext cx="2710977" cy="1612905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38528"/>
                      <a:gd name="connsiteY0" fmla="*/ 777240 h 1554480"/>
                      <a:gd name="connsiteX1" fmla="*/ 969264 w 1938528"/>
                      <a:gd name="connsiteY1" fmla="*/ 0 h 1554480"/>
                      <a:gd name="connsiteX2" fmla="*/ 1938528 w 1938528"/>
                      <a:gd name="connsiteY2" fmla="*/ 777240 h 1554480"/>
                      <a:gd name="connsiteX3" fmla="*/ 969264 w 1938528"/>
                      <a:gd name="connsiteY3" fmla="*/ 1554480 h 1554480"/>
                      <a:gd name="connsiteX4" fmla="*/ 0 w 1938528"/>
                      <a:gd name="connsiteY4" fmla="*/ 777240 h 1554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8528" h="1554480" extrusionOk="0">
                        <a:moveTo>
                          <a:pt x="0" y="777240"/>
                        </a:moveTo>
                        <a:cubicBezTo>
                          <a:pt x="-77272" y="300319"/>
                          <a:pt x="300898" y="49938"/>
                          <a:pt x="969264" y="0"/>
                        </a:cubicBezTo>
                        <a:cubicBezTo>
                          <a:pt x="1601933" y="20496"/>
                          <a:pt x="1876314" y="349960"/>
                          <a:pt x="1938528" y="777240"/>
                        </a:cubicBezTo>
                        <a:cubicBezTo>
                          <a:pt x="1923150" y="1221515"/>
                          <a:pt x="1497132" y="1595616"/>
                          <a:pt x="969264" y="1554480"/>
                        </a:cubicBezTo>
                        <a:cubicBezTo>
                          <a:pt x="362015" y="1515121"/>
                          <a:pt x="59431" y="1234894"/>
                          <a:pt x="0" y="77724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45" name="Llamada con línea 1 44">
            <a:extLst>
              <a:ext uri="{FF2B5EF4-FFF2-40B4-BE49-F238E27FC236}">
                <a16:creationId xmlns:a16="http://schemas.microsoft.com/office/drawing/2014/main" id="{D19697BC-B677-224B-99EB-2799ACCFFDEA}"/>
              </a:ext>
            </a:extLst>
          </p:cNvPr>
          <p:cNvSpPr/>
          <p:nvPr/>
        </p:nvSpPr>
        <p:spPr>
          <a:xfrm>
            <a:off x="2781103" y="3563829"/>
            <a:ext cx="791585" cy="767789"/>
          </a:xfrm>
          <a:prstGeom prst="borderCallout1">
            <a:avLst>
              <a:gd name="adj1" fmla="val 1441"/>
              <a:gd name="adj2" fmla="val 62626"/>
              <a:gd name="adj3" fmla="val -37463"/>
              <a:gd name="adj4" fmla="val 39036"/>
            </a:avLst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Nokia Pure Text Light" panose="020B0403020202020204" pitchFamily="34" charset="0"/>
                <a:ea typeface="Nokia Pure Text Light" panose="020B0403020202020204" pitchFamily="34" charset="0"/>
              </a:rPr>
              <a:t>5G Radio Access Network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46" name="Llamada con línea 1 45">
            <a:extLst>
              <a:ext uri="{FF2B5EF4-FFF2-40B4-BE49-F238E27FC236}">
                <a16:creationId xmlns:a16="http://schemas.microsoft.com/office/drawing/2014/main" id="{2934B77D-155B-0F44-8592-660707A8D4A1}"/>
              </a:ext>
            </a:extLst>
          </p:cNvPr>
          <p:cNvSpPr/>
          <p:nvPr/>
        </p:nvSpPr>
        <p:spPr>
          <a:xfrm>
            <a:off x="7568103" y="2053707"/>
            <a:ext cx="952414" cy="767789"/>
          </a:xfrm>
          <a:prstGeom prst="borderCallout1">
            <a:avLst>
              <a:gd name="adj1" fmla="val 43067"/>
              <a:gd name="adj2" fmla="val -7838"/>
              <a:gd name="adj3" fmla="val 53219"/>
              <a:gd name="adj4" fmla="val -51437"/>
            </a:avLst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Nokia Pure Text Light" panose="020B0403020202020204" pitchFamily="34" charset="0"/>
                <a:ea typeface="Nokia Pure Text Light" panose="020B0403020202020204" pitchFamily="34" charset="0"/>
              </a:rPr>
              <a:t>5G Core (Tunneling and QoS)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grpSp>
        <p:nvGrpSpPr>
          <p:cNvPr id="47" name="Group 63">
            <a:extLst>
              <a:ext uri="{FF2B5EF4-FFF2-40B4-BE49-F238E27FC236}">
                <a16:creationId xmlns:a16="http://schemas.microsoft.com/office/drawing/2014/main" id="{CDCD2FCA-8A75-7E49-B1A8-66FED70EAB06}"/>
              </a:ext>
            </a:extLst>
          </p:cNvPr>
          <p:cNvGrpSpPr/>
          <p:nvPr/>
        </p:nvGrpSpPr>
        <p:grpSpPr>
          <a:xfrm>
            <a:off x="7106530" y="3515578"/>
            <a:ext cx="700854" cy="831345"/>
            <a:chOff x="4651200" y="3468654"/>
            <a:chExt cx="900000" cy="1114725"/>
          </a:xfrm>
        </p:grpSpPr>
        <p:sp>
          <p:nvSpPr>
            <p:cNvPr id="48" name="TextBox 114">
              <a:extLst>
                <a:ext uri="{FF2B5EF4-FFF2-40B4-BE49-F238E27FC236}">
                  <a16:creationId xmlns:a16="http://schemas.microsoft.com/office/drawing/2014/main" id="{7D6EBA64-B4A6-5849-B41A-3B40A5D40E87}"/>
                </a:ext>
              </a:extLst>
            </p:cNvPr>
            <p:cNvSpPr txBox="1"/>
            <p:nvPr/>
          </p:nvSpPr>
          <p:spPr>
            <a:xfrm>
              <a:off x="4651200" y="4418303"/>
              <a:ext cx="900000" cy="1650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60000">
                <a:tabLst>
                  <a:tab pos="360000" algn="l"/>
                </a:tabLst>
              </a:pPr>
              <a:r>
                <a:rPr lang="en-US" sz="8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MEC</a:t>
              </a:r>
            </a:p>
          </p:txBody>
        </p:sp>
        <p:pic>
          <p:nvPicPr>
            <p:cNvPr id="49" name="Picture 81" descr="RACK ICON_Blue Black_RGB.png">
              <a:extLst>
                <a:ext uri="{FF2B5EF4-FFF2-40B4-BE49-F238E27FC236}">
                  <a16:creationId xmlns:a16="http://schemas.microsoft.com/office/drawing/2014/main" id="{3AB36991-CA9E-2D4F-8131-C0CAC7F7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200" y="3468654"/>
              <a:ext cx="900000" cy="9000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D77347D-FC4D-A241-9E8A-C1C58C33281C}"/>
              </a:ext>
            </a:extLst>
          </p:cNvPr>
          <p:cNvSpPr txBox="1"/>
          <p:nvPr/>
        </p:nvSpPr>
        <p:spPr>
          <a:xfrm>
            <a:off x="1904589" y="2178155"/>
            <a:ext cx="2261010" cy="11149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Resource scheduling: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Maximize total throughput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User fairness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QoS policies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773483B6-B838-4745-B7CC-F13401EFF59E}"/>
              </a:ext>
            </a:extLst>
          </p:cNvPr>
          <p:cNvSpPr/>
          <p:nvPr/>
        </p:nvSpPr>
        <p:spPr>
          <a:xfrm>
            <a:off x="1598945" y="1897452"/>
            <a:ext cx="2710978" cy="1612905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38528"/>
                      <a:gd name="connsiteY0" fmla="*/ 777240 h 1554480"/>
                      <a:gd name="connsiteX1" fmla="*/ 969264 w 1938528"/>
                      <a:gd name="connsiteY1" fmla="*/ 0 h 1554480"/>
                      <a:gd name="connsiteX2" fmla="*/ 1938528 w 1938528"/>
                      <a:gd name="connsiteY2" fmla="*/ 777240 h 1554480"/>
                      <a:gd name="connsiteX3" fmla="*/ 969264 w 1938528"/>
                      <a:gd name="connsiteY3" fmla="*/ 1554480 h 1554480"/>
                      <a:gd name="connsiteX4" fmla="*/ 0 w 1938528"/>
                      <a:gd name="connsiteY4" fmla="*/ 777240 h 1554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8528" h="1554480" extrusionOk="0">
                        <a:moveTo>
                          <a:pt x="0" y="777240"/>
                        </a:moveTo>
                        <a:cubicBezTo>
                          <a:pt x="-77272" y="300319"/>
                          <a:pt x="300898" y="49938"/>
                          <a:pt x="969264" y="0"/>
                        </a:cubicBezTo>
                        <a:cubicBezTo>
                          <a:pt x="1601933" y="20496"/>
                          <a:pt x="1876314" y="349960"/>
                          <a:pt x="1938528" y="777240"/>
                        </a:cubicBezTo>
                        <a:cubicBezTo>
                          <a:pt x="1923150" y="1221515"/>
                          <a:pt x="1497132" y="1595616"/>
                          <a:pt x="969264" y="1554480"/>
                        </a:cubicBezTo>
                        <a:cubicBezTo>
                          <a:pt x="362015" y="1515121"/>
                          <a:pt x="59431" y="1234894"/>
                          <a:pt x="0" y="77724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789C6CB-060B-4242-A8B7-C7EFD3496257}"/>
              </a:ext>
            </a:extLst>
          </p:cNvPr>
          <p:cNvSpPr txBox="1"/>
          <p:nvPr/>
        </p:nvSpPr>
        <p:spPr>
          <a:xfrm>
            <a:off x="417600" y="1900960"/>
            <a:ext cx="1250393" cy="14072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N Terminals (UE) with different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Traffic patterns</a:t>
            </a:r>
          </a:p>
          <a:p>
            <a:pPr marL="171450" indent="-171450" defTabSz="360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Channel quality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3957714-C7A7-F944-B1F6-E56DAE1F629E}"/>
              </a:ext>
            </a:extLst>
          </p:cNvPr>
          <p:cNvSpPr txBox="1"/>
          <p:nvPr/>
        </p:nvSpPr>
        <p:spPr>
          <a:xfrm>
            <a:off x="4896485" y="2474827"/>
            <a:ext cx="1700975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QoS policies can be applied in the 5G Core</a:t>
            </a:r>
          </a:p>
        </p:txBody>
      </p:sp>
    </p:spTree>
    <p:extLst>
      <p:ext uri="{BB962C8B-B14F-4D97-AF65-F5344CB8AC3E}">
        <p14:creationId xmlns:p14="http://schemas.microsoft.com/office/powerpoint/2010/main" val="457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52C1CB2-3EBF-554F-8A5B-CF1309023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Possible next steps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EA0F170-308F-0349-988D-080D590A2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5GKPI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11D9B3B-B6C7-9A4B-87EC-744026177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ln>
            <a:solidFill>
              <a:schemeClr val="accent3"/>
            </a:solidFill>
          </a:ln>
        </p:spPr>
        <p:txBody>
          <a:bodyPr lIns="72000" tIns="72000" rIns="36000" bIns="36000"/>
          <a:lstStyle/>
          <a:p>
            <a:pPr algn="ctr"/>
            <a:r>
              <a:rPr lang="en-US" dirty="0"/>
              <a:t>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ABR in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 ABR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 / machinery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Telepresence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Augmented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56AB84F-459A-8449-B102-4C3E3915C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accent3"/>
            </a:solidFill>
          </a:ln>
        </p:spPr>
        <p:txBody>
          <a:bodyPr lIns="72000" tIns="72000" rIns="36000" bIns="36000">
            <a:normAutofit/>
          </a:bodyPr>
          <a:lstStyle/>
          <a:p>
            <a:pPr algn="ctr"/>
            <a:r>
              <a:rPr lang="en-US" dirty="0"/>
              <a:t>Network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configuration (scheduling, QoS,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internet vs dedicated slices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vs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...</a:t>
            </a:r>
          </a:p>
          <a:p>
            <a:endParaRPr lang="en-U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3106DDB-58EC-8740-8618-FE7BCE90A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ln>
            <a:solidFill>
              <a:schemeClr val="accent3"/>
            </a:solidFill>
          </a:ln>
        </p:spPr>
        <p:txBody>
          <a:bodyPr lIns="72000" tIns="72000" rIns="36000" bIns="36000"/>
          <a:lstStyle/>
          <a:p>
            <a:pPr algn="ctr"/>
            <a:r>
              <a:rPr lang="en-US" dirty="0"/>
              <a:t>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KPIs: signal level, SNR, scheduling…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 KPIs: </a:t>
            </a:r>
            <a:r>
              <a:rPr lang="en-US" dirty="0" err="1"/>
              <a:t>tcp</a:t>
            </a:r>
            <a:r>
              <a:rPr lang="en-US" dirty="0"/>
              <a:t> goodput…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KPIs: buffer underrun…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Subjective </a:t>
            </a:r>
            <a:r>
              <a:rPr lang="en-US" dirty="0" err="1"/>
              <a:t>QoE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vs lab vs simulations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C9F3006-09C1-304E-A557-73B0C17A69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ln>
            <a:solidFill>
              <a:schemeClr val="accent3"/>
            </a:solidFill>
          </a:ln>
        </p:spPr>
        <p:txBody>
          <a:bodyPr lIns="72000" tIns="72000" rIns="36000" bIns="36000"/>
          <a:lstStyle/>
          <a:p>
            <a:pPr algn="ctr"/>
            <a:r>
              <a:rPr lang="en-US" dirty="0"/>
              <a:t>Competitive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a reference network model (e.g. to develop ABR algorithms)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a parametric model / opinion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9F670-A655-6046-921C-554C51975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Nokia Internal Use</a:t>
            </a:r>
            <a:endParaRPr lang="en-US" dirty="0"/>
          </a:p>
        </p:txBody>
      </p:sp>
      <p:sp>
        <p:nvSpPr>
          <p:cNvPr id="12" name="Multiplicación 11">
            <a:extLst>
              <a:ext uri="{FF2B5EF4-FFF2-40B4-BE49-F238E27FC236}">
                <a16:creationId xmlns:a16="http://schemas.microsoft.com/office/drawing/2014/main" id="{D03AD383-B9F1-9540-B578-A780328F1B00}"/>
              </a:ext>
            </a:extLst>
          </p:cNvPr>
          <p:cNvSpPr/>
          <p:nvPr/>
        </p:nvSpPr>
        <p:spPr>
          <a:xfrm>
            <a:off x="2195211" y="2284003"/>
            <a:ext cx="476778" cy="576197"/>
          </a:xfrm>
          <a:prstGeom prst="mathMultiply">
            <a:avLst/>
          </a:prstGeom>
          <a:solidFill>
            <a:schemeClr val="accent3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13" name="Multiplicación 12">
            <a:extLst>
              <a:ext uri="{FF2B5EF4-FFF2-40B4-BE49-F238E27FC236}">
                <a16:creationId xmlns:a16="http://schemas.microsoft.com/office/drawing/2014/main" id="{783D4462-63F5-CA4A-B309-44394AFDEA8C}"/>
              </a:ext>
            </a:extLst>
          </p:cNvPr>
          <p:cNvSpPr/>
          <p:nvPr/>
        </p:nvSpPr>
        <p:spPr>
          <a:xfrm>
            <a:off x="4333611" y="2280403"/>
            <a:ext cx="476778" cy="576197"/>
          </a:xfrm>
          <a:prstGeom prst="mathMultiply">
            <a:avLst/>
          </a:prstGeom>
          <a:solidFill>
            <a:schemeClr val="accent3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sp>
        <p:nvSpPr>
          <p:cNvPr id="14" name="Multiplicación 13">
            <a:extLst>
              <a:ext uri="{FF2B5EF4-FFF2-40B4-BE49-F238E27FC236}">
                <a16:creationId xmlns:a16="http://schemas.microsoft.com/office/drawing/2014/main" id="{F16FBA28-E4A6-9941-9046-678D886BFE2D}"/>
              </a:ext>
            </a:extLst>
          </p:cNvPr>
          <p:cNvSpPr/>
          <p:nvPr/>
        </p:nvSpPr>
        <p:spPr>
          <a:xfrm>
            <a:off x="6472011" y="2280402"/>
            <a:ext cx="476778" cy="576197"/>
          </a:xfrm>
          <a:prstGeom prst="mathMultiply">
            <a:avLst/>
          </a:prstGeom>
          <a:solidFill>
            <a:schemeClr val="accent3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bg1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6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37383"/>
      </p:ext>
    </p:extLst>
  </p:cSld>
  <p:clrMapOvr>
    <a:masterClrMapping/>
  </p:clrMapOvr>
</p:sld>
</file>

<file path=ppt/theme/theme1.xml><?xml version="1.0" encoding="utf-8"?>
<a:theme xmlns:a="http://schemas.openxmlformats.org/drawingml/2006/main" name="Nokia White Master with headlin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  <a:prstDash val="solid"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bg1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7" id="{28D64DF1-7E51-DB4D-B633-AC99014F79D4}" vid="{CAF9AE20-4FD9-774E-A792-9EC7B16C0984}"/>
    </a:ext>
  </a:extLst>
</a:theme>
</file>

<file path=ppt/theme/theme2.xml><?xml version="1.0" encoding="utf-8"?>
<a:theme xmlns:a="http://schemas.openxmlformats.org/drawingml/2006/main" name="2 Nokia INTERNAL White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7" id="{28D64DF1-7E51-DB4D-B633-AC99014F79D4}" vid="{D0231ECB-B6EA-B940-9D5B-4D2F9887D804}"/>
    </a:ext>
  </a:extLst>
</a:theme>
</file>

<file path=ppt/theme/theme3.xml><?xml version="1.0" encoding="utf-8"?>
<a:theme xmlns:a="http://schemas.openxmlformats.org/drawingml/2006/main" name="3 Nokia Blue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28D64DF1-7E51-DB4D-B633-AC99014F79D4}" vid="{17D37BDB-D13B-2B45-A253-9154C3CF3E3C}"/>
    </a:ext>
  </a:extLst>
</a:theme>
</file>

<file path=ppt/theme/theme4.xml><?xml version="1.0" encoding="utf-8"?>
<a:theme xmlns:a="http://schemas.openxmlformats.org/drawingml/2006/main" name="4 Nokia Blue EXTERNAL Master end slid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28D64DF1-7E51-DB4D-B633-AC99014F79D4}" vid="{E258813A-7D44-1241-AD46-6A49C1BF1E11}"/>
    </a:ext>
  </a:extLst>
</a:theme>
</file>

<file path=ppt/theme/theme5.xml><?xml version="1.0" encoding="utf-8"?>
<a:theme xmlns:a="http://schemas.openxmlformats.org/drawingml/2006/main" name="5 Nokia White INTERNAL Master end slid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28D64DF1-7E51-DB4D-B633-AC99014F79D4}" vid="{F74BDA88-E04F-3544-9AF9-7C8649919398}"/>
    </a:ext>
  </a:extLst>
</a:theme>
</file>

<file path=ppt/theme/theme6.xml><?xml version="1.0" encoding="utf-8"?>
<a:theme xmlns:a="http://schemas.openxmlformats.org/drawingml/2006/main" name="6 Nokia Divider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28D64DF1-7E51-DB4D-B633-AC99014F79D4}" vid="{4DE96DF5-07DE-2349-9793-7C5C046E690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58224ABD906643B04DAEC9796C829D" ma:contentTypeVersion="13" ma:contentTypeDescription="Skapa ett nytt dokument." ma:contentTypeScope="" ma:versionID="01e3b3d5d65042d80f7dc189662a3257">
  <xsd:schema xmlns:xsd="http://www.w3.org/2001/XMLSchema" xmlns:xs="http://www.w3.org/2001/XMLSchema" xmlns:p="http://schemas.microsoft.com/office/2006/metadata/properties" xmlns:ns3="72943a4d-9ffc-4626-883a-565999913b05" xmlns:ns4="e69aa69a-b325-43d7-8dcd-223ac2b259d1" targetNamespace="http://schemas.microsoft.com/office/2006/metadata/properties" ma:root="true" ma:fieldsID="fa323c494e2fa6329b42de8d9a1cb663" ns3:_="" ns4:_="">
    <xsd:import namespace="72943a4d-9ffc-4626-883a-565999913b05"/>
    <xsd:import namespace="e69aa69a-b325-43d7-8dcd-223ac2b259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43a4d-9ffc-4626-883a-565999913b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aa69a-b325-43d7-8dcd-223ac2b259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BFA1E2-400A-4588-89C6-04B1E12B49DE}">
  <ds:schemaRefs>
    <ds:schemaRef ds:uri="http://purl.org/dc/elements/1.1/"/>
    <ds:schemaRef ds:uri="http://schemas.microsoft.com/office/infopath/2007/PartnerControls"/>
    <ds:schemaRef ds:uri="http://purl.org/dc/terms/"/>
    <ds:schemaRef ds:uri="72943a4d-9ffc-4626-883a-565999913b05"/>
    <ds:schemaRef ds:uri="http://schemas.microsoft.com/office/2006/documentManagement/types"/>
    <ds:schemaRef ds:uri="e69aa69a-b325-43d7-8dcd-223ac2b259d1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F74565-D8CD-4745-A74E-FA37B0C047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79B28-FD31-48DE-85CA-186453D4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43a4d-9ffc-4626-883a-565999913b05"/>
    <ds:schemaRef ds:uri="e69aa69a-b325-43d7-8dcd-223ac2b25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Nokia White Master with headline</Template>
  <TotalTime>0</TotalTime>
  <Words>271</Words>
  <Application>Microsoft Office PowerPoint</Application>
  <PresentationFormat>Bildspel på skärmen (16:9)</PresentationFormat>
  <Paragraphs>74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6</vt:i4>
      </vt:variant>
    </vt:vector>
  </HeadingPairs>
  <TitlesOfParts>
    <vt:vector size="18" baseType="lpstr">
      <vt:lpstr>Arial</vt:lpstr>
      <vt:lpstr>Calibri</vt:lpstr>
      <vt:lpstr>Nokia Pure Headline Light</vt:lpstr>
      <vt:lpstr>Nokia Pure Headline Ultra Light</vt:lpstr>
      <vt:lpstr>Nokia Pure Text</vt:lpstr>
      <vt:lpstr>Nokia Pure Text Light</vt:lpstr>
      <vt:lpstr>Nokia White Master with headline</vt:lpstr>
      <vt:lpstr>2 Nokia INTERNAL White Master plain</vt:lpstr>
      <vt:lpstr>3 Nokia Blue Master plain</vt:lpstr>
      <vt:lpstr>4 Nokia Blue EXTERNAL Master end slide</vt:lpstr>
      <vt:lpstr>5 Nokia White INTERNAL Master end slide</vt:lpstr>
      <vt:lpstr>6 Nokia Divider Master plain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2020-03-03T13:23:57Z</dcterms:created>
  <dcterms:modified xsi:type="dcterms:W3CDTF">2020-03-14T10:37:26Z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Links">
    <vt:lpwstr>{826FA07C-A199-43B1-A30A-67E7BC569876}</vt:lpwstr>
  </property>
  <property fmtid="{D5CDD505-2E9C-101B-9397-08002B2CF9AE}" pid="3" name="ContentTypeId">
    <vt:lpwstr>0x010100E158224ABD906643B04DAEC9796C829D</vt:lpwstr>
  </property>
  <property fmtid="{D5CDD505-2E9C-101B-9397-08002B2CF9AE}" pid="4" name="_dlc_DocIdItemGuid">
    <vt:lpwstr>da7a7180-8fcb-420f-92ec-f9af55de4f02</vt:lpwstr>
  </property>
</Properties>
</file>