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7556500" cx="106807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0">
          <p15:clr>
            <a:srgbClr val="000000"/>
          </p15:clr>
        </p15:guide>
        <p15:guide id="2" pos="336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0" orient="horz"/>
        <p:guide pos="33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a506941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0a506941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01b291d9e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01b291d9e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1b291d9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01b291d9e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02e3d0198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02e3d0198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number of samples from LMT and VAD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“Point estimation” does not mean lip sync for each video frame, but for a certain portion of those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7cdf39963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7cdf39963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cdf39963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7cdf39963_0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meaning operating during a playback of a video content and, ideally, being able to analyse many video streams in parallel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7cdf39963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7cdf39963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7cdf3996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7cdf39963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cdf39963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cdf39963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7cdf3996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7cdf39963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7cdf39963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7cdf39963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df6c6d5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df6c6d5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7cdf39963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7cdf39963_0_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84378ff21da246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84378ff21da246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84378ff21da246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84378ff21da246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01687" y="2184400"/>
            <a:ext cx="9085262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 rot="5400000">
            <a:off x="5726113" y="2562225"/>
            <a:ext cx="6051550" cy="227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1107282" y="365920"/>
            <a:ext cx="6051550" cy="66627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 rot="5400000">
            <a:off x="3074987" y="-88900"/>
            <a:ext cx="4538662" cy="908526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/>
          <p:nvPr>
            <p:ph idx="2" type="pic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4318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/>
            </a:lvl1pPr>
            <a:lvl2pPr indent="-4064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3" type="body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21"/>
          <p:cNvSpPr txBox="1"/>
          <p:nvPr>
            <p:ph idx="4" type="body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 rot="5400000">
            <a:off x="5592763" y="2452688"/>
            <a:ext cx="6403975" cy="230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 rot="5400000">
            <a:off x="911226" y="225425"/>
            <a:ext cx="6403975" cy="6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801688" y="2184400"/>
            <a:ext cx="4465637" cy="453866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5419725" y="2184400"/>
            <a:ext cx="4467225" cy="453866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52125" spcFirstLastPara="1" rIns="52125" wrap="square" tIns="521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subTitle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 rot="5400000">
            <a:off x="2943226" y="-196849"/>
            <a:ext cx="4794250" cy="921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/>
          <p:nvPr>
            <p:ph idx="2" type="pic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4" type="body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52125" spcFirstLastPara="1" rIns="52125" wrap="square" tIns="521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801687" y="2184400"/>
            <a:ext cx="9085262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/>
          <a:lstStyle>
            <a:lvl1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52125" spcFirstLastPara="1" rIns="52125" wrap="square" tIns="52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>
            <a:off x="1905000" y="3657600"/>
            <a:ext cx="8775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/>
              <a:t>Final Version of Lip Sync Quality Indicator</a:t>
            </a:r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1905000" y="6477000"/>
            <a:ext cx="8775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None/>
            </a:pPr>
            <a:r>
              <a:rPr lang="en-US" sz="1600" u="sng">
                <a:solidFill>
                  <a:srgbClr val="808080"/>
                </a:solidFill>
              </a:rPr>
              <a:t>Mikołaj Leszczuk</a:t>
            </a:r>
            <a:r>
              <a:rPr lang="en-US" sz="1600">
                <a:solidFill>
                  <a:srgbClr val="808080"/>
                </a:solidFill>
              </a:rPr>
              <a:t>, </a:t>
            </a:r>
            <a:r>
              <a:rPr lang="en-US" sz="1600" u="sng">
                <a:solidFill>
                  <a:srgbClr val="808080"/>
                </a:solidFill>
              </a:rPr>
              <a:t>Lucjan Janowski</a:t>
            </a:r>
            <a:r>
              <a:rPr lang="en-US" sz="1600">
                <a:solidFill>
                  <a:srgbClr val="808080"/>
                </a:solidFill>
              </a:rPr>
              <a:t>, </a:t>
            </a:r>
            <a:r>
              <a:rPr lang="en-US" sz="1600" u="sng">
                <a:solidFill>
                  <a:srgbClr val="808080"/>
                </a:solidFill>
              </a:rPr>
              <a:t>Jakub Nawała</a:t>
            </a:r>
            <a:r>
              <a:rPr lang="en-US" sz="1600">
                <a:solidFill>
                  <a:srgbClr val="808080"/>
                </a:solidFill>
              </a:rPr>
              <a:t>, Wiktoria Rewer,</a:t>
            </a:r>
            <a:br>
              <a:rPr lang="en-US" sz="1600">
                <a:solidFill>
                  <a:srgbClr val="808080"/>
                </a:solidFill>
              </a:rPr>
            </a:br>
            <a:r>
              <a:rPr lang="en-US" sz="1600">
                <a:solidFill>
                  <a:srgbClr val="808080"/>
                </a:solidFill>
              </a:rPr>
              <a:t>Wojciech Zima, Łukasz Pułka, George Heston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br>
              <a:rPr lang="en-US"/>
            </a:br>
            <a:r>
              <a:rPr lang="en-US"/>
              <a:t>(Confidence Level </a:t>
            </a:r>
            <a:r>
              <a:rPr lang="en-US"/>
              <a:t>Dilemma)</a:t>
            </a:r>
            <a:endParaRPr/>
          </a:p>
        </p:txBody>
      </p:sp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163" y="2184400"/>
            <a:ext cx="7340220" cy="45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Combine Results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801687" y="2184400"/>
            <a:ext cx="90852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0000"/>
                </a:solidFill>
              </a:rPr>
              <a:t>0</a:t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0000"/>
                </a:solidFill>
              </a:rPr>
              <a:t>0</a:t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0000"/>
                </a:solidFill>
              </a:rPr>
              <a:t>0</a:t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25" y="1932100"/>
            <a:ext cx="45148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1297100" y="1499300"/>
            <a:ext cx="253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Shift = 0</a:t>
            </a:r>
            <a:endParaRPr sz="3000"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750" y="2754313"/>
            <a:ext cx="44196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4708000" y="2214625"/>
            <a:ext cx="253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Shift = 20</a:t>
            </a:r>
            <a:endParaRPr sz="3000"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4900" y="3929038"/>
            <a:ext cx="44958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8007350" y="3389350"/>
            <a:ext cx="253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Shift = -20</a:t>
            </a:r>
            <a:endParaRPr sz="3000"/>
          </a:p>
        </p:txBody>
      </p:sp>
      <p:sp>
        <p:nvSpPr>
          <p:cNvPr id="221" name="Google Shape;221;p35"/>
          <p:cNvSpPr txBox="1"/>
          <p:nvPr/>
        </p:nvSpPr>
        <p:spPr>
          <a:xfrm>
            <a:off x="309125" y="2849650"/>
            <a:ext cx="719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</a:rPr>
              <a:t>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3300225" y="3658300"/>
            <a:ext cx="1097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</a:rPr>
              <a:t>2</a:t>
            </a:r>
            <a:r>
              <a:rPr lang="en-US" sz="4800">
                <a:solidFill>
                  <a:srgbClr val="FF0000"/>
                </a:solidFill>
              </a:rPr>
              <a:t>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5811525" y="4898275"/>
            <a:ext cx="1097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</a:rPr>
              <a:t>-</a:t>
            </a:r>
            <a:r>
              <a:rPr lang="en-US" sz="4800">
                <a:solidFill>
                  <a:srgbClr val="FF0000"/>
                </a:solidFill>
              </a:rPr>
              <a:t>20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801687" y="2184400"/>
            <a:ext cx="90852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3000"/>
              <a:buChar char="»"/>
            </a:pPr>
            <a:r>
              <a:rPr lang="en-US"/>
              <a:t>Separate modules for extraction of voice activity and lip motion</a:t>
            </a:r>
            <a:endParaRPr sz="18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»"/>
            </a:pPr>
            <a:r>
              <a:rPr lang="en-US"/>
              <a:t>Offline processing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long portion of video material must be available locally</a:t>
            </a:r>
            <a:endParaRPr sz="24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»"/>
            </a:pPr>
            <a:r>
              <a:rPr lang="en-US"/>
              <a:t>Written mostly</a:t>
            </a:r>
            <a:r>
              <a:rPr lang="en-US"/>
              <a:t> in C/C++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easily portable to many platforms</a:t>
            </a:r>
            <a:endParaRPr sz="2400"/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025" y="185025"/>
            <a:ext cx="7214648" cy="7186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6595300" y="185025"/>
            <a:ext cx="3859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LMT - Lips Movement Tracker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VAD - Voice Activity Detector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Main Software Components</a:t>
            </a:r>
            <a:endParaRPr sz="3600"/>
          </a:p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801681" y="2184400"/>
            <a:ext cx="47529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»"/>
            </a:pPr>
            <a:r>
              <a:rPr lang="en-US" sz="3000">
                <a:solidFill>
                  <a:schemeClr val="dk1"/>
                </a:solidFill>
              </a:rPr>
              <a:t>Dlib - video processing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</a:pPr>
            <a:r>
              <a:rPr lang="en-US" sz="3000">
                <a:solidFill>
                  <a:schemeClr val="dk1"/>
                </a:solidFill>
              </a:rPr>
              <a:t>Parts of Web RTC - </a:t>
            </a:r>
            <a:r>
              <a:rPr lang="en-US" sz="3000"/>
              <a:t>Voice Activity Detector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</a:pPr>
            <a:r>
              <a:rPr lang="en-US" sz="3000"/>
              <a:t>Armadillo - linear algebra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000"/>
              <a:buChar char="»"/>
            </a:pPr>
            <a:r>
              <a:rPr lang="en-US" sz="3000"/>
              <a:t>FFmpeg - various multimedia files transformations</a:t>
            </a:r>
            <a:endParaRPr sz="3000"/>
          </a:p>
        </p:txBody>
      </p:sp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9363" y="1932100"/>
            <a:ext cx="18954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 rotWithShape="1">
          <a:blip r:embed="rId4">
            <a:alphaModFix/>
          </a:blip>
          <a:srcRect b="5853" l="0" r="0" t="5853"/>
          <a:stretch/>
        </p:blipFill>
        <p:spPr>
          <a:xfrm>
            <a:off x="5621874" y="3666500"/>
            <a:ext cx="4752974" cy="7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4469" y="4936187"/>
            <a:ext cx="1538975" cy="16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0125" y="5277200"/>
            <a:ext cx="3484725" cy="9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&amp; Further Work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801687" y="2184400"/>
            <a:ext cx="90852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»"/>
            </a:pPr>
            <a:r>
              <a:rPr lang="en-US"/>
              <a:t>Final (implemented) results to b</a:t>
            </a:r>
            <a:r>
              <a:rPr lang="en-US"/>
              <a:t>e delivered soon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»"/>
            </a:pPr>
            <a:r>
              <a:rPr lang="en-US"/>
              <a:t>Commercial Lip Sync Indicator software licensing to be offered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600"/>
              <a:buChar char="»"/>
            </a:pPr>
            <a:r>
              <a:rPr lang="en-US"/>
              <a:t>Looking forward to advancin</a:t>
            </a:r>
            <a:r>
              <a:rPr lang="en-US"/>
              <a:t>g our solution (</a:t>
            </a:r>
            <a:r>
              <a:rPr lang="en-US"/>
              <a:t>Artificial</a:t>
            </a:r>
            <a:r>
              <a:rPr lang="en-US"/>
              <a:t> Intelligence?) - collaboration?</a:t>
            </a:r>
            <a:endParaRPr/>
          </a:p>
        </p:txBody>
      </p:sp>
      <p:sp>
        <p:nvSpPr>
          <p:cNvPr id="255" name="Google Shape;255;p39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728663" y="1884363"/>
            <a:ext cx="9212400" cy="3143100"/>
          </a:xfrm>
          <a:prstGeom prst="rect">
            <a:avLst/>
          </a:prstGeom>
        </p:spPr>
        <p:txBody>
          <a:bodyPr anchorCtr="0" anchor="b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Your Attention!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728663" y="5056188"/>
            <a:ext cx="9212400" cy="16542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693C"/>
                </a:solidFill>
              </a:rPr>
              <a:t>Lip Sync</a:t>
            </a:r>
            <a:endParaRPr b="1">
              <a:solidFill>
                <a:srgbClr val="00693C"/>
              </a:solidFill>
            </a:endParaRPr>
          </a:p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801688" y="2184400"/>
            <a:ext cx="44655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Also known as: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00693C"/>
              </a:buClr>
              <a:buSzPts val="2400"/>
              <a:buChar char="–"/>
            </a:pPr>
            <a:r>
              <a:rPr b="1" lang="en-US" sz="2400">
                <a:solidFill>
                  <a:srgbClr val="00693C"/>
                </a:solidFill>
              </a:rPr>
              <a:t>Audio-to-video synchronization</a:t>
            </a:r>
            <a:endParaRPr b="1" sz="2400">
              <a:solidFill>
                <a:srgbClr val="00693C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A71930"/>
              </a:buClr>
              <a:buSzPts val="2400"/>
              <a:buChar char="–"/>
            </a:pPr>
            <a:r>
              <a:rPr b="1" lang="en-US" sz="2400">
                <a:solidFill>
                  <a:srgbClr val="A71930"/>
                </a:solidFill>
              </a:rPr>
              <a:t>Lip sync error (lack of)</a:t>
            </a:r>
            <a:endParaRPr b="1" sz="2400">
              <a:solidFill>
                <a:srgbClr val="A71930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A71930"/>
              </a:buClr>
              <a:buSzPts val="2400"/>
              <a:buChar char="–"/>
            </a:pPr>
            <a:r>
              <a:rPr b="1" lang="en-US" sz="2400">
                <a:solidFill>
                  <a:srgbClr val="A71930"/>
                </a:solidFill>
              </a:rPr>
              <a:t>Lip flap (lack of)</a:t>
            </a:r>
            <a:endParaRPr b="1" sz="2400">
              <a:solidFill>
                <a:srgbClr val="A7193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Issue in: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Television</a:t>
            </a:r>
            <a:endParaRPr b="1"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Videoconferencing</a:t>
            </a:r>
            <a:endParaRPr b="1" sz="2400"/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–"/>
            </a:pPr>
            <a:r>
              <a:rPr b="1" lang="en-US" sz="2400"/>
              <a:t>Film</a:t>
            </a:r>
            <a:endParaRPr b="1" sz="2400"/>
          </a:p>
        </p:txBody>
      </p:sp>
      <p:sp>
        <p:nvSpPr>
          <p:cNvPr id="117" name="Google Shape;117;p26"/>
          <p:cNvSpPr txBox="1"/>
          <p:nvPr>
            <p:ph idx="2" type="body"/>
          </p:nvPr>
        </p:nvSpPr>
        <p:spPr>
          <a:xfrm>
            <a:off x="5419725" y="2184400"/>
            <a:ext cx="44673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-US" sz="2400">
                <a:solidFill>
                  <a:schemeClr val="dk1"/>
                </a:solidFill>
              </a:rPr>
              <a:t>Referring to relative timing of </a:t>
            </a:r>
            <a:r>
              <a:rPr b="1" lang="en-US" sz="2400">
                <a:solidFill>
                  <a:schemeClr val="dk1"/>
                </a:solidFill>
              </a:rPr>
              <a:t>audio</a:t>
            </a:r>
            <a:r>
              <a:rPr lang="en-US" sz="2400">
                <a:solidFill>
                  <a:schemeClr val="dk1"/>
                </a:solidFill>
              </a:rPr>
              <a:t> (sound) &amp; </a:t>
            </a:r>
            <a:r>
              <a:rPr b="1" lang="en-US" sz="2400">
                <a:solidFill>
                  <a:schemeClr val="dk1"/>
                </a:solidFill>
              </a:rPr>
              <a:t>video</a:t>
            </a:r>
            <a:r>
              <a:rPr lang="en-US" sz="2400">
                <a:solidFill>
                  <a:schemeClr val="dk1"/>
                </a:solidFill>
              </a:rPr>
              <a:t> (image) parts during: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>
                <a:solidFill>
                  <a:schemeClr val="dk1"/>
                </a:solidFill>
              </a:rPr>
              <a:t>Creation,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>
                <a:solidFill>
                  <a:schemeClr val="dk1"/>
                </a:solidFill>
              </a:rPr>
              <a:t>Post-production (mixing)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>
                <a:solidFill>
                  <a:schemeClr val="dk1"/>
                </a:solidFill>
              </a:rPr>
              <a:t>Transmission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>
                <a:solidFill>
                  <a:schemeClr val="dk1"/>
                </a:solidFill>
              </a:rPr>
              <a:t>Reception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–"/>
            </a:pPr>
            <a:r>
              <a:rPr b="1" lang="en-US" sz="2400">
                <a:solidFill>
                  <a:schemeClr val="dk1"/>
                </a:solidFill>
              </a:rPr>
              <a:t>Play-back processing</a:t>
            </a:r>
            <a:endParaRPr b="1" sz="2400"/>
          </a:p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Lip Sync Influence (</a:t>
            </a:r>
            <a:r>
              <a:rPr lang="en-US"/>
              <a:t>1/2</a:t>
            </a:r>
            <a:r>
              <a:rPr lang="en-US"/>
              <a:t>)</a:t>
            </a:r>
            <a:endParaRPr/>
          </a:p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801675" y="5475425"/>
            <a:ext cx="9085200" cy="1247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Staelens, Nicolas, Jonas De Meulenaere, Lizzy Bleumers, Glenn Van Wallendael, Jan De Cock, Koen Geeraert, Nick Vercammen, et al. 2012. “Assessing the Importance of Audio/video Synchronization for Simultaneous Translation of Video Sequences.” Multimedia Systems 18 (6): 445–457.</a:t>
            </a:r>
            <a:endParaRPr sz="1800"/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77" y="2184400"/>
            <a:ext cx="9085199" cy="3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Lip Sync Influence (2/2)</a:t>
            </a:r>
            <a:endParaRPr/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7735809" y="2184400"/>
            <a:ext cx="21510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S. Kunić, Z. Šego and B. Z. Cihlar, "Analysis of audio and video synchronization in TV digital broadcast devices," 2017 International Symposium ELMAR, Zadar, 2017, pp. 67-72.</a:t>
            </a:r>
            <a:endParaRPr sz="1800"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75" y="2184400"/>
            <a:ext cx="6934137" cy="45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“Quality Indicator - Lip Sync” Project</a:t>
            </a:r>
            <a:endParaRPr sz="3600"/>
          </a:p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801688" y="2184400"/>
            <a:ext cx="44655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9"/>
          <p:cNvSpPr txBox="1"/>
          <p:nvPr>
            <p:ph idx="2" type="body"/>
          </p:nvPr>
        </p:nvSpPr>
        <p:spPr>
          <a:xfrm>
            <a:off x="5419725" y="2184400"/>
            <a:ext cx="44673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3337375"/>
            <a:ext cx="4465499" cy="22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640" y="3922088"/>
            <a:ext cx="4513475" cy="10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No-Reference Measurement</a:t>
            </a:r>
            <a:endParaRPr/>
          </a:p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1" name="Google Shape;151;p30"/>
          <p:cNvGrpSpPr/>
          <p:nvPr/>
        </p:nvGrpSpPr>
        <p:grpSpPr>
          <a:xfrm>
            <a:off x="1939980" y="2871381"/>
            <a:ext cx="2269385" cy="1833450"/>
            <a:chOff x="1660800" y="1171213"/>
            <a:chExt cx="1942800" cy="1569600"/>
          </a:xfrm>
        </p:grpSpPr>
        <p:sp>
          <p:nvSpPr>
            <p:cNvPr id="152" name="Google Shape;152;p3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fmla="val 17446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0"/>
            <p:cNvSpPr txBox="1"/>
            <p:nvPr/>
          </p:nvSpPr>
          <p:spPr>
            <a:xfrm>
              <a:off x="1879865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Internet Protocol TeleVision, IPTV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30"/>
            <p:cNvSpPr txBox="1"/>
            <p:nvPr/>
          </p:nvSpPr>
          <p:spPr>
            <a:xfrm>
              <a:off x="1879863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UDP/RTP Unicast,</a:t>
              </a:r>
              <a:b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UDP/RTP </a:t>
              </a: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Multicast, ...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" name="Google Shape;155;p30"/>
          <p:cNvGrpSpPr/>
          <p:nvPr/>
        </p:nvGrpSpPr>
        <p:grpSpPr>
          <a:xfrm>
            <a:off x="4205861" y="2871381"/>
            <a:ext cx="2269385" cy="1833450"/>
            <a:chOff x="3600600" y="1170963"/>
            <a:chExt cx="1942800" cy="1569600"/>
          </a:xfrm>
        </p:grpSpPr>
        <p:sp>
          <p:nvSpPr>
            <p:cNvPr id="156" name="Google Shape;156;p30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0"/>
            <p:cNvSpPr txBox="1"/>
            <p:nvPr/>
          </p:nvSpPr>
          <p:spPr>
            <a:xfrm>
              <a:off x="3819001" y="1413574"/>
              <a:ext cx="15075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Over-The-Top, OTT, media services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30"/>
            <p:cNvSpPr txBox="1"/>
            <p:nvPr/>
          </p:nvSpPr>
          <p:spPr>
            <a:xfrm>
              <a:off x="3819008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MPEG-DASH,</a:t>
              </a:r>
              <a:b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Adobe HDS,</a:t>
              </a:r>
              <a:b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Apple HLS, ...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" name="Google Shape;159;p30"/>
          <p:cNvGrpSpPr/>
          <p:nvPr/>
        </p:nvGrpSpPr>
        <p:grpSpPr>
          <a:xfrm>
            <a:off x="6471080" y="2891082"/>
            <a:ext cx="2269385" cy="1813516"/>
            <a:chOff x="5539816" y="1171213"/>
            <a:chExt cx="1942800" cy="1569600"/>
          </a:xfrm>
        </p:grpSpPr>
        <p:sp>
          <p:nvSpPr>
            <p:cNvPr id="160" name="Google Shape;160;p30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fmla="val 17446" name="adj"/>
              </a:avLst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0"/>
            <p:cNvSpPr txBox="1"/>
            <p:nvPr/>
          </p:nvSpPr>
          <p:spPr>
            <a:xfrm>
              <a:off x="5762399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Local video files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30"/>
            <p:cNvSpPr txBox="1"/>
            <p:nvPr/>
          </p:nvSpPr>
          <p:spPr>
            <a:xfrm>
              <a:off x="5762397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MPEG (ES, PS, TS, PVA),</a:t>
              </a:r>
              <a:b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AVI,</a:t>
              </a:r>
              <a:b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ASF / WMV / WMA, ...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30"/>
          <p:cNvGrpSpPr/>
          <p:nvPr/>
        </p:nvGrpSpPr>
        <p:grpSpPr>
          <a:xfrm>
            <a:off x="4057641" y="3754780"/>
            <a:ext cx="304114" cy="304114"/>
            <a:chOff x="3157188" y="909150"/>
            <a:chExt cx="470400" cy="470400"/>
          </a:xfrm>
        </p:grpSpPr>
        <p:sp>
          <p:nvSpPr>
            <p:cNvPr id="164" name="Google Shape;164;p3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30"/>
          <p:cNvGrpSpPr/>
          <p:nvPr/>
        </p:nvGrpSpPr>
        <p:grpSpPr>
          <a:xfrm>
            <a:off x="6322687" y="3754780"/>
            <a:ext cx="304114" cy="304114"/>
            <a:chOff x="3157188" y="909150"/>
            <a:chExt cx="470400" cy="470400"/>
          </a:xfrm>
        </p:grpSpPr>
        <p:sp>
          <p:nvSpPr>
            <p:cNvPr id="167" name="Google Shape;167;p3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30"/>
          <p:cNvGrpSpPr/>
          <p:nvPr/>
        </p:nvGrpSpPr>
        <p:grpSpPr>
          <a:xfrm>
            <a:off x="1939320" y="4685119"/>
            <a:ext cx="6801145" cy="1458490"/>
            <a:chOff x="1660800" y="2723938"/>
            <a:chExt cx="5822400" cy="1248600"/>
          </a:xfrm>
        </p:grpSpPr>
        <p:sp>
          <p:nvSpPr>
            <p:cNvPr id="170" name="Google Shape;170;p30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06800" lIns="106800" spcFirstLastPara="1" rIns="106800" wrap="square" tIns="106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0"/>
            <p:cNvSpPr txBox="1"/>
            <p:nvPr/>
          </p:nvSpPr>
          <p:spPr>
            <a:xfrm>
              <a:off x="2583300" y="2978750"/>
              <a:ext cx="397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Lip Sync Quality Indicator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30"/>
            <p:cNvSpPr txBox="1"/>
            <p:nvPr/>
          </p:nvSpPr>
          <p:spPr>
            <a:xfrm>
              <a:off x="2583300" y="3328325"/>
              <a:ext cx="39774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800" lIns="106800" spcFirstLastPara="1" rIns="106800" wrap="square" tIns="1068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Implemented in the product that allows analysis from any source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735013" y="401638"/>
            <a:ext cx="9212400" cy="14604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 and Tracking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735013" y="1852613"/>
            <a:ext cx="4519500" cy="908100"/>
          </a:xfrm>
          <a:prstGeom prst="rect">
            <a:avLst/>
          </a:prstGeom>
        </p:spPr>
        <p:txBody>
          <a:bodyPr anchorCtr="0" anchor="b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Voice Activity</a:t>
            </a:r>
            <a:endParaRPr/>
          </a:p>
        </p:txBody>
      </p:sp>
      <p:sp>
        <p:nvSpPr>
          <p:cNvPr id="179" name="Google Shape;179;p31"/>
          <p:cNvSpPr txBox="1"/>
          <p:nvPr>
            <p:ph idx="2" type="body"/>
          </p:nvPr>
        </p:nvSpPr>
        <p:spPr>
          <a:xfrm>
            <a:off x="735013" y="2760663"/>
            <a:ext cx="4519500" cy="40593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idx="3" type="body"/>
          </p:nvPr>
        </p:nvSpPr>
        <p:spPr>
          <a:xfrm>
            <a:off x="5407025" y="1852613"/>
            <a:ext cx="4540200" cy="908100"/>
          </a:xfrm>
          <a:prstGeom prst="rect">
            <a:avLst/>
          </a:prstGeom>
        </p:spPr>
        <p:txBody>
          <a:bodyPr anchorCtr="0" anchor="b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Lip Motion</a:t>
            </a:r>
            <a:endParaRPr/>
          </a:p>
        </p:txBody>
      </p:sp>
      <p:sp>
        <p:nvSpPr>
          <p:cNvPr id="181" name="Google Shape;181;p31"/>
          <p:cNvSpPr txBox="1"/>
          <p:nvPr>
            <p:ph idx="4" type="body"/>
          </p:nvPr>
        </p:nvSpPr>
        <p:spPr>
          <a:xfrm>
            <a:off x="5407025" y="2760663"/>
            <a:ext cx="4540200" cy="40593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476" y="2760676"/>
            <a:ext cx="4059300" cy="40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021" y="3095513"/>
            <a:ext cx="4519502" cy="338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Test Results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801687" y="2184400"/>
            <a:ext cx="90852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»"/>
            </a:pPr>
            <a:r>
              <a:rPr lang="en-US" sz="3000"/>
              <a:t>Tested on: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b="1" lang="en-US" sz="3000"/>
              <a:t>8</a:t>
            </a:r>
            <a:r>
              <a:rPr lang="en-US" sz="3000"/>
              <a:t> SRC, each </a:t>
            </a:r>
            <a:r>
              <a:rPr b="1" lang="en-US" sz="3000"/>
              <a:t>~30</a:t>
            </a:r>
            <a:r>
              <a:rPr lang="en-US" sz="3000"/>
              <a:t> min long </a:t>
            </a:r>
            <a:r>
              <a:rPr lang="en-US" sz="3000">
                <a:solidFill>
                  <a:schemeClr val="dk1"/>
                </a:solidFill>
              </a:rPr>
              <a:t>(mainly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YouTube channels of news TV)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b="1" lang="en-US" sz="3000"/>
              <a:t>~600</a:t>
            </a:r>
            <a:r>
              <a:rPr lang="en-US" sz="3000"/>
              <a:t> shorter video clips extracted: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E</a:t>
            </a:r>
            <a:r>
              <a:rPr lang="en-US" sz="3000">
                <a:solidFill>
                  <a:schemeClr val="dk1"/>
                </a:solidFill>
              </a:rPr>
              <a:t>xactly </a:t>
            </a:r>
            <a:r>
              <a:rPr b="1" lang="en-US" sz="3000">
                <a:solidFill>
                  <a:schemeClr val="dk1"/>
                </a:solidFill>
              </a:rPr>
              <a:t>1</a:t>
            </a:r>
            <a:r>
              <a:rPr lang="en-US" sz="3000">
                <a:solidFill>
                  <a:schemeClr val="dk1"/>
                </a:solidFill>
              </a:rPr>
              <a:t> face visible for whole duration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Each having </a:t>
            </a:r>
            <a:r>
              <a:rPr b="1" lang="en-US" sz="3000"/>
              <a:t>300</a:t>
            </a:r>
            <a:r>
              <a:rPr lang="en-US" sz="3000"/>
              <a:t> frames (</a:t>
            </a:r>
            <a:r>
              <a:rPr b="1" lang="en-US" sz="3000"/>
              <a:t>12</a:t>
            </a:r>
            <a:r>
              <a:rPr lang="en-US" sz="3000"/>
              <a:t> s)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»"/>
            </a:pPr>
            <a:r>
              <a:rPr lang="en-US" sz="3000">
                <a:solidFill>
                  <a:schemeClr val="dk1"/>
                </a:solidFill>
              </a:rPr>
              <a:t>Further filtering</a:t>
            </a:r>
            <a:r>
              <a:rPr lang="en-US" sz="3000">
                <a:solidFill>
                  <a:schemeClr val="dk1"/>
                </a:solidFill>
              </a:rPr>
              <a:t>: minimum </a:t>
            </a:r>
            <a:r>
              <a:rPr b="1" lang="en-US" sz="3000">
                <a:solidFill>
                  <a:schemeClr val="dk1"/>
                </a:solidFill>
              </a:rPr>
              <a:t>~20-25%</a:t>
            </a:r>
            <a:r>
              <a:rPr lang="en-US" sz="3000">
                <a:solidFill>
                  <a:schemeClr val="dk1"/>
                </a:solidFill>
              </a:rPr>
              <a:t> of silence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»"/>
            </a:pPr>
            <a:r>
              <a:rPr lang="en-US" sz="3000"/>
              <a:t>Artificially introduced Lip Sync search window of </a:t>
            </a:r>
            <a:r>
              <a:rPr b="1" lang="en-US" sz="3000"/>
              <a:t>+/- 25</a:t>
            </a:r>
            <a:r>
              <a:rPr lang="en-US" sz="3000"/>
              <a:t> frames (</a:t>
            </a:r>
            <a:r>
              <a:rPr b="1" lang="en-US" sz="3000"/>
              <a:t>+/- 1</a:t>
            </a:r>
            <a:r>
              <a:rPr lang="en-US" sz="3000"/>
              <a:t> s)</a:t>
            </a:r>
            <a:endParaRPr sz="3000"/>
          </a:p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066" y="2184400"/>
            <a:ext cx="2875632" cy="15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anchorCtr="0" anchor="ctr" bIns="52125" lIns="52125" spcFirstLastPara="1" rIns="5212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br>
              <a:rPr lang="en-US"/>
            </a:br>
            <a:r>
              <a:rPr lang="en-US"/>
              <a:t>(</a:t>
            </a:r>
            <a:r>
              <a:rPr lang="en-US"/>
              <a:t>Histogram of Errors</a:t>
            </a:r>
            <a:r>
              <a:rPr lang="en-US"/>
              <a:t>)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801683" y="2184400"/>
            <a:ext cx="3033600" cy="45387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Quantities of errors expressed in video frames</a:t>
            </a:r>
            <a:endParaRPr/>
          </a:p>
        </p:txBody>
      </p:sp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9542462" y="6891337"/>
            <a:ext cx="344400" cy="325500"/>
          </a:xfrm>
          <a:prstGeom prst="rect">
            <a:avLst/>
          </a:prstGeom>
        </p:spPr>
        <p:txBody>
          <a:bodyPr anchorCtr="0" anchor="t" bIns="52125" lIns="52125" spcFirstLastPara="1" rIns="52125" wrap="square" tIns="52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266" y="2184400"/>
            <a:ext cx="6051610" cy="45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