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6" r:id="rId4"/>
  </p:sldMasterIdLst>
  <p:notesMasterIdLst>
    <p:notesMasterId r:id="rId25"/>
  </p:notesMasterIdLst>
  <p:handoutMasterIdLst>
    <p:handoutMasterId r:id="rId26"/>
  </p:handoutMasterIdLst>
  <p:sldIdLst>
    <p:sldId id="446" r:id="rId5"/>
    <p:sldId id="458" r:id="rId6"/>
    <p:sldId id="468" r:id="rId7"/>
    <p:sldId id="448" r:id="rId8"/>
    <p:sldId id="447" r:id="rId9"/>
    <p:sldId id="451" r:id="rId10"/>
    <p:sldId id="456" r:id="rId11"/>
    <p:sldId id="457" r:id="rId12"/>
    <p:sldId id="450" r:id="rId13"/>
    <p:sldId id="459" r:id="rId14"/>
    <p:sldId id="462" r:id="rId15"/>
    <p:sldId id="454" r:id="rId16"/>
    <p:sldId id="455" r:id="rId17"/>
    <p:sldId id="465" r:id="rId18"/>
    <p:sldId id="463" r:id="rId19"/>
    <p:sldId id="460" r:id="rId20"/>
    <p:sldId id="466" r:id="rId21"/>
    <p:sldId id="461" r:id="rId22"/>
    <p:sldId id="464" r:id="rId23"/>
    <p:sldId id="469" r:id="rId24"/>
  </p:sldIdLst>
  <p:sldSz cx="9144000" cy="5143500" type="screen16x9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garet Pinson" initials="MP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1C1"/>
    <a:srgbClr val="DEE7F6"/>
    <a:srgbClr val="C9D8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8778" autoAdjust="0"/>
  </p:normalViewPr>
  <p:slideViewPr>
    <p:cSldViewPr snapToObjects="1">
      <p:cViewPr varScale="1">
        <p:scale>
          <a:sx n="157" d="100"/>
          <a:sy n="157" d="100"/>
        </p:scale>
        <p:origin x="110" y="3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416" cy="4639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5993" y="0"/>
            <a:ext cx="3027416" cy="4639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7CE57-3ED6-4FCE-822E-45698765FD50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170"/>
            <a:ext cx="3027416" cy="4639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5993" y="8818170"/>
            <a:ext cx="3027416" cy="4639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9466D-AB07-46BC-BD37-397A536D5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709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3B2160E1-3477-4C75-81B3-14B4E928E136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696913"/>
            <a:ext cx="6184900" cy="3479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3031" tIns="46516" rIns="93031" bIns="4651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44E0B2D8-D5E6-4B71-80D3-D9AC395FD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99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ctr" anchorCtr="0"/>
          <a:lstStyle>
            <a:lvl1pPr algn="ctr"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400"/>
            </a:lvl1pPr>
            <a:lvl2pPr marL="257209" indent="0" algn="ctr">
              <a:buNone/>
              <a:defRPr sz="1100"/>
            </a:lvl2pPr>
            <a:lvl3pPr marL="514419" indent="0" algn="ctr">
              <a:buNone/>
              <a:defRPr sz="1000"/>
            </a:lvl3pPr>
            <a:lvl4pPr marL="771628" indent="0" algn="ctr">
              <a:buNone/>
              <a:defRPr sz="900"/>
            </a:lvl4pPr>
            <a:lvl5pPr marL="1028837" indent="0" algn="ctr">
              <a:buNone/>
              <a:defRPr sz="900"/>
            </a:lvl5pPr>
            <a:lvl6pPr marL="1286046" indent="0" algn="ctr">
              <a:buNone/>
              <a:defRPr sz="900"/>
            </a:lvl6pPr>
            <a:lvl7pPr marL="1543256" indent="0" algn="ctr">
              <a:buNone/>
              <a:defRPr sz="900"/>
            </a:lvl7pPr>
            <a:lvl8pPr marL="1800465" indent="0" algn="ctr">
              <a:buNone/>
              <a:defRPr sz="900"/>
            </a:lvl8pPr>
            <a:lvl9pPr marL="2057674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" y="4017645"/>
            <a:ext cx="9144093" cy="11176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043" y="4514850"/>
            <a:ext cx="2743915" cy="428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619" y="4629150"/>
            <a:ext cx="3504762" cy="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56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80060"/>
            <a:ext cx="7886700" cy="720090"/>
          </a:xfrm>
        </p:spPr>
        <p:txBody>
          <a:bodyPr>
            <a:normAutofit/>
          </a:bodyPr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5046" marR="0" indent="-175046" algn="l" defTabSz="514419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004273"/>
              </a:buClr>
              <a:buSzPct val="90000"/>
              <a:buFont typeface="Calibri" panose="020F0502020204030204" pitchFamily="34" charset="0"/>
              <a:buChar char="●"/>
              <a:tabLst/>
              <a:defRPr sz="1800"/>
            </a:lvl1pPr>
            <a:lvl2pPr marL="297696" marR="0" indent="-122651" algn="l" defTabSz="514419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004273"/>
              </a:buClr>
              <a:buSzTx/>
              <a:buFont typeface="Wingdings" panose="05000000000000000000" pitchFamily="2" charset="2"/>
              <a:buChar char="§"/>
              <a:tabLst/>
              <a:defRPr sz="1700"/>
            </a:lvl2pPr>
            <a:lvl3pPr marL="388196" marR="0" indent="-90500" algn="l" defTabSz="514419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004273"/>
              </a:buClr>
              <a:buSzTx/>
              <a:buFont typeface="Arial" panose="020B0604020202020204" pitchFamily="34" charset="0"/>
              <a:buChar char="•"/>
              <a:tabLst/>
              <a:defRPr sz="1500"/>
            </a:lvl3pPr>
            <a:lvl4pPr marL="472742" marR="0" indent="-83355" algn="l" defTabSz="514419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004273"/>
              </a:buClr>
              <a:buSzTx/>
              <a:buFont typeface="Calibri" panose="020F0502020204030204" pitchFamily="34" charset="0"/>
              <a:buChar char="‐"/>
              <a:tabLst/>
              <a:defRPr sz="1500"/>
            </a:lvl4pPr>
            <a:lvl5pPr marL="601346" marR="0" indent="-89309" algn="l" defTabSz="514419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004273"/>
              </a:buClr>
              <a:buSzTx/>
              <a:buFont typeface="Arial" panose="020B0604020202020204" pitchFamily="34" charset="0"/>
              <a:buChar char="•"/>
              <a:tabLst/>
              <a:defRPr sz="1500"/>
            </a:lvl5pPr>
          </a:lstStyle>
          <a:p>
            <a:pPr marL="175046" marR="0" lvl="0" indent="-175046" algn="l" defTabSz="514419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004273"/>
              </a:buClr>
              <a:buSzTx/>
              <a:buFont typeface="Calibri" panose="020F0502020204030204" pitchFamily="34" charset="0"/>
              <a:buChar char="●"/>
              <a:tabLst/>
              <a:defRPr/>
            </a:pPr>
            <a:r>
              <a:rPr kumimoji="0" lang="en-US" sz="2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175046" marR="0" lvl="1" indent="-175046" algn="l" defTabSz="514419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004273"/>
              </a:buClr>
              <a:buSzTx/>
              <a:buFont typeface="Calibri" panose="020F0502020204030204" pitchFamily="34" charset="0"/>
              <a:buChar char="●"/>
              <a:tabLst/>
              <a:defRPr/>
            </a:pPr>
            <a:r>
              <a:rPr kumimoji="0" lang="en-US" sz="2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75046" marR="0" lvl="2" indent="-175046" algn="l" defTabSz="514419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004273"/>
              </a:buClr>
              <a:buSzTx/>
              <a:buFont typeface="Calibri" panose="020F0502020204030204" pitchFamily="34" charset="0"/>
              <a:buChar char="●"/>
              <a:tabLst/>
              <a:defRPr/>
            </a:pPr>
            <a:r>
              <a:rPr kumimoji="0" lang="en-US" sz="2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75046" marR="0" lvl="3" indent="-175046" algn="l" defTabSz="514419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004273"/>
              </a:buClr>
              <a:buSzTx/>
              <a:buFont typeface="Calibri" panose="020F0502020204030204" pitchFamily="34" charset="0"/>
              <a:buChar char="●"/>
              <a:tabLst/>
              <a:defRPr/>
            </a:pPr>
            <a:r>
              <a:rPr kumimoji="0" lang="en-US" sz="2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75046" marR="0" lvl="4" indent="-175046" algn="l" defTabSz="514419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004273"/>
              </a:buClr>
              <a:buSzTx/>
              <a:buFont typeface="Calibri" panose="020F0502020204030204" pitchFamily="34" charset="0"/>
              <a:buChar char="●"/>
              <a:tabLst/>
              <a:defRPr/>
            </a:pPr>
            <a:r>
              <a:rPr kumimoji="0" lang="en-US" sz="2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7EA5C9-4BDC-40B1-99A9-D89E7CD2AF25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1219-F1A6-45DB-AC14-EC23E690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14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80059"/>
            <a:ext cx="7886700" cy="6995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257301"/>
            <a:ext cx="3886200" cy="337542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57301"/>
            <a:ext cx="3886200" cy="337542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5B20D8-17F6-47E0-B286-1BC4CA324CC2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1219-F1A6-45DB-AC14-EC23E690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79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80059"/>
            <a:ext cx="7886700" cy="6995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00150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257209" indent="0">
              <a:buNone/>
              <a:defRPr sz="1100" b="1"/>
            </a:lvl2pPr>
            <a:lvl3pPr marL="514419" indent="0">
              <a:buNone/>
              <a:defRPr sz="1000" b="1"/>
            </a:lvl3pPr>
            <a:lvl4pPr marL="771628" indent="0">
              <a:buNone/>
              <a:defRPr sz="900" b="1"/>
            </a:lvl4pPr>
            <a:lvl5pPr marL="1028837" indent="0">
              <a:buNone/>
              <a:defRPr sz="900" b="1"/>
            </a:lvl5pPr>
            <a:lvl6pPr marL="1286046" indent="0">
              <a:buNone/>
              <a:defRPr sz="900" b="1"/>
            </a:lvl6pPr>
            <a:lvl7pPr marL="1543256" indent="0">
              <a:buNone/>
              <a:defRPr sz="900" b="1"/>
            </a:lvl7pPr>
            <a:lvl8pPr marL="1800465" indent="0">
              <a:buNone/>
              <a:defRPr sz="900" b="1"/>
            </a:lvl8pPr>
            <a:lvl9pPr marL="2057674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00150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257209" indent="0">
              <a:buNone/>
              <a:defRPr sz="1100" b="1"/>
            </a:lvl2pPr>
            <a:lvl3pPr marL="514419" indent="0">
              <a:buNone/>
              <a:defRPr sz="1000" b="1"/>
            </a:lvl3pPr>
            <a:lvl4pPr marL="771628" indent="0">
              <a:buNone/>
              <a:defRPr sz="900" b="1"/>
            </a:lvl4pPr>
            <a:lvl5pPr marL="1028837" indent="0">
              <a:buNone/>
              <a:defRPr sz="900" b="1"/>
            </a:lvl5pPr>
            <a:lvl6pPr marL="1286046" indent="0">
              <a:buNone/>
              <a:defRPr sz="900" b="1"/>
            </a:lvl6pPr>
            <a:lvl7pPr marL="1543256" indent="0">
              <a:buNone/>
              <a:defRPr sz="900" b="1"/>
            </a:lvl7pPr>
            <a:lvl8pPr marL="1800465" indent="0">
              <a:buNone/>
              <a:defRPr sz="900" b="1"/>
            </a:lvl8pPr>
            <a:lvl9pPr marL="2057674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C15DC3-64BF-4420-8EAA-514A808CC628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1219-F1A6-45DB-AC14-EC23E690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1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ctr" anchorCtr="0"/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2572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1441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77162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8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604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25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46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67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" y="4017645"/>
            <a:ext cx="9144093" cy="11176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043" y="4514850"/>
            <a:ext cx="2743915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4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29768"/>
            <a:ext cx="7886700" cy="58221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5BD335-CD2E-487B-A733-E0C6DE9FEDD4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1219-F1A6-45DB-AC14-EC23E690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05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D19F12-47A3-4B18-A1F4-C56F0908BEDB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1219-F1A6-45DB-AC14-EC23E690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16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42950"/>
            <a:ext cx="2949178" cy="8001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209" indent="0">
              <a:buNone/>
              <a:defRPr sz="800"/>
            </a:lvl2pPr>
            <a:lvl3pPr marL="514419" indent="0">
              <a:buNone/>
              <a:defRPr sz="700"/>
            </a:lvl3pPr>
            <a:lvl4pPr marL="771628" indent="0">
              <a:buNone/>
              <a:defRPr sz="600"/>
            </a:lvl4pPr>
            <a:lvl5pPr marL="1028837" indent="0">
              <a:buNone/>
              <a:defRPr sz="600"/>
            </a:lvl5pPr>
            <a:lvl6pPr marL="1286046" indent="0">
              <a:buNone/>
              <a:defRPr sz="600"/>
            </a:lvl6pPr>
            <a:lvl7pPr marL="1543256" indent="0">
              <a:buNone/>
              <a:defRPr sz="600"/>
            </a:lvl7pPr>
            <a:lvl8pPr marL="1800465" indent="0">
              <a:buNone/>
              <a:defRPr sz="600"/>
            </a:lvl8pPr>
            <a:lvl9pPr marL="205767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3A9F73-EDB8-4F91-8044-E56333CE33FC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1219-F1A6-45DB-AC14-EC23E6903E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454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42950"/>
            <a:ext cx="2949178" cy="8001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209" indent="0">
              <a:buNone/>
              <a:defRPr sz="1600"/>
            </a:lvl2pPr>
            <a:lvl3pPr marL="514419" indent="0">
              <a:buNone/>
              <a:defRPr sz="1400"/>
            </a:lvl3pPr>
            <a:lvl4pPr marL="771628" indent="0">
              <a:buNone/>
              <a:defRPr sz="1100"/>
            </a:lvl4pPr>
            <a:lvl5pPr marL="1028837" indent="0">
              <a:buNone/>
              <a:defRPr sz="1100"/>
            </a:lvl5pPr>
            <a:lvl6pPr marL="1286046" indent="0">
              <a:buNone/>
              <a:defRPr sz="1100"/>
            </a:lvl6pPr>
            <a:lvl7pPr marL="1543256" indent="0">
              <a:buNone/>
              <a:defRPr sz="1100"/>
            </a:lvl7pPr>
            <a:lvl8pPr marL="1800465" indent="0">
              <a:buNone/>
              <a:defRPr sz="1100"/>
            </a:lvl8pPr>
            <a:lvl9pPr marL="2057674" indent="0">
              <a:buNone/>
              <a:defRPr sz="11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209" indent="0">
              <a:buNone/>
              <a:defRPr sz="800"/>
            </a:lvl2pPr>
            <a:lvl3pPr marL="514419" indent="0">
              <a:buNone/>
              <a:defRPr sz="700"/>
            </a:lvl3pPr>
            <a:lvl4pPr marL="771628" indent="0">
              <a:buNone/>
              <a:defRPr sz="600"/>
            </a:lvl4pPr>
            <a:lvl5pPr marL="1028837" indent="0">
              <a:buNone/>
              <a:defRPr sz="600"/>
            </a:lvl5pPr>
            <a:lvl6pPr marL="1286046" indent="0">
              <a:buNone/>
              <a:defRPr sz="600"/>
            </a:lvl6pPr>
            <a:lvl7pPr marL="1543256" indent="0">
              <a:buNone/>
              <a:defRPr sz="600"/>
            </a:lvl7pPr>
            <a:lvl8pPr marL="1800465" indent="0">
              <a:buNone/>
              <a:defRPr sz="600"/>
            </a:lvl8pPr>
            <a:lvl9pPr marL="205767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B42F38-87A1-432D-A096-261F84006CE5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1219-F1A6-45DB-AC14-EC23E6903E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307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4857750"/>
            <a:ext cx="9144000" cy="285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33881"/>
            <a:ext cx="7886700" cy="610820"/>
          </a:xfrm>
          <a:prstGeom prst="rect">
            <a:avLst/>
          </a:prstGeom>
        </p:spPr>
        <p:txBody>
          <a:bodyPr vert="horz" lIns="68589" tIns="34295" rIns="68589" bIns="34295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21596"/>
            <a:ext cx="7886700" cy="3588023"/>
          </a:xfrm>
          <a:prstGeom prst="rect">
            <a:avLst/>
          </a:prstGeom>
        </p:spPr>
        <p:txBody>
          <a:bodyPr vert="horz" lIns="68589" tIns="34295" rIns="68589" bIns="3429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869657"/>
            <a:ext cx="2057400" cy="273844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91E04-F52E-4F28-8276-C7DE191909BD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869657"/>
            <a:ext cx="3086100" cy="273844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www.its.bldrdoc.gov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869657"/>
            <a:ext cx="2057400" cy="273844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D1219-F1A6-45DB-AC14-EC23E6903E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9"/>
          <p:cNvSpPr/>
          <p:nvPr/>
        </p:nvSpPr>
        <p:spPr>
          <a:xfrm>
            <a:off x="0" y="-14287"/>
            <a:ext cx="9160673" cy="668074"/>
          </a:xfrm>
          <a:custGeom>
            <a:avLst/>
            <a:gdLst>
              <a:gd name="connsiteX0" fmla="*/ 0 w 9144000"/>
              <a:gd name="connsiteY0" fmla="*/ 0 h 533400"/>
              <a:gd name="connsiteX1" fmla="*/ 9144000 w 9144000"/>
              <a:gd name="connsiteY1" fmla="*/ 0 h 533400"/>
              <a:gd name="connsiteX2" fmla="*/ 9144000 w 9144000"/>
              <a:gd name="connsiteY2" fmla="*/ 533400 h 533400"/>
              <a:gd name="connsiteX3" fmla="*/ 0 w 9144000"/>
              <a:gd name="connsiteY3" fmla="*/ 533400 h 533400"/>
              <a:gd name="connsiteX4" fmla="*/ 0 w 9144000"/>
              <a:gd name="connsiteY4" fmla="*/ 0 h 533400"/>
              <a:gd name="connsiteX0" fmla="*/ 0 w 9144000"/>
              <a:gd name="connsiteY0" fmla="*/ 0 h 533400"/>
              <a:gd name="connsiteX1" fmla="*/ 9144000 w 9144000"/>
              <a:gd name="connsiteY1" fmla="*/ 0 h 533400"/>
              <a:gd name="connsiteX2" fmla="*/ 9144000 w 9144000"/>
              <a:gd name="connsiteY2" fmla="*/ 533400 h 533400"/>
              <a:gd name="connsiteX3" fmla="*/ 2035277 w 9144000"/>
              <a:gd name="connsiteY3" fmla="*/ 530942 h 533400"/>
              <a:gd name="connsiteX4" fmla="*/ 0 w 9144000"/>
              <a:gd name="connsiteY4" fmla="*/ 533400 h 533400"/>
              <a:gd name="connsiteX5" fmla="*/ 0 w 9144000"/>
              <a:gd name="connsiteY5" fmla="*/ 0 h 533400"/>
              <a:gd name="connsiteX0" fmla="*/ 0 w 9144000"/>
              <a:gd name="connsiteY0" fmla="*/ 0 h 869664"/>
              <a:gd name="connsiteX1" fmla="*/ 9144000 w 9144000"/>
              <a:gd name="connsiteY1" fmla="*/ 0 h 869664"/>
              <a:gd name="connsiteX2" fmla="*/ 9144000 w 9144000"/>
              <a:gd name="connsiteY2" fmla="*/ 533400 h 869664"/>
              <a:gd name="connsiteX3" fmla="*/ 2035277 w 9144000"/>
              <a:gd name="connsiteY3" fmla="*/ 530942 h 869664"/>
              <a:gd name="connsiteX4" fmla="*/ 0 w 9144000"/>
              <a:gd name="connsiteY4" fmla="*/ 869664 h 869664"/>
              <a:gd name="connsiteX5" fmla="*/ 0 w 9144000"/>
              <a:gd name="connsiteY5" fmla="*/ 0 h 869664"/>
              <a:gd name="connsiteX0" fmla="*/ 0 w 9144000"/>
              <a:gd name="connsiteY0" fmla="*/ 0 h 883232"/>
              <a:gd name="connsiteX1" fmla="*/ 9144000 w 9144000"/>
              <a:gd name="connsiteY1" fmla="*/ 0 h 883232"/>
              <a:gd name="connsiteX2" fmla="*/ 9144000 w 9144000"/>
              <a:gd name="connsiteY2" fmla="*/ 533400 h 883232"/>
              <a:gd name="connsiteX3" fmla="*/ 2035277 w 9144000"/>
              <a:gd name="connsiteY3" fmla="*/ 530942 h 883232"/>
              <a:gd name="connsiteX4" fmla="*/ 0 w 9144000"/>
              <a:gd name="connsiteY4" fmla="*/ 869664 h 883232"/>
              <a:gd name="connsiteX5" fmla="*/ 0 w 9144000"/>
              <a:gd name="connsiteY5" fmla="*/ 0 h 883232"/>
              <a:gd name="connsiteX0" fmla="*/ 0 w 9144000"/>
              <a:gd name="connsiteY0" fmla="*/ 0 h 888857"/>
              <a:gd name="connsiteX1" fmla="*/ 9144000 w 9144000"/>
              <a:gd name="connsiteY1" fmla="*/ 0 h 888857"/>
              <a:gd name="connsiteX2" fmla="*/ 9144000 w 9144000"/>
              <a:gd name="connsiteY2" fmla="*/ 533400 h 888857"/>
              <a:gd name="connsiteX3" fmla="*/ 2035277 w 9144000"/>
              <a:gd name="connsiteY3" fmla="*/ 530942 h 888857"/>
              <a:gd name="connsiteX4" fmla="*/ 0 w 9144000"/>
              <a:gd name="connsiteY4" fmla="*/ 869664 h 888857"/>
              <a:gd name="connsiteX5" fmla="*/ 0 w 9144000"/>
              <a:gd name="connsiteY5" fmla="*/ 0 h 888857"/>
              <a:gd name="connsiteX0" fmla="*/ 0 w 9144000"/>
              <a:gd name="connsiteY0" fmla="*/ 0 h 898850"/>
              <a:gd name="connsiteX1" fmla="*/ 9144000 w 9144000"/>
              <a:gd name="connsiteY1" fmla="*/ 0 h 898850"/>
              <a:gd name="connsiteX2" fmla="*/ 9144000 w 9144000"/>
              <a:gd name="connsiteY2" fmla="*/ 533400 h 898850"/>
              <a:gd name="connsiteX3" fmla="*/ 1681316 w 9144000"/>
              <a:gd name="connsiteY3" fmla="*/ 643030 h 898850"/>
              <a:gd name="connsiteX4" fmla="*/ 0 w 9144000"/>
              <a:gd name="connsiteY4" fmla="*/ 869664 h 898850"/>
              <a:gd name="connsiteX5" fmla="*/ 0 w 9144000"/>
              <a:gd name="connsiteY5" fmla="*/ 0 h 898850"/>
              <a:gd name="connsiteX0" fmla="*/ 0 w 9144000"/>
              <a:gd name="connsiteY0" fmla="*/ 0 h 898850"/>
              <a:gd name="connsiteX1" fmla="*/ 9144000 w 9144000"/>
              <a:gd name="connsiteY1" fmla="*/ 0 h 898850"/>
              <a:gd name="connsiteX2" fmla="*/ 9144000 w 9144000"/>
              <a:gd name="connsiteY2" fmla="*/ 533400 h 898850"/>
              <a:gd name="connsiteX3" fmla="*/ 1681316 w 9144000"/>
              <a:gd name="connsiteY3" fmla="*/ 643030 h 898850"/>
              <a:gd name="connsiteX4" fmla="*/ 0 w 9144000"/>
              <a:gd name="connsiteY4" fmla="*/ 869664 h 898850"/>
              <a:gd name="connsiteX5" fmla="*/ 0 w 9144000"/>
              <a:gd name="connsiteY5" fmla="*/ 0 h 898850"/>
              <a:gd name="connsiteX0" fmla="*/ 0 w 9144000"/>
              <a:gd name="connsiteY0" fmla="*/ 0 h 887914"/>
              <a:gd name="connsiteX1" fmla="*/ 9144000 w 9144000"/>
              <a:gd name="connsiteY1" fmla="*/ 0 h 887914"/>
              <a:gd name="connsiteX2" fmla="*/ 9144000 w 9144000"/>
              <a:gd name="connsiteY2" fmla="*/ 533400 h 887914"/>
              <a:gd name="connsiteX3" fmla="*/ 1681316 w 9144000"/>
              <a:gd name="connsiteY3" fmla="*/ 643030 h 887914"/>
              <a:gd name="connsiteX4" fmla="*/ 0 w 9144000"/>
              <a:gd name="connsiteY4" fmla="*/ 869664 h 887914"/>
              <a:gd name="connsiteX5" fmla="*/ 0 w 9144000"/>
              <a:gd name="connsiteY5" fmla="*/ 0 h 887914"/>
              <a:gd name="connsiteX0" fmla="*/ 0 w 9144000"/>
              <a:gd name="connsiteY0" fmla="*/ 0 h 887914"/>
              <a:gd name="connsiteX1" fmla="*/ 9144000 w 9144000"/>
              <a:gd name="connsiteY1" fmla="*/ 0 h 887914"/>
              <a:gd name="connsiteX2" fmla="*/ 9144000 w 9144000"/>
              <a:gd name="connsiteY2" fmla="*/ 533400 h 887914"/>
              <a:gd name="connsiteX3" fmla="*/ 1681316 w 9144000"/>
              <a:gd name="connsiteY3" fmla="*/ 643030 h 887914"/>
              <a:gd name="connsiteX4" fmla="*/ 0 w 9144000"/>
              <a:gd name="connsiteY4" fmla="*/ 869664 h 887914"/>
              <a:gd name="connsiteX5" fmla="*/ 0 w 9144000"/>
              <a:gd name="connsiteY5" fmla="*/ 0 h 887914"/>
              <a:gd name="connsiteX0" fmla="*/ 0 w 9144000"/>
              <a:gd name="connsiteY0" fmla="*/ 0 h 887914"/>
              <a:gd name="connsiteX1" fmla="*/ 9144000 w 9144000"/>
              <a:gd name="connsiteY1" fmla="*/ 0 h 887914"/>
              <a:gd name="connsiteX2" fmla="*/ 9144000 w 9144000"/>
              <a:gd name="connsiteY2" fmla="*/ 533400 h 887914"/>
              <a:gd name="connsiteX3" fmla="*/ 1681316 w 9144000"/>
              <a:gd name="connsiteY3" fmla="*/ 643030 h 887914"/>
              <a:gd name="connsiteX4" fmla="*/ 0 w 9144000"/>
              <a:gd name="connsiteY4" fmla="*/ 869664 h 887914"/>
              <a:gd name="connsiteX5" fmla="*/ 0 w 9144000"/>
              <a:gd name="connsiteY5" fmla="*/ 0 h 887914"/>
              <a:gd name="connsiteX0" fmla="*/ 0 w 9144000"/>
              <a:gd name="connsiteY0" fmla="*/ 0 h 887914"/>
              <a:gd name="connsiteX1" fmla="*/ 9144000 w 9144000"/>
              <a:gd name="connsiteY1" fmla="*/ 0 h 887914"/>
              <a:gd name="connsiteX2" fmla="*/ 9144000 w 9144000"/>
              <a:gd name="connsiteY2" fmla="*/ 533400 h 887914"/>
              <a:gd name="connsiteX3" fmla="*/ 1681316 w 9144000"/>
              <a:gd name="connsiteY3" fmla="*/ 643030 h 887914"/>
              <a:gd name="connsiteX4" fmla="*/ 0 w 9144000"/>
              <a:gd name="connsiteY4" fmla="*/ 869664 h 887914"/>
              <a:gd name="connsiteX5" fmla="*/ 0 w 9144000"/>
              <a:gd name="connsiteY5" fmla="*/ 0 h 887914"/>
              <a:gd name="connsiteX0" fmla="*/ 0 w 9144000"/>
              <a:gd name="connsiteY0" fmla="*/ 0 h 887914"/>
              <a:gd name="connsiteX1" fmla="*/ 9144000 w 9144000"/>
              <a:gd name="connsiteY1" fmla="*/ 0 h 887914"/>
              <a:gd name="connsiteX2" fmla="*/ 9144000 w 9144000"/>
              <a:gd name="connsiteY2" fmla="*/ 533400 h 887914"/>
              <a:gd name="connsiteX3" fmla="*/ 1681316 w 9144000"/>
              <a:gd name="connsiteY3" fmla="*/ 643030 h 887914"/>
              <a:gd name="connsiteX4" fmla="*/ 0 w 9144000"/>
              <a:gd name="connsiteY4" fmla="*/ 869664 h 887914"/>
              <a:gd name="connsiteX5" fmla="*/ 0 w 9144000"/>
              <a:gd name="connsiteY5" fmla="*/ 0 h 887914"/>
              <a:gd name="connsiteX0" fmla="*/ 0 w 9144000"/>
              <a:gd name="connsiteY0" fmla="*/ 0 h 887914"/>
              <a:gd name="connsiteX1" fmla="*/ 9144000 w 9144000"/>
              <a:gd name="connsiteY1" fmla="*/ 0 h 887914"/>
              <a:gd name="connsiteX2" fmla="*/ 9144000 w 9144000"/>
              <a:gd name="connsiteY2" fmla="*/ 533400 h 887914"/>
              <a:gd name="connsiteX3" fmla="*/ 1681316 w 9144000"/>
              <a:gd name="connsiteY3" fmla="*/ 643030 h 887914"/>
              <a:gd name="connsiteX4" fmla="*/ 0 w 9144000"/>
              <a:gd name="connsiteY4" fmla="*/ 869664 h 887914"/>
              <a:gd name="connsiteX5" fmla="*/ 0 w 9144000"/>
              <a:gd name="connsiteY5" fmla="*/ 0 h 887914"/>
              <a:gd name="connsiteX0" fmla="*/ 0 w 9144000"/>
              <a:gd name="connsiteY0" fmla="*/ 0 h 887914"/>
              <a:gd name="connsiteX1" fmla="*/ 9144000 w 9144000"/>
              <a:gd name="connsiteY1" fmla="*/ 0 h 887914"/>
              <a:gd name="connsiteX2" fmla="*/ 9144000 w 9144000"/>
              <a:gd name="connsiteY2" fmla="*/ 533400 h 887914"/>
              <a:gd name="connsiteX3" fmla="*/ 1681316 w 9144000"/>
              <a:gd name="connsiteY3" fmla="*/ 643030 h 887914"/>
              <a:gd name="connsiteX4" fmla="*/ 0 w 9144000"/>
              <a:gd name="connsiteY4" fmla="*/ 869664 h 887914"/>
              <a:gd name="connsiteX5" fmla="*/ 0 w 9144000"/>
              <a:gd name="connsiteY5" fmla="*/ 0 h 887914"/>
              <a:gd name="connsiteX0" fmla="*/ 0 w 9144000"/>
              <a:gd name="connsiteY0" fmla="*/ 0 h 892995"/>
              <a:gd name="connsiteX1" fmla="*/ 9144000 w 9144000"/>
              <a:gd name="connsiteY1" fmla="*/ 0 h 892995"/>
              <a:gd name="connsiteX2" fmla="*/ 9144000 w 9144000"/>
              <a:gd name="connsiteY2" fmla="*/ 533400 h 892995"/>
              <a:gd name="connsiteX3" fmla="*/ 1681316 w 9144000"/>
              <a:gd name="connsiteY3" fmla="*/ 643030 h 892995"/>
              <a:gd name="connsiteX4" fmla="*/ 0 w 9144000"/>
              <a:gd name="connsiteY4" fmla="*/ 869664 h 892995"/>
              <a:gd name="connsiteX5" fmla="*/ 0 w 9144000"/>
              <a:gd name="connsiteY5" fmla="*/ 0 h 892995"/>
              <a:gd name="connsiteX0" fmla="*/ 0 w 9144000"/>
              <a:gd name="connsiteY0" fmla="*/ 0 h 871517"/>
              <a:gd name="connsiteX1" fmla="*/ 9144000 w 9144000"/>
              <a:gd name="connsiteY1" fmla="*/ 0 h 871517"/>
              <a:gd name="connsiteX2" fmla="*/ 9144000 w 9144000"/>
              <a:gd name="connsiteY2" fmla="*/ 533400 h 871517"/>
              <a:gd name="connsiteX3" fmla="*/ 1681316 w 9144000"/>
              <a:gd name="connsiteY3" fmla="*/ 643030 h 871517"/>
              <a:gd name="connsiteX4" fmla="*/ 0 w 9144000"/>
              <a:gd name="connsiteY4" fmla="*/ 869664 h 871517"/>
              <a:gd name="connsiteX5" fmla="*/ 0 w 9144000"/>
              <a:gd name="connsiteY5" fmla="*/ 0 h 871517"/>
              <a:gd name="connsiteX0" fmla="*/ 0 w 9144000"/>
              <a:gd name="connsiteY0" fmla="*/ 0 h 872749"/>
              <a:gd name="connsiteX1" fmla="*/ 9144000 w 9144000"/>
              <a:gd name="connsiteY1" fmla="*/ 0 h 872749"/>
              <a:gd name="connsiteX2" fmla="*/ 9144000 w 9144000"/>
              <a:gd name="connsiteY2" fmla="*/ 533400 h 872749"/>
              <a:gd name="connsiteX3" fmla="*/ 1687215 w 9144000"/>
              <a:gd name="connsiteY3" fmla="*/ 696124 h 872749"/>
              <a:gd name="connsiteX4" fmla="*/ 0 w 9144000"/>
              <a:gd name="connsiteY4" fmla="*/ 869664 h 872749"/>
              <a:gd name="connsiteX5" fmla="*/ 0 w 9144000"/>
              <a:gd name="connsiteY5" fmla="*/ 0 h 872749"/>
              <a:gd name="connsiteX0" fmla="*/ 0 w 9144000"/>
              <a:gd name="connsiteY0" fmla="*/ 0 h 871184"/>
              <a:gd name="connsiteX1" fmla="*/ 9144000 w 9144000"/>
              <a:gd name="connsiteY1" fmla="*/ 0 h 871184"/>
              <a:gd name="connsiteX2" fmla="*/ 9144000 w 9144000"/>
              <a:gd name="connsiteY2" fmla="*/ 533400 h 871184"/>
              <a:gd name="connsiteX3" fmla="*/ 5203231 w 9144000"/>
              <a:gd name="connsiteY3" fmla="*/ 572236 h 871184"/>
              <a:gd name="connsiteX4" fmla="*/ 1687215 w 9144000"/>
              <a:gd name="connsiteY4" fmla="*/ 696124 h 871184"/>
              <a:gd name="connsiteX5" fmla="*/ 0 w 9144000"/>
              <a:gd name="connsiteY5" fmla="*/ 869664 h 871184"/>
              <a:gd name="connsiteX6" fmla="*/ 0 w 9144000"/>
              <a:gd name="connsiteY6" fmla="*/ 0 h 871184"/>
              <a:gd name="connsiteX0" fmla="*/ 0 w 9144000"/>
              <a:gd name="connsiteY0" fmla="*/ 0 h 871252"/>
              <a:gd name="connsiteX1" fmla="*/ 9144000 w 9144000"/>
              <a:gd name="connsiteY1" fmla="*/ 0 h 871252"/>
              <a:gd name="connsiteX2" fmla="*/ 9144000 w 9144000"/>
              <a:gd name="connsiteY2" fmla="*/ 533400 h 871252"/>
              <a:gd name="connsiteX3" fmla="*/ 5209130 w 9144000"/>
              <a:gd name="connsiteY3" fmla="*/ 530941 h 871252"/>
              <a:gd name="connsiteX4" fmla="*/ 1687215 w 9144000"/>
              <a:gd name="connsiteY4" fmla="*/ 696124 h 871252"/>
              <a:gd name="connsiteX5" fmla="*/ 0 w 9144000"/>
              <a:gd name="connsiteY5" fmla="*/ 869664 h 871252"/>
              <a:gd name="connsiteX6" fmla="*/ 0 w 9144000"/>
              <a:gd name="connsiteY6" fmla="*/ 0 h 871252"/>
              <a:gd name="connsiteX0" fmla="*/ 0 w 9144000"/>
              <a:gd name="connsiteY0" fmla="*/ 0 h 871252"/>
              <a:gd name="connsiteX1" fmla="*/ 9144000 w 9144000"/>
              <a:gd name="connsiteY1" fmla="*/ 0 h 871252"/>
              <a:gd name="connsiteX2" fmla="*/ 9144000 w 9144000"/>
              <a:gd name="connsiteY2" fmla="*/ 533400 h 871252"/>
              <a:gd name="connsiteX3" fmla="*/ 5209130 w 9144000"/>
              <a:gd name="connsiteY3" fmla="*/ 530941 h 871252"/>
              <a:gd name="connsiteX4" fmla="*/ 1687215 w 9144000"/>
              <a:gd name="connsiteY4" fmla="*/ 696124 h 871252"/>
              <a:gd name="connsiteX5" fmla="*/ 0 w 9144000"/>
              <a:gd name="connsiteY5" fmla="*/ 869664 h 871252"/>
              <a:gd name="connsiteX6" fmla="*/ 0 w 9144000"/>
              <a:gd name="connsiteY6" fmla="*/ 0 h 871252"/>
              <a:gd name="connsiteX0" fmla="*/ 0 w 9144000"/>
              <a:gd name="connsiteY0" fmla="*/ 0 h 871252"/>
              <a:gd name="connsiteX1" fmla="*/ 9144000 w 9144000"/>
              <a:gd name="connsiteY1" fmla="*/ 0 h 871252"/>
              <a:gd name="connsiteX2" fmla="*/ 9144000 w 9144000"/>
              <a:gd name="connsiteY2" fmla="*/ 533400 h 871252"/>
              <a:gd name="connsiteX3" fmla="*/ 5209130 w 9144000"/>
              <a:gd name="connsiteY3" fmla="*/ 530941 h 871252"/>
              <a:gd name="connsiteX4" fmla="*/ 1687215 w 9144000"/>
              <a:gd name="connsiteY4" fmla="*/ 696124 h 871252"/>
              <a:gd name="connsiteX5" fmla="*/ 0 w 9144000"/>
              <a:gd name="connsiteY5" fmla="*/ 869664 h 871252"/>
              <a:gd name="connsiteX6" fmla="*/ 0 w 9144000"/>
              <a:gd name="connsiteY6" fmla="*/ 0 h 871252"/>
              <a:gd name="connsiteX0" fmla="*/ 0 w 9144000"/>
              <a:gd name="connsiteY0" fmla="*/ 0 h 871252"/>
              <a:gd name="connsiteX1" fmla="*/ 9144000 w 9144000"/>
              <a:gd name="connsiteY1" fmla="*/ 0 h 871252"/>
              <a:gd name="connsiteX2" fmla="*/ 9144000 w 9144000"/>
              <a:gd name="connsiteY2" fmla="*/ 533400 h 871252"/>
              <a:gd name="connsiteX3" fmla="*/ 5209130 w 9144000"/>
              <a:gd name="connsiteY3" fmla="*/ 530941 h 871252"/>
              <a:gd name="connsiteX4" fmla="*/ 1687215 w 9144000"/>
              <a:gd name="connsiteY4" fmla="*/ 696124 h 871252"/>
              <a:gd name="connsiteX5" fmla="*/ 0 w 9144000"/>
              <a:gd name="connsiteY5" fmla="*/ 869664 h 871252"/>
              <a:gd name="connsiteX6" fmla="*/ 0 w 9144000"/>
              <a:gd name="connsiteY6" fmla="*/ 0 h 871252"/>
              <a:gd name="connsiteX0" fmla="*/ 0 w 9144000"/>
              <a:gd name="connsiteY0" fmla="*/ 0 h 871715"/>
              <a:gd name="connsiteX1" fmla="*/ 9144000 w 9144000"/>
              <a:gd name="connsiteY1" fmla="*/ 0 h 871715"/>
              <a:gd name="connsiteX2" fmla="*/ 9144000 w 9144000"/>
              <a:gd name="connsiteY2" fmla="*/ 533400 h 871715"/>
              <a:gd name="connsiteX3" fmla="*/ 5209130 w 9144000"/>
              <a:gd name="connsiteY3" fmla="*/ 530941 h 871715"/>
              <a:gd name="connsiteX4" fmla="*/ 1687215 w 9144000"/>
              <a:gd name="connsiteY4" fmla="*/ 696124 h 871715"/>
              <a:gd name="connsiteX5" fmla="*/ 0 w 9144000"/>
              <a:gd name="connsiteY5" fmla="*/ 869664 h 871715"/>
              <a:gd name="connsiteX6" fmla="*/ 0 w 9144000"/>
              <a:gd name="connsiteY6" fmla="*/ 0 h 871715"/>
              <a:gd name="connsiteX0" fmla="*/ 0 w 12211050"/>
              <a:gd name="connsiteY0" fmla="*/ 19050 h 890765"/>
              <a:gd name="connsiteX1" fmla="*/ 12211050 w 12211050"/>
              <a:gd name="connsiteY1" fmla="*/ 0 h 890765"/>
              <a:gd name="connsiteX2" fmla="*/ 9144000 w 12211050"/>
              <a:gd name="connsiteY2" fmla="*/ 552450 h 890765"/>
              <a:gd name="connsiteX3" fmla="*/ 5209130 w 12211050"/>
              <a:gd name="connsiteY3" fmla="*/ 549991 h 890765"/>
              <a:gd name="connsiteX4" fmla="*/ 1687215 w 12211050"/>
              <a:gd name="connsiteY4" fmla="*/ 715174 h 890765"/>
              <a:gd name="connsiteX5" fmla="*/ 0 w 12211050"/>
              <a:gd name="connsiteY5" fmla="*/ 888714 h 890765"/>
              <a:gd name="connsiteX6" fmla="*/ 0 w 12211050"/>
              <a:gd name="connsiteY6" fmla="*/ 19050 h 890765"/>
              <a:gd name="connsiteX0" fmla="*/ 0 w 12211050"/>
              <a:gd name="connsiteY0" fmla="*/ 19050 h 890765"/>
              <a:gd name="connsiteX1" fmla="*/ 12211050 w 12211050"/>
              <a:gd name="connsiteY1" fmla="*/ 0 h 890765"/>
              <a:gd name="connsiteX2" fmla="*/ 12201525 w 12211050"/>
              <a:gd name="connsiteY2" fmla="*/ 561975 h 890765"/>
              <a:gd name="connsiteX3" fmla="*/ 5209130 w 12211050"/>
              <a:gd name="connsiteY3" fmla="*/ 549991 h 890765"/>
              <a:gd name="connsiteX4" fmla="*/ 1687215 w 12211050"/>
              <a:gd name="connsiteY4" fmla="*/ 715174 h 890765"/>
              <a:gd name="connsiteX5" fmla="*/ 0 w 12211050"/>
              <a:gd name="connsiteY5" fmla="*/ 888714 h 890765"/>
              <a:gd name="connsiteX6" fmla="*/ 0 w 12211050"/>
              <a:gd name="connsiteY6" fmla="*/ 19050 h 89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0" h="890765">
                <a:moveTo>
                  <a:pt x="0" y="19050"/>
                </a:moveTo>
                <a:lnTo>
                  <a:pt x="12211050" y="0"/>
                </a:lnTo>
                <a:lnTo>
                  <a:pt x="12201525" y="561975"/>
                </a:lnTo>
                <a:lnTo>
                  <a:pt x="5209130" y="549991"/>
                </a:lnTo>
                <a:cubicBezTo>
                  <a:pt x="3966333" y="577112"/>
                  <a:pt x="2546736" y="624051"/>
                  <a:pt x="1687215" y="715174"/>
                </a:cubicBezTo>
                <a:cubicBezTo>
                  <a:pt x="827694" y="806297"/>
                  <a:pt x="351011" y="906412"/>
                  <a:pt x="0" y="888714"/>
                </a:cubicBezTo>
                <a:lnTo>
                  <a:pt x="0" y="1905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223323" y="64294"/>
            <a:ext cx="2697354" cy="253916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+mn-lt"/>
              </a:rPr>
              <a:t>Institute for Telecommunication Sciences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814" y="57151"/>
            <a:ext cx="411587" cy="40914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98" y="81462"/>
            <a:ext cx="473976" cy="48006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0244" y="71961"/>
            <a:ext cx="1515855" cy="23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21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514419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5046" indent="-175046" algn="l" defTabSz="514419" rtl="0" eaLnBrk="1" latinLnBrk="0" hangingPunct="1">
        <a:lnSpc>
          <a:spcPct val="90000"/>
        </a:lnSpc>
        <a:spcBef>
          <a:spcPts val="563"/>
        </a:spcBef>
        <a:buClr>
          <a:schemeClr val="tx2"/>
        </a:buClr>
        <a:buFont typeface="Calibri" panose="020F0502020204030204" pitchFamily="34" charset="0"/>
        <a:buChar char="●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97696" indent="-122651" algn="l" defTabSz="514419" rtl="0" eaLnBrk="1" latinLnBrk="0" hangingPunct="1">
        <a:lnSpc>
          <a:spcPct val="90000"/>
        </a:lnSpc>
        <a:spcBef>
          <a:spcPts val="281"/>
        </a:spcBef>
        <a:buClr>
          <a:schemeClr val="tx2"/>
        </a:buClr>
        <a:buFont typeface="Wingdings" panose="05000000000000000000" pitchFamily="2" charset="2"/>
        <a:buChar char="§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388196" indent="-90500" algn="l" defTabSz="514419" rtl="0" eaLnBrk="1" latinLnBrk="0" hangingPunct="1">
        <a:lnSpc>
          <a:spcPct val="90000"/>
        </a:lnSpc>
        <a:spcBef>
          <a:spcPts val="281"/>
        </a:spcBef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472742" indent="-83355" algn="l" defTabSz="514419" rtl="0" eaLnBrk="1" latinLnBrk="0" hangingPunct="1">
        <a:lnSpc>
          <a:spcPct val="90000"/>
        </a:lnSpc>
        <a:spcBef>
          <a:spcPts val="281"/>
        </a:spcBef>
        <a:buClr>
          <a:schemeClr val="tx2"/>
        </a:buClr>
        <a:buFont typeface="Calibri" panose="020F0502020204030204" pitchFamily="34" charset="0"/>
        <a:buChar char="‐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01346" indent="-89309" algn="l" defTabSz="514419" rtl="0" eaLnBrk="1" latinLnBrk="0" hangingPunct="1">
        <a:lnSpc>
          <a:spcPct val="90000"/>
        </a:lnSpc>
        <a:spcBef>
          <a:spcPts val="281"/>
        </a:spcBef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14651" indent="-128605" algn="l" defTabSz="51441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860" indent="-128605" algn="l" defTabSz="51441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9070" indent="-128605" algn="l" defTabSz="51441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86279" indent="-128605" algn="l" defTabSz="51441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41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209" algn="l" defTabSz="51441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419" algn="l" defTabSz="51441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628" algn="l" defTabSz="51441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837" algn="l" defTabSz="51441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6046" algn="l" defTabSz="51441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3256" algn="l" defTabSz="51441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465" algn="l" defTabSz="51441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674" algn="l" defTabSz="51441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No-Reference Metrics for Camera Capture: What Should the Scatter Plot Look Like?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Margaret H Pinson</a:t>
            </a:r>
          </a:p>
          <a:p>
            <a:r>
              <a:rPr lang="en-US" dirty="0" smtClean="0"/>
              <a:t>NTIA/ITS</a:t>
            </a:r>
          </a:p>
          <a:p>
            <a:r>
              <a:rPr lang="en-US" dirty="0" smtClean="0"/>
              <a:t>mpinson@ntia.doc.gov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10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OG-IQA Features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A5C9-4BDC-40B1-99A9-D89E7CD2AF25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1219-F1A6-45DB-AC14-EC23E6903E1C}" type="slidenum">
              <a:rPr lang="en-US" smtClean="0"/>
              <a:t>10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292" y="1122363"/>
            <a:ext cx="6785415" cy="3587750"/>
          </a:xfrm>
        </p:spPr>
      </p:pic>
    </p:spTree>
    <p:extLst>
      <p:ext uri="{BB962C8B-B14F-4D97-AF65-F5344CB8AC3E}">
        <p14:creationId xmlns:p14="http://schemas.microsoft.com/office/powerpoint/2010/main" val="1326538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ITS NR Feature for </a:t>
            </a:r>
            <a:r>
              <a:rPr lang="en-US" dirty="0" smtClean="0"/>
              <a:t>Aesthetic Appeal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21596"/>
            <a:ext cx="2874415" cy="3588023"/>
          </a:xfrm>
        </p:spPr>
        <p:txBody>
          <a:bodyPr>
            <a:normAutofit/>
          </a:bodyPr>
          <a:lstStyle/>
          <a:p>
            <a:r>
              <a:rPr lang="en-US" dirty="0" err="1" smtClean="0"/>
              <a:t>Munsell</a:t>
            </a:r>
            <a:r>
              <a:rPr lang="en-US" dirty="0" smtClean="0"/>
              <a:t> red</a:t>
            </a:r>
          </a:p>
          <a:p>
            <a:pPr lvl="1"/>
            <a:r>
              <a:rPr lang="en-US" dirty="0" smtClean="0"/>
              <a:t>Fraction of “red” pixels</a:t>
            </a:r>
          </a:p>
          <a:p>
            <a:r>
              <a:rPr lang="en-US" dirty="0" smtClean="0"/>
              <a:t>Aesthetics, composition, photography, linguistics, color theory, …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A5C9-4BDC-40B1-99A9-D89E7CD2AF25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1219-F1A6-45DB-AC14-EC23E6903E1C}" type="slidenum">
              <a:rPr lang="en-US" smtClean="0"/>
              <a:t>11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131" y="1655520"/>
            <a:ext cx="488670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37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Munsell</a:t>
            </a:r>
            <a:r>
              <a:rPr lang="en-US" dirty="0" smtClean="0"/>
              <a:t> Red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556" y="1336165"/>
            <a:ext cx="2858788" cy="285878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A5C9-4BDC-40B1-99A9-D89E7CD2AF25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1219-F1A6-45DB-AC14-EC23E6903E1C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656" y="1336165"/>
            <a:ext cx="2858788" cy="28587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26147" y="4267222"/>
            <a:ext cx="285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-0.00 Pearson Correlation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82820" y="4267222"/>
            <a:ext cx="285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-0.16 Pearson Correlation</a:t>
            </a:r>
          </a:p>
        </p:txBody>
      </p:sp>
    </p:spTree>
    <p:extLst>
      <p:ext uri="{BB962C8B-B14F-4D97-AF65-F5344CB8AC3E}">
        <p14:creationId xmlns:p14="http://schemas.microsoft.com/office/powerpoint/2010/main" val="2293783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350360" y="429768"/>
            <a:ext cx="5164990" cy="5822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Yes for Professionals </a:t>
            </a:r>
            <a:r>
              <a:rPr lang="en-US" dirty="0"/>
              <a:t>—</a:t>
            </a:r>
            <a:r>
              <a:rPr lang="en-US" dirty="0" smtClean="0"/>
              <a:t> No for Amateurs?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A5C9-4BDC-40B1-99A9-D89E7CD2AF25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1219-F1A6-45DB-AC14-EC23E6903E1C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0" t="6266" r="4791" b="4824"/>
          <a:stretch/>
        </p:blipFill>
        <p:spPr bwMode="auto">
          <a:xfrm>
            <a:off x="3350360" y="1082950"/>
            <a:ext cx="5236845" cy="37731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172617"/>
              </p:ext>
            </p:extLst>
          </p:nvPr>
        </p:nvGraphicFramePr>
        <p:xfrm>
          <a:off x="512062" y="1638300"/>
          <a:ext cx="2290575" cy="1866900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221641">
                  <a:extLst>
                    <a:ext uri="{9D8B030D-6E8A-4147-A177-3AD203B41FA5}">
                      <a16:colId xmlns:a16="http://schemas.microsoft.com/office/drawing/2014/main" val="572636970"/>
                    </a:ext>
                  </a:extLst>
                </a:gridCol>
                <a:gridCol w="1068934">
                  <a:extLst>
                    <a:ext uri="{9D8B030D-6E8A-4147-A177-3AD203B41FA5}">
                      <a16:colId xmlns:a16="http://schemas.microsoft.com/office/drawing/2014/main" val="146257862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x-none" sz="1600" u="none" strike="noStrike" dirty="0">
                          <a:effectLst/>
                        </a:rPr>
                        <a:t> </a:t>
                      </a:r>
                      <a:r>
                        <a:rPr lang="en-US" sz="1600" u="none" strike="noStrike" dirty="0" smtClean="0">
                          <a:effectLst/>
                        </a:rPr>
                        <a:t>HRC</a:t>
                      </a:r>
                      <a:endParaRPr lang="x-none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smtClean="0">
                          <a:effectLst/>
                        </a:rPr>
                        <a:t>Correlation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7836555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smtClean="0">
                          <a:effectLst/>
                        </a:rPr>
                        <a:t>Camera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0.18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7313154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2.34 Mbps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0.15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9668607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1.732 Mbps</a:t>
                      </a:r>
                      <a:endParaRPr lang="en-US" sz="16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0.28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2715310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1.256 Mbps</a:t>
                      </a:r>
                      <a:endParaRPr lang="en-US" sz="16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smtClean="0">
                          <a:effectLst/>
                        </a:rPr>
                        <a:t>0.20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2959314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951 Kbps</a:t>
                      </a:r>
                      <a:endParaRPr lang="en-US" sz="16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0.32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7628265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512 Kbps</a:t>
                      </a:r>
                      <a:endParaRPr lang="en-US" sz="16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0.39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06997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4287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ITS NR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Automatic contrast range</a:t>
            </a:r>
          </a:p>
          <a:p>
            <a:pPr lvl="1"/>
            <a:r>
              <a:rPr lang="en-US" dirty="0"/>
              <a:t>1% to 99% of </a:t>
            </a:r>
            <a:r>
              <a:rPr lang="en-US" dirty="0" err="1"/>
              <a:t>luma</a:t>
            </a:r>
            <a:endParaRPr lang="en-US" dirty="0"/>
          </a:p>
          <a:p>
            <a:r>
              <a:rPr lang="en-US" dirty="0"/>
              <a:t>Spatial Information (SI) of large objects</a:t>
            </a:r>
          </a:p>
          <a:p>
            <a:pPr lvl="1"/>
            <a:r>
              <a:rPr lang="en-US" dirty="0" smtClean="0"/>
              <a:t>Large objects with sharp edges</a:t>
            </a:r>
          </a:p>
          <a:p>
            <a:pPr lvl="1"/>
            <a:r>
              <a:rPr lang="en-US" dirty="0" smtClean="0"/>
              <a:t>2</a:t>
            </a:r>
            <a:r>
              <a:rPr lang="en-US" dirty="0"/>
              <a:t>% of image’s vertical size</a:t>
            </a:r>
          </a:p>
          <a:p>
            <a:pPr lvl="1"/>
            <a:r>
              <a:rPr lang="en-US" dirty="0"/>
              <a:t>SI energy in top 5% of image</a:t>
            </a:r>
          </a:p>
          <a:p>
            <a:r>
              <a:rPr lang="en-US" dirty="0"/>
              <a:t>Wiener filter 3×3 </a:t>
            </a:r>
          </a:p>
          <a:p>
            <a:pPr lvl="1"/>
            <a:r>
              <a:rPr lang="en-US" dirty="0" smtClean="0"/>
              <a:t>Quality improvement from noise</a:t>
            </a:r>
          </a:p>
          <a:p>
            <a:pPr lvl="1"/>
            <a:r>
              <a:rPr lang="en-US" dirty="0" smtClean="0"/>
              <a:t>Energy </a:t>
            </a:r>
            <a:r>
              <a:rPr lang="en-US" dirty="0"/>
              <a:t>of difference, Wiener filtered vs not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A5C9-4BDC-40B1-99A9-D89E7CD2AF25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1219-F1A6-45DB-AC14-EC23E6903E1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38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Automatic Contrast Range</a:t>
            </a:r>
            <a:br>
              <a:rPr lang="en-US" dirty="0" smtClean="0"/>
            </a:br>
            <a:r>
              <a:rPr lang="en-US" dirty="0" smtClean="0"/>
              <a:t>No </a:t>
            </a:r>
            <a:r>
              <a:rPr lang="en-US" dirty="0"/>
              <a:t>for </a:t>
            </a:r>
            <a:r>
              <a:rPr lang="en-US" dirty="0" smtClean="0"/>
              <a:t>Professionals </a:t>
            </a:r>
            <a:r>
              <a:rPr lang="en-US" dirty="0"/>
              <a:t>—</a:t>
            </a:r>
            <a:r>
              <a:rPr lang="en-US" dirty="0" smtClean="0"/>
              <a:t> Yes </a:t>
            </a:r>
            <a:r>
              <a:rPr lang="en-US" dirty="0"/>
              <a:t>for Amateurs?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D335-CD2E-487B-A733-E0C6DE9FEDD4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1219-F1A6-45DB-AC14-EC23E6903E1C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656" y="1204466"/>
            <a:ext cx="2858788" cy="28587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115" y="1215000"/>
            <a:ext cx="2858788" cy="28587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6147" y="4267222"/>
            <a:ext cx="285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0.19 Pearson Correlation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82820" y="4267222"/>
            <a:ext cx="285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-0.02 Pearson Correlation</a:t>
            </a:r>
          </a:p>
        </p:txBody>
      </p:sp>
    </p:spTree>
    <p:extLst>
      <p:ext uri="{BB962C8B-B14F-4D97-AF65-F5344CB8AC3E}">
        <p14:creationId xmlns:p14="http://schemas.microsoft.com/office/powerpoint/2010/main" val="3474438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Wiener </a:t>
            </a:r>
            <a:r>
              <a:rPr lang="en-US" dirty="0"/>
              <a:t>3x3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820" y="1350110"/>
            <a:ext cx="2858788" cy="285878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A5C9-4BDC-40B1-99A9-D89E7CD2AF25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1219-F1A6-45DB-AC14-EC23E6903E1C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47" y="1350110"/>
            <a:ext cx="2858788" cy="28587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26147" y="4267222"/>
            <a:ext cx="285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0.38 Pearson Correlation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82820" y="4267222"/>
            <a:ext cx="285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0.17 Pearson Correlation</a:t>
            </a:r>
          </a:p>
        </p:txBody>
      </p:sp>
    </p:spTree>
    <p:extLst>
      <p:ext uri="{BB962C8B-B14F-4D97-AF65-F5344CB8AC3E}">
        <p14:creationId xmlns:p14="http://schemas.microsoft.com/office/powerpoint/2010/main" val="1353057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Wiener </a:t>
            </a:r>
            <a:r>
              <a:rPr lang="en-US" dirty="0" smtClean="0"/>
              <a:t>3x3</a:t>
            </a:r>
            <a:r>
              <a:rPr lang="en-US" dirty="0"/>
              <a:t> — </a:t>
            </a:r>
            <a:r>
              <a:rPr lang="en-US" dirty="0" smtClean="0"/>
              <a:t>Meaning Changes Across Bit-rate Range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D335-CD2E-487B-A733-E0C6DE9FEDD4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1219-F1A6-45DB-AC14-EC23E6903E1C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" r="5466"/>
          <a:stretch/>
        </p:blipFill>
        <p:spPr>
          <a:xfrm>
            <a:off x="2128720" y="939325"/>
            <a:ext cx="4886560" cy="34225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76" y="1655520"/>
            <a:ext cx="1828800" cy="182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8875" y="3536758"/>
            <a:ext cx="1828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0.38 Pearson Correlation</a:t>
            </a:r>
          </a:p>
        </p:txBody>
      </p:sp>
      <p:pic>
        <p:nvPicPr>
          <p:cNvPr id="9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985" y="1655520"/>
            <a:ext cx="1828800" cy="1828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67985" y="3536757"/>
            <a:ext cx="1731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0.17 Pearson Correlation</a:t>
            </a:r>
          </a:p>
        </p:txBody>
      </p:sp>
    </p:spTree>
    <p:extLst>
      <p:ext uri="{BB962C8B-B14F-4D97-AF65-F5344CB8AC3E}">
        <p14:creationId xmlns:p14="http://schemas.microsoft.com/office/powerpoint/2010/main" val="1424305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 Behavior: Camera Capture vs HRC</a:t>
            </a:r>
            <a:br>
              <a:rPr lang="en-US" dirty="0" smtClean="0"/>
            </a:br>
            <a:r>
              <a:rPr lang="en-US" dirty="0" smtClean="0"/>
              <a:t>Requires Relative Bit-rate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736" y="1122363"/>
            <a:ext cx="6786528" cy="3587750"/>
          </a:xfrm>
        </p:spPr>
      </p:pic>
    </p:spTree>
    <p:extLst>
      <p:ext uri="{BB962C8B-B14F-4D97-AF65-F5344CB8AC3E}">
        <p14:creationId xmlns:p14="http://schemas.microsoft.com/office/powerpoint/2010/main" val="1810732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517900" y="586584"/>
            <a:ext cx="6997450" cy="610821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“The </a:t>
            </a:r>
            <a:r>
              <a:rPr lang="en-US" sz="2000" dirty="0"/>
              <a:t>fitted curves all have the same general shape that demonstrates diminishing returns from increasing the transmission bit rate to the right of the knee</a:t>
            </a:r>
            <a:r>
              <a:rPr lang="en-US" sz="2000" dirty="0" smtClean="0"/>
              <a:t>.”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A5C9-4BDC-40B1-99A9-D89E7CD2AF25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1219-F1A6-45DB-AC14-EC23E6903E1C}" type="slidenum">
              <a:rPr lang="en-US" smtClean="0"/>
              <a:t>19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4251325"/>
            <a:ext cx="7886700" cy="611188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"The Relationship Among Video Quality, Screen Resolution, and Bit </a:t>
            </a:r>
            <a:r>
              <a:rPr lang="en-US" dirty="0" smtClean="0"/>
              <a:t>Rate" </a:t>
            </a:r>
          </a:p>
          <a:p>
            <a:pPr marL="175045" lvl="1" indent="0">
              <a:buNone/>
            </a:pPr>
            <a:r>
              <a:rPr lang="en-US" dirty="0" smtClean="0"/>
              <a:t>Gregory W. </a:t>
            </a:r>
            <a:r>
              <a:rPr lang="en-US" dirty="0" err="1" smtClean="0"/>
              <a:t>Cermak</a:t>
            </a:r>
            <a:r>
              <a:rPr lang="en-US" dirty="0" smtClean="0"/>
              <a:t>; Margaret H. Pinson; Stephen Wolf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343" y="1334090"/>
            <a:ext cx="5435512" cy="30865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30" y="1641282"/>
            <a:ext cx="3348083" cy="261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68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we trust machine learning?</a:t>
            </a:r>
          </a:p>
          <a:p>
            <a:r>
              <a:rPr lang="en-US" dirty="0" smtClean="0"/>
              <a:t>What does a good NR metric look like? </a:t>
            </a:r>
            <a:r>
              <a:rPr lang="en-US" dirty="0" smtClean="0"/>
              <a:t>How </a:t>
            </a:r>
            <a:r>
              <a:rPr lang="en-US" dirty="0" smtClean="0"/>
              <a:t>accurate is good enough?</a:t>
            </a:r>
          </a:p>
          <a:p>
            <a:r>
              <a:rPr lang="en-US" dirty="0" smtClean="0"/>
              <a:t>What constraints can we accept?</a:t>
            </a:r>
          </a:p>
          <a:p>
            <a:pPr lvl="1"/>
            <a:r>
              <a:rPr lang="en-US" dirty="0" smtClean="0"/>
              <a:t>Sub-categories of an application</a:t>
            </a:r>
          </a:p>
          <a:p>
            <a:pPr lvl="1"/>
            <a:r>
              <a:rPr lang="en-US" dirty="0" smtClean="0"/>
              <a:t>Extra specifications &amp; data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A5C9-4BDC-40B1-99A9-D89E7CD2AF25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1219-F1A6-45DB-AC14-EC23E6903E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2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Do we trust machine learning?</a:t>
            </a:r>
          </a:p>
          <a:p>
            <a:r>
              <a:rPr lang="en-US" dirty="0"/>
              <a:t>What does a good NR metric look like? How accurate is good enough?</a:t>
            </a:r>
          </a:p>
          <a:p>
            <a:r>
              <a:rPr lang="en-US" dirty="0"/>
              <a:t>What constraints can we accept?</a:t>
            </a:r>
          </a:p>
          <a:p>
            <a:pPr lvl="1"/>
            <a:r>
              <a:rPr lang="en-US" dirty="0"/>
              <a:t>Sub-categories of an application</a:t>
            </a:r>
          </a:p>
          <a:p>
            <a:pPr lvl="1"/>
            <a:r>
              <a:rPr lang="en-US" dirty="0"/>
              <a:t>Extra specifications &amp; data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We need more </a:t>
            </a:r>
            <a:r>
              <a:rPr lang="en-US" dirty="0" smtClean="0"/>
              <a:t>datasets</a:t>
            </a:r>
          </a:p>
          <a:p>
            <a:r>
              <a:rPr lang="en-US" dirty="0" smtClean="0"/>
              <a:t>Flags</a:t>
            </a:r>
          </a:p>
          <a:p>
            <a:pPr lvl="1"/>
            <a:r>
              <a:rPr lang="en-US" dirty="0" smtClean="0"/>
              <a:t>Range of bit-rates for application</a:t>
            </a:r>
          </a:p>
          <a:p>
            <a:pPr lvl="1"/>
            <a:r>
              <a:rPr lang="en-US" dirty="0" smtClean="0"/>
              <a:t>Professional vs amateur</a:t>
            </a:r>
          </a:p>
          <a:p>
            <a:r>
              <a:rPr lang="en-US" dirty="0" smtClean="0"/>
              <a:t>Metadata</a:t>
            </a:r>
          </a:p>
          <a:p>
            <a:pPr lvl="1"/>
            <a:r>
              <a:rPr lang="en-US" smtClean="0"/>
              <a:t>Bit-rate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A5C9-4BDC-40B1-99A9-D89E7CD2AF25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1219-F1A6-45DB-AC14-EC23E6903E1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27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80059"/>
            <a:ext cx="3886201" cy="699516"/>
          </a:xfrm>
        </p:spPr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Modern </a:t>
            </a:r>
            <a:r>
              <a:rPr lang="en-US" dirty="0"/>
              <a:t>cameras </a:t>
            </a:r>
            <a:endParaRPr lang="en-US" dirty="0" smtClean="0"/>
          </a:p>
          <a:p>
            <a:r>
              <a:rPr lang="en-US" dirty="0"/>
              <a:t>Carrier-grade network </a:t>
            </a:r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High throughput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ery </a:t>
            </a:r>
            <a:r>
              <a:rPr lang="en-US" dirty="0"/>
              <a:t>low </a:t>
            </a:r>
            <a:r>
              <a:rPr lang="en-US" dirty="0" smtClean="0"/>
              <a:t>latency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ow </a:t>
            </a:r>
            <a:r>
              <a:rPr lang="en-US" dirty="0"/>
              <a:t>bit-error </a:t>
            </a:r>
            <a:r>
              <a:rPr lang="en-US" dirty="0" smtClean="0"/>
              <a:t>rate</a:t>
            </a:r>
          </a:p>
          <a:p>
            <a:r>
              <a:rPr lang="en-US" dirty="0" smtClean="0"/>
              <a:t>Understand quality vs bit-rate</a:t>
            </a:r>
            <a:endParaRPr lang="en-US" dirty="0"/>
          </a:p>
          <a:p>
            <a:r>
              <a:rPr lang="en-US" dirty="0" smtClean="0"/>
              <a:t>Ignore quality changes over time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Performance degrades gracefully</a:t>
            </a:r>
          </a:p>
          <a:p>
            <a:r>
              <a:rPr lang="en-US" dirty="0" smtClean="0"/>
              <a:t>Video </a:t>
            </a:r>
            <a:r>
              <a:rPr lang="en-US" dirty="0"/>
              <a:t>quality &amp; image quality</a:t>
            </a:r>
          </a:p>
          <a:p>
            <a:r>
              <a:rPr lang="en-US" dirty="0" smtClean="0"/>
              <a:t>Definition </a:t>
            </a:r>
            <a:r>
              <a:rPr lang="en-US" dirty="0"/>
              <a:t>of “quality” = naïve user</a:t>
            </a:r>
          </a:p>
          <a:p>
            <a:r>
              <a:rPr lang="en-US" dirty="0" smtClean="0"/>
              <a:t>Root cause analysis</a:t>
            </a:r>
          </a:p>
          <a:p>
            <a:pPr lvl="1"/>
            <a:r>
              <a:rPr lang="en-US" dirty="0" smtClean="0"/>
              <a:t>Explain why quality dropped</a:t>
            </a:r>
          </a:p>
          <a:p>
            <a:pPr lvl="1"/>
            <a:r>
              <a:rPr lang="en-US" dirty="0" smtClean="0"/>
              <a:t>MOS splits into multiple factors</a:t>
            </a:r>
          </a:p>
          <a:p>
            <a:pPr lvl="1"/>
            <a:r>
              <a:rPr lang="en-US" dirty="0" smtClean="0"/>
              <a:t>Comprehensible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A5C9-4BDC-40B1-99A9-D89E7CD2AF25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1219-F1A6-45DB-AC14-EC23E6903E1C}" type="slidenum">
              <a:rPr lang="en-US" smtClean="0"/>
              <a:t>3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29150" y="480059"/>
            <a:ext cx="3886201" cy="699516"/>
          </a:xfrm>
          <a:prstGeom prst="rect">
            <a:avLst/>
          </a:prstGeom>
        </p:spPr>
        <p:txBody>
          <a:bodyPr vert="horz" lIns="68589" tIns="34295" rIns="68589" bIns="34295" rtlCol="0" anchor="ctr">
            <a:normAutofit/>
          </a:bodyPr>
          <a:lstStyle>
            <a:lvl1pPr algn="ctr" defTabSz="51441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514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Datasets with Unrepeated Scenes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Its4s</a:t>
            </a:r>
          </a:p>
          <a:p>
            <a:pPr lvl="1"/>
            <a:r>
              <a:rPr lang="en-US" dirty="0" smtClean="0"/>
              <a:t>813 videos, 4 seconds each</a:t>
            </a:r>
          </a:p>
          <a:p>
            <a:pPr lvl="1"/>
            <a:r>
              <a:rPr lang="en-US" dirty="0" smtClean="0"/>
              <a:t>720p 24fps adaptive streaming</a:t>
            </a:r>
          </a:p>
          <a:p>
            <a:pPr lvl="1"/>
            <a:r>
              <a:rPr lang="en-US" dirty="0" smtClean="0"/>
              <a:t>Professional video production</a:t>
            </a:r>
          </a:p>
          <a:p>
            <a:pPr lvl="1"/>
            <a:r>
              <a:rPr lang="en-US" dirty="0" smtClean="0"/>
              <a:t>2.4 to 0.5 Mbps</a:t>
            </a:r>
          </a:p>
          <a:p>
            <a:r>
              <a:rPr lang="en-US" dirty="0" smtClean="0"/>
              <a:t>Its4s2</a:t>
            </a:r>
          </a:p>
          <a:p>
            <a:pPr lvl="1"/>
            <a:r>
              <a:rPr lang="en-US" dirty="0" smtClean="0"/>
              <a:t>1473 images from Flickr</a:t>
            </a:r>
          </a:p>
          <a:p>
            <a:pPr lvl="1"/>
            <a:r>
              <a:rPr lang="en-US" dirty="0" smtClean="0"/>
              <a:t>Some from VQEG VIME</a:t>
            </a:r>
          </a:p>
          <a:p>
            <a:r>
              <a:rPr lang="en-US" dirty="0" smtClean="0"/>
              <a:t>CCRIQ</a:t>
            </a:r>
          </a:p>
          <a:p>
            <a:pPr lvl="1"/>
            <a:r>
              <a:rPr lang="en-US" dirty="0"/>
              <a:t>392 images</a:t>
            </a:r>
          </a:p>
          <a:p>
            <a:pPr lvl="1"/>
            <a:r>
              <a:rPr lang="en-US" dirty="0" smtClean="0"/>
              <a:t>23 cameras: phone, tablet, compact, DSLR</a:t>
            </a:r>
          </a:p>
          <a:p>
            <a:pPr lvl="1"/>
            <a:r>
              <a:rPr lang="en-US" dirty="0" smtClean="0"/>
              <a:t>16 scene compositions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29149" y="1257301"/>
            <a:ext cx="4065885" cy="3375422"/>
          </a:xfrm>
        </p:spPr>
        <p:txBody>
          <a:bodyPr/>
          <a:lstStyle/>
          <a:p>
            <a:r>
              <a:rPr lang="en-US" dirty="0" smtClean="0"/>
              <a:t>CCRIQ2 &amp; VIME1</a:t>
            </a:r>
          </a:p>
          <a:p>
            <a:pPr lvl="1"/>
            <a:r>
              <a:rPr lang="en-US" dirty="0" smtClean="0"/>
              <a:t>Thanks to AGH</a:t>
            </a:r>
          </a:p>
          <a:p>
            <a:pPr lvl="1"/>
            <a:r>
              <a:rPr lang="en-US" dirty="0" smtClean="0"/>
              <a:t>92 images extra from CCRIQ</a:t>
            </a:r>
          </a:p>
          <a:p>
            <a:pPr lvl="1"/>
            <a:r>
              <a:rPr lang="en-US" dirty="0" smtClean="0"/>
              <a:t>102 images from VIME in Glasgow </a:t>
            </a:r>
          </a:p>
          <a:p>
            <a:r>
              <a:rPr lang="en-US" dirty="0" smtClean="0"/>
              <a:t>LIVE Public-Domain Subjective in the Wild Image Quality Challenge Database</a:t>
            </a:r>
          </a:p>
          <a:p>
            <a:pPr lvl="1"/>
            <a:r>
              <a:rPr lang="en-US" dirty="0" smtClean="0"/>
              <a:t>1162 images</a:t>
            </a:r>
          </a:p>
          <a:p>
            <a:pPr lvl="1"/>
            <a:r>
              <a:rPr lang="en-US" dirty="0" smtClean="0"/>
              <a:t>500 </a:t>
            </a:r>
            <a:r>
              <a:rPr lang="en-US" dirty="0"/>
              <a:t>× 500 pixels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Phones &amp; tablets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A5C9-4BDC-40B1-99A9-D89E7CD2AF25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1219-F1A6-45DB-AC14-EC23E6903E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31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NR Metrics for IQA with Machine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BRISQUE</a:t>
            </a:r>
          </a:p>
          <a:p>
            <a:pPr lvl="1"/>
            <a:r>
              <a:rPr lang="en-US" dirty="0"/>
              <a:t>Reported performance: </a:t>
            </a:r>
            <a:r>
              <a:rPr lang="en-US" b="1" dirty="0"/>
              <a:t>0.94</a:t>
            </a:r>
            <a:r>
              <a:rPr lang="en-US" dirty="0"/>
              <a:t> Pearson correlation</a:t>
            </a:r>
          </a:p>
          <a:p>
            <a:r>
              <a:rPr lang="en-US" dirty="0" smtClean="0"/>
              <a:t>NIQE</a:t>
            </a:r>
          </a:p>
          <a:p>
            <a:pPr lvl="1"/>
            <a:r>
              <a:rPr lang="en-US" dirty="0"/>
              <a:t>Reported performance: </a:t>
            </a:r>
            <a:r>
              <a:rPr lang="en-US" b="1" dirty="0"/>
              <a:t>0.91</a:t>
            </a:r>
            <a:r>
              <a:rPr lang="en-US" dirty="0"/>
              <a:t> Pearson correlation</a:t>
            </a:r>
          </a:p>
          <a:p>
            <a:r>
              <a:rPr lang="en-US" dirty="0" smtClean="0"/>
              <a:t>OG-IQA</a:t>
            </a:r>
          </a:p>
          <a:p>
            <a:pPr lvl="1"/>
            <a:r>
              <a:rPr lang="en-US" dirty="0"/>
              <a:t>Reported performance: </a:t>
            </a:r>
            <a:r>
              <a:rPr lang="en-US" b="1" dirty="0" smtClean="0"/>
              <a:t>0.95</a:t>
            </a:r>
            <a:r>
              <a:rPr lang="en-US" dirty="0" smtClean="0"/>
              <a:t> </a:t>
            </a:r>
            <a:r>
              <a:rPr lang="en-US" dirty="0"/>
              <a:t>Pearson </a:t>
            </a:r>
            <a:r>
              <a:rPr lang="en-US" dirty="0" smtClean="0"/>
              <a:t>correlation</a:t>
            </a:r>
          </a:p>
          <a:p>
            <a:pPr lvl="1"/>
            <a:r>
              <a:rPr lang="en-US" dirty="0" smtClean="0"/>
              <a:t>Features: gradient magnitude (GM), relative gradient orientation (RO), </a:t>
            </a:r>
            <a:br>
              <a:rPr lang="en-US" dirty="0" smtClean="0"/>
            </a:br>
            <a:r>
              <a:rPr lang="en-US" dirty="0" smtClean="0"/>
              <a:t>relative gradient magnitude (RM)</a:t>
            </a:r>
          </a:p>
          <a:p>
            <a:pPr lvl="1"/>
            <a:r>
              <a:rPr lang="en-US" dirty="0" smtClean="0"/>
              <a:t>Scales 1 and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A5C9-4BDC-40B1-99A9-D89E7CD2AF25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1219-F1A6-45DB-AC14-EC23E6903E1C}" type="slidenum">
              <a:rPr lang="en-US" smtClean="0"/>
              <a:t>5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099050" y="1350109"/>
            <a:ext cx="2595985" cy="91623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15050" y="1350110"/>
            <a:ext cx="2579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These metrics were NOT intended for the camera capture application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546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BRISQUE on Unseen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A5C9-4BDC-40B1-99A9-D89E7CD2AF25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1219-F1A6-45DB-AC14-EC23E6903E1C}" type="slidenum">
              <a:rPr lang="en-US" smtClean="0"/>
              <a:t>6</a:t>
            </a:fld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820" y="1408434"/>
            <a:ext cx="2858788" cy="2858788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47" y="1408434"/>
            <a:ext cx="2858788" cy="28587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26147" y="4267222"/>
            <a:ext cx="285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-0.23 Pearson Correlation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82820" y="4267222"/>
            <a:ext cx="285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-0.50 Pearson Correlation</a:t>
            </a:r>
          </a:p>
        </p:txBody>
      </p:sp>
    </p:spTree>
    <p:extLst>
      <p:ext uri="{BB962C8B-B14F-4D97-AF65-F5344CB8AC3E}">
        <p14:creationId xmlns:p14="http://schemas.microsoft.com/office/powerpoint/2010/main" val="2878774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NIQE on Unseen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A5C9-4BDC-40B1-99A9-D89E7CD2AF25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1219-F1A6-45DB-AC14-EC23E6903E1C}" type="slidenum">
              <a:rPr lang="en-US" smtClean="0"/>
              <a:t>7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26147" y="4267222"/>
            <a:ext cx="285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-0.32 Pearson Correlation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82820" y="4267222"/>
            <a:ext cx="285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-0.54 Pearson Correlation</a:t>
            </a:r>
          </a:p>
        </p:txBody>
      </p:sp>
      <p:pic>
        <p:nvPicPr>
          <p:cNvPr id="12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656" y="1243355"/>
            <a:ext cx="2858788" cy="28587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820" y="1237640"/>
            <a:ext cx="2858788" cy="285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89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OG-IQA on Unseen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A5C9-4BDC-40B1-99A9-D89E7CD2AF25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1219-F1A6-45DB-AC14-EC23E6903E1C}" type="slidenum">
              <a:rPr lang="en-US" smtClean="0"/>
              <a:t>8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26147" y="4267222"/>
            <a:ext cx="285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-0.39 Pearson Correlation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82820" y="4267222"/>
            <a:ext cx="285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-0.63 Pearson Correlation</a:t>
            </a:r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820" y="1147115"/>
            <a:ext cx="2858788" cy="28587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47" y="1147115"/>
            <a:ext cx="2858788" cy="285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79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BRISQUE, NIQE, OG-IQA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A5C9-4BDC-40B1-99A9-D89E7CD2AF25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www.its.bldrdoc.gov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1219-F1A6-45DB-AC14-EC23E6903E1C}" type="slidenum">
              <a:rPr lang="en-US" smtClean="0"/>
              <a:t>9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484" y="1122363"/>
            <a:ext cx="6727031" cy="3587750"/>
          </a:xfrm>
        </p:spPr>
      </p:pic>
    </p:spTree>
    <p:extLst>
      <p:ext uri="{BB962C8B-B14F-4D97-AF65-F5344CB8AC3E}">
        <p14:creationId xmlns:p14="http://schemas.microsoft.com/office/powerpoint/2010/main" val="2758778989"/>
      </p:ext>
    </p:extLst>
  </p:cSld>
  <p:clrMapOvr>
    <a:masterClrMapping/>
  </p:clrMapOvr>
</p:sld>
</file>

<file path=ppt/theme/theme1.xml><?xml version="1.0" encoding="utf-8"?>
<a:theme xmlns:a="http://schemas.openxmlformats.org/drawingml/2006/main" name="ITSwide">
  <a:themeElements>
    <a:clrScheme name="ITS2016">
      <a:dk1>
        <a:sysClr val="windowText" lastClr="000000"/>
      </a:dk1>
      <a:lt1>
        <a:sysClr val="window" lastClr="FFFFFF"/>
      </a:lt1>
      <a:dk2>
        <a:srgbClr val="004273"/>
      </a:dk2>
      <a:lt2>
        <a:srgbClr val="E7F0F5"/>
      </a:lt2>
      <a:accent1>
        <a:srgbClr val="4087AF"/>
      </a:accent1>
      <a:accent2>
        <a:srgbClr val="FF00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TS2016presentationTemplate.potx" id="{2B465CA4-0FC9-4936-8C28-2A2C1FC40037}" vid="{58D55831-1967-45E0-806C-2538F87A62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E57575196D2B4BBBD0D9AD9DA1C3FD" ma:contentTypeVersion="0" ma:contentTypeDescription="Create a new document." ma:contentTypeScope="" ma:versionID="015b9282a8cd001091107584e7b1671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11b5f35d88f7f6ebfe284b0f73f439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90AD83-2EEF-4C9E-BC6F-C509EE1636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70DECF-BB9E-4356-803C-3352EE4825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0EA9DC9-E0ED-47AC-A035-BB010C4A20A7}">
  <ds:schemaRefs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ITSwide</Template>
  <TotalTime>20237</TotalTime>
  <Words>604</Words>
  <Application>Microsoft Office PowerPoint</Application>
  <PresentationFormat>On-screen Show (16:9)</PresentationFormat>
  <Paragraphs>186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ITSwide</vt:lpstr>
      <vt:lpstr>No-Reference Metrics for Camera Capture: What Should the Scatter Plot Look Like?</vt:lpstr>
      <vt:lpstr>Questions</vt:lpstr>
      <vt:lpstr>Application</vt:lpstr>
      <vt:lpstr>Datasets with Unrepeated Scenes</vt:lpstr>
      <vt:lpstr>NR Metrics for IQA with Machine Learning</vt:lpstr>
      <vt:lpstr>BRISQUE on Unseen Data</vt:lpstr>
      <vt:lpstr>NIQE on Unseen Data</vt:lpstr>
      <vt:lpstr>OG-IQA on Unseen Data</vt:lpstr>
      <vt:lpstr>BRISQUE, NIQE, OG-IQA</vt:lpstr>
      <vt:lpstr>OG-IQA Features</vt:lpstr>
      <vt:lpstr>ITS NR Feature for Aesthetic Appeal</vt:lpstr>
      <vt:lpstr>Munsell Red</vt:lpstr>
      <vt:lpstr>Yes for Professionals — No for Amateurs? </vt:lpstr>
      <vt:lpstr>ITS NR Features</vt:lpstr>
      <vt:lpstr>Automatic Contrast Range No for Professionals — Yes for Amateurs? </vt:lpstr>
      <vt:lpstr>Wiener 3x3 </vt:lpstr>
      <vt:lpstr>Wiener 3x3 — Meaning Changes Across Bit-rate Range </vt:lpstr>
      <vt:lpstr>Different Behavior: Camera Capture vs HRC Requires Relative Bit-rate</vt:lpstr>
      <vt:lpstr>“The fitted curves all have the same general shape that demonstrates diminishing returns from increasing the transmission bit rate to the right of the knee.”</vt:lpstr>
      <vt:lpstr>Thank you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 Quality for  Public Safety</dc:title>
  <dc:creator>Margaret Pinson</dc:creator>
  <cp:lastModifiedBy>Pinson, Margaret</cp:lastModifiedBy>
  <cp:revision>617</cp:revision>
  <cp:lastPrinted>2016-06-30T17:19:12Z</cp:lastPrinted>
  <dcterms:created xsi:type="dcterms:W3CDTF">2016-08-12T17:19:43Z</dcterms:created>
  <dcterms:modified xsi:type="dcterms:W3CDTF">2018-11-08T23:13:57Z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0x010100D7E57575196D2B4BBBD0D9AD9DA1C3FD</vt:lpwstr>
  </property>
</Properties>
</file>