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64" r:id="rId6"/>
    <p:sldId id="262" r:id="rId7"/>
    <p:sldId id="289" r:id="rId8"/>
    <p:sldId id="259" r:id="rId9"/>
    <p:sldId id="298" r:id="rId10"/>
    <p:sldId id="292" r:id="rId11"/>
    <p:sldId id="291" r:id="rId12"/>
    <p:sldId id="290" r:id="rId13"/>
    <p:sldId id="295" r:id="rId14"/>
    <p:sldId id="293" r:id="rId15"/>
    <p:sldId id="299" r:id="rId16"/>
    <p:sldId id="300" r:id="rId17"/>
    <p:sldId id="306" r:id="rId18"/>
    <p:sldId id="308" r:id="rId19"/>
    <p:sldId id="302" r:id="rId20"/>
    <p:sldId id="317" r:id="rId21"/>
    <p:sldId id="309" r:id="rId22"/>
    <p:sldId id="312" r:id="rId23"/>
    <p:sldId id="314" r:id="rId24"/>
    <p:sldId id="315" r:id="rId25"/>
    <p:sldId id="311" r:id="rId26"/>
    <p:sldId id="269" r:id="rId27"/>
    <p:sldId id="288" r:id="rId28"/>
    <p:sldId id="316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FFFFFF"/>
        </a:solidFill>
        <a:latin typeface="Arial" charset="0"/>
        <a:ea typeface="ＭＳ Ｐゴシック" charset="0"/>
        <a:cs typeface="Arial" charset="0"/>
        <a:sym typeface="Arial" charset="0"/>
      </a:defRPr>
    </a:lvl1pPr>
    <a:lvl2pPr algn="l" rtl="0" fontAlgn="base">
      <a:spcBef>
        <a:spcPct val="0"/>
      </a:spcBef>
      <a:spcAft>
        <a:spcPct val="0"/>
      </a:spcAft>
      <a:defRPr sz="4400" b="1" kern="1200">
        <a:solidFill>
          <a:srgbClr val="FFFFFF"/>
        </a:solidFill>
        <a:latin typeface="Arial" charset="0"/>
        <a:ea typeface="ＭＳ Ｐゴシック" charset="0"/>
        <a:cs typeface="Arial" charset="0"/>
        <a:sym typeface="Arial" charset="0"/>
      </a:defRPr>
    </a:lvl2pPr>
    <a:lvl3pPr algn="l" rtl="0" fontAlgn="base">
      <a:spcBef>
        <a:spcPct val="0"/>
      </a:spcBef>
      <a:spcAft>
        <a:spcPct val="0"/>
      </a:spcAft>
      <a:defRPr sz="4400" b="1" kern="1200">
        <a:solidFill>
          <a:srgbClr val="FFFFFF"/>
        </a:solidFill>
        <a:latin typeface="Arial" charset="0"/>
        <a:ea typeface="ＭＳ Ｐゴシック" charset="0"/>
        <a:cs typeface="Arial" charset="0"/>
        <a:sym typeface="Arial" charset="0"/>
      </a:defRPr>
    </a:lvl3pPr>
    <a:lvl4pPr algn="l" rtl="0" fontAlgn="base">
      <a:spcBef>
        <a:spcPct val="0"/>
      </a:spcBef>
      <a:spcAft>
        <a:spcPct val="0"/>
      </a:spcAft>
      <a:defRPr sz="4400" b="1" kern="1200">
        <a:solidFill>
          <a:srgbClr val="FFFFFF"/>
        </a:solidFill>
        <a:latin typeface="Arial" charset="0"/>
        <a:ea typeface="ＭＳ Ｐゴシック" charset="0"/>
        <a:cs typeface="Arial" charset="0"/>
        <a:sym typeface="Arial" charset="0"/>
      </a:defRPr>
    </a:lvl4pPr>
    <a:lvl5pPr algn="l" rtl="0" fontAlgn="base">
      <a:spcBef>
        <a:spcPct val="0"/>
      </a:spcBef>
      <a:spcAft>
        <a:spcPct val="0"/>
      </a:spcAft>
      <a:defRPr sz="4400" b="1" kern="1200">
        <a:solidFill>
          <a:srgbClr val="FFFFFF"/>
        </a:solidFill>
        <a:latin typeface="Arial" charset="0"/>
        <a:ea typeface="ＭＳ Ｐゴシック" charset="0"/>
        <a:cs typeface="Arial" charset="0"/>
        <a:sym typeface="Arial" charset="0"/>
      </a:defRPr>
    </a:lvl5pPr>
    <a:lvl6pPr marL="2286000" algn="l" defTabSz="457200" rtl="0" eaLnBrk="1" latinLnBrk="0" hangingPunct="1">
      <a:defRPr sz="4400" b="1" kern="1200">
        <a:solidFill>
          <a:srgbClr val="FFFFFF"/>
        </a:solidFill>
        <a:latin typeface="Arial" charset="0"/>
        <a:ea typeface="ＭＳ Ｐゴシック" charset="0"/>
        <a:cs typeface="Arial" charset="0"/>
        <a:sym typeface="Arial" charset="0"/>
      </a:defRPr>
    </a:lvl6pPr>
    <a:lvl7pPr marL="2743200" algn="l" defTabSz="457200" rtl="0" eaLnBrk="1" latinLnBrk="0" hangingPunct="1">
      <a:defRPr sz="4400" b="1" kern="1200">
        <a:solidFill>
          <a:srgbClr val="FFFFFF"/>
        </a:solidFill>
        <a:latin typeface="Arial" charset="0"/>
        <a:ea typeface="ＭＳ Ｐゴシック" charset="0"/>
        <a:cs typeface="Arial" charset="0"/>
        <a:sym typeface="Arial" charset="0"/>
      </a:defRPr>
    </a:lvl7pPr>
    <a:lvl8pPr marL="3200400" algn="l" defTabSz="457200" rtl="0" eaLnBrk="1" latinLnBrk="0" hangingPunct="1">
      <a:defRPr sz="4400" b="1" kern="1200">
        <a:solidFill>
          <a:srgbClr val="FFFFFF"/>
        </a:solidFill>
        <a:latin typeface="Arial" charset="0"/>
        <a:ea typeface="ＭＳ Ｐゴシック" charset="0"/>
        <a:cs typeface="Arial" charset="0"/>
        <a:sym typeface="Arial" charset="0"/>
      </a:defRPr>
    </a:lvl8pPr>
    <a:lvl9pPr marL="3657600" algn="l" defTabSz="457200" rtl="0" eaLnBrk="1" latinLnBrk="0" hangingPunct="1">
      <a:defRPr sz="4400" b="1" kern="1200">
        <a:solidFill>
          <a:srgbClr val="FFFFFF"/>
        </a:solidFill>
        <a:latin typeface="Arial" charset="0"/>
        <a:ea typeface="ＭＳ Ｐゴシック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i, Maria G" initials="MMG" lastIdx="1" clrIdx="0">
    <p:extLst>
      <p:ext uri="{19B8F6BF-5375-455C-9EA6-DF929625EA0E}">
        <p15:presenceInfo xmlns:p15="http://schemas.microsoft.com/office/powerpoint/2012/main" userId="S-1-5-21-2198803830-2572851473-1141951436-110453" providerId="AD"/>
      </p:ext>
    </p:extLst>
  </p:cmAuthor>
  <p:cmAuthor id="2" name="Nabajeet Barman" initials="NB" lastIdx="3" clrIdx="1">
    <p:extLst>
      <p:ext uri="{19B8F6BF-5375-455C-9EA6-DF929625EA0E}">
        <p15:presenceInfo xmlns:p15="http://schemas.microsoft.com/office/powerpoint/2012/main" userId="Nabajeet Bar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0CA"/>
    <a:srgbClr val="95549C"/>
    <a:srgbClr val="955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1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13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94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Shape 95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6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ＭＳ Ｐゴシック" charset="0"/>
        <a:cs typeface="+mn-cs"/>
        <a:sym typeface="Calibri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1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"/>
          <p:cNvSpPr>
            <a:spLocks noChangeArrowheads="1"/>
          </p:cNvSpPr>
          <p:nvPr/>
        </p:nvSpPr>
        <p:spPr bwMode="auto">
          <a:xfrm>
            <a:off x="0" y="4260850"/>
            <a:ext cx="284163" cy="703263"/>
          </a:xfrm>
          <a:prstGeom prst="rect">
            <a:avLst/>
          </a:prstGeom>
          <a:solidFill>
            <a:srgbClr val="95549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/>
          <a:p>
            <a:pPr algn="ctr" hangingPunct="0"/>
            <a:endParaRPr lang="en-US" sz="1800" b="0" dirty="0">
              <a:solidFill>
                <a:srgbClr val="92D05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956" y="254000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14"/>
          <p:cNvSpPr>
            <a:spLocks noGrp="1"/>
          </p:cNvSpPr>
          <p:nvPr>
            <p:ph type="body" sz="half" idx="13"/>
          </p:nvPr>
        </p:nvSpPr>
        <p:spPr>
          <a:xfrm>
            <a:off x="444500" y="4257516"/>
            <a:ext cx="10515600" cy="2442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4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15"/>
          <p:cNvSpPr>
            <a:spLocks noGrp="1"/>
          </p:cNvSpPr>
          <p:nvPr>
            <p:ph type="sldNum" sz="quarter" idx="14"/>
          </p:nvPr>
        </p:nvSpPr>
        <p:spPr>
          <a:xfrm>
            <a:off x="11080750" y="6403975"/>
            <a:ext cx="273050" cy="269875"/>
          </a:xfrm>
        </p:spPr>
        <p:txBody>
          <a:bodyPr/>
          <a:lstStyle>
            <a:lvl1pPr>
              <a:defRPr/>
            </a:lvl1pPr>
          </a:lstStyle>
          <a:p>
            <a:fld id="{B0433BAB-71B3-474E-AF2E-350E97F8E7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5839C8-314C-934B-A650-58FA274704C1}"/>
              </a:ext>
            </a:extLst>
          </p:cNvPr>
          <p:cNvSpPr txBox="1"/>
          <p:nvPr userDrawn="1"/>
        </p:nvSpPr>
        <p:spPr>
          <a:xfrm>
            <a:off x="73152" y="5632704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5079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K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26368" y="2650159"/>
            <a:ext cx="10056033" cy="357188"/>
          </a:xfrm>
        </p:spPr>
        <p:txBody>
          <a:bodyPr/>
          <a:lstStyle>
            <a:lvl1pPr>
              <a:buNone/>
              <a:defRPr sz="1400" b="1" baseline="0">
                <a:solidFill>
                  <a:srgbClr val="1195D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0" y="3069266"/>
            <a:ext cx="100584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FontTx/>
              <a:buNone/>
              <a:defRPr sz="1400" b="0" baseline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6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373" y="1289329"/>
            <a:ext cx="114667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8373" y="4169054"/>
            <a:ext cx="114667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48226" y="6356352"/>
            <a:ext cx="103893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7519" y="6356352"/>
            <a:ext cx="378372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0088" y="6400419"/>
            <a:ext cx="275071" cy="276995"/>
          </a:xfrm>
          <a:prstGeom prst="rect">
            <a:avLst/>
          </a:prstGeom>
        </p:spPr>
        <p:txBody>
          <a:bodyPr/>
          <a:lstStyle/>
          <a:p>
            <a:fld id="{3C8E9E2F-7578-1043-9CD5-20EC18EF6B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0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ChangeArrowheads="1"/>
          </p:cNvSpPr>
          <p:nvPr/>
        </p:nvSpPr>
        <p:spPr bwMode="auto">
          <a:xfrm>
            <a:off x="0" y="904875"/>
            <a:ext cx="284163" cy="703263"/>
          </a:xfrm>
          <a:prstGeom prst="rect">
            <a:avLst/>
          </a:prstGeom>
          <a:solidFill>
            <a:srgbClr val="95549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/>
          <a:p>
            <a:pPr algn="ctr" hangingPunct="0"/>
            <a:endParaRPr lang="en-US" sz="1800" b="0" dirty="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027" name="Shape 4"/>
          <p:cNvSpPr>
            <a:spLocks noGrp="1"/>
          </p:cNvSpPr>
          <p:nvPr>
            <p:ph type="title"/>
          </p:nvPr>
        </p:nvSpPr>
        <p:spPr bwMode="auto">
          <a:xfrm>
            <a:off x="444500" y="904875"/>
            <a:ext cx="10515600" cy="7540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Title Text</a:t>
            </a:r>
          </a:p>
        </p:txBody>
      </p:sp>
      <p:sp>
        <p:nvSpPr>
          <p:cNvPr id="1028" name="Shape 5"/>
          <p:cNvSpPr>
            <a:spLocks noGrp="1"/>
          </p:cNvSpPr>
          <p:nvPr>
            <p:ph type="body" idx="1"/>
          </p:nvPr>
        </p:nvSpPr>
        <p:spPr bwMode="auto">
          <a:xfrm>
            <a:off x="444500" y="1901825"/>
            <a:ext cx="5064125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Body Level One</a:t>
            </a:r>
          </a:p>
          <a:p>
            <a:pPr lvl="1"/>
            <a:r>
              <a:rPr lang="en-US" dirty="0">
                <a:sym typeface="Arial" charset="0"/>
              </a:rPr>
              <a:t>Body Level Two</a:t>
            </a:r>
          </a:p>
          <a:p>
            <a:pPr lvl="2"/>
            <a:r>
              <a:rPr lang="en-US" dirty="0">
                <a:sym typeface="Arial" charset="0"/>
              </a:rPr>
              <a:t>Body Level Three</a:t>
            </a:r>
          </a:p>
          <a:p>
            <a:pPr lvl="3"/>
            <a:r>
              <a:rPr lang="en-US" dirty="0">
                <a:sym typeface="Arial" charset="0"/>
              </a:rPr>
              <a:t>Body Level Four</a:t>
            </a:r>
          </a:p>
          <a:p>
            <a:pPr lvl="4"/>
            <a:r>
              <a:rPr lang="en-US" dirty="0">
                <a:sym typeface="Arial" charset="0"/>
              </a:rPr>
              <a:t>Body Level Five</a:t>
            </a:r>
          </a:p>
        </p:txBody>
      </p:sp>
      <p:sp>
        <p:nvSpPr>
          <p:cNvPr id="1029" name="Shape 6"/>
          <p:cNvSpPr>
            <a:spLocks noGrp="1"/>
          </p:cNvSpPr>
          <p:nvPr>
            <p:ph type="sldNum" sz="quarter" idx="2"/>
          </p:nvPr>
        </p:nvSpPr>
        <p:spPr bwMode="auto">
          <a:xfrm>
            <a:off x="8464550" y="6221413"/>
            <a:ext cx="273050" cy="2698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200" b="0">
                <a:solidFill>
                  <a:srgbClr val="888888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421CEE38-7211-2049-B4A2-B7F934BB8D5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399" y="225425"/>
            <a:ext cx="2063062" cy="16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4E23F9-838E-0648-ACA0-55009C072CC3}"/>
              </a:ext>
            </a:extLst>
          </p:cNvPr>
          <p:cNvSpPr txBox="1"/>
          <p:nvPr userDrawn="1"/>
        </p:nvSpPr>
        <p:spPr>
          <a:xfrm>
            <a:off x="2256090" y="538385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2" r:id="rId3"/>
  </p:sldLayoutIdLst>
  <p:transition spd="med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/>
          <a:ea typeface="ＭＳ Ｐゴシック" charset="0"/>
          <a:cs typeface="Arial"/>
          <a:sym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5pPr>
      <a:lvl6pPr marL="0" marR="0" indent="0" algn="l" defTabSz="9144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–"/>
        <a:defRPr sz="2800">
          <a:solidFill>
            <a:schemeClr val="bg1"/>
          </a:solidFill>
          <a:latin typeface="Arial"/>
          <a:ea typeface="ＭＳ Ｐゴシック" charset="0"/>
          <a:cs typeface="Arial"/>
          <a:sym typeface="Arial" charset="0"/>
        </a:defRPr>
      </a:lvl1pPr>
      <a:lvl2pPr marL="723900" indent="-2667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•"/>
        <a:defRPr sz="2800">
          <a:solidFill>
            <a:schemeClr val="bg1"/>
          </a:solidFill>
          <a:latin typeface="Arial"/>
          <a:ea typeface="Arial"/>
          <a:cs typeface="Arial"/>
          <a:sym typeface="Arial" charset="0"/>
        </a:defRPr>
      </a:lvl2pPr>
      <a:lvl3pPr marL="1233488" indent="-319088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•"/>
        <a:defRPr sz="2800">
          <a:solidFill>
            <a:schemeClr val="bg1"/>
          </a:solidFill>
          <a:latin typeface="Arial"/>
          <a:ea typeface="Arial"/>
          <a:cs typeface="Arial"/>
          <a:sym typeface="Arial" charset="0"/>
        </a:defRPr>
      </a:lvl3pPr>
      <a:lvl4pPr marL="1727200" indent="-355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•"/>
        <a:defRPr sz="2800">
          <a:solidFill>
            <a:schemeClr val="bg1"/>
          </a:solidFill>
          <a:latin typeface="Arial"/>
          <a:ea typeface="Arial"/>
          <a:cs typeface="Arial"/>
          <a:sym typeface="Arial" charset="0"/>
        </a:defRPr>
      </a:lvl4pPr>
      <a:lvl5pPr marL="2184400" indent="-355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•"/>
        <a:defRPr sz="2800">
          <a:solidFill>
            <a:schemeClr val="bg1"/>
          </a:solidFill>
          <a:latin typeface="Arial"/>
          <a:ea typeface="Arial"/>
          <a:cs typeface="Arial"/>
          <a:sym typeface="Arial" charset="0"/>
        </a:defRPr>
      </a:lvl5pPr>
      <a:lvl6pPr marL="2641600" marR="0" indent="-355600" algn="l" defTabSz="91440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ingston.box.com/v/GamingVideoS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97"/>
          <p:cNvSpPr>
            <a:spLocks noGrp="1"/>
          </p:cNvSpPr>
          <p:nvPr>
            <p:ph type="body" idx="13"/>
          </p:nvPr>
        </p:nvSpPr>
        <p:spPr>
          <a:xfrm>
            <a:off x="337296" y="2592713"/>
            <a:ext cx="12022121" cy="145893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GB" dirty="0"/>
              <a:t>Machine Learning based No-Reference Gaming Video Quality Estimation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0E638-B35F-4C1B-BD93-6008A5C7D862}"/>
              </a:ext>
            </a:extLst>
          </p:cNvPr>
          <p:cNvSpPr txBox="1"/>
          <p:nvPr/>
        </p:nvSpPr>
        <p:spPr>
          <a:xfrm>
            <a:off x="1145209" y="4440062"/>
            <a:ext cx="10226519" cy="1458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Nabajeet Barman</a:t>
            </a:r>
            <a:r>
              <a:rPr lang="en-GB"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Maria G. Martini</a:t>
            </a:r>
          </a:p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Kingston University, London</a:t>
            </a:r>
          </a:p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VQEG Meeting - Mountain View, California, USA, </a:t>
            </a:r>
          </a:p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12 November, 2018</a:t>
            </a: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C7486F8F-391D-4D99-88BD-A8A7F164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482" y="337783"/>
            <a:ext cx="1058492" cy="90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59BF-3EC9-4005-8A0F-1A8D9E29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927669"/>
            <a:ext cx="7543800" cy="1143000"/>
          </a:xfrm>
        </p:spPr>
        <p:txBody>
          <a:bodyPr/>
          <a:lstStyle/>
          <a:p>
            <a:r>
              <a:rPr lang="en-GB" sz="4000" dirty="0"/>
              <a:t>NR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A3F06-121C-496D-8E85-F175E315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2712115"/>
            <a:ext cx="11879766" cy="4926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15 NR features extracted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Three NR metrics considered</a:t>
            </a:r>
          </a:p>
          <a:p>
            <a:pPr marL="0" indent="0"/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Additional features considered: </a:t>
            </a:r>
          </a:p>
          <a:p>
            <a:pPr marL="819150" lvl="1" indent="-285750"/>
            <a:r>
              <a:rPr lang="en-GB" sz="2000" dirty="0"/>
              <a:t>Game Name, Resolution, Bitrate, SI and TI</a:t>
            </a:r>
          </a:p>
          <a:p>
            <a:pPr marL="323850" indent="-285750"/>
            <a:endParaRPr lang="en-GB" sz="2000" dirty="0"/>
          </a:p>
          <a:p>
            <a:pPr marL="381000" indent="-342900">
              <a:buFont typeface="Arial" panose="020B0604020202020204" pitchFamily="34" charset="0"/>
              <a:buChar char="•"/>
            </a:pPr>
            <a:r>
              <a:rPr lang="en-GB" sz="2000" dirty="0"/>
              <a:t>Feature reduction was used to reduce the number of features to be used as input for the ML algorithm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4374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691B2-3741-41E8-8ED0-4D842581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43" y="2138105"/>
            <a:ext cx="11505242" cy="3290936"/>
          </a:xfrm>
        </p:spPr>
        <p:txBody>
          <a:bodyPr/>
          <a:lstStyle/>
          <a:p>
            <a:r>
              <a:rPr lang="en-GB" sz="2000" dirty="0"/>
              <a:t>	</a:t>
            </a:r>
            <a:r>
              <a:rPr lang="en-GB" sz="2400" dirty="0"/>
              <a:t>Trained and tested using the MOS ratings from </a:t>
            </a:r>
            <a:r>
              <a:rPr lang="en-GB" sz="2400" dirty="0" err="1"/>
              <a:t>GamingVideoSET</a:t>
            </a:r>
            <a:r>
              <a:rPr lang="en-GB" sz="2400" dirty="0"/>
              <a:t> and KUGVD</a:t>
            </a:r>
          </a:p>
          <a:p>
            <a:r>
              <a:rPr lang="en-GB" sz="2000" dirty="0"/>
              <a:t>		-Total 165 ratings (90 from D1 + 90 from D2  – 15 common conditions)</a:t>
            </a:r>
          </a:p>
          <a:p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A66B0-C457-4FD5-B817-769813723B61}"/>
              </a:ext>
            </a:extLst>
          </p:cNvPr>
          <p:cNvSpPr txBox="1"/>
          <p:nvPr/>
        </p:nvSpPr>
        <p:spPr>
          <a:xfrm>
            <a:off x="356840" y="947854"/>
            <a:ext cx="3579541" cy="66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rmAutofit/>
          </a:bodyPr>
          <a:lstStyle/>
          <a:p>
            <a:pPr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solidFill>
                  <a:schemeClr val="bg1"/>
                </a:solidFill>
              </a:rPr>
              <a:t>NR-GVSQI</a:t>
            </a:r>
          </a:p>
        </p:txBody>
      </p:sp>
    </p:spTree>
    <p:extLst>
      <p:ext uri="{BB962C8B-B14F-4D97-AF65-F5344CB8AC3E}">
        <p14:creationId xmlns:p14="http://schemas.microsoft.com/office/powerpoint/2010/main" val="205390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58698" y="849666"/>
            <a:ext cx="5016190" cy="7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GB" sz="4000">
                <a:solidFill>
                  <a:schemeClr val="bg1"/>
                </a:solidFill>
              </a:rPr>
              <a:t>Key Observations</a:t>
            </a:r>
            <a:endParaRPr lang="en-GB" sz="3200" kern="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4C437-17B7-422F-B5D7-DE797089356A}"/>
              </a:ext>
            </a:extLst>
          </p:cNvPr>
          <p:cNvSpPr txBox="1"/>
          <p:nvPr/>
        </p:nvSpPr>
        <p:spPr>
          <a:xfrm>
            <a:off x="358698" y="1997838"/>
            <a:ext cx="11833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Prediction performance of the combinations of features is completely different from their individual performance.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Feature selection not so straightforward based on correlation between different features</a:t>
            </a:r>
            <a:br>
              <a:rPr lang="en-GB" sz="2400" b="0" dirty="0">
                <a:solidFill>
                  <a:schemeClr val="bg1"/>
                </a:solidFill>
              </a:rPr>
            </a:br>
            <a:endParaRPr lang="en-GB" sz="24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10% to 40% degradation of the prediction performance when different datasets are used for training and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Optimal number of features is found to be seven</a:t>
            </a:r>
          </a:p>
        </p:txBody>
      </p:sp>
    </p:spTree>
    <p:extLst>
      <p:ext uri="{BB962C8B-B14F-4D97-AF65-F5344CB8AC3E}">
        <p14:creationId xmlns:p14="http://schemas.microsoft.com/office/powerpoint/2010/main" val="199918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691B2-3741-41E8-8ED0-4D842581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29" y="1946597"/>
            <a:ext cx="11558859" cy="3484047"/>
          </a:xfrm>
        </p:spPr>
        <p:txBody>
          <a:bodyPr/>
          <a:lstStyle/>
          <a:p>
            <a:r>
              <a:rPr lang="en-GB" sz="2400" dirty="0"/>
              <a:t>	Trained and tested using the VMAF ratings from </a:t>
            </a:r>
            <a:r>
              <a:rPr lang="en-GB" sz="2400" dirty="0" err="1"/>
              <a:t>GamingVideoSET</a:t>
            </a:r>
            <a:r>
              <a:rPr lang="en-GB" sz="2400" dirty="0"/>
              <a:t> and KUGVD</a:t>
            </a:r>
          </a:p>
          <a:p>
            <a:pPr marL="7810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Total 696 samples (576 from D1 + 144 from D2  – 24 common conditions)</a:t>
            </a:r>
          </a:p>
          <a:p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ECC56-D1BA-4BAB-BB65-801AC6F6AE87}"/>
              </a:ext>
            </a:extLst>
          </p:cNvPr>
          <p:cNvSpPr txBox="1"/>
          <p:nvPr/>
        </p:nvSpPr>
        <p:spPr>
          <a:xfrm>
            <a:off x="379141" y="928693"/>
            <a:ext cx="3033132" cy="524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solidFill>
                  <a:schemeClr val="bg1"/>
                </a:solidFill>
              </a:rPr>
              <a:t>NR-GVSQE</a:t>
            </a:r>
          </a:p>
        </p:txBody>
      </p:sp>
    </p:spTree>
    <p:extLst>
      <p:ext uri="{BB962C8B-B14F-4D97-AF65-F5344CB8AC3E}">
        <p14:creationId xmlns:p14="http://schemas.microsoft.com/office/powerpoint/2010/main" val="211418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9C18-EBE9-4BE2-843A-1F5FE304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89" y="948623"/>
            <a:ext cx="10504449" cy="1143000"/>
          </a:xfrm>
        </p:spPr>
        <p:txBody>
          <a:bodyPr/>
          <a:lstStyle/>
          <a:p>
            <a:r>
              <a:rPr lang="en-GB" sz="4000" dirty="0"/>
              <a:t>Machine Learning Algorithms Considered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46A16-843F-46FB-BD5E-427F62B4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89" y="1920523"/>
            <a:ext cx="7543800" cy="3352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Support Vector Regression (SVR)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Gaussian Process Regression (GP)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Multilayer perceptron (MLP)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Random Forest (RF)</a:t>
            </a:r>
          </a:p>
        </p:txBody>
      </p:sp>
    </p:spTree>
    <p:extLst>
      <p:ext uri="{BB962C8B-B14F-4D97-AF65-F5344CB8AC3E}">
        <p14:creationId xmlns:p14="http://schemas.microsoft.com/office/powerpoint/2010/main" val="362355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77943" y="670390"/>
            <a:ext cx="12129290" cy="137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defRPr/>
            </a:pPr>
            <a:r>
              <a:rPr lang="en-GB" sz="4000" dirty="0">
                <a:solidFill>
                  <a:srgbClr val="000000"/>
                </a:solidFill>
                <a:latin typeface="Arial"/>
                <a:ea typeface="ＭＳ Ｐゴシック"/>
              </a:rPr>
              <a:t>Prediction performance of the NR-GVSQE vs. VMAF on </a:t>
            </a:r>
            <a:r>
              <a:rPr lang="en-GB" sz="4000" dirty="0">
                <a:solidFill>
                  <a:srgbClr val="0F80CA"/>
                </a:solidFill>
                <a:latin typeface="Arial"/>
                <a:ea typeface="ＭＳ Ｐゴシック"/>
              </a:rPr>
              <a:t>MOS</a:t>
            </a:r>
            <a:r>
              <a:rPr lang="en-GB" sz="4000" dirty="0">
                <a:solidFill>
                  <a:srgbClr val="000000"/>
                </a:solidFill>
                <a:latin typeface="Arial"/>
                <a:ea typeface="ＭＳ Ｐゴシック"/>
              </a:rPr>
              <a:t> scores of </a:t>
            </a:r>
            <a:r>
              <a:rPr lang="en-GB" sz="4000" dirty="0">
                <a:solidFill>
                  <a:srgbClr val="0F80CA"/>
                </a:solidFill>
                <a:latin typeface="Arial"/>
                <a:ea typeface="ＭＳ Ｐゴシック"/>
              </a:rPr>
              <a:t>KUGVD</a:t>
            </a:r>
            <a:endParaRPr lang="en-GB" sz="4000" kern="0" dirty="0">
              <a:solidFill>
                <a:srgbClr val="0F80CA"/>
              </a:solidFill>
              <a:latin typeface="Arial"/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0F1D8-4AF1-4058-8C59-A56B1E25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436" y="2483773"/>
            <a:ext cx="6112737" cy="21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7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58698" y="849666"/>
            <a:ext cx="7984979" cy="7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Key Observations</a:t>
            </a:r>
            <a:endParaRPr lang="en-GB" sz="4000" kern="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4C437-17B7-422F-B5D7-DE797089356A}"/>
              </a:ext>
            </a:extLst>
          </p:cNvPr>
          <p:cNvSpPr txBox="1"/>
          <p:nvPr/>
        </p:nvSpPr>
        <p:spPr>
          <a:xfrm>
            <a:off x="358698" y="1884106"/>
            <a:ext cx="11833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Prediction performance of SVR is the best among the four considered model algorithms.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VMAF scores can be used to train a NR model (increased sample side) which can achieve high correlation with subjective scores.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Optimal number of features is found to be seven</a:t>
            </a:r>
          </a:p>
        </p:txBody>
      </p:sp>
    </p:spTree>
    <p:extLst>
      <p:ext uri="{BB962C8B-B14F-4D97-AF65-F5344CB8AC3E}">
        <p14:creationId xmlns:p14="http://schemas.microsoft.com/office/powerpoint/2010/main" val="203048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1603" y="2493818"/>
            <a:ext cx="6160655" cy="1403928"/>
          </a:xfrm>
        </p:spPr>
        <p:txBody>
          <a:bodyPr/>
          <a:lstStyle/>
          <a:p>
            <a:endParaRPr lang="en-GB" sz="3200" dirty="0"/>
          </a:p>
          <a:p>
            <a:pPr algn="ctr"/>
            <a:r>
              <a:rPr lang="en-GB" sz="4000" b="1" dirty="0"/>
              <a:t>NR-GVQM</a:t>
            </a:r>
          </a:p>
        </p:txBody>
      </p:sp>
    </p:spTree>
    <p:extLst>
      <p:ext uri="{BB962C8B-B14F-4D97-AF65-F5344CB8AC3E}">
        <p14:creationId xmlns:p14="http://schemas.microsoft.com/office/powerpoint/2010/main" val="74493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691B2-3741-41E8-8ED0-4D842581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89" y="1943667"/>
            <a:ext cx="11824011" cy="3352799"/>
          </a:xfrm>
        </p:spPr>
        <p:txBody>
          <a:bodyPr/>
          <a:lstStyle/>
          <a:p>
            <a:r>
              <a:rPr lang="en-GB" sz="2400" dirty="0"/>
              <a:t>	Trained and tested using the VMAF ratings from </a:t>
            </a:r>
            <a:r>
              <a:rPr lang="en-GB" sz="2400" dirty="0" err="1"/>
              <a:t>GamingVideoSET</a:t>
            </a:r>
            <a:endParaRPr lang="en-GB" sz="2400" dirty="0"/>
          </a:p>
          <a:p>
            <a:pPr marL="8382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Using per-frame scores </a:t>
            </a:r>
          </a:p>
          <a:p>
            <a:pPr marL="8382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Total 576 videos – over 500k samples (each video of 30 sec duration at 30 fps)</a:t>
            </a:r>
          </a:p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B5457-6C1B-4D72-84B0-92DE37398CC2}"/>
              </a:ext>
            </a:extLst>
          </p:cNvPr>
          <p:cNvSpPr txBox="1"/>
          <p:nvPr/>
        </p:nvSpPr>
        <p:spPr>
          <a:xfrm>
            <a:off x="367990" y="981307"/>
            <a:ext cx="3033132" cy="691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rmAutofit lnSpcReduction="10000"/>
          </a:bodyPr>
          <a:lstStyle/>
          <a:p>
            <a:pPr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</a:rPr>
              <a:t>NR-GVQM</a:t>
            </a:r>
          </a:p>
        </p:txBody>
      </p:sp>
    </p:spTree>
    <p:extLst>
      <p:ext uri="{BB962C8B-B14F-4D97-AF65-F5344CB8AC3E}">
        <p14:creationId xmlns:p14="http://schemas.microsoft.com/office/powerpoint/2010/main" val="60362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1840-0B8E-4CE6-AB2B-21B6D076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96" y="900164"/>
            <a:ext cx="7062657" cy="1143000"/>
          </a:xfrm>
        </p:spPr>
        <p:txBody>
          <a:bodyPr/>
          <a:lstStyle/>
          <a:p>
            <a:r>
              <a:rPr lang="en-GB" sz="4000" dirty="0"/>
              <a:t>Methodological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41850-D4FF-4F5F-9A69-3C589921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6" y="1856054"/>
            <a:ext cx="11532416" cy="42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04" y="935366"/>
            <a:ext cx="7543800" cy="1143000"/>
          </a:xfrm>
        </p:spPr>
        <p:txBody>
          <a:bodyPr/>
          <a:lstStyle/>
          <a:p>
            <a:r>
              <a:rPr lang="en-GB" sz="4000" dirty="0"/>
              <a:t>Introduction: Motivation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504" y="2098871"/>
            <a:ext cx="10893241" cy="393978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/>
              <a:t>Previous work [Barman et al., PV2018] evaluated the most popular Full-Reference (FR), Reduced-Reference (RR) and No-Reference (NR) metrics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/>
              <a:t>FR Metric VMAF performs well, NR metrics not so well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/>
              <a:t>Passive Gaming video streaming – No reference available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/>
              <a:t>Need for high performing NR metrics to evaluate end user QoE.</a:t>
            </a:r>
          </a:p>
        </p:txBody>
      </p:sp>
    </p:spTree>
    <p:extLst>
      <p:ext uri="{BB962C8B-B14F-4D97-AF65-F5344CB8AC3E}">
        <p14:creationId xmlns:p14="http://schemas.microsoft.com/office/powerpoint/2010/main" val="2368175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1840-0B8E-4CE6-AB2B-21B6D076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40" y="716043"/>
            <a:ext cx="11779060" cy="1143000"/>
          </a:xfrm>
        </p:spPr>
        <p:txBody>
          <a:bodyPr/>
          <a:lstStyle/>
          <a:p>
            <a:r>
              <a:rPr lang="en-GB" sz="4000" dirty="0"/>
              <a:t>Performance of the VQA metrics with respect to </a:t>
            </a:r>
            <a:r>
              <a:rPr lang="en-GB" sz="4000" dirty="0">
                <a:solidFill>
                  <a:srgbClr val="0F80CA"/>
                </a:solidFill>
              </a:rPr>
              <a:t>MOS</a:t>
            </a:r>
            <a:r>
              <a:rPr lang="en-GB" sz="4000" dirty="0"/>
              <a:t> scores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3647B-11B1-4C48-B71D-94D6EBA5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40" y="2277210"/>
            <a:ext cx="11749253" cy="40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0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1840-0B8E-4CE6-AB2B-21B6D076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30" y="712823"/>
            <a:ext cx="12263750" cy="1235425"/>
          </a:xfrm>
        </p:spPr>
        <p:txBody>
          <a:bodyPr/>
          <a:lstStyle/>
          <a:p>
            <a:r>
              <a:rPr lang="en-GB" sz="3800" dirty="0"/>
              <a:t>VMAF score prediction quality performance for different combinations of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9CC96-3630-4300-870D-3AD8FC41D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04" y="1768932"/>
            <a:ext cx="6214381" cy="4376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6B565F-1E05-4DA8-BAF2-78D250750D46}"/>
              </a:ext>
            </a:extLst>
          </p:cNvPr>
          <p:cNvSpPr txBox="1"/>
          <p:nvPr/>
        </p:nvSpPr>
        <p:spPr>
          <a:xfrm>
            <a:off x="359430" y="6340322"/>
            <a:ext cx="12531380" cy="379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F1 to F9 corresponding to BIQI, BRISQUE, NIQE, SI, TI, Contrast, </a:t>
            </a:r>
            <a:r>
              <a:rPr lang="en-GB" sz="1800" b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Blockiness</a:t>
            </a:r>
            <a:r>
              <a:rPr lang="en-GB" sz="18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Blur and Noise respectively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090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36396" y="849666"/>
            <a:ext cx="7984979" cy="7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Key Observations</a:t>
            </a:r>
            <a:endParaRPr lang="en-GB" sz="3200" kern="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4C437-17B7-422F-B5D7-DE797089356A}"/>
              </a:ext>
            </a:extLst>
          </p:cNvPr>
          <p:cNvSpPr txBox="1"/>
          <p:nvPr/>
        </p:nvSpPr>
        <p:spPr>
          <a:xfrm>
            <a:off x="336396" y="1843950"/>
            <a:ext cx="117403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Four features (NIQE, TI, </a:t>
            </a:r>
            <a:r>
              <a:rPr lang="en-GB" sz="2400" b="0" dirty="0" err="1">
                <a:solidFill>
                  <a:schemeClr val="bg1"/>
                </a:solidFill>
              </a:rPr>
              <a:t>Blockiness</a:t>
            </a:r>
            <a:r>
              <a:rPr lang="en-GB" sz="2400" b="0" dirty="0">
                <a:solidFill>
                  <a:schemeClr val="bg1"/>
                </a:solidFill>
              </a:rPr>
              <a:t> and Blur)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Model with an accuracy of 0.966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Low computation but still a high correlation.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Considering NR metrics, NIQE, BIQI and BRISQUE, removing BIQI and BRISQUE does not affect the performance much.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Temporal Pooling (with difference Interval size)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PLCC did not change much with the change in pooling interval,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</a:rPr>
              <a:t>RMSE is very sensitive initially, even for small changes in pooling interval.</a:t>
            </a:r>
          </a:p>
        </p:txBody>
      </p:sp>
    </p:spTree>
    <p:extLst>
      <p:ext uri="{BB962C8B-B14F-4D97-AF65-F5344CB8AC3E}">
        <p14:creationId xmlns:p14="http://schemas.microsoft.com/office/powerpoint/2010/main" val="49942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93" y="1013122"/>
            <a:ext cx="3071278" cy="715317"/>
          </a:xfrm>
        </p:spPr>
        <p:txBody>
          <a:bodyPr/>
          <a:lstStyle/>
          <a:p>
            <a:r>
              <a:rPr lang="en-GB" sz="4000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8068" y="1877342"/>
            <a:ext cx="11661005" cy="38850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Three different approaches for Machine learning based NR metric design were explored.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Our results show that using the extracted NR features and existing NR metrics, the designed machine learning based NR metrics for gaming video streaming have a high correlation with subjective (MOS) score</a:t>
            </a:r>
          </a:p>
        </p:txBody>
      </p:sp>
    </p:spTree>
    <p:extLst>
      <p:ext uri="{BB962C8B-B14F-4D97-AF65-F5344CB8AC3E}">
        <p14:creationId xmlns:p14="http://schemas.microsoft.com/office/powerpoint/2010/main" val="89374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22F9-EA79-4B9C-BEBA-2EF8A937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03" y="879475"/>
            <a:ext cx="7543800" cy="1143000"/>
          </a:xfrm>
        </p:spPr>
        <p:txBody>
          <a:bodyPr/>
          <a:lstStyle/>
          <a:p>
            <a:r>
              <a:rPr lang="en-GB" sz="4000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324A8-B6C1-4B5D-B892-899BA3A4C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02" y="1671784"/>
            <a:ext cx="11247971" cy="4918588"/>
          </a:xfrm>
        </p:spPr>
        <p:txBody>
          <a:bodyPr/>
          <a:lstStyle/>
          <a:p>
            <a:pPr marL="0" indent="0" algn="just"/>
            <a:r>
              <a:rPr lang="en-GB" sz="2000" dirty="0"/>
              <a:t>[Barman et al., PV2018] N. Barman, S. Schmidt, S. Zadtootaghaj, M. G. Martini, and S. Möller, “An Evaluation of Video Quality Assessment Metrics for Passive Gaming Video Streaming”, Proceedings of 23rd Packet Video Workshop 2018 (PV 2018), (Amsterdam, Netherlands), June 2018.</a:t>
            </a:r>
          </a:p>
          <a:p>
            <a:pPr marL="0" indent="0" algn="just"/>
            <a:r>
              <a:rPr lang="en-GB" sz="2000" dirty="0"/>
              <a:t>[Barman et al., NG2018] N. Barman, S. Zadtootaghaj, S. Schmidt, M. G. Martini, and S. Möller, “</a:t>
            </a:r>
            <a:r>
              <a:rPr lang="en-GB" sz="2000" dirty="0" err="1"/>
              <a:t>GamingVideoSET</a:t>
            </a:r>
            <a:r>
              <a:rPr lang="en-GB" sz="2000" dirty="0"/>
              <a:t>: A Dataset for Gaming Video Streaming Applications”, 16</a:t>
            </a:r>
            <a:r>
              <a:rPr lang="en-GB" sz="2000" baseline="30000" dirty="0"/>
              <a:t>th</a:t>
            </a:r>
            <a:r>
              <a:rPr lang="en-GB" sz="2000" dirty="0"/>
              <a:t> Annual Workshop on Network and Systems Support for Games (</a:t>
            </a:r>
            <a:r>
              <a:rPr lang="en-GB" sz="2000" dirty="0" err="1"/>
              <a:t>NetGames</a:t>
            </a:r>
            <a:r>
              <a:rPr lang="en-GB" sz="2000" dirty="0"/>
              <a:t>), (Amsterdam, Netherlands), June 2018</a:t>
            </a:r>
          </a:p>
          <a:p>
            <a:pPr marL="0" indent="0" algn="just"/>
            <a:r>
              <a:rPr lang="en-GB" sz="2000" dirty="0"/>
              <a:t>[Zadtootaghaj et al., ISM2018] S. Zadtootaghaj, N. Barman, S. Schmidt, M. G. Martini, and S. Möller, “NRGVQM: A No Reference Gaming Video Quality Metric”, in 20th IEEE International Symposium on Multimedia, Dec 2018  (Taiwan). </a:t>
            </a:r>
          </a:p>
          <a:p>
            <a:pPr marL="0" indent="0" algn="just"/>
            <a:r>
              <a:rPr lang="en-GB" sz="2000" dirty="0"/>
              <a:t>[</a:t>
            </a:r>
            <a:r>
              <a:rPr lang="en-GB" sz="2000" dirty="0" err="1"/>
              <a:t>Leszczuk</a:t>
            </a:r>
            <a:r>
              <a:rPr lang="en-GB" sz="2000" dirty="0"/>
              <a:t> et al., SIU2014] M. </a:t>
            </a:r>
            <a:r>
              <a:rPr lang="en-GB" sz="2000" dirty="0" err="1"/>
              <a:t>Leszczuk</a:t>
            </a:r>
            <a:r>
              <a:rPr lang="en-GB" sz="2000" dirty="0"/>
              <a:t>, M. </a:t>
            </a:r>
            <a:r>
              <a:rPr lang="en-GB" sz="2000" dirty="0" err="1"/>
              <a:t>Hanusiak</a:t>
            </a:r>
            <a:r>
              <a:rPr lang="en-GB" sz="2000" dirty="0"/>
              <a:t>, I. Blanco, A. </a:t>
            </a:r>
            <a:r>
              <a:rPr lang="en-GB" sz="2000" dirty="0" err="1"/>
              <a:t>Dziech</a:t>
            </a:r>
            <a:r>
              <a:rPr lang="en-GB" sz="2000" dirty="0"/>
              <a:t>, J. </a:t>
            </a:r>
            <a:r>
              <a:rPr lang="en-GB" sz="2000" dirty="0" err="1"/>
              <a:t>Derkacz</a:t>
            </a:r>
            <a:r>
              <a:rPr lang="en-GB" sz="2000" dirty="0"/>
              <a:t>, E. </a:t>
            </a:r>
            <a:r>
              <a:rPr lang="en-GB" sz="2000" dirty="0" err="1"/>
              <a:t>Wyckens</a:t>
            </a:r>
            <a:r>
              <a:rPr lang="en-GB" sz="2000" dirty="0"/>
              <a:t>, and S. Borer, “Key indicators for monitoring of </a:t>
            </a:r>
            <a:r>
              <a:rPr lang="en-GB" sz="2000" dirty="0" err="1"/>
              <a:t>audiovisual</a:t>
            </a:r>
            <a:r>
              <a:rPr lang="en-GB" sz="2000" dirty="0"/>
              <a:t> quality,” in 22nd Signal Processing and Communications Applications Conference (SIU), pp. 2301–2305, April 2014.</a:t>
            </a:r>
          </a:p>
          <a:p>
            <a:pPr marL="0" indent="0" algn="just"/>
            <a:r>
              <a:rPr lang="en-GB" sz="2000" dirty="0"/>
              <a:t>[</a:t>
            </a:r>
            <a:r>
              <a:rPr lang="en-GB" sz="2000" dirty="0" err="1"/>
              <a:t>Leszczuk</a:t>
            </a:r>
            <a:r>
              <a:rPr lang="en-GB" sz="2000" dirty="0"/>
              <a:t> et al., MTA2016] M. </a:t>
            </a:r>
            <a:r>
              <a:rPr lang="en-GB" sz="2000" dirty="0" err="1"/>
              <a:t>Leszczuk</a:t>
            </a:r>
            <a:r>
              <a:rPr lang="en-GB" sz="2000" dirty="0"/>
              <a:t>, M. </a:t>
            </a:r>
            <a:r>
              <a:rPr lang="en-GB" sz="2000" dirty="0" err="1"/>
              <a:t>Hanusiak</a:t>
            </a:r>
            <a:r>
              <a:rPr lang="en-GB" sz="2000" dirty="0"/>
              <a:t>, M. C. Q. Farias, E. </a:t>
            </a:r>
            <a:r>
              <a:rPr lang="en-GB" sz="2000" dirty="0" err="1"/>
              <a:t>Wyckens</a:t>
            </a:r>
            <a:r>
              <a:rPr lang="en-GB" sz="2000" dirty="0"/>
              <a:t>, and G. Heston, “Recent developments in visual quality monitoring by key performance indicators,” Multimedia Tools and Applications, vol. 75, pp. 10745–10767, Sep 2016.</a:t>
            </a:r>
          </a:p>
          <a:p>
            <a:pPr marL="0" indent="0" algn="just"/>
            <a:endParaRPr lang="en-GB" sz="1800" dirty="0"/>
          </a:p>
          <a:p>
            <a:pPr marL="0" indent="0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615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180" y="2301894"/>
            <a:ext cx="5757995" cy="1129924"/>
          </a:xfrm>
        </p:spPr>
        <p:txBody>
          <a:bodyPr/>
          <a:lstStyle/>
          <a:p>
            <a:r>
              <a:rPr lang="en-US" sz="7200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491" y="5249206"/>
            <a:ext cx="11568545" cy="150018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This presentation is part of a project that has received funding from the European Union’s Horizon 2020 research and innovation </a:t>
            </a:r>
            <a:r>
              <a:rPr lang="en-US" sz="1800" dirty="0" err="1">
                <a:solidFill>
                  <a:schemeClr val="bg1"/>
                </a:solidFill>
              </a:rPr>
              <a:t>programme</a:t>
            </a:r>
            <a:r>
              <a:rPr lang="en-US" sz="1800" dirty="0">
                <a:solidFill>
                  <a:schemeClr val="bg1"/>
                </a:solidFill>
              </a:rPr>
              <a:t> under the Marie </a:t>
            </a:r>
            <a:r>
              <a:rPr lang="en-US" sz="1800" dirty="0" err="1">
                <a:solidFill>
                  <a:schemeClr val="bg1"/>
                </a:solidFill>
              </a:rPr>
              <a:t>Skłodowska</a:t>
            </a:r>
            <a:r>
              <a:rPr lang="en-US" sz="1800" dirty="0">
                <a:solidFill>
                  <a:schemeClr val="bg1"/>
                </a:solidFill>
              </a:rPr>
              <a:t>-Curie grant agreement No 643072.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780" y="3685309"/>
            <a:ext cx="2400074" cy="929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46" y="3468601"/>
            <a:ext cx="2796838" cy="112992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95736" y="6400419"/>
            <a:ext cx="249423" cy="276995"/>
          </a:xfrm>
        </p:spPr>
        <p:txBody>
          <a:bodyPr/>
          <a:lstStyle/>
          <a:p>
            <a:fld id="{3C8E9E2F-7578-1043-9CD5-20EC18EF6B4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4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71" y="945207"/>
            <a:ext cx="8796482" cy="1143000"/>
          </a:xfrm>
        </p:spPr>
        <p:txBody>
          <a:bodyPr/>
          <a:lstStyle/>
          <a:p>
            <a:r>
              <a:rPr lang="en-GB" sz="4000" dirty="0"/>
              <a:t>Introduction: Motivation </a:t>
            </a:r>
            <a:r>
              <a:rPr lang="en-GB" sz="4000" dirty="0" err="1"/>
              <a:t>ctd</a:t>
            </a:r>
            <a:r>
              <a:rPr lang="en-GB" sz="4000" dirty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569" y="2119059"/>
            <a:ext cx="11355043" cy="3352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Machine-learning based quality evaluation methods have gained much attention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Previous work proposing NR metrics considering non-gaming videos has shown high potential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397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98" y="956948"/>
            <a:ext cx="8773802" cy="1143000"/>
          </a:xfrm>
        </p:spPr>
        <p:txBody>
          <a:bodyPr/>
          <a:lstStyle/>
          <a:p>
            <a:r>
              <a:rPr lang="en-GB" sz="4000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005" y="1988436"/>
            <a:ext cx="12391780" cy="2460901"/>
          </a:xfrm>
        </p:spPr>
        <p:txBody>
          <a:bodyPr/>
          <a:lstStyle/>
          <a:p>
            <a:r>
              <a:rPr lang="en-GB" sz="2800" dirty="0"/>
              <a:t>  Three machine learning based models:</a:t>
            </a:r>
          </a:p>
          <a:p>
            <a:pPr algn="ctr"/>
            <a:endParaRPr lang="en-GB" sz="2000" dirty="0"/>
          </a:p>
          <a:p>
            <a:pPr lvl="1">
              <a:buAutoNum type="arabicPeriod"/>
            </a:pPr>
            <a:r>
              <a:rPr lang="en-GB" sz="2400" b="1" dirty="0"/>
              <a:t>NR-GVSQI</a:t>
            </a:r>
            <a:r>
              <a:rPr lang="en-GB" sz="2400" dirty="0"/>
              <a:t>: No-Reference Gaming Video Streaming Quality Index</a:t>
            </a:r>
          </a:p>
          <a:p>
            <a:pPr lvl="1">
              <a:buAutoNum type="arabicPeriod"/>
            </a:pPr>
            <a:r>
              <a:rPr lang="en-GB" sz="2400" b="1" dirty="0"/>
              <a:t>NR-GVSQE</a:t>
            </a:r>
            <a:r>
              <a:rPr lang="en-GB" sz="2400" dirty="0"/>
              <a:t>: No-Reference Gaming Video Streaming Quality Estimator</a:t>
            </a:r>
          </a:p>
          <a:p>
            <a:pPr lvl="1">
              <a:buAutoNum type="arabicPeriod"/>
            </a:pPr>
            <a:r>
              <a:rPr lang="en-GB" sz="2400" b="1" dirty="0"/>
              <a:t>NR-GVQM:</a:t>
            </a:r>
            <a:r>
              <a:rPr lang="en-GB" sz="2400" dirty="0"/>
              <a:t> No-Reference Gaming Video Quality Metric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24114-BCD7-4416-BBCF-8C23F3BDF00E}"/>
              </a:ext>
            </a:extLst>
          </p:cNvPr>
          <p:cNvSpPr txBox="1"/>
          <p:nvPr/>
        </p:nvSpPr>
        <p:spPr>
          <a:xfrm>
            <a:off x="691376" y="5776331"/>
            <a:ext cx="11273883" cy="1003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Note: The models presented here are developed in collaboration with other researchers</a:t>
            </a: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involved persons are as follows:</a:t>
            </a: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	Model 1 and </a:t>
            </a:r>
            <a:r>
              <a:rPr lang="en-GB" sz="16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2:</a:t>
            </a: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N. Barman, E. </a:t>
            </a:r>
            <a:r>
              <a:rPr lang="en-GB" sz="1600" b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Jammeh</a:t>
            </a:r>
            <a:r>
              <a:rPr lang="en-GB" sz="16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S. A. </a:t>
            </a:r>
            <a:r>
              <a:rPr lang="en-GB" sz="1600" b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Ghorashi</a:t>
            </a:r>
            <a:r>
              <a:rPr lang="en-GB" sz="16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M. Martini</a:t>
            </a:r>
          </a:p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	Model </a:t>
            </a:r>
            <a:r>
              <a:rPr lang="en-GB" sz="16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3: S. Zadtootaghaj, N. Barman, S. Schmidt, M. Martini, S. Möller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98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1603" y="2493818"/>
            <a:ext cx="6160655" cy="1403928"/>
          </a:xfrm>
        </p:spPr>
        <p:txBody>
          <a:bodyPr/>
          <a:lstStyle/>
          <a:p>
            <a:endParaRPr lang="en-GB" sz="3200" dirty="0"/>
          </a:p>
          <a:p>
            <a:pPr algn="ctr"/>
            <a:r>
              <a:rPr lang="en-GB" sz="3600" b="1" dirty="0"/>
              <a:t>NR-GVSQI and NR-GVSQE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1409-83AF-44A8-8A63-443379BA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875406"/>
            <a:ext cx="7543800" cy="1143000"/>
          </a:xfrm>
        </p:spPr>
        <p:txBody>
          <a:bodyPr/>
          <a:lstStyle/>
          <a:p>
            <a:r>
              <a:rPr lang="en-GB" sz="4000" dirty="0"/>
              <a:t>Datasets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D2E45-74FE-47C3-934D-02DF8F0FE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" y="2461751"/>
            <a:ext cx="7654692" cy="2766290"/>
          </a:xfrm>
        </p:spPr>
        <p:txBody>
          <a:bodyPr/>
          <a:lstStyle/>
          <a:p>
            <a:r>
              <a:rPr lang="en-GB" sz="2400" b="1" dirty="0" err="1"/>
              <a:t>GamingVideoSET</a:t>
            </a:r>
            <a:r>
              <a:rPr lang="en-GB" sz="2400" b="1" dirty="0"/>
              <a:t> [Barman et al. NG2018]:</a:t>
            </a:r>
            <a:r>
              <a:rPr lang="en-GB" sz="2400" dirty="0"/>
              <a:t> </a:t>
            </a:r>
          </a:p>
          <a:p>
            <a:r>
              <a:rPr lang="en-GB" sz="2400" dirty="0"/>
              <a:t>	Open Source dataset available at </a:t>
            </a:r>
            <a:r>
              <a:rPr lang="en-GB" sz="2400" dirty="0">
                <a:hlinkClick r:id="rId2"/>
              </a:rPr>
              <a:t>https://kingston.box.com/v/GamingVideoSET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KUGVD: </a:t>
            </a:r>
          </a:p>
          <a:p>
            <a:r>
              <a:rPr lang="en-GB" sz="2400" dirty="0"/>
              <a:t>	Newly designed dataset</a:t>
            </a:r>
          </a:p>
          <a:p>
            <a:r>
              <a:rPr lang="en-GB" sz="2400" dirty="0"/>
              <a:t>	Similar to </a:t>
            </a:r>
            <a:r>
              <a:rPr lang="en-GB" sz="2400" dirty="0" err="1"/>
              <a:t>GamingVideoSET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95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1840-0B8E-4CE6-AB2B-21B6D076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99" y="1007643"/>
            <a:ext cx="7151867" cy="1143000"/>
          </a:xfrm>
        </p:spPr>
        <p:txBody>
          <a:bodyPr/>
          <a:lstStyle/>
          <a:p>
            <a:r>
              <a:rPr lang="en-GB" sz="4000" dirty="0"/>
              <a:t>Methodological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1CB63-847C-41EF-B1C9-A5BFE764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9" y="1593012"/>
            <a:ext cx="9817008" cy="52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5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58" y="973765"/>
            <a:ext cx="9246254" cy="735105"/>
          </a:xfrm>
        </p:spPr>
        <p:txBody>
          <a:bodyPr/>
          <a:lstStyle/>
          <a:p>
            <a:r>
              <a:rPr lang="en-GB" sz="4000" dirty="0"/>
              <a:t>Overview of the two datasets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92C5B-4868-4C2D-BF02-EB68FF46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3" y="2194906"/>
            <a:ext cx="7723449" cy="37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8F79A0-3C4F-4368-BF27-FFCB218AB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8" y="2199395"/>
            <a:ext cx="4914309" cy="4658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D1E41-9AB8-4987-AC6A-722AD518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6" y="936484"/>
            <a:ext cx="11221280" cy="1143000"/>
          </a:xfrm>
        </p:spPr>
        <p:txBody>
          <a:bodyPr/>
          <a:lstStyle/>
          <a:p>
            <a:r>
              <a:rPr lang="en-GB" sz="4000" dirty="0"/>
              <a:t>Scatter plot of MOS scores from two datasets</a:t>
            </a:r>
            <a:br>
              <a:rPr lang="en-GB" sz="4000" dirty="0"/>
            </a:br>
            <a:r>
              <a:rPr lang="en-GB" sz="4000" dirty="0"/>
              <a:t>	</a:t>
            </a:r>
            <a:r>
              <a:rPr lang="en-GB" sz="3200" dirty="0">
                <a:solidFill>
                  <a:srgbClr val="0F80CA"/>
                </a:solidFill>
              </a:rPr>
              <a:t>for </a:t>
            </a:r>
            <a:r>
              <a:rPr lang="en-GB" sz="3200">
                <a:solidFill>
                  <a:srgbClr val="0F80CA"/>
                </a:solidFill>
              </a:rPr>
              <a:t>anchor video (CSGO)</a:t>
            </a:r>
            <a:r>
              <a:rPr lang="en-GB" sz="400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65434489"/>
      </p:ext>
    </p:extLst>
  </p:cSld>
  <p:clrMapOvr>
    <a:masterClrMapping/>
  </p:clrMapOvr>
</p:sld>
</file>

<file path=ppt/theme/theme1.xml><?xml version="1.0" encoding="utf-8"?>
<a:theme xmlns:a="http://schemas.openxmlformats.org/drawingml/2006/main" name="KU Powerpoint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8c4e94-4c7c-48cf-8deb-b791022c1302"/>
    <TaxKeywordTaxHTField xmlns="d88c4e94-4c7c-48cf-8deb-b791022c1302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9AFEB87FE9459EB9B4B7FE6C1845" ma:contentTypeVersion="0" ma:contentTypeDescription="Create a new document." ma:contentTypeScope="" ma:versionID="1c54ff8711fe185f9c7ea9d8a52cb81e">
  <xsd:schema xmlns:xsd="http://www.w3.org/2001/XMLSchema" xmlns:xs="http://www.w3.org/2001/XMLSchema" xmlns:p="http://schemas.microsoft.com/office/2006/metadata/properties" xmlns:ns2="d88c4e94-4c7c-48cf-8deb-b791022c1302" targetNamespace="http://schemas.microsoft.com/office/2006/metadata/properties" ma:root="true" ma:fieldsID="8fc02485917d8e35d2f5117397701ee2" ns2:_="">
    <xsd:import namespace="d88c4e94-4c7c-48cf-8deb-b791022c130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c4e94-4c7c-48cf-8deb-b791022c130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readOnly="false" ma:fieldId="{23f27201-bee3-471e-b2e7-b64fd8b7ca38}" ma:taxonomyMulti="true" ma:sspId="1cd6c9ca-4bf1-4230-9247-5bb6426ff51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66e1fd3-65ff-49cd-ace6-5856ad306bd8}" ma:internalName="TaxCatchAll" ma:showField="CatchAllData" ma:web="d88c4e94-4c7c-48cf-8deb-b791022c13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66e1fd3-65ff-49cd-ace6-5856ad306bd8}" ma:internalName="TaxCatchAllLabel" ma:readOnly="true" ma:showField="CatchAllDataLabel" ma:web="d88c4e94-4c7c-48cf-8deb-b791022c13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3A-F042-461D-B47E-575BBC30D777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d88c4e94-4c7c-48cf-8deb-b791022c1302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699B87-1BFF-438E-9E50-D73BEB505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c4e94-4c7c-48cf-8deb-b791022c1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63592A-3B8E-4AAC-AE6D-25449FEBDB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 Powerpoint template</Template>
  <TotalTime>703</TotalTime>
  <Words>873</Words>
  <Application>Microsoft Office PowerPoint</Application>
  <PresentationFormat>Widescreen</PresentationFormat>
  <Paragraphs>101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KU Powerpoint template</vt:lpstr>
      <vt:lpstr>PowerPoint Presentation</vt:lpstr>
      <vt:lpstr>Introduction: Motivation</vt:lpstr>
      <vt:lpstr>Introduction: Motivation ctd…</vt:lpstr>
      <vt:lpstr>Introduction</vt:lpstr>
      <vt:lpstr>PowerPoint Presentation</vt:lpstr>
      <vt:lpstr>Datasets</vt:lpstr>
      <vt:lpstr>Methodological Framework</vt:lpstr>
      <vt:lpstr>Overview of the two datasets</vt:lpstr>
      <vt:lpstr>Scatter plot of MOS scores from two datasets  for anchor video (CSGO) </vt:lpstr>
      <vt:lpstr>NR features</vt:lpstr>
      <vt:lpstr>PowerPoint Presentation</vt:lpstr>
      <vt:lpstr>PowerPoint Presentation</vt:lpstr>
      <vt:lpstr>PowerPoint Presentation</vt:lpstr>
      <vt:lpstr>Machine Learning Algorithms Considered</vt:lpstr>
      <vt:lpstr>PowerPoint Presentation</vt:lpstr>
      <vt:lpstr>PowerPoint Presentation</vt:lpstr>
      <vt:lpstr>PowerPoint Presentation</vt:lpstr>
      <vt:lpstr>PowerPoint Presentation</vt:lpstr>
      <vt:lpstr>Methodological Framework</vt:lpstr>
      <vt:lpstr>Performance of the VQA metrics with respect to MOS scores</vt:lpstr>
      <vt:lpstr>VMAF score prediction quality performance for different combinations of features</vt:lpstr>
      <vt:lpstr>PowerPoint Presentation</vt:lpstr>
      <vt:lpstr>Conclusion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1608108 CARR</dc:creator>
  <cp:lastModifiedBy>Nabajeet Barman</cp:lastModifiedBy>
  <cp:revision>105</cp:revision>
  <cp:lastPrinted>2017-08-29T16:03:06Z</cp:lastPrinted>
  <dcterms:created xsi:type="dcterms:W3CDTF">2017-08-29T16:01:24Z</dcterms:created>
  <dcterms:modified xsi:type="dcterms:W3CDTF">2018-11-21T17:22:44Z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0x010100D0A99AFEB87FE9459EB9B4B7FE6C1845</vt:lpwstr>
  </property>
</Properties>
</file>