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4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9" r:id="rId3"/>
    <p:sldId id="260" r:id="rId4"/>
    <p:sldId id="271" r:id="rId5"/>
    <p:sldId id="278" r:id="rId6"/>
    <p:sldId id="263" r:id="rId7"/>
    <p:sldId id="267" r:id="rId8"/>
    <p:sldId id="266" r:id="rId9"/>
    <p:sldId id="280" r:id="rId10"/>
    <p:sldId id="269" r:id="rId11"/>
    <p:sldId id="275" r:id="rId12"/>
    <p:sldId id="277" r:id="rId13"/>
    <p:sldId id="261" r:id="rId14"/>
    <p:sldId id="273" r:id="rId15"/>
    <p:sldId id="265" r:id="rId16"/>
    <p:sldId id="279" r:id="rId17"/>
    <p:sldId id="264" r:id="rId18"/>
  </p:sldIdLst>
  <p:sldSz cx="9144000" cy="5143500" type="screen16x9"/>
  <p:notesSz cx="6858000" cy="9144000"/>
  <p:embeddedFontLst>
    <p:embeddedFont>
      <p:font typeface="Palatino Linotype" panose="02040502050505030304" pitchFamily="18" charset="0"/>
      <p:regular r:id="rId21"/>
      <p:bold r:id="rId22"/>
      <p:italic r:id="rId23"/>
      <p:boldItalic r:id="rId24"/>
    </p:embeddedFont>
    <p:embeddedFont>
      <p:font typeface="SimSun" panose="02010600030101010101" pitchFamily="2" charset="-122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eed Shafiee" initials="SS" lastIdx="2" clrIdx="0">
    <p:extLst>
      <p:ext uri="{19B8F6BF-5375-455C-9EA6-DF929625EA0E}">
        <p15:presenceInfo xmlns:p15="http://schemas.microsoft.com/office/powerpoint/2012/main" userId="4afadb6c615d8637" providerId="Windows Live"/>
      </p:ext>
    </p:extLst>
  </p:cmAuthor>
  <p:cmAuthor id="2" name="Zadtootaghaj, Saman" initials="ZS" lastIdx="2" clrIdx="1">
    <p:extLst>
      <p:ext uri="{19B8F6BF-5375-455C-9EA6-DF929625EA0E}">
        <p15:presenceInfo xmlns:p15="http://schemas.microsoft.com/office/powerpoint/2012/main" userId="Zadtootaghaj, Sam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922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5268" autoAdjust="0"/>
  </p:normalViewPr>
  <p:slideViewPr>
    <p:cSldViewPr snapToGrid="0">
      <p:cViewPr varScale="1">
        <p:scale>
          <a:sx n="130" d="100"/>
          <a:sy n="130" d="100"/>
        </p:scale>
        <p:origin x="82" y="9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3BD3BF-34A5-4984-92A3-9BE5925E6F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A6A200-93E7-470C-8560-E2BE7903A2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0255D-48EC-4F8C-98C4-F33867A6FA41}" type="datetimeFigureOut">
              <a:rPr lang="LID4096" smtClean="0"/>
              <a:t>11/16/2018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CC8AFE-556F-44BA-883D-F7FFD9DAD6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56BE57-AA82-4810-9BBD-38093B298D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49F2A-1155-45F2-B2F3-861C38A4F4C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84463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4d2568ddf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4d2568ddf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362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071679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576051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tried to use videos with different motions and complexity</a:t>
            </a:r>
          </a:p>
          <a:p>
            <a:endParaRPr lang="en-GB" dirty="0"/>
          </a:p>
          <a:p>
            <a:r>
              <a:rPr lang="en-GB" dirty="0"/>
              <a:t>A and D, have constant background (Omnipresent</a:t>
            </a:r>
            <a:r>
              <a:rPr lang="en-GB" baseline="0" dirty="0"/>
              <a:t> games</a:t>
            </a:r>
            <a:r>
              <a:rPr lang="en-GB" dirty="0"/>
              <a:t>)</a:t>
            </a:r>
          </a:p>
          <a:p>
            <a:r>
              <a:rPr lang="en-GB" dirty="0"/>
              <a:t>C and F have so many movements and motions (Complex FPS game)</a:t>
            </a:r>
          </a:p>
          <a:p>
            <a:r>
              <a:rPr lang="en-GB" dirty="0"/>
              <a:t>B and E, are something in between (Global motion)</a:t>
            </a:r>
          </a:p>
          <a:p>
            <a:endParaRPr lang="en-GB" dirty="0"/>
          </a:p>
          <a:p>
            <a:r>
              <a:rPr lang="en-GB" dirty="0"/>
              <a:t>Saman—Perhaps</a:t>
            </a:r>
            <a:r>
              <a:rPr lang="en-GB" baseline="0" dirty="0"/>
              <a:t> we can arrange the order based on their complexity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331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GB" sz="1800" dirty="0"/>
              <a:t>In total 72 game videos are created</a:t>
            </a:r>
            <a:endParaRPr lang="LID4096" sz="1800" dirty="0"/>
          </a:p>
          <a:p>
            <a:r>
              <a:rPr lang="en-GB" sz="1800" dirty="0"/>
              <a:t>We used 5 parameters for our study (Framerate, Bitrate , Packet Loss, Resolution, Key frame interval)</a:t>
            </a:r>
          </a:p>
          <a:p>
            <a:r>
              <a:rPr lang="en-GB" sz="1800" dirty="0"/>
              <a:t>These 5 parameters were divided into two groups, and bitrate as a factor that has relationship with all the other parameters were used in both groups. (Right?)</a:t>
            </a:r>
          </a:p>
          <a:p>
            <a:pPr marL="158750" indent="0">
              <a:buNone/>
            </a:pPr>
            <a:endParaRPr lang="en-GB" sz="1800" dirty="0"/>
          </a:p>
          <a:p>
            <a:r>
              <a:rPr lang="en-GB" sz="1800" dirty="0"/>
              <a:t>For group 1, FR and Resolution stayed constant (30 and 1080) and KFI , PL and BR changed</a:t>
            </a:r>
          </a:p>
          <a:p>
            <a:r>
              <a:rPr lang="en-GB" sz="1800" dirty="0"/>
              <a:t>For group 2, KFI stayed as default and no packet loss were simulated. FR and resolution were changed, and we had different BR for different resolution.</a:t>
            </a:r>
          </a:p>
          <a:p>
            <a:endParaRPr lang="en-GB" sz="1800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GB" sz="1800" dirty="0"/>
              <a:t>72 Videos for each game</a:t>
            </a:r>
            <a:endParaRPr lang="LID4096" sz="1800" dirty="0"/>
          </a:p>
          <a:p>
            <a:pPr marL="158750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102491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GB" dirty="0"/>
              <a:t>In total 72 game videos are created</a:t>
            </a:r>
            <a:endParaRPr lang="LID4096" dirty="0"/>
          </a:p>
          <a:p>
            <a:r>
              <a:rPr lang="en-GB" dirty="0"/>
              <a:t>We used 5 parameters for our study (Framerate, Bitrate , Packet Loss, Resolution, Key frame interval)</a:t>
            </a:r>
          </a:p>
          <a:p>
            <a:r>
              <a:rPr lang="en-GB" dirty="0"/>
              <a:t>These 5 parameters were divided into two groups, and bitrate as a factor that has relationship with all the other parameters were used in both groups. (Right?)</a:t>
            </a:r>
          </a:p>
          <a:p>
            <a:pPr marL="158750" indent="0">
              <a:buNone/>
            </a:pPr>
            <a:endParaRPr lang="en-GB" dirty="0"/>
          </a:p>
          <a:p>
            <a:r>
              <a:rPr lang="en-GB" dirty="0"/>
              <a:t>For group 1, FR and Resolution stayed constant (30 and 1080) and KFI , PL and BR changed</a:t>
            </a:r>
          </a:p>
          <a:p>
            <a:r>
              <a:rPr lang="en-GB" dirty="0"/>
              <a:t>For group 2, KFI stayed as default and no packet loss were simulated. FR and resolution were changed, and we had different BR for different resolution.</a:t>
            </a:r>
          </a:p>
          <a:p>
            <a:endParaRPr lang="en-GB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GB" dirty="0"/>
              <a:t>72 Videos for each game</a:t>
            </a:r>
            <a:endParaRPr lang="LID4096" dirty="0"/>
          </a:p>
          <a:p>
            <a:pPr marL="158750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97466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970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509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305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15922"/>
              </a:buClr>
              <a:buSzPts val="5200"/>
              <a:buNone/>
              <a:defRPr sz="5200" b="1">
                <a:solidFill>
                  <a:srgbClr val="F1592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bg>
      <p:bgPr>
        <a:solidFill>
          <a:srgbClr val="EDEDED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15922"/>
              </a:buClr>
              <a:buSzPts val="5200"/>
              <a:buNone/>
              <a:defRPr sz="5200" b="1">
                <a:solidFill>
                  <a:srgbClr val="F159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">
    <p:bg>
      <p:bgPr>
        <a:solidFill>
          <a:srgbClr val="EDEDED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1">
  <p:cSld name="SECTION_HEADER_1_1">
    <p:bg>
      <p:bgPr>
        <a:solidFill>
          <a:srgbClr val="EDEDED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15922"/>
              </a:buClr>
              <a:buSzPts val="3600"/>
              <a:buNone/>
              <a:defRPr sz="3600">
                <a:solidFill>
                  <a:srgbClr val="F159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bg>
      <p:bgPr>
        <a:solidFill>
          <a:srgbClr val="EDEDED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bg>
      <p:bgPr>
        <a:solidFill>
          <a:srgbClr val="EDEDED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bg>
      <p:bgPr>
        <a:solidFill>
          <a:srgbClr val="EDEDED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1">
  <p:cSld name="ONE_COLUMN_TEXT_1">
    <p:bg>
      <p:bgPr>
        <a:solidFill>
          <a:srgbClr val="EDEDED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_POINT_2">
    <p:bg>
      <p:bgPr>
        <a:solidFill>
          <a:srgbClr val="EDEDED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 1">
  <p:cSld name="MAIN_POINT_1_1">
    <p:bg>
      <p:bgPr>
        <a:solidFill>
          <a:srgbClr val="EDEDED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15922"/>
              </a:buClr>
              <a:buSzPts val="4800"/>
              <a:buNone/>
              <a:defRPr sz="4800">
                <a:solidFill>
                  <a:srgbClr val="F159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_1">
    <p:bg>
      <p:bgPr>
        <a:solidFill>
          <a:srgbClr val="EDEDED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APTION_ONLY_1">
    <p:bg>
      <p:bgPr>
        <a:solidFill>
          <a:srgbClr val="EDEDED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BIG_NUMBER_1">
    <p:bg>
      <p:bgPr>
        <a:solidFill>
          <a:srgbClr val="EDEDED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6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5" name="Google Shape;75;p2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bg>
      <p:bgPr>
        <a:solidFill>
          <a:srgbClr val="EDEDED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15922"/>
              </a:buClr>
              <a:buSzPts val="3600"/>
              <a:buNone/>
              <a:defRPr sz="3600">
                <a:solidFill>
                  <a:srgbClr val="F159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15922"/>
              </a:buClr>
              <a:buSzPts val="3000"/>
              <a:buNone/>
              <a:defRPr>
                <a:solidFill>
                  <a:srgbClr val="F1592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_POINT_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15922"/>
              </a:buClr>
              <a:buSzPts val="4800"/>
              <a:buNone/>
              <a:defRPr sz="4800">
                <a:solidFill>
                  <a:srgbClr val="F159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15922"/>
              </a:buClr>
              <a:buSzPts val="3000"/>
              <a:buFont typeface="Palatino Linotype"/>
              <a:buNone/>
              <a:defRPr sz="3000" b="1">
                <a:solidFill>
                  <a:srgbClr val="F1592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alatino Linotype"/>
              <a:buChar char="●"/>
              <a:defRPr sz="180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latino Linotype"/>
              <a:buChar char="○"/>
              <a:defRPr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latino Linotype"/>
              <a:buChar char="■"/>
              <a:defRPr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latino Linotype"/>
              <a:buChar char="●"/>
              <a:defRPr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latino Linotype"/>
              <a:buChar char="○"/>
              <a:defRPr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latino Linotype"/>
              <a:buChar char="■"/>
              <a:defRPr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latino Linotype"/>
              <a:buChar char="●"/>
              <a:defRPr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latino Linotype"/>
              <a:buChar char="○"/>
              <a:defRPr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latino Linotype"/>
              <a:buChar char="■"/>
              <a:defRPr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pic>
        <p:nvPicPr>
          <p:cNvPr id="8" name="Google Shape;8;p1" descr="simula_main_RGB.png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7395125" y="4481573"/>
            <a:ext cx="1525725" cy="4211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CGVDS: Cloud Gaming Video </a:t>
            </a:r>
            <a:r>
              <a:rPr lang="en-GB" dirty="0" err="1"/>
              <a:t>DataSet</a:t>
            </a:r>
            <a:endParaRPr dirty="0"/>
          </a:p>
        </p:txBody>
      </p:sp>
      <p:sp>
        <p:nvSpPr>
          <p:cNvPr id="82" name="Google Shape;82;p2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GB" sz="1600" dirty="0"/>
              <a:t>Saeed Shafiee </a:t>
            </a:r>
            <a:r>
              <a:rPr lang="en-GB" sz="1600" dirty="0" err="1"/>
              <a:t>Sabet</a:t>
            </a:r>
            <a:endParaRPr lang="en-GB" sz="1600" dirty="0"/>
          </a:p>
          <a:p>
            <a:pPr marL="0" lvl="0" indent="0"/>
            <a:r>
              <a:rPr lang="en-GB" sz="1600" dirty="0" err="1"/>
              <a:t>Simula</a:t>
            </a:r>
            <a:r>
              <a:rPr lang="en-GB" sz="1600" dirty="0"/>
              <a:t> Research Laboratory</a:t>
            </a:r>
            <a:endParaRPr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727D0-B694-493F-92B3-CFCFAA044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Subjective Test B</a:t>
            </a:r>
            <a:endParaRPr lang="LID4096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639502"/>
              </p:ext>
            </p:extLst>
          </p:nvPr>
        </p:nvGraphicFramePr>
        <p:xfrm>
          <a:off x="1096506" y="1170674"/>
          <a:ext cx="6265864" cy="213360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132932">
                  <a:extLst>
                    <a:ext uri="{9D8B030D-6E8A-4147-A177-3AD203B41FA5}">
                      <a16:colId xmlns:a16="http://schemas.microsoft.com/office/drawing/2014/main" val="2689797707"/>
                    </a:ext>
                  </a:extLst>
                </a:gridCol>
                <a:gridCol w="3132932">
                  <a:extLst>
                    <a:ext uri="{9D8B030D-6E8A-4147-A177-3AD203B41FA5}">
                      <a16:colId xmlns:a16="http://schemas.microsoft.com/office/drawing/2014/main" val="3605465575"/>
                    </a:ext>
                  </a:extLst>
                </a:gridCol>
              </a:tblGrid>
              <a:tr h="1676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Parameter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Value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5362444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Duration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30 sec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24884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Resolution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1080p, 720p, 480p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5084391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Frame Rate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60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4144178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Encoder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FFmpeg- NVENC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1498483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Encoding Mode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CBR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145802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Video Compression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Standard H.264, Main 4.0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8760988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Preset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llhq</a:t>
                      </a:r>
                      <a:r>
                        <a:rPr lang="en-GB" sz="1400" dirty="0">
                          <a:effectLst/>
                        </a:rPr>
                        <a:t> (low latency, high quality)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5808311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Group of Picture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0.5, 1, 2 (seconds)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8785064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Packet Loss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0%, 0.2%, 0.5%, 1%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230650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8293B40-75BE-4529-B09D-5477EB98F1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090143"/>
              </p:ext>
            </p:extLst>
          </p:nvPr>
        </p:nvGraphicFramePr>
        <p:xfrm>
          <a:off x="1096506" y="3457223"/>
          <a:ext cx="6265863" cy="53392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705749">
                  <a:extLst>
                    <a:ext uri="{9D8B030D-6E8A-4147-A177-3AD203B41FA5}">
                      <a16:colId xmlns:a16="http://schemas.microsoft.com/office/drawing/2014/main" val="2798147575"/>
                    </a:ext>
                  </a:extLst>
                </a:gridCol>
                <a:gridCol w="4560114">
                  <a:extLst>
                    <a:ext uri="{9D8B030D-6E8A-4147-A177-3AD203B41FA5}">
                      <a16:colId xmlns:a16="http://schemas.microsoft.com/office/drawing/2014/main" val="1937561391"/>
                    </a:ext>
                  </a:extLst>
                </a:gridCol>
              </a:tblGrid>
              <a:tr h="26696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Resolution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Bitrate (kbps)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4926044"/>
                  </a:ext>
                </a:extLst>
              </a:tr>
              <a:tr h="26696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1080p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2000, 4000, 20000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574609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A8FE97D-5E25-4115-8762-C0FF31EE72BB}"/>
              </a:ext>
            </a:extLst>
          </p:cNvPr>
          <p:cNvSpPr txBox="1"/>
          <p:nvPr/>
        </p:nvSpPr>
        <p:spPr>
          <a:xfrm>
            <a:off x="111370" y="475956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9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393062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AF432-02E8-47AF-80E6-9C5773E34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Subjective Test B</a:t>
            </a:r>
            <a:endParaRPr lang="LID4096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69840" y="-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69840" y="55784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18640" y="4043679"/>
            <a:ext cx="1220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GoP</a:t>
            </a:r>
            <a:r>
              <a:rPr lang="de-DE" dirty="0"/>
              <a:t>: 0.5 sec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70096" y="4037300"/>
            <a:ext cx="1071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GoP</a:t>
            </a:r>
            <a:r>
              <a:rPr lang="de-DE" dirty="0"/>
              <a:t>: 2 sec</a:t>
            </a:r>
            <a:endParaRPr lang="en-US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212651" y="88250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212651" y="390034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-212651" y="691817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5F90555-60D8-4326-BBFF-E8A0970961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890"/>
          <a:stretch/>
        </p:blipFill>
        <p:spPr>
          <a:xfrm>
            <a:off x="227994" y="1142800"/>
            <a:ext cx="8688012" cy="26609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5BEA0D-01B9-4E59-AB6E-BBACE73CC138}"/>
              </a:ext>
            </a:extLst>
          </p:cNvPr>
          <p:cNvSpPr txBox="1"/>
          <p:nvPr/>
        </p:nvSpPr>
        <p:spPr>
          <a:xfrm>
            <a:off x="111370" y="475956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10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99192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AF432-02E8-47AF-80E6-9C5773E34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Subjective Test B</a:t>
            </a:r>
            <a:endParaRPr lang="LID4096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69840" y="-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69840" y="55784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212651" y="88250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212651" y="390034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-212651" y="691817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5F90555-60D8-4326-BBFF-E8A0970961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890"/>
          <a:stretch/>
        </p:blipFill>
        <p:spPr>
          <a:xfrm>
            <a:off x="227994" y="1142800"/>
            <a:ext cx="8688012" cy="26609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863E893-4335-4FB9-815F-D04BB891820C}"/>
              </a:ext>
            </a:extLst>
          </p:cNvPr>
          <p:cNvSpPr txBox="1"/>
          <p:nvPr/>
        </p:nvSpPr>
        <p:spPr>
          <a:xfrm>
            <a:off x="1818640" y="4043679"/>
            <a:ext cx="9204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/>
              <a:t>GoP</a:t>
            </a:r>
            <a:r>
              <a:rPr lang="de-DE" sz="1000" dirty="0"/>
              <a:t>: 0.5 sec</a:t>
            </a:r>
            <a:endParaRPr lang="en-US" sz="1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A2A6F2-0D17-43C8-9F55-DB12F91D3F29}"/>
              </a:ext>
            </a:extLst>
          </p:cNvPr>
          <p:cNvSpPr txBox="1"/>
          <p:nvPr/>
        </p:nvSpPr>
        <p:spPr>
          <a:xfrm>
            <a:off x="6170096" y="4037300"/>
            <a:ext cx="8146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/>
              <a:t>GoP</a:t>
            </a:r>
            <a:r>
              <a:rPr lang="de-DE" sz="1000" dirty="0"/>
              <a:t>: 2 sec</a:t>
            </a:r>
            <a:endParaRPr lang="en-US" sz="100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6A824B8-5AA9-4145-BA65-2959EAEE8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7994" y="1142800"/>
            <a:ext cx="3633767" cy="34164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1600" dirty="0"/>
              <a:t>Effect of Packet Loss is stronger on higher bitrates</a:t>
            </a:r>
          </a:p>
          <a:p>
            <a:pPr>
              <a:spcAft>
                <a:spcPts val="600"/>
              </a:spcAft>
            </a:pPr>
            <a:r>
              <a:rPr lang="en-GB" sz="1600" dirty="0"/>
              <a:t>Smaller </a:t>
            </a:r>
            <a:r>
              <a:rPr lang="en-GB" sz="1600" dirty="0" err="1"/>
              <a:t>GoP</a:t>
            </a:r>
            <a:r>
              <a:rPr lang="en-GB" sz="1600" dirty="0"/>
              <a:t> slightly could mitigate the effect of packet loss on video quality</a:t>
            </a:r>
            <a:endParaRPr lang="LID4096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96D27E-F180-4611-B886-E1895395E9A6}"/>
              </a:ext>
            </a:extLst>
          </p:cNvPr>
          <p:cNvSpPr txBox="1"/>
          <p:nvPr/>
        </p:nvSpPr>
        <p:spPr>
          <a:xfrm>
            <a:off x="111370" y="476558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11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13887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19753E-6 L 0.19913 -0.0888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48" y="-444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97531E-6 L 0.13715 -0.247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58" y="-1237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45679E-6 L 0.35452 -0.2469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26" y="-123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B89F8-A36B-43AB-A80E-3E6116B94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Performance of NR metrics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ECF175-9EB4-4E0F-9BC4-870641DE28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09" y="1017725"/>
            <a:ext cx="5316024" cy="342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22"/>
          <a:stretch/>
        </p:blipFill>
        <p:spPr bwMode="auto">
          <a:xfrm>
            <a:off x="4114958" y="1017725"/>
            <a:ext cx="4655662" cy="342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17642" y="4710234"/>
            <a:ext cx="4908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compression</a:t>
            </a:r>
            <a:r>
              <a:rPr lang="de-DE" dirty="0"/>
              <a:t> </a:t>
            </a:r>
            <a:r>
              <a:rPr lang="de-DE" dirty="0" err="1"/>
              <a:t>artifcat</a:t>
            </a:r>
            <a:r>
              <a:rPr lang="de-DE" dirty="0"/>
              <a:t>, (</a:t>
            </a:r>
            <a:r>
              <a:rPr lang="de-DE" dirty="0" err="1"/>
              <a:t>no</a:t>
            </a:r>
            <a:r>
              <a:rPr lang="de-DE" dirty="0"/>
              <a:t> packet </a:t>
            </a:r>
            <a:r>
              <a:rPr lang="de-DE" dirty="0" err="1"/>
              <a:t>loss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low</a:t>
            </a:r>
            <a:r>
              <a:rPr lang="de-DE" dirty="0"/>
              <a:t> framerate)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DFB033-29F3-466C-937C-9B439F700869}"/>
              </a:ext>
            </a:extLst>
          </p:cNvPr>
          <p:cNvSpPr txBox="1"/>
          <p:nvPr/>
        </p:nvSpPr>
        <p:spPr>
          <a:xfrm>
            <a:off x="111370" y="475956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12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40405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B89F8-A36B-43AB-A80E-3E6116B94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Performance of NR metrics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ECF175-9EB4-4E0F-9BC4-870641DE2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3940260" cy="3416400"/>
          </a:xfrm>
        </p:spPr>
        <p:txBody>
          <a:bodyPr/>
          <a:lstStyle/>
          <a:p>
            <a:r>
              <a:rPr lang="de-DE" dirty="0" err="1"/>
              <a:t>Niqe</a:t>
            </a:r>
            <a:r>
              <a:rPr lang="de-DE" dirty="0"/>
              <a:t> </a:t>
            </a:r>
            <a:r>
              <a:rPr lang="de-DE" dirty="0" err="1"/>
              <a:t>performs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complex</a:t>
            </a:r>
            <a:r>
              <a:rPr lang="de-DE" dirty="0"/>
              <a:t> </a:t>
            </a:r>
            <a:r>
              <a:rPr lang="de-DE" dirty="0" err="1"/>
              <a:t>video</a:t>
            </a:r>
            <a:r>
              <a:rPr lang="de-DE" dirty="0"/>
              <a:t> </a:t>
            </a:r>
            <a:r>
              <a:rPr lang="de-DE" dirty="0" err="1"/>
              <a:t>games</a:t>
            </a:r>
            <a:endParaRPr lang="de-DE" dirty="0"/>
          </a:p>
          <a:p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game</a:t>
            </a:r>
            <a:r>
              <a:rPr lang="de-DE" dirty="0"/>
              <a:t> design </a:t>
            </a:r>
            <a:r>
              <a:rPr lang="de-DE" dirty="0" err="1"/>
              <a:t>is</a:t>
            </a:r>
            <a:r>
              <a:rPr lang="de-DE" dirty="0"/>
              <a:t> a simple 2D design, </a:t>
            </a:r>
            <a:r>
              <a:rPr lang="de-DE" dirty="0" err="1"/>
              <a:t>Niqe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naturalness</a:t>
            </a:r>
            <a:r>
              <a:rPr lang="de-DE" dirty="0"/>
              <a:t> </a:t>
            </a:r>
            <a:r>
              <a:rPr lang="de-DE" dirty="0" err="1"/>
              <a:t>index</a:t>
            </a:r>
            <a:r>
              <a:rPr lang="de-DE" dirty="0"/>
              <a:t> </a:t>
            </a:r>
            <a:r>
              <a:rPr lang="de-DE" dirty="0" err="1"/>
              <a:t>would</a:t>
            </a:r>
            <a:r>
              <a:rPr lang="de-DE" dirty="0"/>
              <a:t> not </a:t>
            </a:r>
            <a:r>
              <a:rPr lang="de-DE" dirty="0" err="1"/>
              <a:t>perform</a:t>
            </a:r>
            <a:r>
              <a:rPr lang="de-DE" dirty="0"/>
              <a:t> </a:t>
            </a:r>
            <a:r>
              <a:rPr lang="de-DE" dirty="0" err="1"/>
              <a:t>well</a:t>
            </a:r>
            <a:endParaRPr lang="de-DE" dirty="0"/>
          </a:p>
          <a:p>
            <a:r>
              <a:rPr lang="de-DE" dirty="0"/>
              <a:t>BIQI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Brisque</a:t>
            </a:r>
            <a:r>
              <a:rPr lang="de-DE" dirty="0"/>
              <a:t> do not </a:t>
            </a:r>
            <a:r>
              <a:rPr lang="de-DE" dirty="0" err="1"/>
              <a:t>perform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game</a:t>
            </a:r>
            <a:r>
              <a:rPr lang="de-DE" dirty="0"/>
              <a:t> </a:t>
            </a:r>
            <a:r>
              <a:rPr lang="de-DE" dirty="0" err="1"/>
              <a:t>content</a:t>
            </a:r>
            <a:endParaRPr lang="LID4096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59"/>
          <a:stretch/>
        </p:blipFill>
        <p:spPr bwMode="auto">
          <a:xfrm>
            <a:off x="4401505" y="1017725"/>
            <a:ext cx="4605336" cy="34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63BFA5-6469-4C25-9295-885330977121}"/>
              </a:ext>
            </a:extLst>
          </p:cNvPr>
          <p:cNvSpPr txBox="1"/>
          <p:nvPr/>
        </p:nvSpPr>
        <p:spPr>
          <a:xfrm>
            <a:off x="111370" y="475956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13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96569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A1A08-833E-4033-8CF0-044C59398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F1CF4-ABE5-40C2-917B-615167A20C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dataset with 432 videos is created.</a:t>
            </a:r>
          </a:p>
          <a:p>
            <a:r>
              <a:rPr lang="en-GB" dirty="0"/>
              <a:t>In total </a:t>
            </a:r>
            <a:r>
              <a:rPr lang="en-US" dirty="0"/>
              <a:t>over 150</a:t>
            </a:r>
            <a:r>
              <a:rPr lang="en-GB" dirty="0"/>
              <a:t> participants, participated in our studies.</a:t>
            </a:r>
          </a:p>
          <a:p>
            <a:r>
              <a:rPr lang="en-GB" dirty="0"/>
              <a:t>Each video is rated by 25 participants</a:t>
            </a:r>
          </a:p>
          <a:p>
            <a:r>
              <a:rPr lang="en-GB" dirty="0"/>
              <a:t>The dataset will be released very soon</a:t>
            </a:r>
          </a:p>
          <a:p>
            <a:endParaRPr lang="en-GB" dirty="0"/>
          </a:p>
          <a:p>
            <a:endParaRPr lang="en-GB" dirty="0"/>
          </a:p>
          <a:p>
            <a:endParaRPr lang="LID409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2ABC5F-F26D-4B34-A8C9-C6D03FDF9845}"/>
              </a:ext>
            </a:extLst>
          </p:cNvPr>
          <p:cNvSpPr txBox="1"/>
          <p:nvPr/>
        </p:nvSpPr>
        <p:spPr>
          <a:xfrm>
            <a:off x="111370" y="475956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14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54230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A1A08-833E-4033-8CF0-044C59398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F1CF4-ABE5-40C2-917B-615167A20C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LID4096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074412-B0D0-4BE7-9993-BA9733FAFA10}"/>
              </a:ext>
            </a:extLst>
          </p:cNvPr>
          <p:cNvSpPr/>
          <p:nvPr/>
        </p:nvSpPr>
        <p:spPr>
          <a:xfrm>
            <a:off x="372532" y="1389617"/>
            <a:ext cx="793326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</a:rPr>
              <a:t>[1]. Barman, et al. "</a:t>
            </a:r>
            <a:r>
              <a:rPr lang="en-US" i="1" dirty="0" err="1">
                <a:latin typeface="Times New Roman" panose="02020603050405020304" pitchFamily="18" charset="0"/>
              </a:rPr>
              <a:t>GamingVideoSET</a:t>
            </a:r>
            <a:r>
              <a:rPr lang="en-US" i="1" dirty="0">
                <a:latin typeface="Times New Roman" panose="02020603050405020304" pitchFamily="18" charset="0"/>
              </a:rPr>
              <a:t>: A Dataset for Gaming Video Streaming Applications," 2018 16th </a:t>
            </a:r>
            <a:r>
              <a:rPr lang="en-US" i="1" dirty="0" err="1">
                <a:latin typeface="Times New Roman" panose="02020603050405020304" pitchFamily="18" charset="0"/>
              </a:rPr>
              <a:t>NetGames</a:t>
            </a:r>
            <a:r>
              <a:rPr lang="en-US" i="1" dirty="0">
                <a:latin typeface="Times New Roman" panose="02020603050405020304" pitchFamily="18" charset="0"/>
              </a:rPr>
              <a:t> conference, Amsterdam, 2018, pp. 1-6.</a:t>
            </a:r>
          </a:p>
          <a:p>
            <a:r>
              <a:rPr lang="en-US" i="1" dirty="0">
                <a:latin typeface="Times New Roman" panose="02020603050405020304" pitchFamily="18" charset="0"/>
              </a:rPr>
              <a:t>[2]. </a:t>
            </a:r>
            <a:r>
              <a:rPr lang="en-GB" i="1" dirty="0" err="1">
                <a:latin typeface="Times New Roman" panose="02020603050405020304" pitchFamily="18" charset="0"/>
              </a:rPr>
              <a:t>Zadtootaghaj</a:t>
            </a:r>
            <a:r>
              <a:rPr lang="en-GB" i="1" dirty="0">
                <a:latin typeface="Times New Roman" panose="02020603050405020304" pitchFamily="18" charset="0"/>
              </a:rPr>
              <a:t>, </a:t>
            </a:r>
            <a:r>
              <a:rPr lang="en-GB" i="1" dirty="0" err="1">
                <a:latin typeface="Times New Roman" panose="02020603050405020304" pitchFamily="18" charset="0"/>
              </a:rPr>
              <a:t>Saman</a:t>
            </a:r>
            <a:r>
              <a:rPr lang="en-GB" i="1" dirty="0">
                <a:latin typeface="Times New Roman" panose="02020603050405020304" pitchFamily="18" charset="0"/>
              </a:rPr>
              <a:t>, et al. "A classification of video games based on game characteristics linked to video coding complexity." 2018 16th Annual Workshop on Network and Systems Support for Games (</a:t>
            </a:r>
            <a:r>
              <a:rPr lang="en-GB" i="1" dirty="0" err="1">
                <a:latin typeface="Times New Roman" panose="02020603050405020304" pitchFamily="18" charset="0"/>
              </a:rPr>
              <a:t>NetGames</a:t>
            </a:r>
            <a:r>
              <a:rPr lang="en-GB" i="1" dirty="0">
                <a:latin typeface="Times New Roman" panose="02020603050405020304" pitchFamily="18" charset="0"/>
              </a:rPr>
              <a:t>). IEEE, 2018.</a:t>
            </a:r>
          </a:p>
          <a:p>
            <a:r>
              <a:rPr lang="en-GB" i="1" dirty="0">
                <a:latin typeface="Times New Roman" panose="02020603050405020304" pitchFamily="18" charset="0"/>
              </a:rPr>
              <a:t>[3]. </a:t>
            </a:r>
            <a:r>
              <a:rPr lang="en-GB" i="1" dirty="0" err="1">
                <a:latin typeface="Times New Roman" panose="02020603050405020304" pitchFamily="18" charset="0"/>
              </a:rPr>
              <a:t>Schiffner</a:t>
            </a:r>
            <a:r>
              <a:rPr lang="en-GB" i="1" dirty="0">
                <a:latin typeface="Times New Roman" panose="02020603050405020304" pitchFamily="18" charset="0"/>
              </a:rPr>
              <a:t>, Falk, and Sebastian </a:t>
            </a:r>
            <a:r>
              <a:rPr lang="en-GB" i="1" dirty="0" err="1">
                <a:latin typeface="Times New Roman" panose="02020603050405020304" pitchFamily="18" charset="0"/>
              </a:rPr>
              <a:t>Möller</a:t>
            </a:r>
            <a:r>
              <a:rPr lang="en-GB" i="1" dirty="0">
                <a:latin typeface="Times New Roman" panose="02020603050405020304" pitchFamily="18" charset="0"/>
              </a:rPr>
              <a:t>. "Diving Into Perceptual Space: Quality Relevant Dimensions for Video Telephony." Quality and Usability Lab–</a:t>
            </a:r>
            <a:r>
              <a:rPr lang="en-GB" i="1" dirty="0" err="1">
                <a:latin typeface="Times New Roman" panose="02020603050405020304" pitchFamily="18" charset="0"/>
              </a:rPr>
              <a:t>Technische</a:t>
            </a:r>
            <a:r>
              <a:rPr lang="en-GB" i="1" dirty="0">
                <a:latin typeface="Times New Roman" panose="02020603050405020304" pitchFamily="18" charset="0"/>
              </a:rPr>
              <a:t> Universität Berlin, Berlin(2016).</a:t>
            </a:r>
          </a:p>
          <a:p>
            <a:r>
              <a:rPr lang="en-US" i="1" dirty="0">
                <a:latin typeface="Times New Roman" panose="02020603050405020304" pitchFamily="18" charset="0"/>
              </a:rPr>
              <a:t>[4]. S. Schmidt, S. </a:t>
            </a:r>
            <a:r>
              <a:rPr lang="en-US" i="1" dirty="0" err="1">
                <a:latin typeface="Times New Roman" panose="02020603050405020304" pitchFamily="18" charset="0"/>
              </a:rPr>
              <a:t>Zadtootaghaj</a:t>
            </a:r>
            <a:r>
              <a:rPr lang="en-US" i="1" dirty="0">
                <a:latin typeface="Times New Roman" panose="02020603050405020304" pitchFamily="18" charset="0"/>
              </a:rPr>
              <a:t>, S. </a:t>
            </a:r>
            <a:r>
              <a:rPr lang="en-US" i="1" dirty="0" err="1">
                <a:latin typeface="Times New Roman" panose="02020603050405020304" pitchFamily="18" charset="0"/>
              </a:rPr>
              <a:t>Möller</a:t>
            </a:r>
            <a:r>
              <a:rPr lang="en-US" i="1" dirty="0">
                <a:latin typeface="Times New Roman" panose="02020603050405020304" pitchFamily="18" charset="0"/>
              </a:rPr>
              <a:t>, F. Metzger, M. </a:t>
            </a:r>
            <a:r>
              <a:rPr lang="en-US" i="1" dirty="0" err="1">
                <a:latin typeface="Times New Roman" panose="02020603050405020304" pitchFamily="18" charset="0"/>
              </a:rPr>
              <a:t>Hirth</a:t>
            </a:r>
            <a:r>
              <a:rPr lang="en-US" i="1" dirty="0">
                <a:latin typeface="Times New Roman" panose="02020603050405020304" pitchFamily="18" charset="0"/>
              </a:rPr>
              <a:t>, and M. </a:t>
            </a:r>
            <a:r>
              <a:rPr lang="en-US" i="1" dirty="0" err="1">
                <a:latin typeface="Times New Roman" panose="02020603050405020304" pitchFamily="18" charset="0"/>
              </a:rPr>
              <a:t>Suznjevic</a:t>
            </a:r>
            <a:r>
              <a:rPr lang="en-US" i="1" dirty="0">
                <a:latin typeface="Times New Roman" panose="02020603050405020304" pitchFamily="18" charset="0"/>
              </a:rPr>
              <a:t>, “Subjective Evaluation Methods for Gaming Quality (P.GAME),” CH-Geneva, 2018.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1F944-9336-4F3D-8D15-77B058A8B8B5}"/>
              </a:ext>
            </a:extLst>
          </p:cNvPr>
          <p:cNvSpPr txBox="1"/>
          <p:nvPr/>
        </p:nvSpPr>
        <p:spPr>
          <a:xfrm>
            <a:off x="111370" y="475956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15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010996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B651A2-E8EB-4D6B-A8C6-8F175CC1F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/>
              <a:t>Thank You!</a:t>
            </a:r>
            <a:endParaRPr lang="LID4096" sz="4800" dirty="0"/>
          </a:p>
        </p:txBody>
      </p:sp>
    </p:spTree>
    <p:extLst>
      <p:ext uri="{BB962C8B-B14F-4D97-AF65-F5344CB8AC3E}">
        <p14:creationId xmlns:p14="http://schemas.microsoft.com/office/powerpoint/2010/main" val="3455935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BE217-21EA-44B8-8440-8103D5E35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Gaming Video </a:t>
            </a:r>
            <a:r>
              <a:rPr lang="en-GB" dirty="0" err="1"/>
              <a:t>DataSets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3E8EC-B634-42AF-8292-32AE0E9191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Gaming recently expanded the associated services, by stepping into live streaming services</a:t>
            </a:r>
          </a:p>
          <a:p>
            <a:pPr>
              <a:spcAft>
                <a:spcPts val="600"/>
              </a:spcAft>
            </a:pPr>
            <a:r>
              <a:rPr lang="en-GB" dirty="0"/>
              <a:t>Cloud gaming is a delay sensitive service requires special encoding setting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de-DE" dirty="0"/>
              <a:t>NVENC, </a:t>
            </a:r>
            <a:r>
              <a:rPr lang="en-GB" dirty="0" err="1"/>
              <a:t>llhq</a:t>
            </a:r>
            <a:r>
              <a:rPr lang="en-GB" dirty="0"/>
              <a:t>, </a:t>
            </a:r>
            <a:r>
              <a:rPr lang="en-GB" dirty="0" err="1"/>
              <a:t>llhp</a:t>
            </a:r>
            <a:r>
              <a:rPr lang="en-GB" dirty="0"/>
              <a:t> </a:t>
            </a:r>
            <a:r>
              <a:rPr lang="en-GB" dirty="0" err="1"/>
              <a:t>presets</a:t>
            </a:r>
            <a:r>
              <a:rPr lang="en-GB" dirty="0"/>
              <a:t>,</a:t>
            </a:r>
            <a:r>
              <a:rPr lang="de-DE" dirty="0"/>
              <a:t> </a:t>
            </a:r>
            <a:r>
              <a:rPr lang="de-DE" dirty="0" err="1"/>
              <a:t>fixed</a:t>
            </a:r>
            <a:r>
              <a:rPr lang="de-DE" dirty="0"/>
              <a:t> </a:t>
            </a:r>
            <a:r>
              <a:rPr lang="de-DE" dirty="0" err="1"/>
              <a:t>macroblock</a:t>
            </a:r>
            <a:r>
              <a:rPr lang="de-DE" dirty="0"/>
              <a:t> </a:t>
            </a:r>
            <a:r>
              <a:rPr lang="de-DE" dirty="0" err="1"/>
              <a:t>size</a:t>
            </a:r>
            <a:r>
              <a:rPr lang="de-DE" dirty="0"/>
              <a:t>, </a:t>
            </a:r>
            <a:r>
              <a:rPr lang="de-DE" dirty="0" err="1"/>
              <a:t>short</a:t>
            </a:r>
            <a:r>
              <a:rPr lang="de-DE" dirty="0"/>
              <a:t> </a:t>
            </a:r>
            <a:r>
              <a:rPr lang="de-DE" dirty="0" err="1"/>
              <a:t>key</a:t>
            </a:r>
            <a:r>
              <a:rPr lang="de-DE" dirty="0"/>
              <a:t> </a:t>
            </a:r>
            <a:r>
              <a:rPr lang="de-DE" dirty="0" err="1"/>
              <a:t>frame</a:t>
            </a:r>
            <a:r>
              <a:rPr lang="de-DE" dirty="0"/>
              <a:t> </a:t>
            </a:r>
            <a:r>
              <a:rPr lang="de-DE" dirty="0" err="1"/>
              <a:t>inerval</a:t>
            </a:r>
            <a:endParaRPr lang="de-DE" dirty="0"/>
          </a:p>
          <a:p>
            <a:pPr>
              <a:spcAft>
                <a:spcPts val="600"/>
              </a:spcAft>
            </a:pPr>
            <a:r>
              <a:rPr lang="de-DE" dirty="0" err="1"/>
              <a:t>Three</a:t>
            </a:r>
            <a:r>
              <a:rPr lang="de-DE" dirty="0"/>
              <a:t> Datasets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de-DE" dirty="0" err="1"/>
              <a:t>GamingVideoDataset</a:t>
            </a:r>
            <a:r>
              <a:rPr lang="de-DE" dirty="0"/>
              <a:t> (KU-DT/TUB) [1]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de-DE" dirty="0"/>
              <a:t>KUGVD (KU)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de-DE" dirty="0"/>
              <a:t>CGVDS (DT/TUB-</a:t>
            </a:r>
            <a:r>
              <a:rPr lang="de-DE" dirty="0" err="1"/>
              <a:t>Simula</a:t>
            </a:r>
            <a:r>
              <a:rPr lang="de-DE" dirty="0"/>
              <a:t>)</a:t>
            </a:r>
            <a:endParaRPr lang="LID409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203AAB-4B12-4C64-BFD9-F9F09748E6CA}"/>
              </a:ext>
            </a:extLst>
          </p:cNvPr>
          <p:cNvSpPr txBox="1"/>
          <p:nvPr/>
        </p:nvSpPr>
        <p:spPr>
          <a:xfrm>
            <a:off x="111370" y="475956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96169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AF432-02E8-47AF-80E6-9C5773E34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 of datasets</a:t>
            </a:r>
            <a:endParaRPr lang="LID4096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69840" y="-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69840" y="55784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093318"/>
              </p:ext>
            </p:extLst>
          </p:nvPr>
        </p:nvGraphicFramePr>
        <p:xfrm>
          <a:off x="311700" y="1387127"/>
          <a:ext cx="8314139" cy="28042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87488">
                  <a:extLst>
                    <a:ext uri="{9D8B030D-6E8A-4147-A177-3AD203B41FA5}">
                      <a16:colId xmlns:a16="http://schemas.microsoft.com/office/drawing/2014/main" val="2222923157"/>
                    </a:ext>
                  </a:extLst>
                </a:gridCol>
                <a:gridCol w="2069581">
                  <a:extLst>
                    <a:ext uri="{9D8B030D-6E8A-4147-A177-3AD203B41FA5}">
                      <a16:colId xmlns:a16="http://schemas.microsoft.com/office/drawing/2014/main" val="610548776"/>
                    </a:ext>
                  </a:extLst>
                </a:gridCol>
                <a:gridCol w="2078535">
                  <a:extLst>
                    <a:ext uri="{9D8B030D-6E8A-4147-A177-3AD203B41FA5}">
                      <a16:colId xmlns:a16="http://schemas.microsoft.com/office/drawing/2014/main" val="1926883799"/>
                    </a:ext>
                  </a:extLst>
                </a:gridCol>
                <a:gridCol w="2078535">
                  <a:extLst>
                    <a:ext uri="{9D8B030D-6E8A-4147-A177-3AD203B41FA5}">
                      <a16:colId xmlns:a16="http://schemas.microsoft.com/office/drawing/2014/main" val="2947224952"/>
                    </a:ext>
                  </a:extLst>
                </a:gridCol>
              </a:tblGrid>
              <a:tr h="3276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GamingVideoDataset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KUGVD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CGVDS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762898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r>
                        <a:rPr lang="de-DE" dirty="0"/>
                        <a:t>Influencing Factors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Resolution,</a:t>
                      </a:r>
                      <a:r>
                        <a:rPr lang="de-DE" baseline="0" dirty="0"/>
                        <a:t> Bitrate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/>
                        <a:t>Resolution,</a:t>
                      </a:r>
                      <a:r>
                        <a:rPr lang="de-DE" baseline="0" dirty="0"/>
                        <a:t> Bitrate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Resolution,</a:t>
                      </a:r>
                      <a:r>
                        <a:rPr lang="de-DE" baseline="0" dirty="0"/>
                        <a:t> Bitrate, Framerate, </a:t>
                      </a:r>
                      <a:r>
                        <a:rPr lang="de-DE" baseline="0" dirty="0" err="1"/>
                        <a:t>GoP</a:t>
                      </a:r>
                      <a:r>
                        <a:rPr lang="de-DE" baseline="0" dirty="0"/>
                        <a:t>, Packet </a:t>
                      </a:r>
                      <a:r>
                        <a:rPr lang="de-DE" baseline="0" dirty="0" err="1"/>
                        <a:t>loss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689183"/>
                  </a:ext>
                </a:extLst>
              </a:tr>
              <a:tr h="322600">
                <a:tc>
                  <a:txBody>
                    <a:bodyPr/>
                    <a:lstStyle/>
                    <a:p>
                      <a:r>
                        <a:rPr lang="de-DE" dirty="0" err="1"/>
                        <a:t>Preset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Veryfast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Veryfast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llhq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997506"/>
                  </a:ext>
                </a:extLst>
              </a:tr>
              <a:tr h="322600">
                <a:tc>
                  <a:txBody>
                    <a:bodyPr/>
                    <a:lstStyle/>
                    <a:p>
                      <a:r>
                        <a:rPr lang="de-DE" dirty="0"/>
                        <a:t>Encoding mode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CBR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CBR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CBR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655948"/>
                  </a:ext>
                </a:extLst>
              </a:tr>
              <a:tr h="322600">
                <a:tc>
                  <a:txBody>
                    <a:bodyPr/>
                    <a:lstStyle/>
                    <a:p>
                      <a:r>
                        <a:rPr lang="de-DE" dirty="0" err="1"/>
                        <a:t>Number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of</a:t>
                      </a:r>
                      <a:r>
                        <a:rPr lang="de-DE" baseline="0" dirty="0"/>
                        <a:t> </a:t>
                      </a:r>
                      <a:r>
                        <a:rPr lang="de-DE" baseline="0" dirty="0" err="1"/>
                        <a:t>stimuli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Over 400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316085"/>
                  </a:ext>
                </a:extLst>
              </a:tr>
              <a:tr h="415301">
                <a:tc>
                  <a:txBody>
                    <a:bodyPr/>
                    <a:lstStyle/>
                    <a:p>
                      <a:r>
                        <a:rPr lang="de-DE" dirty="0"/>
                        <a:t>Encoder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FFmpeg</a:t>
                      </a:r>
                      <a:r>
                        <a:rPr lang="de-DE" dirty="0"/>
                        <a:t>,</a:t>
                      </a:r>
                      <a:r>
                        <a:rPr lang="de-DE" baseline="0" dirty="0"/>
                        <a:t> h264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FFmpeg</a:t>
                      </a:r>
                      <a:r>
                        <a:rPr lang="de-DE" dirty="0"/>
                        <a:t>,</a:t>
                      </a:r>
                      <a:r>
                        <a:rPr lang="de-DE" baseline="0" dirty="0"/>
                        <a:t> h264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 err="1"/>
                        <a:t>FFmpeg</a:t>
                      </a:r>
                      <a:r>
                        <a:rPr lang="de-DE" dirty="0"/>
                        <a:t>,</a:t>
                      </a:r>
                      <a:r>
                        <a:rPr lang="de-DE" baseline="0" dirty="0"/>
                        <a:t> </a:t>
                      </a:r>
                      <a:r>
                        <a:rPr lang="de-DE" baseline="0" dirty="0" err="1"/>
                        <a:t>NvENC</a:t>
                      </a:r>
                      <a:r>
                        <a:rPr lang="de-DE" baseline="0" dirty="0"/>
                        <a:t> (h264)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46826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9CBADBF-4A3F-446E-8722-FC44C7BF08A3}"/>
              </a:ext>
            </a:extLst>
          </p:cNvPr>
          <p:cNvSpPr txBox="1"/>
          <p:nvPr/>
        </p:nvSpPr>
        <p:spPr>
          <a:xfrm>
            <a:off x="111370" y="475956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243696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BE217-21EA-44B8-8440-8103D5E35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CGVDS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3E8EC-B634-42AF-8292-32AE0E9191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Six video games selected based on their complexity class [2]</a:t>
            </a:r>
          </a:p>
          <a:p>
            <a:pPr>
              <a:spcAft>
                <a:spcPts val="600"/>
              </a:spcAft>
            </a:pPr>
            <a:r>
              <a:rPr lang="en-GB" dirty="0"/>
              <a:t>Two large scaled subjective tests have been conducted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Over 70 participants participated in each (150 together)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Each stimulus has at least 25 clean ratings (after outlier detection)</a:t>
            </a:r>
          </a:p>
          <a:p>
            <a:pPr>
              <a:spcAft>
                <a:spcPts val="600"/>
              </a:spcAft>
            </a:pPr>
            <a:r>
              <a:rPr lang="en-GB" dirty="0"/>
              <a:t>Using </a:t>
            </a:r>
            <a:r>
              <a:rPr lang="en-GB" dirty="0" err="1"/>
              <a:t>ffmpeg</a:t>
            </a:r>
            <a:r>
              <a:rPr lang="en-GB" dirty="0"/>
              <a:t>/NVENC, </a:t>
            </a:r>
            <a:r>
              <a:rPr lang="en-GB" dirty="0" err="1"/>
              <a:t>llhq</a:t>
            </a:r>
            <a:r>
              <a:rPr lang="en-GB" dirty="0"/>
              <a:t> (Low latency, high quality)</a:t>
            </a:r>
          </a:p>
          <a:p>
            <a:r>
              <a:rPr lang="en-GB" dirty="0"/>
              <a:t>Consists over 400 distorted video sequences</a:t>
            </a:r>
          </a:p>
          <a:p>
            <a:pPr lvl="1"/>
            <a:r>
              <a:rPr lang="en-GB" dirty="0"/>
              <a:t>Resolution, Bitrate, Framerate, </a:t>
            </a:r>
            <a:r>
              <a:rPr lang="en-GB" dirty="0" err="1"/>
              <a:t>GoP</a:t>
            </a:r>
            <a:r>
              <a:rPr lang="en-GB" dirty="0"/>
              <a:t>, Packet loss </a:t>
            </a:r>
          </a:p>
          <a:p>
            <a:pPr>
              <a:spcAft>
                <a:spcPts val="600"/>
              </a:spcAft>
            </a:pPr>
            <a:endParaRPr lang="en-GB" dirty="0"/>
          </a:p>
          <a:p>
            <a:pPr>
              <a:spcAft>
                <a:spcPts val="600"/>
              </a:spcAft>
            </a:pPr>
            <a:endParaRPr lang="en-GB" dirty="0"/>
          </a:p>
          <a:p>
            <a:pPr>
              <a:spcAft>
                <a:spcPts val="600"/>
              </a:spcAft>
            </a:pPr>
            <a:endParaRPr lang="en-GB" dirty="0"/>
          </a:p>
          <a:p>
            <a:pPr>
              <a:spcAft>
                <a:spcPts val="600"/>
              </a:spcAft>
            </a:pPr>
            <a:endParaRPr lang="LID409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7D845A-94DB-432D-8A97-640540DE659B}"/>
              </a:ext>
            </a:extLst>
          </p:cNvPr>
          <p:cNvSpPr txBox="1"/>
          <p:nvPr/>
        </p:nvSpPr>
        <p:spPr>
          <a:xfrm>
            <a:off x="111370" y="475956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21015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72DCB-EFB9-4F59-B6B2-FE5B9AA85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CGVDS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B96D7-E32D-439C-B4C4-34126C61EF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Each participant rated following dimensions[3]</a:t>
            </a:r>
          </a:p>
          <a:p>
            <a:pPr lvl="1">
              <a:spcBef>
                <a:spcPts val="0"/>
              </a:spcBef>
            </a:pPr>
            <a:r>
              <a:rPr lang="en-GB" dirty="0"/>
              <a:t>Video Quality</a:t>
            </a:r>
          </a:p>
          <a:p>
            <a:pPr lvl="1">
              <a:spcBef>
                <a:spcPts val="0"/>
              </a:spcBef>
            </a:pPr>
            <a:r>
              <a:rPr lang="en-US" dirty="0"/>
              <a:t>Fragmentation </a:t>
            </a:r>
          </a:p>
          <a:p>
            <a:pPr lvl="1">
              <a:spcBef>
                <a:spcPts val="0"/>
              </a:spcBef>
            </a:pPr>
            <a:r>
              <a:rPr lang="en-US" dirty="0"/>
              <a:t>Unclearness </a:t>
            </a:r>
          </a:p>
          <a:p>
            <a:pPr lvl="1">
              <a:spcBef>
                <a:spcPts val="0"/>
              </a:spcBef>
            </a:pPr>
            <a:r>
              <a:rPr lang="en-US" dirty="0"/>
              <a:t>Discontinuity 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Noisiness </a:t>
            </a:r>
          </a:p>
          <a:p>
            <a:pPr lvl="1">
              <a:spcBef>
                <a:spcPts val="0"/>
              </a:spcBef>
            </a:pPr>
            <a:r>
              <a:rPr lang="en-US" dirty="0"/>
              <a:t>Suboptimal Luminosity </a:t>
            </a:r>
          </a:p>
          <a:p>
            <a:pPr lvl="1">
              <a:spcBef>
                <a:spcPts val="0"/>
              </a:spcBef>
            </a:pPr>
            <a:endParaRPr lang="en-GB" dirty="0"/>
          </a:p>
          <a:p>
            <a:pPr>
              <a:spcAft>
                <a:spcPts val="600"/>
              </a:spcAft>
            </a:pPr>
            <a:r>
              <a:rPr lang="en-GB" dirty="0"/>
              <a:t>Subjective test designed based on ITU-T Rec. P.809 [4]</a:t>
            </a:r>
          </a:p>
          <a:p>
            <a:endParaRPr lang="LID4096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0AF055-0925-4D48-AA12-54BB98B10468}"/>
              </a:ext>
            </a:extLst>
          </p:cNvPr>
          <p:cNvSpPr txBox="1"/>
          <p:nvPr/>
        </p:nvSpPr>
        <p:spPr>
          <a:xfrm>
            <a:off x="111370" y="475956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7061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27EBD-89AD-4F31-81DA-1F4887590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/>
          <a:lstStyle/>
          <a:p>
            <a:r>
              <a:rPr lang="en-GB" dirty="0"/>
              <a:t>Source Sequence</a:t>
            </a:r>
            <a:endParaRPr lang="LID4096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17C7EE-8050-44CD-9AB1-EDCD9516A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07" y="1212669"/>
            <a:ext cx="2245245" cy="1262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0B9F26-459C-4A9F-9F30-D86000ABBC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7604" y="1212669"/>
            <a:ext cx="2245245" cy="1262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F6051E-022B-4C26-9456-336BB4C77B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2701" y="1212669"/>
            <a:ext cx="2245245" cy="12629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CE7B2A-941D-4C75-ABF9-3D290DA070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6086" y="2903482"/>
            <a:ext cx="2245245" cy="12629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CA5FC86-4489-426A-88E4-D2179901FF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507" y="2903482"/>
            <a:ext cx="2245245" cy="12629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5FF916-3CD3-4D43-AFE2-E134553445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9666" y="2903483"/>
            <a:ext cx="2245245" cy="1262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4897" y="2475619"/>
            <a:ext cx="1275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a) Stick Fight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47308" y="2475619"/>
            <a:ext cx="1359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b)Project Cars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14342" y="2475619"/>
            <a:ext cx="1569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c) </a:t>
            </a:r>
            <a:r>
              <a:rPr lang="en-US" dirty="0" err="1"/>
              <a:t>Nier</a:t>
            </a:r>
            <a:r>
              <a:rPr lang="en-US" dirty="0"/>
              <a:t>: Automata</a:t>
            </a:r>
          </a:p>
        </p:txBody>
      </p:sp>
      <p:sp>
        <p:nvSpPr>
          <p:cNvPr id="4" name="Rectangle 3"/>
          <p:cNvSpPr/>
          <p:nvPr/>
        </p:nvSpPr>
        <p:spPr>
          <a:xfrm>
            <a:off x="6587092" y="4170509"/>
            <a:ext cx="16188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f) Counter-Strike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48681" y="4170509"/>
            <a:ext cx="19497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e) League of Legends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99793" y="4189827"/>
            <a:ext cx="13601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d) Hearthstone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FEE632-267F-43FF-B92B-96A4AD067686}"/>
              </a:ext>
            </a:extLst>
          </p:cNvPr>
          <p:cNvSpPr/>
          <p:nvPr/>
        </p:nvSpPr>
        <p:spPr>
          <a:xfrm>
            <a:off x="491067" y="1083733"/>
            <a:ext cx="2490233" cy="3413871"/>
          </a:xfrm>
          <a:prstGeom prst="rect">
            <a:avLst/>
          </a:prstGeom>
          <a:noFill/>
          <a:ln>
            <a:solidFill>
              <a:srgbClr val="EDE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FE33EA-C97E-4883-B618-37684CC9200B}"/>
              </a:ext>
            </a:extLst>
          </p:cNvPr>
          <p:cNvSpPr txBox="1"/>
          <p:nvPr/>
        </p:nvSpPr>
        <p:spPr>
          <a:xfrm>
            <a:off x="491067" y="4682067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LID4096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282D9D-2E82-4DFC-8B2A-0B064F1E9B6C}"/>
              </a:ext>
            </a:extLst>
          </p:cNvPr>
          <p:cNvSpPr txBox="1"/>
          <p:nvPr/>
        </p:nvSpPr>
        <p:spPr>
          <a:xfrm>
            <a:off x="111370" y="475956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95952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  <p:bldP spid="4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727D0-B694-493F-92B3-CFCFAA044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Subjective Test A</a:t>
            </a:r>
            <a:endParaRPr lang="LID4096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901018"/>
              </p:ext>
            </p:extLst>
          </p:nvPr>
        </p:nvGraphicFramePr>
        <p:xfrm>
          <a:off x="1303336" y="3466238"/>
          <a:ext cx="6265863" cy="106784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705749">
                  <a:extLst>
                    <a:ext uri="{9D8B030D-6E8A-4147-A177-3AD203B41FA5}">
                      <a16:colId xmlns:a16="http://schemas.microsoft.com/office/drawing/2014/main" val="2798147575"/>
                    </a:ext>
                  </a:extLst>
                </a:gridCol>
                <a:gridCol w="4560114">
                  <a:extLst>
                    <a:ext uri="{9D8B030D-6E8A-4147-A177-3AD203B41FA5}">
                      <a16:colId xmlns:a16="http://schemas.microsoft.com/office/drawing/2014/main" val="1937561391"/>
                    </a:ext>
                  </a:extLst>
                </a:gridCol>
              </a:tblGrid>
              <a:tr h="26696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Resolution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Bitrate (kbps)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4926044"/>
                  </a:ext>
                </a:extLst>
              </a:tr>
              <a:tr h="26696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1080p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2000, 4000, 10000, 20000, 50000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5746098"/>
                  </a:ext>
                </a:extLst>
              </a:tr>
              <a:tr h="26696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720p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1000, 2000, 4000, 50000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4142814"/>
                  </a:ext>
                </a:extLst>
              </a:tr>
              <a:tr h="26696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480p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300, 1000, 2000, 4000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8816959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783911"/>
              </p:ext>
            </p:extLst>
          </p:nvPr>
        </p:nvGraphicFramePr>
        <p:xfrm>
          <a:off x="1303335" y="1197888"/>
          <a:ext cx="6265864" cy="213360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132932">
                  <a:extLst>
                    <a:ext uri="{9D8B030D-6E8A-4147-A177-3AD203B41FA5}">
                      <a16:colId xmlns:a16="http://schemas.microsoft.com/office/drawing/2014/main" val="2689797707"/>
                    </a:ext>
                  </a:extLst>
                </a:gridCol>
                <a:gridCol w="3132932">
                  <a:extLst>
                    <a:ext uri="{9D8B030D-6E8A-4147-A177-3AD203B41FA5}">
                      <a16:colId xmlns:a16="http://schemas.microsoft.com/office/drawing/2014/main" val="3605465575"/>
                    </a:ext>
                  </a:extLst>
                </a:gridCol>
              </a:tblGrid>
              <a:tr h="1676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Parameter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Value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5362444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Duration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30 sec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24884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Resolution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1080p, 720p, 480p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5084391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Frame Rate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60, 30, 20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4144178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Encoder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FFmpeg- NVENC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1498483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Encoding Mode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CBR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145802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Video Compression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Standard H.264, Main 4.0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8760988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Preset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llhq</a:t>
                      </a:r>
                      <a:r>
                        <a:rPr lang="en-GB" sz="1400" dirty="0">
                          <a:effectLst/>
                        </a:rPr>
                        <a:t> (low latency, high quality)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5808311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Group of Picture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 (seconds)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8785064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Packet Loss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230650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7BDA5F5-1628-4709-9DE3-8E42597765D6}"/>
              </a:ext>
            </a:extLst>
          </p:cNvPr>
          <p:cNvSpPr txBox="1"/>
          <p:nvPr/>
        </p:nvSpPr>
        <p:spPr>
          <a:xfrm>
            <a:off x="111370" y="475956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23975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36"/>
          <a:stretch/>
        </p:blipFill>
        <p:spPr bwMode="auto">
          <a:xfrm>
            <a:off x="4500667" y="1357795"/>
            <a:ext cx="4299242" cy="224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9AF432-02E8-47AF-80E6-9C5773E34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Subjective Test A</a:t>
            </a:r>
            <a:endParaRPr lang="LID4096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36"/>
          <a:stretch/>
        </p:blipFill>
        <p:spPr bwMode="auto">
          <a:xfrm>
            <a:off x="305242" y="1357796"/>
            <a:ext cx="4299242" cy="224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69840" y="-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69840" y="55784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46034" y="3941227"/>
            <a:ext cx="1808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High </a:t>
            </a:r>
            <a:r>
              <a:rPr lang="de-DE" dirty="0" err="1"/>
              <a:t>Complex</a:t>
            </a:r>
            <a:r>
              <a:rPr lang="de-DE" dirty="0"/>
              <a:t> Class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85150" y="3941226"/>
            <a:ext cx="1768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Low </a:t>
            </a:r>
            <a:r>
              <a:rPr lang="de-DE" dirty="0" err="1"/>
              <a:t>Complex</a:t>
            </a:r>
            <a:r>
              <a:rPr lang="de-DE" dirty="0"/>
              <a:t> Class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735651-659C-4DFF-AE60-575BFE5B21C8}"/>
              </a:ext>
            </a:extLst>
          </p:cNvPr>
          <p:cNvSpPr txBox="1"/>
          <p:nvPr/>
        </p:nvSpPr>
        <p:spPr>
          <a:xfrm>
            <a:off x="111370" y="475956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7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28520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AF432-02E8-47AF-80E6-9C5773E34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Subjective Test A</a:t>
            </a:r>
            <a:endParaRPr lang="LID4096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8CD3D97-04FA-4424-8E01-434A7A0C51C3}"/>
              </a:ext>
            </a:extLst>
          </p:cNvPr>
          <p:cNvGrpSpPr/>
          <p:nvPr/>
        </p:nvGrpSpPr>
        <p:grpSpPr>
          <a:xfrm>
            <a:off x="305242" y="1357795"/>
            <a:ext cx="8494667" cy="2243362"/>
            <a:chOff x="305242" y="1357795"/>
            <a:chExt cx="8494667" cy="224336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436"/>
            <a:stretch/>
          </p:blipFill>
          <p:spPr bwMode="auto">
            <a:xfrm>
              <a:off x="4500667" y="1357795"/>
              <a:ext cx="4299242" cy="2243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" name="Picture 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436"/>
            <a:stretch/>
          </p:blipFill>
          <p:spPr bwMode="auto">
            <a:xfrm>
              <a:off x="305242" y="1357796"/>
              <a:ext cx="4299242" cy="2243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69840" y="-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69840" y="55784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46034" y="3941227"/>
            <a:ext cx="13436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High </a:t>
            </a:r>
            <a:r>
              <a:rPr lang="de-DE" sz="1000" dirty="0" err="1"/>
              <a:t>Complex</a:t>
            </a:r>
            <a:r>
              <a:rPr lang="de-DE" sz="1000" dirty="0"/>
              <a:t> Class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1385150" y="3941226"/>
            <a:ext cx="13147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Low </a:t>
            </a:r>
            <a:r>
              <a:rPr lang="de-DE" sz="1000" dirty="0" err="1"/>
              <a:t>Complex</a:t>
            </a:r>
            <a:r>
              <a:rPr lang="de-DE" sz="1000" dirty="0"/>
              <a:t> Class</a:t>
            </a:r>
            <a:endParaRPr lang="en-US" sz="100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D5613EE-E79E-48AC-A34D-6B3F69FAC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3218900" cy="34164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1600" dirty="0"/>
              <a:t>Low Complex Class videos have better quality in low bitrate</a:t>
            </a:r>
          </a:p>
          <a:p>
            <a:pPr>
              <a:spcAft>
                <a:spcPts val="600"/>
              </a:spcAft>
            </a:pPr>
            <a:r>
              <a:rPr lang="en-GB" sz="1600" dirty="0"/>
              <a:t>In low complex class quality is almost saturated on 4000kbps.</a:t>
            </a:r>
          </a:p>
          <a:p>
            <a:pPr>
              <a:spcAft>
                <a:spcPts val="600"/>
              </a:spcAft>
            </a:pPr>
            <a:r>
              <a:rPr lang="en-GB" sz="1600" dirty="0"/>
              <a:t>Increasing bitrate after this point does not increase the quality anymore.</a:t>
            </a:r>
          </a:p>
          <a:p>
            <a:pPr>
              <a:spcAft>
                <a:spcPts val="600"/>
              </a:spcAft>
            </a:pPr>
            <a:endParaRPr lang="en-GB" sz="1600" dirty="0"/>
          </a:p>
          <a:p>
            <a:pPr>
              <a:spcAft>
                <a:spcPts val="600"/>
              </a:spcAft>
            </a:pPr>
            <a:endParaRPr lang="en-GB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524981-F448-47DE-B7C1-3F831717E463}"/>
              </a:ext>
            </a:extLst>
          </p:cNvPr>
          <p:cNvSpPr txBox="1"/>
          <p:nvPr/>
        </p:nvSpPr>
        <p:spPr>
          <a:xfrm>
            <a:off x="111370" y="475956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8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81374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23457E-7 L 0.18473 -0.1114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36" y="-55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45679E-6 L 0.35208 -0.2478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04" y="-1240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45679E-6 L 0.11667 -0.2518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1259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0" grpId="0" uiExpand="1" build="p"/>
    </p:bldLst>
  </p:timing>
</p:sld>
</file>

<file path=ppt/theme/theme1.xml><?xml version="1.0" encoding="utf-8"?>
<a:theme xmlns:a="http://schemas.openxmlformats.org/drawingml/2006/main" name="Simula templat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1632</TotalTime>
  <Words>968</Words>
  <Application>Microsoft Office PowerPoint</Application>
  <PresentationFormat>On-screen Show (16:9)</PresentationFormat>
  <Paragraphs>189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Times New Roman</vt:lpstr>
      <vt:lpstr>Palatino Linotype</vt:lpstr>
      <vt:lpstr>SimSun</vt:lpstr>
      <vt:lpstr>arial</vt:lpstr>
      <vt:lpstr>arial</vt:lpstr>
      <vt:lpstr>Simula template</vt:lpstr>
      <vt:lpstr>CGVDS: Cloud Gaming Video DataSet</vt:lpstr>
      <vt:lpstr>Gaming Video DataSets</vt:lpstr>
      <vt:lpstr>Overview of datasets</vt:lpstr>
      <vt:lpstr>CGVDS</vt:lpstr>
      <vt:lpstr>CGVDS</vt:lpstr>
      <vt:lpstr>Source Sequence</vt:lpstr>
      <vt:lpstr>Subjective Test A</vt:lpstr>
      <vt:lpstr>Subjective Test A</vt:lpstr>
      <vt:lpstr>Subjective Test A</vt:lpstr>
      <vt:lpstr>Subjective Test B</vt:lpstr>
      <vt:lpstr>Subjective Test B</vt:lpstr>
      <vt:lpstr>Subjective Test B</vt:lpstr>
      <vt:lpstr>Performance of NR metrics</vt:lpstr>
      <vt:lpstr>Performance of NR metrics</vt:lpstr>
      <vt:lpstr>Conclusion</vt:lpstr>
      <vt:lpstr>Reference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Dataset for Gaming Video</dc:title>
  <dc:creator>Saeed</dc:creator>
  <cp:lastModifiedBy>Saeed Shafiee</cp:lastModifiedBy>
  <cp:revision>79</cp:revision>
  <dcterms:modified xsi:type="dcterms:W3CDTF">2018-11-16T09:23:23Z</dcterms:modified>
</cp:coreProperties>
</file>