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9" r:id="rId3"/>
    <p:sldId id="311" r:id="rId4"/>
    <p:sldId id="308" r:id="rId5"/>
    <p:sldId id="286" r:id="rId6"/>
    <p:sldId id="460" r:id="rId7"/>
    <p:sldId id="284" r:id="rId8"/>
    <p:sldId id="309" r:id="rId9"/>
    <p:sldId id="461" r:id="rId10"/>
    <p:sldId id="310" r:id="rId11"/>
    <p:sldId id="462" r:id="rId12"/>
    <p:sldId id="297" r:id="rId13"/>
    <p:sldId id="464" r:id="rId14"/>
    <p:sldId id="466" r:id="rId15"/>
    <p:sldId id="465" r:id="rId16"/>
    <p:sldId id="463" r:id="rId17"/>
    <p:sldId id="468" r:id="rId18"/>
    <p:sldId id="467" r:id="rId19"/>
    <p:sldId id="258" r:id="rId20"/>
    <p:sldId id="305" r:id="rId21"/>
  </p:sldIdLst>
  <p:sldSz cx="9144000" cy="6858000" type="screen4x3"/>
  <p:notesSz cx="6858000" cy="9144000"/>
  <p:custDataLst>
    <p:tags r:id="rId2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5002" autoAdjust="0"/>
  </p:normalViewPr>
  <p:slideViewPr>
    <p:cSldViewPr>
      <p:cViewPr varScale="1">
        <p:scale>
          <a:sx n="97" d="100"/>
          <a:sy n="97" d="100"/>
        </p:scale>
        <p:origin x="18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B577-D0CA-43C1-A120-D55EFB6A42EF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CFCE-0A54-4B64-860E-11FEFCD1D2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29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BD138FF-42D2-44B3-895E-60BA0A7E592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4912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42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637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359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944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688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037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37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016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92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811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068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063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266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649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37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835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856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5.jpe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title style</a:t>
            </a:r>
            <a:endParaRPr lang="de-DE" altLang="de-DE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subtitle style</a:t>
            </a:r>
            <a:endParaRPr lang="de-DE" altLang="de-DE" noProof="0" dirty="0"/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453336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TU_130227_PPT_Bild-Aussic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4B4B3F-B16B-4D83-82BF-EB2E3D48E4F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94" y="-392823"/>
            <a:ext cx="4536504" cy="2741703"/>
          </a:xfrm>
          <a:prstGeom prst="rect">
            <a:avLst/>
          </a:prstGeom>
        </p:spPr>
      </p:pic>
      <p:pic>
        <p:nvPicPr>
          <p:cNvPr id="16" name="Picture 9" descr="TU_Logo_lang_RGB_rot_PPT-1">
            <a:extLst>
              <a:ext uri="{FF2B5EF4-FFF2-40B4-BE49-F238E27FC236}">
                <a16:creationId xmlns:a16="http://schemas.microsoft.com/office/drawing/2014/main" id="{59B9D509-6351-4EAB-8E51-769FD59AA494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E4F81AD-D352-4D46-8C65-A9B40EB28BC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27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40E5028-4147-4069-A393-D60EA60F67B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930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99A9F41-36D9-4064-90C9-A821A7F2FEA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2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C1EADBD-3B2B-48D1-B728-A097A172F58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258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1B970CE-AD22-4479-B99C-FF033808CD1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32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169EBD6A-F394-4BEC-92C2-930DA6016D0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57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7B22793-6EA3-45B4-8F70-249A2EA874E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640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4DD0113-82E7-4B6A-91B8-BA1CA61780C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09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0A849E1-2388-4296-BBFE-5180174B7A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12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CDCBBCF-5E40-4CEB-87B6-D7B81ABBB2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702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 </a:t>
            </a:r>
            <a:r>
              <a:rPr lang="de-DE" altLang="de-DE" dirty="0" err="1"/>
              <a:t>durck</a:t>
            </a:r>
            <a:r>
              <a:rPr lang="de-DE" altLang="de-DE" dirty="0"/>
              <a:t> Klicken hinzufügen</a:t>
            </a:r>
          </a:p>
          <a:p>
            <a:pPr lvl="1"/>
            <a:r>
              <a:rPr lang="de-DE" altLang="de-DE" dirty="0" err="1"/>
              <a:t>Xxx</a:t>
            </a:r>
            <a:endParaRPr lang="de-DE" altLang="de-DE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Overview of ITU-T Activities for Gaming </a:t>
            </a:r>
            <a:r>
              <a:rPr lang="en-US" dirty="0" err="1"/>
              <a:t>QoE</a:t>
            </a:r>
            <a:r>
              <a:rPr lang="en-US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S. Schmidt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altLang="de-DE" dirty="0"/>
              <a:t>Seite </a:t>
            </a:r>
            <a:fld id="{22F6D8F5-4117-41EA-9FC1-1A5128E02D66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r:id="rId19" imgW="0" imgH="0" progId="TCLayout.ActiveDocument.1">
                  <p:embed/>
                </p:oleObj>
              </mc:Choice>
              <mc:Fallback>
                <p:oleObj r:id="rId19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" name="Picture 23" descr="TU_130227_PPT_Bild-Aussicht_Streife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09ACBC-A271-4DC6-9645-6B85868BCC9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539750"/>
            <a:ext cx="103885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ABB486-D4C9-4825-B904-7B1B8AF47A0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6" y="5714919"/>
            <a:ext cx="2427362" cy="1467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4279/depositonce-6406" TargetMode="External"/><Relationship Id="rId2" Type="http://schemas.openxmlformats.org/officeDocument/2006/relationships/hyperlink" Target="http://www.alistdaily.com/entertainment/mobile-games-market-newzoo-april-201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tags" Target="../tags/tag59.xml"/><Relationship Id="rId50" Type="http://schemas.openxmlformats.org/officeDocument/2006/relationships/tags" Target="../tags/tag62.xml"/><Relationship Id="rId55" Type="http://schemas.openxmlformats.org/officeDocument/2006/relationships/tags" Target="../tags/tag67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tags" Target="../tags/tag58.xml"/><Relationship Id="rId59" Type="http://schemas.openxmlformats.org/officeDocument/2006/relationships/tags" Target="../tags/tag71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41" Type="http://schemas.openxmlformats.org/officeDocument/2006/relationships/tags" Target="../tags/tag53.xml"/><Relationship Id="rId54" Type="http://schemas.openxmlformats.org/officeDocument/2006/relationships/tags" Target="../tags/tag66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tags" Target="../tags/tag57.xml"/><Relationship Id="rId53" Type="http://schemas.openxmlformats.org/officeDocument/2006/relationships/tags" Target="../tags/tag65.xml"/><Relationship Id="rId58" Type="http://schemas.openxmlformats.org/officeDocument/2006/relationships/tags" Target="../tags/tag70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49" Type="http://schemas.openxmlformats.org/officeDocument/2006/relationships/tags" Target="../tags/tag61.xml"/><Relationship Id="rId57" Type="http://schemas.openxmlformats.org/officeDocument/2006/relationships/tags" Target="../tags/tag69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52" Type="http://schemas.openxmlformats.org/officeDocument/2006/relationships/tags" Target="../tags/tag64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tags" Target="../tags/tag60.xml"/><Relationship Id="rId56" Type="http://schemas.openxmlformats.org/officeDocument/2006/relationships/tags" Target="../tags/tag68.xml"/><Relationship Id="rId8" Type="http://schemas.openxmlformats.org/officeDocument/2006/relationships/tags" Target="../tags/tag20.xml"/><Relationship Id="rId51" Type="http://schemas.openxmlformats.org/officeDocument/2006/relationships/tags" Target="../tags/tag63.xml"/><Relationship Id="rId3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25144"/>
            <a:ext cx="8042279" cy="76944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Ongoing Standardization Activities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of Gaming Quality of Experience </a:t>
            </a:r>
            <a:endParaRPr lang="en-US" altLang="de-DE" sz="2800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589240"/>
            <a:ext cx="8061325" cy="816698"/>
          </a:xfrm>
        </p:spPr>
        <p:txBody>
          <a:bodyPr anchor="t"/>
          <a:lstStyle/>
          <a:p>
            <a:pPr algn="ctr"/>
            <a:r>
              <a:rPr lang="de-DE" altLang="de-DE" dirty="0"/>
              <a:t>Steven Schmidt</a:t>
            </a:r>
            <a:endParaRPr lang="en-US" altLang="de-DE" dirty="0"/>
          </a:p>
          <a:p>
            <a:pPr algn="ctr"/>
            <a:r>
              <a:rPr lang="en-US" altLang="de-DE" dirty="0"/>
              <a:t>Quality and Usability Lab </a:t>
            </a:r>
            <a:r>
              <a:rPr lang="de-DE" altLang="de-DE" dirty="0"/>
              <a:t>– Berlin Institute </a:t>
            </a:r>
            <a:r>
              <a:rPr lang="de-DE" altLang="de-DE" dirty="0" err="1"/>
              <a:t>of</a:t>
            </a:r>
            <a:r>
              <a:rPr lang="de-DE" altLang="de-DE" dirty="0"/>
              <a:t> Technology</a:t>
            </a:r>
          </a:p>
          <a:p>
            <a:pPr algn="ctr"/>
            <a:r>
              <a:rPr lang="en-US" altLang="de-DE" dirty="0"/>
              <a:t>VQEG Meeting - Mountain View, California, USA,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77AD51-A9A9-47A1-978E-E0D4C8A7F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10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2014    |    2015    |    2016    |    2017    |    </a:t>
            </a:r>
            <a:r>
              <a:rPr lang="de-DE" sz="1800" b="1" dirty="0">
                <a:solidFill>
                  <a:schemeClr val="bg1"/>
                </a:solidFill>
              </a:rPr>
              <a:t>2018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132856"/>
            <a:ext cx="554461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Approved Recommendation for P.GAME                 (ITU-T Rec. P.809)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Encoding Complexity Classification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C</a:t>
            </a:r>
            <a:r>
              <a:rPr lang="en-US" sz="1600" dirty="0" err="1"/>
              <a:t>haracteristics</a:t>
            </a:r>
            <a:r>
              <a:rPr lang="en-US" sz="1600" dirty="0"/>
              <a:t> responsible for delay sensitivity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Collaboration with </a:t>
            </a:r>
            <a:r>
              <a:rPr lang="de-DE" sz="1600" dirty="0"/>
              <a:t>S</a:t>
            </a:r>
            <a:r>
              <a:rPr lang="en-US" sz="1600" dirty="0"/>
              <a:t>. Sabet and C. </a:t>
            </a:r>
            <a:r>
              <a:rPr lang="en-US" sz="1600" dirty="0" err="1"/>
              <a:t>Griwodz</a:t>
            </a:r>
            <a:endParaRPr lang="en-US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Q</a:t>
            </a:r>
            <a:r>
              <a:rPr lang="en-US" sz="1600" dirty="0" err="1"/>
              <a:t>uestionnaire</a:t>
            </a:r>
            <a:r>
              <a:rPr lang="en-US" sz="1600" dirty="0"/>
              <a:t> assessing input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D</a:t>
            </a:r>
            <a:r>
              <a:rPr lang="en-US" sz="1600" dirty="0" err="1"/>
              <a:t>imension</a:t>
            </a:r>
            <a:r>
              <a:rPr lang="en-US" sz="1600" dirty="0"/>
              <a:t>-based assessment of video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S</a:t>
            </a:r>
            <a:r>
              <a:rPr lang="en-US" sz="1600" dirty="0" err="1"/>
              <a:t>eparation</a:t>
            </a:r>
            <a:r>
              <a:rPr lang="en-US" sz="1600" dirty="0"/>
              <a:t> of spatial video and interaction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P</a:t>
            </a:r>
            <a:r>
              <a:rPr lang="en-US" sz="1600" dirty="0" err="1"/>
              <a:t>roposal</a:t>
            </a:r>
            <a:r>
              <a:rPr lang="en-US" sz="1600" dirty="0"/>
              <a:t> for structure of G.OMG</a:t>
            </a:r>
          </a:p>
        </p:txBody>
      </p:sp>
    </p:spTree>
    <p:extLst>
      <p:ext uri="{BB962C8B-B14F-4D97-AF65-F5344CB8AC3E}">
        <p14:creationId xmlns:p14="http://schemas.microsoft.com/office/powerpoint/2010/main" val="383002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11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ITU-T Rec. P.809 – P.GAME</a:t>
            </a:r>
            <a:endParaRPr lang="en-US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523579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 err="1"/>
              <a:t>QoE</a:t>
            </a:r>
            <a:r>
              <a:rPr lang="en-US" altLang="de-DE" sz="1600" b="1" dirty="0"/>
              <a:t> aspects </a:t>
            </a:r>
            <a:r>
              <a:rPr lang="en-US" altLang="de-DE" sz="1600" dirty="0"/>
              <a:t>of gaming including five engagement concepts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/>
              <a:t>Test paradigms: interactive vs. passive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/>
              <a:t>Passive</a:t>
            </a:r>
            <a:r>
              <a:rPr lang="en-US" altLang="de-DE" sz="1600" dirty="0"/>
              <a:t> viewing-and-listening tests with audiovisual stimuli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/>
              <a:t>Interactive tests </a:t>
            </a:r>
            <a:r>
              <a:rPr lang="en-US" altLang="de-DE" sz="1600" dirty="0"/>
              <a:t>with game scenes</a:t>
            </a:r>
            <a:endParaRPr lang="en-US" altLang="de-DE" sz="16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Experimental set-up: duration, environment, game material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H</a:t>
            </a:r>
            <a:r>
              <a:rPr lang="en-US" altLang="de-DE" sz="1600" dirty="0"/>
              <a:t>ow to ensure similar stimuli for participants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Collection of </a:t>
            </a:r>
            <a:r>
              <a:rPr lang="en-US" altLang="de-DE" sz="1600" b="1" dirty="0"/>
              <a:t>questionnaires </a:t>
            </a:r>
            <a:r>
              <a:rPr lang="en-US" altLang="de-DE" sz="1600" dirty="0"/>
              <a:t>and scales</a:t>
            </a:r>
            <a:endParaRPr lang="en-US" altLang="de-DE" sz="16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Player performance measurement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2DF665-D3CD-4FE0-B806-60CF595E36A8}"/>
              </a:ext>
            </a:extLst>
          </p:cNvPr>
          <p:cNvSpPr txBox="1"/>
          <p:nvPr/>
        </p:nvSpPr>
        <p:spPr>
          <a:xfrm>
            <a:off x="4499992" y="1775379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[6]</a:t>
            </a:r>
            <a:endParaRPr lang="en-US" dirty="0"/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67EBA353-BF2D-4E25-85BE-5917D3E199DB}"/>
              </a:ext>
            </a:extLst>
          </p:cNvPr>
          <p:cNvSpPr/>
          <p:nvPr/>
        </p:nvSpPr>
        <p:spPr bwMode="auto">
          <a:xfrm>
            <a:off x="5148064" y="2852936"/>
            <a:ext cx="3312368" cy="2232248"/>
          </a:xfrm>
          <a:prstGeom prst="wedgeRoundRectCallout">
            <a:avLst/>
          </a:prstGeom>
          <a:solidFill>
            <a:schemeClr val="tx2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13E24D-3AE7-42DA-AD5E-7FE971D41E36}"/>
              </a:ext>
            </a:extLst>
          </p:cNvPr>
          <p:cNvSpPr txBox="1"/>
          <p:nvPr/>
        </p:nvSpPr>
        <p:spPr>
          <a:xfrm>
            <a:off x="5220072" y="3028404"/>
            <a:ext cx="3168352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dirty="0" err="1">
                <a:solidFill>
                  <a:schemeClr val="bg1"/>
                </a:solidFill>
              </a:rPr>
              <a:t>Difference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traditional passive </a:t>
            </a:r>
            <a:r>
              <a:rPr lang="de-DE" dirty="0" err="1">
                <a:solidFill>
                  <a:schemeClr val="bg1"/>
                </a:solidFill>
              </a:rPr>
              <a:t>tests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171450" indent="-171450" algn="l">
              <a:spcAft>
                <a:spcPts val="300"/>
              </a:spcAft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Instructions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participants</a:t>
            </a:r>
            <a:endParaRPr lang="de-DE" dirty="0">
              <a:solidFill>
                <a:schemeClr val="bg1"/>
              </a:solidFill>
            </a:endParaRP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Make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familiar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games</a:t>
            </a:r>
            <a:endParaRPr lang="de-DE" dirty="0">
              <a:solidFill>
                <a:schemeClr val="bg1"/>
              </a:solidFill>
            </a:endParaRP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Should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interested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gaming</a:t>
            </a:r>
            <a:endParaRPr lang="de-DE" dirty="0">
              <a:solidFill>
                <a:schemeClr val="bg1"/>
              </a:solidFill>
            </a:endParaRP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Video </a:t>
            </a:r>
            <a:r>
              <a:rPr lang="de-DE" dirty="0" err="1">
                <a:solidFill>
                  <a:schemeClr val="bg1"/>
                </a:solidFill>
              </a:rPr>
              <a:t>quality</a:t>
            </a:r>
            <a:r>
              <a:rPr lang="de-DE" dirty="0">
                <a:solidFill>
                  <a:schemeClr val="bg1"/>
                </a:solidFill>
              </a:rPr>
              <a:t> vs. </a:t>
            </a:r>
            <a:r>
              <a:rPr lang="de-DE" dirty="0" err="1">
                <a:solidFill>
                  <a:schemeClr val="bg1"/>
                </a:solidFill>
              </a:rPr>
              <a:t>graphical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quality</a:t>
            </a:r>
            <a:endParaRPr lang="en-US" dirty="0">
              <a:solidFill>
                <a:schemeClr val="bg1"/>
              </a:solidFill>
            </a:endParaRPr>
          </a:p>
          <a:p>
            <a:pPr marL="171450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T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Material</a:t>
            </a: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F</a:t>
            </a:r>
            <a:r>
              <a:rPr lang="en-US" dirty="0" err="1">
                <a:solidFill>
                  <a:schemeClr val="bg1"/>
                </a:solidFill>
              </a:rPr>
              <a:t>ind</a:t>
            </a:r>
            <a:r>
              <a:rPr lang="en-US" dirty="0">
                <a:solidFill>
                  <a:schemeClr val="bg1"/>
                </a:solidFill>
              </a:rPr>
              <a:t> representative scene</a:t>
            </a: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timulus</a:t>
            </a:r>
            <a:r>
              <a:rPr lang="en-US" dirty="0">
                <a:solidFill>
                  <a:schemeClr val="bg1"/>
                </a:solidFill>
              </a:rPr>
              <a:t> duration longer (~ 30s)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12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Comparison of interactive and passive tests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FFB99D-B283-4FAD-B267-D403EC84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8" y="2391249"/>
            <a:ext cx="3633357" cy="29099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C72EEC-3511-42CA-8925-2A4B9CD28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479" y="2417637"/>
            <a:ext cx="3605929" cy="28529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3A1BE1-A25A-4BD3-BDB4-2FF6F42DD2E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49267" y="5420288"/>
            <a:ext cx="3910965" cy="18478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C24FCD6-DF31-4B75-8910-4CDF8D00AFED}"/>
              </a:ext>
            </a:extLst>
          </p:cNvPr>
          <p:cNvSpPr/>
          <p:nvPr/>
        </p:nvSpPr>
        <p:spPr bwMode="auto">
          <a:xfrm>
            <a:off x="1187624" y="5013176"/>
            <a:ext cx="6912768" cy="306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AD8CA6-00A9-493B-8B15-24F3CBC28E58}"/>
              </a:ext>
            </a:extLst>
          </p:cNvPr>
          <p:cNvSpPr txBox="1"/>
          <p:nvPr/>
        </p:nvSpPr>
        <p:spPr>
          <a:xfrm>
            <a:off x="1115616" y="4993431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     </a:t>
            </a:r>
            <a:r>
              <a:rPr lang="de-DE" sz="1400" dirty="0" err="1"/>
              <a:t>Blocky</a:t>
            </a:r>
            <a:r>
              <a:rPr lang="de-DE" sz="1400" dirty="0"/>
              <a:t>           </a:t>
            </a:r>
            <a:r>
              <a:rPr lang="de-DE" sz="1400" dirty="0" err="1"/>
              <a:t>Jerky</a:t>
            </a:r>
            <a:r>
              <a:rPr lang="de-DE" sz="1400" dirty="0"/>
              <a:t>         Reference                       </a:t>
            </a:r>
            <a:r>
              <a:rPr lang="de-DE" sz="1400" dirty="0" err="1"/>
              <a:t>Blocky</a:t>
            </a:r>
            <a:r>
              <a:rPr lang="de-DE" sz="1400" dirty="0"/>
              <a:t>           </a:t>
            </a:r>
            <a:r>
              <a:rPr lang="de-DE" sz="1400" dirty="0" err="1"/>
              <a:t>Jerky</a:t>
            </a:r>
            <a:r>
              <a:rPr lang="de-DE" sz="1400" dirty="0"/>
              <a:t>         Reference</a:t>
            </a:r>
            <a:endParaRPr lang="en-US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42B4F9B-F57D-4B64-BBDE-3FCDFA730515}"/>
              </a:ext>
            </a:extLst>
          </p:cNvPr>
          <p:cNvSpPr txBox="1"/>
          <p:nvPr/>
        </p:nvSpPr>
        <p:spPr>
          <a:xfrm>
            <a:off x="7884368" y="219100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13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29610AD-F0BC-442B-BAA2-9162121D8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2379563"/>
            <a:ext cx="7560841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kern="0" dirty="0"/>
              <a:t>Predict</a:t>
            </a:r>
            <a:r>
              <a:rPr lang="en-US" altLang="de-DE" sz="1600" kern="0" dirty="0"/>
              <a:t> overall </a:t>
            </a:r>
            <a:r>
              <a:rPr lang="en-US" altLang="de-DE" sz="1600" b="1" kern="0" dirty="0"/>
              <a:t>quality or individual quality aspects</a:t>
            </a:r>
            <a:r>
              <a:rPr lang="en-US" altLang="de-DE" sz="1600" kern="0" dirty="0"/>
              <a:t> based on encoding and network parameters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kern="0" dirty="0"/>
              <a:t>T</a:t>
            </a:r>
            <a:r>
              <a:rPr lang="en-US" altLang="de-DE" sz="1600" kern="0" dirty="0"/>
              <a:t>wo modes depending on available information about game content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b="1" kern="0" dirty="0" err="1"/>
              <a:t>Scope</a:t>
            </a:r>
            <a:r>
              <a:rPr lang="de-DE" altLang="de-DE" sz="1600" kern="0" dirty="0"/>
              <a:t>: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Considering relevant factors identified in ITU-T Rec. G.1032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Network planning tool (infrastructure and resource distribution)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Target services: cloud gaming 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Target group: non-professional gamer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kern="0" dirty="0"/>
              <a:t>Not: VR gaming, mobile devices, social aspects (but might be applicable)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kern="0" dirty="0"/>
              <a:t>Not: </a:t>
            </a:r>
            <a:r>
              <a:rPr lang="en-GB" sz="1600" kern="0" dirty="0"/>
              <a:t>influence of the design of games or the motivation of users to play</a:t>
            </a:r>
            <a:endParaRPr lang="en-US" altLang="de-DE" sz="1600" kern="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9676795-4BBA-4606-9E10-2B7310DCE11C}"/>
              </a:ext>
            </a:extLst>
          </p:cNvPr>
          <p:cNvSpPr txBox="1"/>
          <p:nvPr/>
        </p:nvSpPr>
        <p:spPr>
          <a:xfrm>
            <a:off x="4210372" y="1778281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14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7D2290-BDE7-4CEB-B88F-BC5B86A3B3B1}"/>
              </a:ext>
            </a:extLst>
          </p:cNvPr>
          <p:cNvSpPr txBox="1"/>
          <p:nvPr/>
        </p:nvSpPr>
        <p:spPr>
          <a:xfrm>
            <a:off x="7524328" y="5324966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[8]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69C28B-FD5E-4BAB-B867-B8D416ADB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8" y="2639424"/>
            <a:ext cx="8197112" cy="28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15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4B19D5-D09A-47AE-BCEF-E5E2174C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20888"/>
            <a:ext cx="6120765" cy="9422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32AEED-45BF-471D-B19C-D7F49869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291" y="3626760"/>
            <a:ext cx="6028827" cy="9356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B628E4-829B-4B11-A60C-F36EBB86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07" y="4850435"/>
            <a:ext cx="5688632" cy="9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6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16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523579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b="1" dirty="0" err="1"/>
              <a:t>Requirement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specification</a:t>
            </a:r>
            <a:r>
              <a:rPr lang="de-DE" altLang="de-DE" sz="1600" b="1" dirty="0"/>
              <a:t> </a:t>
            </a:r>
            <a:r>
              <a:rPr lang="de-DE" altLang="de-DE" sz="1600" dirty="0" err="1"/>
              <a:t>submitted</a:t>
            </a:r>
            <a:r>
              <a:rPr lang="de-DE" altLang="de-DE" sz="1600" dirty="0"/>
              <a:t> in May 2018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b="1" dirty="0"/>
              <a:t>Data </a:t>
            </a:r>
            <a:r>
              <a:rPr lang="de-DE" altLang="de-DE" sz="1600" b="1" dirty="0" err="1"/>
              <a:t>assessment</a:t>
            </a:r>
            <a:r>
              <a:rPr lang="de-DE" altLang="de-DE" sz="1600" b="1" dirty="0"/>
              <a:t> </a:t>
            </a:r>
            <a:r>
              <a:rPr lang="de-DE" altLang="de-DE" sz="1600" dirty="0" err="1"/>
              <a:t>process</a:t>
            </a:r>
            <a:r>
              <a:rPr lang="de-DE" altLang="de-DE" sz="1600" dirty="0"/>
              <a:t> will </a:t>
            </a:r>
            <a:r>
              <a:rPr lang="de-DE" altLang="de-DE" sz="1600" dirty="0" err="1"/>
              <a:t>be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discussed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Dec</a:t>
            </a:r>
            <a:r>
              <a:rPr lang="de-DE" altLang="de-DE" sz="1600" dirty="0"/>
              <a:t> 2018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So </a:t>
            </a:r>
            <a:r>
              <a:rPr lang="de-DE" altLang="de-DE" sz="1600" dirty="0" err="1"/>
              <a:t>far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six</a:t>
            </a:r>
            <a:r>
              <a:rPr lang="de-DE" altLang="de-DE" sz="1600" dirty="0"/>
              <a:t> </a:t>
            </a:r>
            <a:r>
              <a:rPr lang="de-DE" altLang="de-DE" sz="1600" dirty="0" err="1"/>
              <a:t>games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used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build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dataset</a:t>
            </a:r>
            <a:endParaRPr lang="en-US" alt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8BB66-B924-44FE-921B-7165A19D2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52" y="3731662"/>
            <a:ext cx="7452320" cy="20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17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Impact of Spatial Video Quality on Input Quality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7426DF-9564-491C-B101-771C8FABE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err="1"/>
              <a:t>Subjective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CSGO at 720p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r>
              <a:rPr lang="de-DE" dirty="0"/>
              <a:t>	</a:t>
            </a:r>
            <a:r>
              <a:rPr lang="en-US" dirty="0"/>
              <a:t>	          Interaction Quality		                Spatial Video Quality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6B50D7-E153-4A70-B7B9-9B77F2AD17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0" y="2636912"/>
            <a:ext cx="7989083" cy="3036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04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18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Remaining challenges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348880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>
                <a:ea typeface="+mn-ea"/>
                <a:cs typeface="+mn-cs"/>
              </a:rPr>
              <a:t>Model inputs are system influence factors, but they are potentially augmented by human and context  influence factors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>
                <a:ea typeface="+mn-ea"/>
                <a:cs typeface="+mn-cs"/>
              </a:rPr>
              <a:t>Game characteristics largely determine the impact of system influence factors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>
                <a:ea typeface="+mn-ea"/>
                <a:cs typeface="+mn-cs"/>
              </a:rPr>
              <a:t>Parametric description of game characteristics missing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Physiological </a:t>
            </a:r>
            <a:r>
              <a:rPr lang="de-DE" sz="1600" dirty="0" err="1">
                <a:ea typeface="+mn-ea"/>
                <a:cs typeface="+mn-cs"/>
              </a:rPr>
              <a:t>measurement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methods</a:t>
            </a:r>
            <a:endParaRPr lang="de-DE" sz="1600" dirty="0"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Performance </a:t>
            </a:r>
            <a:r>
              <a:rPr lang="de-DE" sz="1600" dirty="0" err="1">
                <a:ea typeface="+mn-ea"/>
                <a:cs typeface="+mn-cs"/>
              </a:rPr>
              <a:t>metrics</a:t>
            </a:r>
            <a:endParaRPr lang="de-DE" sz="1600" dirty="0"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Fast </a:t>
            </a:r>
            <a:r>
              <a:rPr lang="de-DE" sz="1600" dirty="0" err="1">
                <a:ea typeface="+mn-ea"/>
                <a:cs typeface="+mn-cs"/>
              </a:rPr>
              <a:t>development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of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cloud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gaming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systems</a:t>
            </a:r>
            <a:endParaRPr lang="de-DE" sz="1600" dirty="0">
              <a:ea typeface="+mn-ea"/>
              <a:cs typeface="+mn-cs"/>
            </a:endParaRP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Individual </a:t>
            </a:r>
            <a:r>
              <a:rPr lang="de-DE" sz="1600" dirty="0" err="1">
                <a:ea typeface="+mn-ea"/>
                <a:cs typeface="+mn-cs"/>
              </a:rPr>
              <a:t>network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protocols</a:t>
            </a:r>
            <a:r>
              <a:rPr lang="de-DE" sz="1600" dirty="0">
                <a:ea typeface="+mn-ea"/>
                <a:cs typeface="+mn-cs"/>
              </a:rPr>
              <a:t> (packet </a:t>
            </a:r>
            <a:r>
              <a:rPr lang="de-DE" sz="1600" dirty="0" err="1">
                <a:ea typeface="+mn-ea"/>
                <a:cs typeface="+mn-cs"/>
              </a:rPr>
              <a:t>loss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influence</a:t>
            </a:r>
            <a:r>
              <a:rPr lang="de-DE" sz="1600" dirty="0">
                <a:ea typeface="+mn-ea"/>
                <a:cs typeface="+mn-cs"/>
              </a:rPr>
              <a:t>)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ea typeface="+mn-ea"/>
                <a:cs typeface="+mn-cs"/>
              </a:rPr>
              <a:t>Current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models</a:t>
            </a:r>
            <a:r>
              <a:rPr lang="de-DE" sz="1600" dirty="0">
                <a:ea typeface="+mn-ea"/>
                <a:cs typeface="+mn-cs"/>
              </a:rPr>
              <a:t> not </a:t>
            </a:r>
            <a:r>
              <a:rPr lang="de-DE" sz="1600" dirty="0" err="1">
                <a:ea typeface="+mn-ea"/>
                <a:cs typeface="+mn-cs"/>
              </a:rPr>
              <a:t>accurate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for</a:t>
            </a:r>
            <a:r>
              <a:rPr lang="de-DE" sz="1600" dirty="0">
                <a:ea typeface="+mn-ea"/>
                <a:cs typeface="+mn-cs"/>
              </a:rPr>
              <a:t> GPU </a:t>
            </a:r>
            <a:r>
              <a:rPr lang="de-DE" sz="1600" dirty="0" err="1">
                <a:ea typeface="+mn-ea"/>
                <a:cs typeface="+mn-cs"/>
              </a:rPr>
              <a:t>encoding</a:t>
            </a:r>
            <a:endParaRPr lang="de-DE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7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  <a:p>
            <a:r>
              <a:rPr lang="de-DE" dirty="0"/>
              <a:t>	</a:t>
            </a:r>
            <a:r>
              <a:rPr lang="en-US" sz="1600" dirty="0">
                <a:solidFill>
                  <a:schemeClr val="tx2"/>
                </a:solidFill>
              </a:rPr>
              <a:t>Ongoing Standardization Activities of </a:t>
            </a:r>
          </a:p>
          <a:p>
            <a:r>
              <a:rPr lang="en-US" sz="1600" dirty="0">
                <a:solidFill>
                  <a:schemeClr val="tx2"/>
                </a:solidFill>
              </a:rPr>
              <a:t>	Gaming Quality of Experience</a:t>
            </a:r>
          </a:p>
          <a:p>
            <a:r>
              <a:rPr lang="en-US" altLang="de-DE" sz="1600" dirty="0">
                <a:solidFill>
                  <a:schemeClr val="tx2"/>
                </a:solidFill>
              </a:rPr>
              <a:t>	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Steven Schmidt</a:t>
            </a:r>
            <a:endParaRPr lang="en-US" altLang="de-DE" dirty="0">
              <a:solidFill>
                <a:srgbClr val="717171"/>
              </a:solidFill>
            </a:endParaRPr>
          </a:p>
          <a:p>
            <a:r>
              <a:rPr lang="en-US" altLang="de-DE" dirty="0">
                <a:solidFill>
                  <a:srgbClr val="717171"/>
                </a:solidFill>
              </a:rPr>
              <a:t> </a:t>
            </a:r>
          </a:p>
          <a:p>
            <a:endParaRPr lang="de-DE" sz="1600" dirty="0"/>
          </a:p>
          <a:p>
            <a:r>
              <a:rPr lang="de-DE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We are always searching for collaborations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de-DE" sz="1600" dirty="0">
              <a:solidFill>
                <a:srgbClr val="C00000"/>
              </a:solidFill>
            </a:endParaRPr>
          </a:p>
          <a:p>
            <a:pPr marL="441325" lvl="1" indent="0">
              <a:buNone/>
            </a:pPr>
            <a:br>
              <a:rPr lang="en-US" altLang="de-DE" dirty="0">
                <a:solidFill>
                  <a:srgbClr val="C00000"/>
                </a:solidFill>
              </a:rPr>
            </a:br>
            <a:endParaRPr lang="de-DE" dirty="0"/>
          </a:p>
          <a:p>
            <a:endParaRPr lang="de-DE" dirty="0"/>
          </a:p>
          <a:p>
            <a:r>
              <a:rPr lang="de-DE" dirty="0"/>
              <a:t>		</a:t>
            </a:r>
            <a:r>
              <a:rPr lang="de-DE" dirty="0" err="1"/>
              <a:t>Visit</a:t>
            </a:r>
            <a:r>
              <a:rPr lang="de-DE" dirty="0"/>
              <a:t> </a:t>
            </a:r>
          </a:p>
          <a:p>
            <a:r>
              <a:rPr lang="de-DE" dirty="0"/>
              <a:t>		www.qu.tu-berlin.de </a:t>
            </a:r>
          </a:p>
          <a:p>
            <a:r>
              <a:rPr lang="de-DE" dirty="0"/>
              <a:t>	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CC423C2-5962-4F88-86F7-A8C3C076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64904"/>
            <a:ext cx="2743583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dirty="0"/>
              <a:t>Motivation (I) – What is Cloud Gaming?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CC8DCF-69CB-41DF-AD0C-B9EE1D9E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7605"/>
            <a:ext cx="7092176" cy="34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556792"/>
            <a:ext cx="8061325" cy="35856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832"/>
            <a:ext cx="8061325" cy="3641725"/>
          </a:xfrm>
        </p:spPr>
        <p:txBody>
          <a:bodyPr/>
          <a:lstStyle/>
          <a:p>
            <a:r>
              <a:rPr lang="en-US" sz="1100" dirty="0"/>
              <a:t>[1] H.B. Duran, </a:t>
            </a:r>
            <a:r>
              <a:rPr lang="en-US" sz="1100" dirty="0" err="1"/>
              <a:t>Newzoo</a:t>
            </a:r>
            <a:r>
              <a:rPr lang="en-US" sz="1100" dirty="0"/>
              <a:t> quarterly update of its Global Games Market Report, 2018, URL: </a:t>
            </a:r>
            <a:r>
              <a:rPr lang="en-US" sz="1100" dirty="0">
                <a:hlinkClick r:id="rId2"/>
              </a:rPr>
              <a:t>http://www.alistdaily.com/entertainment/mobile-games-market-newzoo-april-2018/</a:t>
            </a:r>
            <a:r>
              <a:rPr lang="en-US" sz="1100" dirty="0"/>
              <a:t> (last accessed: 10.11.2018)</a:t>
            </a:r>
          </a:p>
          <a:p>
            <a:r>
              <a:rPr lang="en-US" sz="1100" dirty="0"/>
              <a:t>[2] S. </a:t>
            </a:r>
            <a:r>
              <a:rPr lang="en-US" sz="1100" dirty="0" err="1"/>
              <a:t>Möller</a:t>
            </a:r>
            <a:r>
              <a:rPr lang="en-US" sz="1100" dirty="0"/>
              <a:t>, S. Schmidt, and J. Beyer, “Gaming taxonomy: An overview of concepts and evaluation methods for computer gaming </a:t>
            </a:r>
            <a:r>
              <a:rPr lang="en-US" sz="1100" dirty="0" err="1"/>
              <a:t>qoe</a:t>
            </a:r>
            <a:r>
              <a:rPr lang="en-US" sz="1100" dirty="0"/>
              <a:t>,” in </a:t>
            </a:r>
            <a:r>
              <a:rPr lang="en-US" sz="1100" i="1" dirty="0"/>
              <a:t>Quality of Multimedia Experience (</a:t>
            </a:r>
            <a:r>
              <a:rPr lang="en-US" sz="1100" i="1" dirty="0" err="1"/>
              <a:t>QoMEX</a:t>
            </a:r>
            <a:r>
              <a:rPr lang="en-US" sz="1100" i="1" dirty="0"/>
              <a:t>), 2013 Fifth International Workshop on</a:t>
            </a:r>
            <a:r>
              <a:rPr lang="en-US" sz="1100" dirty="0"/>
              <a:t>, 2013. </a:t>
            </a:r>
          </a:p>
          <a:p>
            <a:r>
              <a:rPr lang="en-US" sz="1100" dirty="0"/>
              <a:t>[3] S. </a:t>
            </a:r>
            <a:r>
              <a:rPr lang="en-US" sz="1100" dirty="0" err="1"/>
              <a:t>Möller</a:t>
            </a:r>
            <a:r>
              <a:rPr lang="en-US" sz="1100" dirty="0"/>
              <a:t>, S. Schmidt, and S. </a:t>
            </a:r>
            <a:r>
              <a:rPr lang="en-US" sz="1100" dirty="0" err="1"/>
              <a:t>Zadtootaghaj</a:t>
            </a:r>
            <a:r>
              <a:rPr lang="en-US" sz="1100" dirty="0"/>
              <a:t>, “New ITU-T Standards for Gaming </a:t>
            </a:r>
            <a:r>
              <a:rPr lang="en-US" sz="1100" dirty="0" err="1"/>
              <a:t>QoE</a:t>
            </a:r>
            <a:r>
              <a:rPr lang="en-US" sz="1100" dirty="0"/>
              <a:t> Evaluation and Management,” in </a:t>
            </a:r>
            <a:r>
              <a:rPr lang="en-US" sz="1100" i="1" dirty="0"/>
              <a:t>Quality of Multimedia Experience (</a:t>
            </a:r>
            <a:r>
              <a:rPr lang="en-US" sz="1100" i="1" dirty="0" err="1"/>
              <a:t>QoMEX</a:t>
            </a:r>
            <a:r>
              <a:rPr lang="en-US" sz="1100" i="1" dirty="0"/>
              <a:t>), 2018 Tenth International Workshop on</a:t>
            </a:r>
            <a:r>
              <a:rPr lang="en-US" sz="1100" dirty="0"/>
              <a:t>, 2018. </a:t>
            </a:r>
          </a:p>
          <a:p>
            <a:r>
              <a:rPr lang="de-DE" sz="1100" dirty="0"/>
              <a:t>[</a:t>
            </a:r>
            <a:r>
              <a:rPr lang="en-US" sz="1100" dirty="0"/>
              <a:t>4] J. Beyer, “Quality-influencing factors in mobile gaming”, </a:t>
            </a:r>
            <a:r>
              <a:rPr lang="en-US" sz="1100" dirty="0">
                <a:hlinkClick r:id="rId3"/>
              </a:rPr>
              <a:t>http://dx.doi.org/10.14279/depositonce-6406</a:t>
            </a:r>
            <a:r>
              <a:rPr lang="en-US" sz="1100" dirty="0"/>
              <a:t>, Dissertation, 2017.</a:t>
            </a:r>
          </a:p>
          <a:p>
            <a:r>
              <a:rPr lang="de-DE" sz="1100" dirty="0"/>
              <a:t>[</a:t>
            </a:r>
            <a:r>
              <a:rPr lang="en-US" sz="1100" dirty="0"/>
              <a:t>5] International Telecommunication Union, Study Group 12 (Source: Deutsche Telekom AG), “G.1032: G.1032 : Influence factors on gaming quality of experience” , Geneva, 2017. </a:t>
            </a:r>
          </a:p>
          <a:p>
            <a:r>
              <a:rPr lang="de-DE" sz="1100" dirty="0"/>
              <a:t>[</a:t>
            </a:r>
            <a:r>
              <a:rPr lang="en-US" sz="1100" dirty="0"/>
              <a:t>6] International Telecommunication Union, Study Group 12 (Source: Deutsche Telekom AG), “P.809 : Subjective evaluation methods for gaming quality” , Geneva, 2018. </a:t>
            </a:r>
          </a:p>
          <a:p>
            <a:r>
              <a:rPr lang="de-DE" sz="1100" dirty="0"/>
              <a:t>[7] </a:t>
            </a:r>
            <a:r>
              <a:rPr lang="en-US" sz="1100" dirty="0"/>
              <a:t>S. Schmidt, and S. </a:t>
            </a:r>
            <a:r>
              <a:rPr lang="en-US" sz="1100" dirty="0" err="1"/>
              <a:t>Zadtootaghaj</a:t>
            </a:r>
            <a:r>
              <a:rPr lang="en-US" sz="1100" dirty="0"/>
              <a:t>, S. </a:t>
            </a:r>
            <a:r>
              <a:rPr lang="en-US" sz="1100" dirty="0" err="1"/>
              <a:t>Möller</a:t>
            </a:r>
            <a:r>
              <a:rPr lang="en-US" sz="1100" dirty="0"/>
              <a:t>, “A Comparison of Interactive and Passive Quality Assessment for Gaming Research,” in </a:t>
            </a:r>
            <a:r>
              <a:rPr lang="en-US" sz="1100" i="1" dirty="0"/>
              <a:t>Quality of Multimedia Experience (</a:t>
            </a:r>
            <a:r>
              <a:rPr lang="en-US" sz="1100" i="1" dirty="0" err="1"/>
              <a:t>QoMEX</a:t>
            </a:r>
            <a:r>
              <a:rPr lang="en-US" sz="1100" i="1" dirty="0"/>
              <a:t>), 2018 Tenth International Workshop on</a:t>
            </a:r>
            <a:r>
              <a:rPr lang="en-US" sz="1100" dirty="0"/>
              <a:t>, 2018. </a:t>
            </a:r>
          </a:p>
          <a:p>
            <a:r>
              <a:rPr lang="de-DE" sz="1100" dirty="0"/>
              <a:t>[</a:t>
            </a:r>
            <a:r>
              <a:rPr lang="en-US" sz="1100" dirty="0"/>
              <a:t>8] International Telecommunication Union, Study Group 12 (Source: Deutsche Telekom AG), “ITU-T Contribution SG12-C200: Requirement Specification and Possible Structure for an Opinion Model Predicting Gaming </a:t>
            </a:r>
            <a:r>
              <a:rPr lang="en-US" sz="1100" dirty="0" err="1"/>
              <a:t>QoE</a:t>
            </a:r>
            <a:r>
              <a:rPr lang="en-US" sz="1100" dirty="0"/>
              <a:t> (G.OMG)”, Geneva, 2018.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679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dirty="0"/>
              <a:t>Motivation (II)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667595"/>
            <a:ext cx="7992889" cy="3641725"/>
          </a:xfrm>
        </p:spPr>
        <p:txBody>
          <a:bodyPr/>
          <a:lstStyle/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/>
              <a:t>2.3 billion gamers will spend $137.9 billion on video games in 2018</a:t>
            </a:r>
            <a:r>
              <a:rPr lang="en-US" altLang="de-DE" sz="2000" baseline="30000" dirty="0"/>
              <a:t>[1]</a:t>
            </a:r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/>
              <a:t>Cloud Gaming is one of the most challenging online service</a:t>
            </a:r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/>
              <a:t>Companies in the past could not provide acceptable </a:t>
            </a:r>
            <a:r>
              <a:rPr lang="en-US" altLang="de-DE" sz="2000" dirty="0" err="1"/>
              <a:t>QoE</a:t>
            </a:r>
            <a:endParaRPr lang="en-US" altLang="de-DE" sz="2000" dirty="0"/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 err="1"/>
              <a:t>Identification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relevant </a:t>
            </a:r>
            <a:r>
              <a:rPr lang="de-DE" altLang="de-DE" sz="2000" dirty="0" err="1"/>
              <a:t>influencing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factors</a:t>
            </a:r>
            <a:endParaRPr lang="de-DE" altLang="de-DE" sz="2000" dirty="0"/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 err="1"/>
              <a:t>Investigate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methods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gaming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QoE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assessment</a:t>
            </a:r>
            <a:endParaRPr lang="de-DE" altLang="de-DE" sz="2000" dirty="0"/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 err="1"/>
              <a:t>Apply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this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knowledge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develop</a:t>
            </a:r>
            <a:r>
              <a:rPr lang="de-DE" altLang="de-DE" sz="2000" dirty="0"/>
              <a:t> a </a:t>
            </a:r>
            <a:r>
              <a:rPr lang="de-DE" altLang="de-DE" sz="2000" dirty="0" err="1"/>
              <a:t>gaming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QoE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opinion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model</a:t>
            </a:r>
            <a:endParaRPr lang="en-US" alt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altLang="de-DE" sz="2000" dirty="0"/>
          </a:p>
          <a:p>
            <a:pPr marL="0" indent="0"/>
            <a:r>
              <a:rPr lang="de-DE" altLang="de-DE" sz="1100" dirty="0"/>
              <a:t>[1]</a:t>
            </a:r>
            <a:r>
              <a:rPr lang="en-US" altLang="de-DE" sz="1100" dirty="0"/>
              <a:t> </a:t>
            </a:r>
            <a:r>
              <a:rPr lang="en-US" sz="1100" dirty="0" err="1"/>
              <a:t>Newzoo</a:t>
            </a:r>
            <a:r>
              <a:rPr lang="en-US" sz="1100" dirty="0"/>
              <a:t> quarterly update of its Global Games Market Report 2018</a:t>
            </a:r>
            <a:endParaRPr lang="de-DE" altLang="de-DE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0" t="30113" r="28821" b="54415"/>
          <a:stretch/>
        </p:blipFill>
        <p:spPr bwMode="auto">
          <a:xfrm>
            <a:off x="4056176" y="1592569"/>
            <a:ext cx="1028471" cy="6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7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DC606D2-0A0E-4985-ABE3-0DCC6EE25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2013</a:t>
            </a:r>
            <a:r>
              <a:rPr lang="de-DE" sz="1800" dirty="0"/>
              <a:t>    |    2014    |    2015    |    2016    |    2017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207158"/>
            <a:ext cx="44644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Collaboration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Berlin Institute </a:t>
            </a:r>
            <a:r>
              <a:rPr lang="de-DE" sz="1600" dirty="0" err="1"/>
              <a:t>of</a:t>
            </a:r>
            <a:r>
              <a:rPr lang="de-DE" sz="1600" dirty="0"/>
              <a:t> Technology and T-Labs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Investigation </a:t>
            </a:r>
            <a:r>
              <a:rPr lang="de-DE" sz="1600" dirty="0" err="1"/>
              <a:t>of</a:t>
            </a:r>
            <a:r>
              <a:rPr lang="de-DE" sz="1600" dirty="0"/>
              <a:t> QoS and </a:t>
            </a:r>
            <a:r>
              <a:rPr lang="de-DE" sz="1600" b="1" dirty="0" err="1"/>
              <a:t>QoE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OnLive</a:t>
            </a:r>
            <a:r>
              <a:rPr lang="de-DE" sz="1600" dirty="0"/>
              <a:t>    (D. Pommer)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Dissertation </a:t>
            </a:r>
            <a:r>
              <a:rPr lang="de-DE" sz="1600" dirty="0" err="1"/>
              <a:t>about</a:t>
            </a:r>
            <a:r>
              <a:rPr lang="de-DE" sz="1600" dirty="0"/>
              <a:t> </a:t>
            </a:r>
            <a:r>
              <a:rPr lang="de-DE" sz="1600" b="1" dirty="0" err="1"/>
              <a:t>influencing</a:t>
            </a:r>
            <a:r>
              <a:rPr lang="de-DE" sz="1600" b="1" dirty="0"/>
              <a:t> </a:t>
            </a:r>
            <a:r>
              <a:rPr lang="de-DE" sz="1600" b="1" dirty="0" err="1"/>
              <a:t>factors</a:t>
            </a:r>
            <a:r>
              <a:rPr lang="de-DE" sz="1600" dirty="0"/>
              <a:t>       (J. Beyer)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 err="1"/>
              <a:t>Taxonomy</a:t>
            </a:r>
            <a:r>
              <a:rPr lang="de-DE" sz="1600" dirty="0"/>
              <a:t> </a:t>
            </a:r>
            <a:r>
              <a:rPr lang="de-DE" sz="1600" dirty="0" err="1"/>
              <a:t>defining</a:t>
            </a:r>
            <a:r>
              <a:rPr lang="de-DE" sz="1600" dirty="0"/>
              <a:t> </a:t>
            </a:r>
            <a:r>
              <a:rPr lang="de-DE" sz="1600" dirty="0" err="1"/>
              <a:t>gaming</a:t>
            </a:r>
            <a:r>
              <a:rPr lang="de-DE" sz="1600" dirty="0"/>
              <a:t> </a:t>
            </a:r>
            <a:r>
              <a:rPr lang="de-DE" sz="1600" dirty="0" err="1"/>
              <a:t>QoE</a:t>
            </a:r>
            <a:r>
              <a:rPr lang="de-DE" sz="1600" dirty="0"/>
              <a:t>                (S. Möller, S. Schmidt)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69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5</a:t>
            </a:fld>
            <a:endParaRPr lang="de-DE" altLang="de-DE" dirty="0"/>
          </a:p>
        </p:txBody>
      </p:sp>
      <p:grpSp>
        <p:nvGrpSpPr>
          <p:cNvPr id="59" name="Group 94">
            <a:extLst>
              <a:ext uri="{FF2B5EF4-FFF2-40B4-BE49-F238E27FC236}">
                <a16:creationId xmlns:a16="http://schemas.microsoft.com/office/drawing/2014/main" id="{081B1A0B-D352-4E77-86C3-35EB1AF1F24E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371131"/>
            <a:ext cx="7878762" cy="985859"/>
            <a:chOff x="388304" y="830846"/>
            <a:chExt cx="8059661" cy="1007963"/>
          </a:xfrm>
        </p:grpSpPr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713B46A0-93D3-49BB-A982-A3B4288B156D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8304" y="830846"/>
              <a:ext cx="8059661" cy="1007963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b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 dirty="0">
                <a:latin typeface="Tele-GroteskHal" pitchFamily="2" charset="0"/>
              </a:endParaRPr>
            </a:p>
          </p:txBody>
        </p:sp>
        <p:sp>
          <p:nvSpPr>
            <p:cNvPr id="61" name="Text Box 137">
              <a:extLst>
                <a:ext uri="{FF2B5EF4-FFF2-40B4-BE49-F238E27FC236}">
                  <a16:creationId xmlns:a16="http://schemas.microsoft.com/office/drawing/2014/main" id="{3B3C329F-6873-4FC6-8A0D-9E241360A6CC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5400000">
              <a:off x="578561" y="1231363"/>
              <a:ext cx="65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400" dirty="0">
                <a:latin typeface="Tele-GroteskUlt" pitchFamily="2" charset="0"/>
              </a:endParaRPr>
            </a:p>
          </p:txBody>
        </p:sp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2F979665-016F-4BBB-9F64-FBC4E4609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913" y="955078"/>
              <a:ext cx="7605159" cy="776413"/>
              <a:chOff x="580913" y="955078"/>
              <a:chExt cx="7605159" cy="776413"/>
            </a:xfrm>
          </p:grpSpPr>
          <p:sp>
            <p:nvSpPr>
              <p:cNvPr id="93" name="Rectangle 2">
                <a:extLst>
                  <a:ext uri="{FF2B5EF4-FFF2-40B4-BE49-F238E27FC236}">
                    <a16:creationId xmlns:a16="http://schemas.microsoft.com/office/drawing/2014/main" id="{C1851E24-2D0D-453E-9646-2A0613525C4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202760" y="955078"/>
                <a:ext cx="2189920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User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94" name="Rectangle 3">
                <a:extLst>
                  <a:ext uri="{FF2B5EF4-FFF2-40B4-BE49-F238E27FC236}">
                    <a16:creationId xmlns:a16="http://schemas.microsoft.com/office/drawing/2014/main" id="{BDACC62D-1F89-4D30-8F50-D707190E781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617349" y="955078"/>
                <a:ext cx="2154135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0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System</a:t>
                </a:r>
              </a:p>
            </p:txBody>
          </p:sp>
          <p:sp>
            <p:nvSpPr>
              <p:cNvPr id="95" name="Rectangle 35">
                <a:extLst>
                  <a:ext uri="{FF2B5EF4-FFF2-40B4-BE49-F238E27FC236}">
                    <a16:creationId xmlns:a16="http://schemas.microsoft.com/office/drawing/2014/main" id="{1E8EEE04-6D0C-4EDD-9CC7-A0D25E7560C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681673" y="1207402"/>
                <a:ext cx="980865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Game genre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structure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rules</a:t>
                </a:r>
              </a:p>
            </p:txBody>
          </p:sp>
          <p:sp>
            <p:nvSpPr>
              <p:cNvPr id="96" name="Rectangle 36">
                <a:extLst>
                  <a:ext uri="{FF2B5EF4-FFF2-40B4-BE49-F238E27FC236}">
                    <a16:creationId xmlns:a16="http://schemas.microsoft.com/office/drawing/2014/main" id="{C313CB64-CD44-4042-8520-1AA151BB61C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33992" y="1207402"/>
                <a:ext cx="982490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Server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Channel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Player &amp; device</a:t>
                </a:r>
              </a:p>
            </p:txBody>
          </p:sp>
          <p:sp>
            <p:nvSpPr>
              <p:cNvPr id="97" name="Rectangle 114">
                <a:extLst>
                  <a:ext uri="{FF2B5EF4-FFF2-40B4-BE49-F238E27FC236}">
                    <a16:creationId xmlns:a16="http://schemas.microsoft.com/office/drawing/2014/main" id="{626A8B03-689C-451B-894D-F14371CD5CE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268484" y="1207402"/>
                <a:ext cx="1076679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Experience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Playing style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Intrinsic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</a:p>
            </p:txBody>
          </p:sp>
          <p:sp>
            <p:nvSpPr>
              <p:cNvPr id="98" name="Rectangle 115">
                <a:extLst>
                  <a:ext uri="{FF2B5EF4-FFF2-40B4-BE49-F238E27FC236}">
                    <a16:creationId xmlns:a16="http://schemas.microsoft.com/office/drawing/2014/main" id="{7CA9EEE7-B517-4213-B5A7-448FFAE65E2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413935" y="1206953"/>
                <a:ext cx="944553" cy="47926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latin typeface="Tele-GroteskFet" pitchFamily="2" charset="0"/>
                  </a:rPr>
                  <a:t>Static factors</a:t>
                </a:r>
                <a:br>
                  <a:rPr lang="en-US" altLang="en-US" sz="1000">
                    <a:latin typeface="Tele-GroteskFet" pitchFamily="2" charset="0"/>
                  </a:rPr>
                </a:br>
                <a:r>
                  <a:rPr lang="en-US" altLang="en-US" sz="1000">
                    <a:latin typeface="Tele-GroteskFet" pitchFamily="2" charset="0"/>
                  </a:rPr>
                  <a:t>Dynamic factors</a:t>
                </a:r>
              </a:p>
            </p:txBody>
          </p:sp>
          <p:sp>
            <p:nvSpPr>
              <p:cNvPr id="99" name="Rectangle 119">
                <a:extLst>
                  <a:ext uri="{FF2B5EF4-FFF2-40B4-BE49-F238E27FC236}">
                    <a16:creationId xmlns:a16="http://schemas.microsoft.com/office/drawing/2014/main" id="{6AC66FAE-D4CF-43F0-BF6C-DF233A2E399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033150" y="955078"/>
                <a:ext cx="2152922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br>
                  <a:rPr lang="en-US" altLang="en-US" sz="1600">
                    <a:latin typeface="Tele-GroteskHal" pitchFamily="2" charset="0"/>
                  </a:rPr>
                </a:br>
                <a:r>
                  <a:rPr lang="en-US" altLang="en-US" sz="1600">
                    <a:latin typeface="Tele-GroteskHal" pitchFamily="2" charset="0"/>
                  </a:rPr>
                  <a:t>Context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100" name="Rectangle 120">
                <a:extLst>
                  <a:ext uri="{FF2B5EF4-FFF2-40B4-BE49-F238E27FC236}">
                    <a16:creationId xmlns:a16="http://schemas.microsoft.com/office/drawing/2014/main" id="{97386180-F219-4B4A-AA12-B47E9707CB0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073751" y="1247979"/>
                <a:ext cx="928899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Physic. &amp; social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environment</a:t>
                </a:r>
              </a:p>
            </p:txBody>
          </p:sp>
          <p:sp>
            <p:nvSpPr>
              <p:cNvPr id="101" name="Rectangle 121">
                <a:extLst>
                  <a:ext uri="{FF2B5EF4-FFF2-40B4-BE49-F238E27FC236}">
                    <a16:creationId xmlns:a16="http://schemas.microsoft.com/office/drawing/2014/main" id="{F515B9EB-774F-4796-959C-B4386FAE55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051369" y="1247979"/>
                <a:ext cx="1091294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Service factors</a:t>
                </a:r>
              </a:p>
            </p:txBody>
          </p:sp>
          <p:sp>
            <p:nvSpPr>
              <p:cNvPr id="102" name="Text Box 139">
                <a:extLst>
                  <a:ext uri="{FF2B5EF4-FFF2-40B4-BE49-F238E27FC236}">
                    <a16:creationId xmlns:a16="http://schemas.microsoft.com/office/drawing/2014/main" id="{090B6BE6-36B3-4883-AD51-DDDF85346EE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 rot="5400000">
                <a:off x="394867" y="1148763"/>
                <a:ext cx="768774" cy="3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Influencing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factors</a:t>
                </a:r>
              </a:p>
            </p:txBody>
          </p:sp>
        </p:grpSp>
      </p:grpSp>
      <p:sp>
        <p:nvSpPr>
          <p:cNvPr id="156" name="Rectangle 2">
            <a:extLst>
              <a:ext uri="{FF2B5EF4-FFF2-40B4-BE49-F238E27FC236}">
                <a16:creationId xmlns:a16="http://schemas.microsoft.com/office/drawing/2014/main" id="{1C88512C-0DA0-4D27-8AA6-436651AC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What is Gaming Quality of Experience?</a:t>
            </a:r>
          </a:p>
        </p:txBody>
      </p:sp>
      <p:grpSp>
        <p:nvGrpSpPr>
          <p:cNvPr id="157" name="Group 552959">
            <a:extLst>
              <a:ext uri="{FF2B5EF4-FFF2-40B4-BE49-F238E27FC236}">
                <a16:creationId xmlns:a16="http://schemas.microsoft.com/office/drawing/2014/main" id="{9002C568-6483-4DC7-91B5-57E1F757248C}"/>
              </a:ext>
            </a:extLst>
          </p:cNvPr>
          <p:cNvGrpSpPr>
            <a:grpSpLocks/>
          </p:cNvGrpSpPr>
          <p:nvPr/>
        </p:nvGrpSpPr>
        <p:grpSpPr bwMode="auto">
          <a:xfrm>
            <a:off x="611562" y="3473447"/>
            <a:ext cx="7878760" cy="2459037"/>
            <a:chOff x="388304" y="3460449"/>
            <a:chExt cx="8059661" cy="2629605"/>
          </a:xfrm>
        </p:grpSpPr>
        <p:sp>
          <p:nvSpPr>
            <p:cNvPr id="158" name="Rectangle 74">
              <a:extLst>
                <a:ext uri="{FF2B5EF4-FFF2-40B4-BE49-F238E27FC236}">
                  <a16:creationId xmlns:a16="http://schemas.microsoft.com/office/drawing/2014/main" id="{CF6031F5-BD3D-432B-8E8C-F51264CCDA9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8304" y="3460449"/>
              <a:ext cx="8059661" cy="2629605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1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600" dirty="0">
                  <a:latin typeface="Tele-GroteskHal" pitchFamily="2" charset="0"/>
                </a:rPr>
                <a:t>    Hedonic					Pragmatic</a:t>
              </a:r>
            </a:p>
          </p:txBody>
        </p:sp>
        <p:sp>
          <p:nvSpPr>
            <p:cNvPr id="159" name="Rectangle 122">
              <a:extLst>
                <a:ext uri="{FF2B5EF4-FFF2-40B4-BE49-F238E27FC236}">
                  <a16:creationId xmlns:a16="http://schemas.microsoft.com/office/drawing/2014/main" id="{CE642058-B687-4FCA-BB2B-81E981E7B8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92354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0" name="Freeform 87">
              <a:extLst>
                <a:ext uri="{FF2B5EF4-FFF2-40B4-BE49-F238E27FC236}">
                  <a16:creationId xmlns:a16="http://schemas.microsoft.com/office/drawing/2014/main" id="{EBFE6EA6-290F-4B22-A9DD-3B911D7D051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01798" y="5185893"/>
              <a:ext cx="981765" cy="332422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" name="Rectangle 108">
              <a:extLst>
                <a:ext uri="{FF2B5EF4-FFF2-40B4-BE49-F238E27FC236}">
                  <a16:creationId xmlns:a16="http://schemas.microsoft.com/office/drawing/2014/main" id="{79AAF32A-4480-46CD-B0B9-464A4883B7D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17143" y="4618577"/>
              <a:ext cx="1539753" cy="61517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2" name="Rectangle 106">
              <a:extLst>
                <a:ext uri="{FF2B5EF4-FFF2-40B4-BE49-F238E27FC236}">
                  <a16:creationId xmlns:a16="http://schemas.microsoft.com/office/drawing/2014/main" id="{2D3547C4-4839-4D21-9C00-D1D85A6A5BA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88898" y="3584682"/>
              <a:ext cx="1892243" cy="87653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3" name="Rectangle 104">
              <a:extLst>
                <a:ext uri="{FF2B5EF4-FFF2-40B4-BE49-F238E27FC236}">
                  <a16:creationId xmlns:a16="http://schemas.microsoft.com/office/drawing/2014/main" id="{2DEF122E-5EEC-4E93-AC59-8FC881A260D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12087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4" name="Text Box 37">
              <a:extLst>
                <a:ext uri="{FF2B5EF4-FFF2-40B4-BE49-F238E27FC236}">
                  <a16:creationId xmlns:a16="http://schemas.microsoft.com/office/drawing/2014/main" id="{B11F480D-98D5-4AE4-8678-7919F196FACC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59037" y="3584374"/>
              <a:ext cx="586246" cy="3836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Input</a:t>
              </a:r>
              <a:br>
                <a:rPr lang="de-DE" altLang="en-US" sz="1050" dirty="0">
                  <a:latin typeface="Tele-GroteskFet" pitchFamily="2" charset="0"/>
                </a:rPr>
              </a:br>
              <a:r>
                <a:rPr lang="de-DE" altLang="en-US" sz="100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5" name="Text Box 38">
              <a:extLst>
                <a:ext uri="{FF2B5EF4-FFF2-40B4-BE49-F238E27FC236}">
                  <a16:creationId xmlns:a16="http://schemas.microsoft.com/office/drawing/2014/main" id="{6BA53A60-633A-4445-9CA0-59FEF33F980B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23465" y="3584374"/>
              <a:ext cx="652828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Output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6" name="Text Box 39">
              <a:extLst>
                <a:ext uri="{FF2B5EF4-FFF2-40B4-BE49-F238E27FC236}">
                  <a16:creationId xmlns:a16="http://schemas.microsoft.com/office/drawing/2014/main" id="{FDED2523-ABE1-4621-9B13-618ED1AB1FF5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75233" y="3584682"/>
              <a:ext cx="72302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Interactive</a:t>
              </a:r>
              <a:br>
                <a:rPr lang="de-DE" altLang="en-US" sz="1200">
                  <a:latin typeface="Tele-GroteskFet" pitchFamily="2" charset="0"/>
                </a:rPr>
              </a:br>
              <a:r>
                <a:rPr lang="de-DE" altLang="en-US" sz="1200">
                  <a:latin typeface="Tele-GroteskFet" pitchFamily="2" charset="0"/>
                </a:rPr>
                <a:t>behavior</a:t>
              </a:r>
            </a:p>
          </p:txBody>
        </p:sp>
        <p:sp>
          <p:nvSpPr>
            <p:cNvPr id="167" name="Text Box 42">
              <a:extLst>
                <a:ext uri="{FF2B5EF4-FFF2-40B4-BE49-F238E27FC236}">
                  <a16:creationId xmlns:a16="http://schemas.microsoft.com/office/drawing/2014/main" id="{E5DAADA0-A60F-4145-8262-0524E6FA688F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1419" y="4120821"/>
              <a:ext cx="1239074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Interaction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8" name="Text Box 44">
              <a:extLst>
                <a:ext uri="{FF2B5EF4-FFF2-40B4-BE49-F238E27FC236}">
                  <a16:creationId xmlns:a16="http://schemas.microsoft.com/office/drawing/2014/main" id="{6F37460B-0AD3-4DCA-B170-CAF6C8B2A3D1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63065" y="3647963"/>
              <a:ext cx="761214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Novelty</a:t>
              </a:r>
            </a:p>
          </p:txBody>
        </p:sp>
        <p:sp>
          <p:nvSpPr>
            <p:cNvPr id="169" name="Text Box 50">
              <a:extLst>
                <a:ext uri="{FF2B5EF4-FFF2-40B4-BE49-F238E27FC236}">
                  <a16:creationId xmlns:a16="http://schemas.microsoft.com/office/drawing/2014/main" id="{652E1D67-1C6D-4B57-ABDE-B934CC9CB496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9005" y="5794653"/>
              <a:ext cx="854747" cy="23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Acceptability</a:t>
              </a:r>
            </a:p>
          </p:txBody>
        </p:sp>
        <p:sp>
          <p:nvSpPr>
            <p:cNvPr id="170" name="Line 54">
              <a:extLst>
                <a:ext uri="{FF2B5EF4-FFF2-40B4-BE49-F238E27FC236}">
                  <a16:creationId xmlns:a16="http://schemas.microsoft.com/office/drawing/2014/main" id="{EF3BF641-57DA-4758-9347-9DBF37FE1B4D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967679" y="389653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" name="Line 55">
              <a:extLst>
                <a:ext uri="{FF2B5EF4-FFF2-40B4-BE49-F238E27FC236}">
                  <a16:creationId xmlns:a16="http://schemas.microsoft.com/office/drawing/2014/main" id="{91D5FCC4-E8DD-43AF-935E-1BDC62DAF45C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46490" y="3960142"/>
              <a:ext cx="326645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" name="Line 56">
              <a:extLst>
                <a:ext uri="{FF2B5EF4-FFF2-40B4-BE49-F238E27FC236}">
                  <a16:creationId xmlns:a16="http://schemas.microsoft.com/office/drawing/2014/main" id="{7D72E700-62C3-4528-9B2C-67F8EFD22DE3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466857" y="3960035"/>
              <a:ext cx="0" cy="194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" name="Line 57">
              <a:extLst>
                <a:ext uri="{FF2B5EF4-FFF2-40B4-BE49-F238E27FC236}">
                  <a16:creationId xmlns:a16="http://schemas.microsoft.com/office/drawing/2014/main" id="{B0CA1DE0-399C-41AD-B776-85D96EF0A26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663096" y="3960142"/>
              <a:ext cx="260453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" name="Line 64">
              <a:extLst>
                <a:ext uri="{FF2B5EF4-FFF2-40B4-BE49-F238E27FC236}">
                  <a16:creationId xmlns:a16="http://schemas.microsoft.com/office/drawing/2014/main" id="{E191A3F8-39A3-41E5-AE30-44C48089102B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5022636" y="5233748"/>
              <a:ext cx="864820" cy="284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" name="Line 65">
              <a:extLst>
                <a:ext uri="{FF2B5EF4-FFF2-40B4-BE49-F238E27FC236}">
                  <a16:creationId xmlns:a16="http://schemas.microsoft.com/office/drawing/2014/main" id="{80052AF8-AB92-459F-BB01-A863EBD96446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64699" y="4461216"/>
              <a:ext cx="2158" cy="157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" name="Text Box 85">
              <a:extLst>
                <a:ext uri="{FF2B5EF4-FFF2-40B4-BE49-F238E27FC236}">
                  <a16:creationId xmlns:a16="http://schemas.microsoft.com/office/drawing/2014/main" id="{528DA0E6-C091-40C8-AD16-E37D1FF2AA90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21300" y="4618578"/>
              <a:ext cx="580977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Tension</a:t>
              </a:r>
            </a:p>
          </p:txBody>
        </p:sp>
        <p:sp>
          <p:nvSpPr>
            <p:cNvPr id="177" name="Text Box 90">
              <a:extLst>
                <a:ext uri="{FF2B5EF4-FFF2-40B4-BE49-F238E27FC236}">
                  <a16:creationId xmlns:a16="http://schemas.microsoft.com/office/drawing/2014/main" id="{7EBC884F-6E6B-4E5E-9464-4FBA6CAEBD6D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464770" y="3625117"/>
              <a:ext cx="891548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 err="1">
                  <a:latin typeface="Tele-GroteskFet" pitchFamily="2" charset="0"/>
                </a:rPr>
                <a:t>Learnability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78" name="Text Box 97">
              <a:extLst>
                <a:ext uri="{FF2B5EF4-FFF2-40B4-BE49-F238E27FC236}">
                  <a16:creationId xmlns:a16="http://schemas.microsoft.com/office/drawing/2014/main" id="{AE06E14A-E56B-40EE-B3D6-4E123FDEEA3B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42511" y="3627365"/>
              <a:ext cx="782799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Intuitivity</a:t>
              </a:r>
            </a:p>
          </p:txBody>
        </p:sp>
        <p:sp>
          <p:nvSpPr>
            <p:cNvPr id="179" name="Text Box 107">
              <a:extLst>
                <a:ext uri="{FF2B5EF4-FFF2-40B4-BE49-F238E27FC236}">
                  <a16:creationId xmlns:a16="http://schemas.microsoft.com/office/drawing/2014/main" id="{FCE73A7F-C0FC-49B5-AC65-FA88C146564B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43465" y="4931923"/>
              <a:ext cx="72656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Immersion</a:t>
              </a:r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1B0BBBFC-2D42-4700-83D3-9EE55654FDA9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-143197" y="4711355"/>
              <a:ext cx="1626075" cy="174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of Experience (</a:t>
              </a:r>
              <a:r>
                <a:rPr lang="en-US" altLang="en-US" sz="1400" dirty="0" err="1">
                  <a:latin typeface="Tele-GroteskUlt" pitchFamily="2" charset="0"/>
                </a:rPr>
                <a:t>QoE</a:t>
              </a:r>
              <a:r>
                <a:rPr lang="en-US" altLang="en-US" sz="1400" dirty="0">
                  <a:latin typeface="Tele-GroteskUlt" pitchFamily="2" charset="0"/>
                </a:rPr>
                <a:t>)</a:t>
              </a:r>
            </a:p>
          </p:txBody>
        </p:sp>
        <p:sp>
          <p:nvSpPr>
            <p:cNvPr id="181" name="Text Box 123">
              <a:extLst>
                <a:ext uri="{FF2B5EF4-FFF2-40B4-BE49-F238E27FC236}">
                  <a16:creationId xmlns:a16="http://schemas.microsoft.com/office/drawing/2014/main" id="{9B1C41A2-86CB-43F3-BC6B-6B79ECF70044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49946" y="4035286"/>
              <a:ext cx="651852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Appeal</a:t>
              </a:r>
            </a:p>
          </p:txBody>
        </p:sp>
        <p:sp>
          <p:nvSpPr>
            <p:cNvPr id="182" name="Text Box 131">
              <a:extLst>
                <a:ext uri="{FF2B5EF4-FFF2-40B4-BE49-F238E27FC236}">
                  <a16:creationId xmlns:a16="http://schemas.microsoft.com/office/drawing/2014/main" id="{B4D72CEB-49BC-42EA-B869-F9800B942C3C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52257" y="3640831"/>
              <a:ext cx="906404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Aesthetics</a:t>
              </a:r>
            </a:p>
          </p:txBody>
        </p:sp>
        <p:sp>
          <p:nvSpPr>
            <p:cNvPr id="183" name="Freeform 132">
              <a:extLst>
                <a:ext uri="{FF2B5EF4-FFF2-40B4-BE49-F238E27FC236}">
                  <a16:creationId xmlns:a16="http://schemas.microsoft.com/office/drawing/2014/main" id="{694B8C96-0C99-4BED-BE53-0F96A8D17D39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159291" y="3897249"/>
              <a:ext cx="345352" cy="190491"/>
            </a:xfrm>
            <a:custGeom>
              <a:avLst/>
              <a:gdLst>
                <a:gd name="T0" fmla="*/ 0 w 240"/>
                <a:gd name="T1" fmla="*/ 0 h 138"/>
                <a:gd name="T2" fmla="*/ 2147483646 w 240"/>
                <a:gd name="T3" fmla="*/ 2147483646 h 138"/>
                <a:gd name="T4" fmla="*/ 0 60000 65536"/>
                <a:gd name="T5" fmla="*/ 0 60000 65536"/>
                <a:gd name="T6" fmla="*/ 0 w 240"/>
                <a:gd name="T7" fmla="*/ 0 h 138"/>
                <a:gd name="T8" fmla="*/ 240 w 240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38">
                  <a:moveTo>
                    <a:pt x="0" y="0"/>
                  </a:moveTo>
                  <a:lnTo>
                    <a:pt x="240" y="1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78599077-5956-45FE-B2DA-7F6FC210204B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634151" y="3980071"/>
              <a:ext cx="345352" cy="107669"/>
            </a:xfrm>
            <a:custGeom>
              <a:avLst/>
              <a:gdLst>
                <a:gd name="T0" fmla="*/ 2147483646 w 240"/>
                <a:gd name="T1" fmla="*/ 0 h 78"/>
                <a:gd name="T2" fmla="*/ 0 w 240"/>
                <a:gd name="T3" fmla="*/ 2147483646 h 78"/>
                <a:gd name="T4" fmla="*/ 0 60000 65536"/>
                <a:gd name="T5" fmla="*/ 0 60000 65536"/>
                <a:gd name="T6" fmla="*/ 0 w 240"/>
                <a:gd name="T7" fmla="*/ 0 h 78"/>
                <a:gd name="T8" fmla="*/ 240 w 240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78">
                  <a:moveTo>
                    <a:pt x="240" y="0"/>
                  </a:moveTo>
                  <a:lnTo>
                    <a:pt x="0" y="7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5" name="Text Box 90">
              <a:extLst>
                <a:ext uri="{FF2B5EF4-FFF2-40B4-BE49-F238E27FC236}">
                  <a16:creationId xmlns:a16="http://schemas.microsoft.com/office/drawing/2014/main" id="{B61CADE5-EBE4-44D4-952D-131E310B28AE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74686" y="4009274"/>
              <a:ext cx="1524413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Playing quality</a:t>
              </a:r>
            </a:p>
          </p:txBody>
        </p:sp>
        <p:sp>
          <p:nvSpPr>
            <p:cNvPr id="186" name="Line 54">
              <a:extLst>
                <a:ext uri="{FF2B5EF4-FFF2-40B4-BE49-F238E27FC236}">
                  <a16:creationId xmlns:a16="http://schemas.microsoft.com/office/drawing/2014/main" id="{50B13545-F616-42E4-B9FC-DFEF53C64D8E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6491597" y="3898349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7" name="Line 54">
              <a:extLst>
                <a:ext uri="{FF2B5EF4-FFF2-40B4-BE49-F238E27FC236}">
                  <a16:creationId xmlns:a16="http://schemas.microsoft.com/office/drawing/2014/main" id="{8BD8E9FD-73CD-492E-8595-E09F1A9C411E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279827" y="4868424"/>
              <a:ext cx="383238" cy="106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" name="Rectangle 108">
              <a:extLst>
                <a:ext uri="{FF2B5EF4-FFF2-40B4-BE49-F238E27FC236}">
                  <a16:creationId xmlns:a16="http://schemas.microsoft.com/office/drawing/2014/main" id="{4E6B8273-31FD-407D-A7F6-6D0F55DBEF5E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88898" y="4621338"/>
              <a:ext cx="1892243" cy="61241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89" name="Text Box 100">
              <a:extLst>
                <a:ext uri="{FF2B5EF4-FFF2-40B4-BE49-F238E27FC236}">
                  <a16:creationId xmlns:a16="http://schemas.microsoft.com/office/drawing/2014/main" id="{F1614B65-367B-4A8A-A74D-F62D14F23EBD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65613" y="4712314"/>
              <a:ext cx="580162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Positive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0" name="Text Box 100">
              <a:extLst>
                <a:ext uri="{FF2B5EF4-FFF2-40B4-BE49-F238E27FC236}">
                  <a16:creationId xmlns:a16="http://schemas.microsoft.com/office/drawing/2014/main" id="{A071CCAA-86C2-4188-967E-B77BB77700FF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0492" y="4712314"/>
              <a:ext cx="86817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Negative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1" name="Text Box 107">
              <a:extLst>
                <a:ext uri="{FF2B5EF4-FFF2-40B4-BE49-F238E27FC236}">
                  <a16:creationId xmlns:a16="http://schemas.microsoft.com/office/drawing/2014/main" id="{5F904DAE-DE2C-40E5-948C-154D0669FD7A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13901" y="5440781"/>
              <a:ext cx="110545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Player experience</a:t>
              </a:r>
            </a:p>
          </p:txBody>
        </p:sp>
        <p:sp>
          <p:nvSpPr>
            <p:cNvPr id="192" name="Line 65">
              <a:extLst>
                <a:ext uri="{FF2B5EF4-FFF2-40B4-BE49-F238E27FC236}">
                  <a16:creationId xmlns:a16="http://schemas.microsoft.com/office/drawing/2014/main" id="{6945143C-301B-4D37-B65D-C6CDF1071DFB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462316" y="5233748"/>
              <a:ext cx="4541" cy="229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Line 65">
              <a:extLst>
                <a:ext uri="{FF2B5EF4-FFF2-40B4-BE49-F238E27FC236}">
                  <a16:creationId xmlns:a16="http://schemas.microsoft.com/office/drawing/2014/main" id="{61B477E2-0961-43D3-8CEF-624C7812C587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487011" y="5709415"/>
              <a:ext cx="0" cy="129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" name="Rectangle 108">
              <a:extLst>
                <a:ext uri="{FF2B5EF4-FFF2-40B4-BE49-F238E27FC236}">
                  <a16:creationId xmlns:a16="http://schemas.microsoft.com/office/drawing/2014/main" id="{8CE19098-4630-4B7F-BE1F-06AB3045815C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529490" y="4616378"/>
              <a:ext cx="1548195" cy="624158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95" name="Text Box 85">
              <a:extLst>
                <a:ext uri="{FF2B5EF4-FFF2-40B4-BE49-F238E27FC236}">
                  <a16:creationId xmlns:a16="http://schemas.microsoft.com/office/drawing/2014/main" id="{EAB5D4A5-3295-43F0-87EE-8E024A549FDC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513489" y="4650477"/>
              <a:ext cx="800607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Challenge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6" name="Text Box 107">
              <a:extLst>
                <a:ext uri="{FF2B5EF4-FFF2-40B4-BE49-F238E27FC236}">
                  <a16:creationId xmlns:a16="http://schemas.microsoft.com/office/drawing/2014/main" id="{33E90139-B0CA-4862-B479-A553B423680B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180931" y="4650477"/>
              <a:ext cx="937019" cy="237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Competence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7" name="Text Box 107">
              <a:extLst>
                <a:ext uri="{FF2B5EF4-FFF2-40B4-BE49-F238E27FC236}">
                  <a16:creationId xmlns:a16="http://schemas.microsoft.com/office/drawing/2014/main" id="{B5B60F5E-C101-4A0E-A5D5-BA14B3C86AB0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121921" y="4953171"/>
              <a:ext cx="413181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Flow</a:t>
              </a:r>
            </a:p>
          </p:txBody>
        </p:sp>
        <p:sp>
          <p:nvSpPr>
            <p:cNvPr id="198" name="Line 54">
              <a:extLst>
                <a:ext uri="{FF2B5EF4-FFF2-40B4-BE49-F238E27FC236}">
                  <a16:creationId xmlns:a16="http://schemas.microsoft.com/office/drawing/2014/main" id="{EFE5FAE3-836B-403F-8A31-5600D23B6001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967679" y="4900152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9" name="Line 54">
              <a:extLst>
                <a:ext uri="{FF2B5EF4-FFF2-40B4-BE49-F238E27FC236}">
                  <a16:creationId xmlns:a16="http://schemas.microsoft.com/office/drawing/2014/main" id="{2059C7F6-2A90-4FF3-A428-1556C8AF2AE0}"/>
                </a:ext>
              </a:extLst>
            </p:cNvPr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6506953" y="489926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0" name="Freeform 87">
              <a:extLst>
                <a:ext uri="{FF2B5EF4-FFF2-40B4-BE49-F238E27FC236}">
                  <a16:creationId xmlns:a16="http://schemas.microsoft.com/office/drawing/2014/main" id="{4DB6F84F-F75D-460A-9A09-2ADC1789FAD1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64724" y="4274090"/>
              <a:ext cx="524173" cy="344488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1" name="Line 64">
              <a:extLst>
                <a:ext uri="{FF2B5EF4-FFF2-40B4-BE49-F238E27FC236}">
                  <a16:creationId xmlns:a16="http://schemas.microsoft.com/office/drawing/2014/main" id="{1DDA774F-9FEB-46F9-B0FB-8ECFF2C6CFF2}"/>
                </a:ext>
              </a:extLst>
            </p:cNvPr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5381140" y="4279697"/>
              <a:ext cx="883042" cy="329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2" name="Line 56">
              <a:extLst>
                <a:ext uri="{FF2B5EF4-FFF2-40B4-BE49-F238E27FC236}">
                  <a16:creationId xmlns:a16="http://schemas.microsoft.com/office/drawing/2014/main" id="{0998FB93-6E9F-4384-BA0B-DDB458B982C2}"/>
                </a:ext>
              </a:extLst>
            </p:cNvPr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587019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3" name="Line 56">
              <a:extLst>
                <a:ext uri="{FF2B5EF4-FFF2-40B4-BE49-F238E27FC236}">
                  <a16:creationId xmlns:a16="http://schemas.microsoft.com/office/drawing/2014/main" id="{81FBFF6B-D13A-431B-A499-D051FA539126}"/>
                </a:ext>
              </a:extLst>
            </p:cNvPr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6271351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" name="Text Box 138">
              <a:extLst>
                <a:ext uri="{FF2B5EF4-FFF2-40B4-BE49-F238E27FC236}">
                  <a16:creationId xmlns:a16="http://schemas.microsoft.com/office/drawing/2014/main" id="{5D3B9D93-5A20-4ECE-9E15-96B7CA308193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5400000">
              <a:off x="345744" y="4639831"/>
              <a:ext cx="1359992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features</a:t>
              </a:r>
            </a:p>
          </p:txBody>
        </p:sp>
      </p:grpSp>
      <p:sp>
        <p:nvSpPr>
          <p:cNvPr id="205" name="Ellipse 204">
            <a:extLst>
              <a:ext uri="{FF2B5EF4-FFF2-40B4-BE49-F238E27FC236}">
                <a16:creationId xmlns:a16="http://schemas.microsoft.com/office/drawing/2014/main" id="{809A9858-6EBA-4806-B61F-FFA1810D0786}"/>
              </a:ext>
            </a:extLst>
          </p:cNvPr>
          <p:cNvSpPr/>
          <p:nvPr/>
        </p:nvSpPr>
        <p:spPr bwMode="auto">
          <a:xfrm>
            <a:off x="3523662" y="3433549"/>
            <a:ext cx="2075746" cy="897168"/>
          </a:xfrm>
          <a:prstGeom prst="ellipse">
            <a:avLst/>
          </a:prstGeom>
          <a:solidFill>
            <a:srgbClr val="92D05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266C424F-E5D2-48E7-B631-94D55F4BE998}"/>
              </a:ext>
            </a:extLst>
          </p:cNvPr>
          <p:cNvSpPr/>
          <p:nvPr/>
        </p:nvSpPr>
        <p:spPr bwMode="auto">
          <a:xfrm>
            <a:off x="1547664" y="4411155"/>
            <a:ext cx="6048672" cy="962061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188570-61A7-4CE5-9744-43B43A8FDC0E}"/>
              </a:ext>
            </a:extLst>
          </p:cNvPr>
          <p:cNvSpPr txBox="1"/>
          <p:nvPr/>
        </p:nvSpPr>
        <p:spPr>
          <a:xfrm>
            <a:off x="8421055" y="571453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6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</a:t>
            </a:r>
            <a:r>
              <a:rPr lang="de-DE" sz="1800" b="1" dirty="0">
                <a:solidFill>
                  <a:schemeClr val="bg1"/>
                </a:solidFill>
              </a:rPr>
              <a:t>2014</a:t>
            </a:r>
            <a:r>
              <a:rPr lang="de-DE" sz="1800" dirty="0"/>
              <a:t>    |    2015    |    2016    |    2017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124432"/>
            <a:ext cx="568863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Creation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b="1" dirty="0"/>
              <a:t>3 </a:t>
            </a:r>
            <a:r>
              <a:rPr lang="de-DE" sz="1600" b="1" dirty="0" err="1"/>
              <a:t>work</a:t>
            </a:r>
            <a:r>
              <a:rPr lang="de-DE" sz="1600" b="1" dirty="0"/>
              <a:t> </a:t>
            </a:r>
            <a:r>
              <a:rPr lang="de-DE" sz="1600" b="1" dirty="0" err="1"/>
              <a:t>items</a:t>
            </a:r>
            <a:r>
              <a:rPr lang="de-DE" sz="1600" b="1" dirty="0"/>
              <a:t> </a:t>
            </a:r>
            <a:r>
              <a:rPr lang="de-DE" sz="1600" dirty="0"/>
              <a:t>in ITU-T SG-12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G.1032 (10/2017) – </a:t>
            </a:r>
            <a:r>
              <a:rPr lang="en-US" sz="1600" b="1" dirty="0" err="1"/>
              <a:t>G.QoE</a:t>
            </a:r>
            <a:r>
              <a:rPr lang="en-US" sz="1600" b="1" dirty="0"/>
              <a:t>-gaming: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Influence factors on gaming quality of experience</a:t>
            </a:r>
            <a:endParaRPr lang="de-DE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P.809 (05/2018) – P.GAME: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Subjective evaluation methods for gaming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Future ITU-T Rec. G.OMG (studied in Q.13/12):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Opinion model for gaming applications</a:t>
            </a:r>
            <a:endParaRPr lang="en-US" sz="1800" dirty="0"/>
          </a:p>
        </p:txBody>
      </p:sp>
      <p:pic>
        <p:nvPicPr>
          <p:cNvPr id="8" name="Picture 4" descr="itu-old">
            <a:extLst>
              <a:ext uri="{FF2B5EF4-FFF2-40B4-BE49-F238E27FC236}">
                <a16:creationId xmlns:a16="http://schemas.microsoft.com/office/drawing/2014/main" id="{BFA991C6-5394-4141-A317-977CC82A9AB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815" y="1556792"/>
            <a:ext cx="1203573" cy="13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B14620-9D59-4842-9F33-6E52A4B921D3}"/>
              </a:ext>
            </a:extLst>
          </p:cNvPr>
          <p:cNvSpPr txBox="1"/>
          <p:nvPr/>
        </p:nvSpPr>
        <p:spPr>
          <a:xfrm>
            <a:off x="4644008" y="2134021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0BDCDE4E-C490-4816-BED7-8669C1FFD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7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2014    |    2015    |    </a:t>
            </a:r>
            <a:r>
              <a:rPr lang="de-DE" sz="1800" b="1" dirty="0">
                <a:solidFill>
                  <a:schemeClr val="bg1"/>
                </a:solidFill>
              </a:rPr>
              <a:t>2016</a:t>
            </a:r>
            <a:r>
              <a:rPr lang="de-DE" sz="1800" dirty="0"/>
              <a:t>    |    2017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454275"/>
            <a:ext cx="525658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Connection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researchers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AIT in Vienna, FER in Zagreb, University Würzburg, </a:t>
            </a:r>
            <a:r>
              <a:rPr lang="de-DE" sz="1600" dirty="0" err="1"/>
              <a:t>QoE</a:t>
            </a:r>
            <a:r>
              <a:rPr lang="de-DE" sz="1600" dirty="0"/>
              <a:t>-Net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Variety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studies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/>
              <a:t>Feedback </a:t>
            </a:r>
            <a:r>
              <a:rPr lang="de-DE" sz="1600" b="1" dirty="0" err="1"/>
              <a:t>delay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mobile </a:t>
            </a:r>
            <a:r>
              <a:rPr lang="de-DE" sz="1600" dirty="0" err="1"/>
              <a:t>devices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/>
              <a:t>Environment</a:t>
            </a:r>
            <a:r>
              <a:rPr lang="de-DE" sz="1600" dirty="0"/>
              <a:t> </a:t>
            </a:r>
            <a:r>
              <a:rPr lang="de-DE" sz="1600" dirty="0" err="1"/>
              <a:t>influencing</a:t>
            </a:r>
            <a:r>
              <a:rPr lang="de-DE" sz="1600" dirty="0"/>
              <a:t> </a:t>
            </a:r>
            <a:r>
              <a:rPr lang="de-DE" sz="1600" dirty="0" err="1"/>
              <a:t>factors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/>
              <a:t>Physiological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gaming</a:t>
            </a:r>
            <a:r>
              <a:rPr lang="de-DE" sz="1600" dirty="0"/>
              <a:t> </a:t>
            </a:r>
            <a:r>
              <a:rPr lang="de-DE" sz="1600" dirty="0" err="1"/>
              <a:t>QoE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Impact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display</a:t>
            </a:r>
            <a:r>
              <a:rPr lang="de-DE" sz="1600" dirty="0"/>
              <a:t> </a:t>
            </a:r>
            <a:r>
              <a:rPr lang="de-DE" sz="1600" dirty="0" err="1"/>
              <a:t>size</a:t>
            </a:r>
            <a:r>
              <a:rPr lang="de-DE" sz="1600" dirty="0"/>
              <a:t>, game type, </a:t>
            </a:r>
            <a:r>
              <a:rPr lang="de-DE" sz="1600" dirty="0" err="1"/>
              <a:t>network</a:t>
            </a:r>
            <a:r>
              <a:rPr lang="de-DE" sz="1600" dirty="0"/>
              <a:t> </a:t>
            </a:r>
            <a:r>
              <a:rPr lang="de-DE" sz="1600" dirty="0" err="1"/>
              <a:t>delay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Open-Source Mobile Cloud Gaming Platform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451F14-0C32-4A97-A57C-1757A3F02004}"/>
              </a:ext>
            </a:extLst>
          </p:cNvPr>
          <p:cNvSpPr txBox="1"/>
          <p:nvPr/>
        </p:nvSpPr>
        <p:spPr>
          <a:xfrm>
            <a:off x="5436096" y="4653136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5267209-AA3F-4ADA-A218-65A5B34C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8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2014    |    2015    |    2016    |    </a:t>
            </a:r>
            <a:r>
              <a:rPr lang="de-DE" sz="1800" b="1" dirty="0">
                <a:solidFill>
                  <a:schemeClr val="bg1"/>
                </a:solidFill>
              </a:rPr>
              <a:t>2017</a:t>
            </a:r>
            <a:r>
              <a:rPr lang="de-DE" sz="1800" dirty="0"/>
              <a:t>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132856"/>
            <a:ext cx="511256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Approved Recommendation for </a:t>
            </a:r>
            <a:r>
              <a:rPr lang="en-US" sz="1600" b="1" dirty="0" err="1"/>
              <a:t>G.QoE</a:t>
            </a:r>
            <a:r>
              <a:rPr lang="en-US" sz="1600" b="1" dirty="0"/>
              <a:t>-Gaming </a:t>
            </a:r>
            <a:r>
              <a:rPr lang="en-US" sz="1600" dirty="0"/>
              <a:t>(</a:t>
            </a:r>
            <a:r>
              <a:rPr lang="en-US" sz="1600" b="1" dirty="0"/>
              <a:t>ITU-T Rec. G.1032</a:t>
            </a:r>
            <a:r>
              <a:rPr lang="en-US" sz="1600" dirty="0"/>
              <a:t>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Stronger</a:t>
            </a:r>
            <a:r>
              <a:rPr lang="de-DE" sz="1600" dirty="0"/>
              <a:t> </a:t>
            </a:r>
            <a:r>
              <a:rPr lang="de-DE" sz="1600" dirty="0" err="1"/>
              <a:t>focus</a:t>
            </a:r>
            <a:r>
              <a:rPr lang="de-DE" sz="1600" dirty="0"/>
              <a:t> on </a:t>
            </a:r>
            <a:r>
              <a:rPr lang="de-DE" sz="1600" dirty="0" err="1"/>
              <a:t>video</a:t>
            </a:r>
            <a:r>
              <a:rPr lang="de-DE" sz="1600" dirty="0"/>
              <a:t> </a:t>
            </a:r>
            <a:r>
              <a:rPr lang="de-DE" sz="1600" dirty="0" err="1"/>
              <a:t>encoding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endParaRPr lang="de-DE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Collaboration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N. </a:t>
            </a:r>
            <a:r>
              <a:rPr lang="de-DE" sz="1600" dirty="0" err="1"/>
              <a:t>Barman</a:t>
            </a:r>
            <a:r>
              <a:rPr lang="de-DE" sz="1600" dirty="0"/>
              <a:t> and M. G. Martini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Building </a:t>
            </a:r>
            <a:r>
              <a:rPr lang="de-DE" sz="1600" b="1" dirty="0" err="1"/>
              <a:t>gaming</a:t>
            </a:r>
            <a:r>
              <a:rPr lang="de-DE" sz="1600" b="1" dirty="0"/>
              <a:t> </a:t>
            </a:r>
            <a:r>
              <a:rPr lang="de-DE" sz="1600" b="1" dirty="0" err="1"/>
              <a:t>video</a:t>
            </a:r>
            <a:r>
              <a:rPr lang="de-DE" sz="1600" b="1" dirty="0"/>
              <a:t> </a:t>
            </a:r>
            <a:r>
              <a:rPr lang="de-DE" sz="1600" b="1" dirty="0" err="1"/>
              <a:t>datasets</a:t>
            </a:r>
            <a:endParaRPr lang="de-DE" sz="1600" b="1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Quality </a:t>
            </a:r>
            <a:r>
              <a:rPr lang="de-DE" sz="1600" dirty="0" err="1"/>
              <a:t>assessment</a:t>
            </a:r>
            <a:r>
              <a:rPr lang="de-DE" sz="1600" dirty="0"/>
              <a:t> </a:t>
            </a:r>
            <a:r>
              <a:rPr lang="de-DE" sz="1600" dirty="0" err="1"/>
              <a:t>metrics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Content </a:t>
            </a:r>
            <a:r>
              <a:rPr lang="de-DE" sz="1600" dirty="0" err="1"/>
              <a:t>comparison</a:t>
            </a:r>
            <a:endParaRPr lang="de-DE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Evaluation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subjective</a:t>
            </a:r>
            <a:r>
              <a:rPr lang="de-DE" sz="1600" dirty="0"/>
              <a:t>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b="1" dirty="0" err="1"/>
              <a:t>paradigms</a:t>
            </a:r>
            <a:r>
              <a:rPr lang="de-DE" sz="1600" dirty="0"/>
              <a:t> and</a:t>
            </a:r>
          </a:p>
          <a:p>
            <a:pPr algn="l">
              <a:spcAft>
                <a:spcPts val="600"/>
              </a:spcAft>
            </a:pPr>
            <a:r>
              <a:rPr lang="de-DE" sz="1600" dirty="0"/>
              <a:t>   </a:t>
            </a:r>
            <a:r>
              <a:rPr lang="de-DE" sz="1600" b="1" dirty="0" err="1"/>
              <a:t>questionnaires</a:t>
            </a:r>
            <a:r>
              <a:rPr lang="de-DE" sz="1600" dirty="0"/>
              <a:t> </a:t>
            </a:r>
            <a:r>
              <a:rPr lang="de-DE" sz="1600" dirty="0" err="1"/>
              <a:t>assessing</a:t>
            </a:r>
            <a:r>
              <a:rPr lang="de-DE" sz="1600" dirty="0"/>
              <a:t> </a:t>
            </a:r>
            <a:r>
              <a:rPr lang="de-DE" sz="1600" dirty="0" err="1"/>
              <a:t>gaming</a:t>
            </a:r>
            <a:r>
              <a:rPr lang="de-DE" sz="1600" dirty="0"/>
              <a:t> </a:t>
            </a:r>
            <a:r>
              <a:rPr lang="de-DE" sz="1600" dirty="0" err="1"/>
              <a:t>QoE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038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9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ITU-T Rec. G.1032 - </a:t>
            </a:r>
            <a:r>
              <a:rPr lang="en-US" b="1" dirty="0" err="1"/>
              <a:t>G.QoE</a:t>
            </a:r>
            <a:r>
              <a:rPr lang="en-US" b="1" dirty="0"/>
              <a:t>-Gaming </a:t>
            </a:r>
            <a:endParaRPr lang="en-US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276872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/>
              <a:t>Human</a:t>
            </a:r>
            <a:r>
              <a:rPr lang="en-US" altLang="de-DE" sz="2000" dirty="0"/>
              <a:t> influence factors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Gaming experience, Intrinsic and extrinsic motivation, static and dynamic human factors (age, gender), human vision</a:t>
            </a:r>
            <a:endParaRPr lang="en-US" altLang="de-DE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/>
              <a:t>System</a:t>
            </a:r>
            <a:r>
              <a:rPr lang="en-US" altLang="de-DE" sz="2000" dirty="0"/>
              <a:t> influence factors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Game genre, mechanics and rules, temporal and spatial features (pace, accuracy), visual perspective, aesthetics and design characteristics, learning difficulty, device portability and size, input and output modalities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Network and encoding parameters: delay, jitter, bandwidth, framerate, resolution, rate controller, </a:t>
            </a:r>
            <a:r>
              <a:rPr lang="en-US" altLang="de-DE" sz="1600" dirty="0" err="1"/>
              <a:t>GoP</a:t>
            </a:r>
            <a:r>
              <a:rPr lang="en-US" altLang="de-DE" sz="1600" dirty="0"/>
              <a:t>, motion range, audio and video compression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/>
              <a:t>Context</a:t>
            </a:r>
            <a:r>
              <a:rPr lang="en-US" altLang="de-DE" sz="2000" dirty="0"/>
              <a:t> influence factors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Physical environment factors, Social context, Service factors, Novelty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0DFAEF-66A7-4083-AA55-61275BA8CFFB}"/>
              </a:ext>
            </a:extLst>
          </p:cNvPr>
          <p:cNvSpPr txBox="1"/>
          <p:nvPr/>
        </p:nvSpPr>
        <p:spPr>
          <a:xfrm>
            <a:off x="5580112" y="1775379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GGEVjZkk6ksQex2_P81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.6_efY02CzJGC7cKL8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9qVzJCC0C6AKehwhQj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P5IhCkBkiq1JvW_vWY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wzqunJAkqfh0_J15UL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Cn8iiR6kKIrh5ZeKso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SD27FrTUGUd.SkwNrr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34Dzl2PUe_t.qMkkosL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gSSzTJ_EqRH_MrAzpW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HGx8d76EiocKL_qxtx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yhdpjKnUW8GXH9AQ10z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F1Q0jZ40eSK5gsxlqYK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CzCT.doEusM_MJbfU06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5exX7LU69OKx83ZYl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DuLWzlk0miF445nfcsg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3bPV86sEWe2Yp8CHhVC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kBD3vdlECeUvkqwQU8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s20T6KnE6FLzKG2ntg3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roKrl3JU28h9207aGwu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SEhizQokuQHzmrXkup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Uvi0cLakiyiIZM4wdek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heme/theme1.xml><?xml version="1.0" encoding="utf-8"?>
<a:theme xmlns:a="http://schemas.openxmlformats.org/drawingml/2006/main" name="TU_PPT_Master_mitBild_V02_Aussicht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0</TotalTime>
  <Words>1545</Words>
  <Application>Microsoft Office PowerPoint</Application>
  <PresentationFormat>On-screen Show (4:3)</PresentationFormat>
  <Paragraphs>244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Tele-GroteskFet</vt:lpstr>
      <vt:lpstr>Tele-GroteskHal</vt:lpstr>
      <vt:lpstr>Tele-GroteskUlt</vt:lpstr>
      <vt:lpstr>Wingdings</vt:lpstr>
      <vt:lpstr>TU_PPT_Master_mitBild_V02_Aussicht</vt:lpstr>
      <vt:lpstr>TCLayout.ActiveDocument.1</vt:lpstr>
      <vt:lpstr>Ongoing Standardization Activities  of Gaming Quality of Experience </vt:lpstr>
      <vt:lpstr>Motivation (I) – What is Cloud Gaming?</vt:lpstr>
      <vt:lpstr>Motivation (II)</vt:lpstr>
      <vt:lpstr>PowerPoint Presentation</vt:lpstr>
      <vt:lpstr>What is Gaming Quality of Experience?</vt:lpstr>
      <vt:lpstr>PowerPoint Presentation</vt:lpstr>
      <vt:lpstr>PowerPoint Presentation</vt:lpstr>
      <vt:lpstr>PowerPoint Presentation</vt:lpstr>
      <vt:lpstr>ITU-T Rec. G.1032 - G.QoE-Gaming </vt:lpstr>
      <vt:lpstr>PowerPoint Presentation</vt:lpstr>
      <vt:lpstr>ITU-T Rec. P.809 – P.GAME</vt:lpstr>
      <vt:lpstr>Comparison of interactive and passive tests</vt:lpstr>
      <vt:lpstr>Future ITU-T Rec. G.OMG</vt:lpstr>
      <vt:lpstr>Future ITU-T Rec. G.OMG</vt:lpstr>
      <vt:lpstr>Future ITU-T Rec. G.OMG</vt:lpstr>
      <vt:lpstr>Future ITU-T Rec. G.OMG</vt:lpstr>
      <vt:lpstr>Impact of Spatial Video Quality on Input Quality</vt:lpstr>
      <vt:lpstr>Remaining challenges</vt:lpstr>
      <vt:lpstr>Thank you for your Attention!</vt:lpstr>
      <vt:lpstr>References</vt:lpstr>
    </vt:vector>
  </TitlesOfParts>
  <Company>DTAG,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</dc:title>
  <dc:creator>koester.friedemann</dc:creator>
  <cp:lastModifiedBy>Nabajeet Barman</cp:lastModifiedBy>
  <cp:revision>257</cp:revision>
  <dcterms:created xsi:type="dcterms:W3CDTF">2015-10-01T10:02:31Z</dcterms:created>
  <dcterms:modified xsi:type="dcterms:W3CDTF">2018-11-16T19:25:37Z</dcterms:modified>
</cp:coreProperties>
</file>