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4"/>
  </p:sldMasterIdLst>
  <p:notesMasterIdLst>
    <p:notesMasterId r:id="rId17"/>
  </p:notesMasterIdLst>
  <p:handoutMasterIdLst>
    <p:handoutMasterId r:id="rId18"/>
  </p:handoutMasterIdLst>
  <p:sldIdLst>
    <p:sldId id="304" r:id="rId5"/>
    <p:sldId id="305" r:id="rId6"/>
    <p:sldId id="306" r:id="rId7"/>
    <p:sldId id="307" r:id="rId8"/>
    <p:sldId id="308" r:id="rId9"/>
    <p:sldId id="310" r:id="rId10"/>
    <p:sldId id="312" r:id="rId11"/>
    <p:sldId id="309" r:id="rId12"/>
    <p:sldId id="313" r:id="rId13"/>
    <p:sldId id="311" r:id="rId14"/>
    <p:sldId id="314" r:id="rId15"/>
    <p:sldId id="315" r:id="rId16"/>
  </p:sldIdLst>
  <p:sldSz cx="9144000" cy="5143500" type="screen16x9"/>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aret Pinson" initials="M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C1"/>
    <a:srgbClr val="DEE7F6"/>
    <a:srgbClr val="C9D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043" autoAdjust="0"/>
  </p:normalViewPr>
  <p:slideViewPr>
    <p:cSldViewPr snapToObjects="1">
      <p:cViewPr>
        <p:scale>
          <a:sx n="120" d="100"/>
          <a:sy n="120" d="100"/>
        </p:scale>
        <p:origin x="132" y="-8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416" cy="4639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5993" y="0"/>
            <a:ext cx="3027416" cy="463948"/>
          </a:xfrm>
          <a:prstGeom prst="rect">
            <a:avLst/>
          </a:prstGeom>
        </p:spPr>
        <p:txBody>
          <a:bodyPr vert="horz" lIns="91440" tIns="45720" rIns="91440" bIns="45720" rtlCol="0"/>
          <a:lstStyle>
            <a:lvl1pPr algn="r">
              <a:defRPr sz="1200"/>
            </a:lvl1pPr>
          </a:lstStyle>
          <a:p>
            <a:fld id="{8927CE57-3ED6-4FCE-822E-45698765FD50}" type="datetimeFigureOut">
              <a:rPr lang="en-US" smtClean="0"/>
              <a:t>3/14/2018</a:t>
            </a:fld>
            <a:endParaRPr lang="en-US"/>
          </a:p>
        </p:txBody>
      </p:sp>
      <p:sp>
        <p:nvSpPr>
          <p:cNvPr id="4" name="Footer Placeholder 3"/>
          <p:cNvSpPr>
            <a:spLocks noGrp="1"/>
          </p:cNvSpPr>
          <p:nvPr>
            <p:ph type="ftr" sz="quarter" idx="2"/>
          </p:nvPr>
        </p:nvSpPr>
        <p:spPr>
          <a:xfrm>
            <a:off x="0" y="8818170"/>
            <a:ext cx="3027416" cy="4639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5993" y="8818170"/>
            <a:ext cx="3027416" cy="463947"/>
          </a:xfrm>
          <a:prstGeom prst="rect">
            <a:avLst/>
          </a:prstGeom>
        </p:spPr>
        <p:txBody>
          <a:bodyPr vert="horz" lIns="91440" tIns="45720" rIns="91440" bIns="45720" rtlCol="0" anchor="b"/>
          <a:lstStyle>
            <a:lvl1pPr algn="r">
              <a:defRPr sz="1200"/>
            </a:lvl1pPr>
          </a:lstStyle>
          <a:p>
            <a:fld id="{3E59466D-AB07-46BC-BD37-397A536D5E8B}" type="slidenum">
              <a:rPr lang="en-US" smtClean="0"/>
              <a:t>‹#›</a:t>
            </a:fld>
            <a:endParaRPr lang="en-US"/>
          </a:p>
        </p:txBody>
      </p:sp>
    </p:spTree>
    <p:extLst>
      <p:ext uri="{BB962C8B-B14F-4D97-AF65-F5344CB8AC3E}">
        <p14:creationId xmlns:p14="http://schemas.microsoft.com/office/powerpoint/2010/main" val="3288709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3031" tIns="46516" rIns="93031" bIns="46516" rtlCol="0"/>
          <a:lstStyle>
            <a:lvl1pPr algn="r">
              <a:defRPr sz="1200"/>
            </a:lvl1pPr>
          </a:lstStyle>
          <a:p>
            <a:fld id="{3B2160E1-3477-4C75-81B3-14B4E928E136}" type="datetimeFigureOut">
              <a:rPr lang="en-US" smtClean="0"/>
              <a:t>3/14/2018</a:t>
            </a:fld>
            <a:endParaRPr lang="en-US"/>
          </a:p>
        </p:txBody>
      </p:sp>
      <p:sp>
        <p:nvSpPr>
          <p:cNvPr id="4" name="Slide Image Placeholder 3"/>
          <p:cNvSpPr>
            <a:spLocks noGrp="1" noRot="1" noChangeAspect="1"/>
          </p:cNvSpPr>
          <p:nvPr>
            <p:ph type="sldImg" idx="2"/>
          </p:nvPr>
        </p:nvSpPr>
        <p:spPr>
          <a:xfrm>
            <a:off x="400050" y="696913"/>
            <a:ext cx="6184900" cy="3479800"/>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3031" tIns="46516" rIns="93031" bIns="465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3031" tIns="46516" rIns="93031" bIns="46516" rtlCol="0" anchor="b"/>
          <a:lstStyle>
            <a:lvl1pPr algn="r">
              <a:defRPr sz="1200"/>
            </a:lvl1pPr>
          </a:lstStyle>
          <a:p>
            <a:fld id="{44E0B2D8-D5E6-4B71-80D3-D9AC395FD61E}" type="slidenum">
              <a:rPr lang="en-US" smtClean="0"/>
              <a:t>‹#›</a:t>
            </a:fld>
            <a:endParaRPr lang="en-US"/>
          </a:p>
        </p:txBody>
      </p:sp>
    </p:spTree>
    <p:extLst>
      <p:ext uri="{BB962C8B-B14F-4D97-AF65-F5344CB8AC3E}">
        <p14:creationId xmlns:p14="http://schemas.microsoft.com/office/powerpoint/2010/main" val="2719499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ts.bldrdoc.gov/resources/video-quality-research/video-home.aspx"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0050" y="696913"/>
            <a:ext cx="6184900" cy="3479800"/>
          </a:xfrm>
        </p:spPr>
      </p:sp>
      <p:sp>
        <p:nvSpPr>
          <p:cNvPr id="3" name="Notes Placeholder 2"/>
          <p:cNvSpPr>
            <a:spLocks noGrp="1"/>
          </p:cNvSpPr>
          <p:nvPr>
            <p:ph type="body" idx="1"/>
          </p:nvPr>
        </p:nvSpPr>
        <p:spPr/>
        <p:txBody>
          <a:bodyPr/>
          <a:lstStyle/>
          <a:p>
            <a:r>
              <a:rPr lang="en-US" dirty="0" smtClean="0"/>
              <a:t>Margaret H Pinson</a:t>
            </a:r>
          </a:p>
          <a:p>
            <a:r>
              <a:rPr lang="en-US" dirty="0" smtClean="0"/>
              <a:t>mpinson@ntia.doc.gov</a:t>
            </a:r>
          </a:p>
          <a:p>
            <a:r>
              <a:rPr lang="en-US" sz="1200" kern="1200" dirty="0" smtClean="0">
                <a:solidFill>
                  <a:schemeClr val="tx1"/>
                </a:solidFill>
                <a:effectLst/>
                <a:latin typeface="+mn-lt"/>
                <a:ea typeface="+mn-ea"/>
                <a:cs typeface="+mn-cs"/>
              </a:rPr>
              <a:t>(+1) 303-497-3579</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u="none" kern="1200" dirty="0" smtClean="0">
                <a:solidFill>
                  <a:schemeClr val="tx1"/>
                </a:solidFill>
                <a:effectLst/>
                <a:latin typeface="+mn-lt"/>
                <a:ea typeface="+mn-ea"/>
                <a:cs typeface="+mn-cs"/>
              </a:rPr>
              <a:t>ITS Institute for Telecommunication Sciences</a:t>
            </a:r>
            <a:endParaRPr lang="en-US" u="none" dirty="0" smtClean="0">
              <a:effectLst/>
            </a:endParaRPr>
          </a:p>
          <a:p>
            <a:endParaRPr lang="en-US" dirty="0" smtClean="0">
              <a:effectLst/>
            </a:endParaRPr>
          </a:p>
          <a:p>
            <a:r>
              <a:rPr lang="en-US" sz="1200" kern="1200" dirty="0" smtClean="0">
                <a:solidFill>
                  <a:schemeClr val="tx1"/>
                </a:solidFill>
                <a:effectLst/>
                <a:latin typeface="+mn-lt"/>
                <a:ea typeface="+mn-ea"/>
                <a:cs typeface="+mn-cs"/>
              </a:rPr>
              <a:t>ITS is the research &amp; engineering branch of the National Telecommunications and Information Administration (NTIA), a part of the U.S. Department of Commerce (DOC). Located at 325 Broadway St., Boulder, CO, USA, 80305. For more information on the ITS Video Quality Research project, see </a:t>
            </a:r>
            <a:r>
              <a:rPr lang="en-US" sz="1200" kern="1200" dirty="0" smtClean="0">
                <a:solidFill>
                  <a:schemeClr val="tx1"/>
                </a:solidFill>
                <a:effectLst/>
                <a:latin typeface="+mn-lt"/>
                <a:ea typeface="+mn-ea"/>
                <a:cs typeface="+mn-cs"/>
                <a:hlinkClick r:id="rId3"/>
              </a:rPr>
              <a:t>http://www.its.bldrdoc.gov/resources/video-quality-research/video-home.aspx</a:t>
            </a:r>
            <a:r>
              <a:rPr lang="en-US" sz="1200" kern="1200" dirty="0" smtClean="0">
                <a:solidFill>
                  <a:schemeClr val="tx1"/>
                </a:solidFill>
                <a:effectLst/>
                <a:latin typeface="+mn-lt"/>
                <a:ea typeface="+mn-ea"/>
                <a:cs typeface="+mn-cs"/>
              </a:rPr>
              <a:t>.</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“An open exchange of scientific ideas, information, and research achieves the Department’s vision for an informed society that uses objective and factual information to make the best decisions.”—US Department of Commerce Administrative Order DAO 219-1, Public Communications.</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44E0B2D8-D5E6-4B71-80D3-D9AC395FD61E}" type="slidenum">
              <a:rPr lang="en-US" smtClean="0"/>
              <a:t>1</a:t>
            </a:fld>
            <a:endParaRPr lang="en-US"/>
          </a:p>
        </p:txBody>
      </p:sp>
    </p:spTree>
    <p:extLst>
      <p:ext uri="{BB962C8B-B14F-4D97-AF65-F5344CB8AC3E}">
        <p14:creationId xmlns:p14="http://schemas.microsoft.com/office/powerpoint/2010/main" val="1351899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ctr" anchorCtr="0"/>
          <a:lstStyle>
            <a:lvl1pPr algn="ctr">
              <a:defRPr sz="34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400"/>
            </a:lvl1pPr>
            <a:lvl2pPr marL="257209" indent="0" algn="ctr">
              <a:buNone/>
              <a:defRPr sz="1100"/>
            </a:lvl2pPr>
            <a:lvl3pPr marL="514419" indent="0" algn="ctr">
              <a:buNone/>
              <a:defRPr sz="1000"/>
            </a:lvl3pPr>
            <a:lvl4pPr marL="771628" indent="0" algn="ctr">
              <a:buNone/>
              <a:defRPr sz="900"/>
            </a:lvl4pPr>
            <a:lvl5pPr marL="1028837" indent="0" algn="ctr">
              <a:buNone/>
              <a:defRPr sz="900"/>
            </a:lvl5pPr>
            <a:lvl6pPr marL="1286046" indent="0" algn="ctr">
              <a:buNone/>
              <a:defRPr sz="900"/>
            </a:lvl6pPr>
            <a:lvl7pPr marL="1543256" indent="0" algn="ctr">
              <a:buNone/>
              <a:defRPr sz="900"/>
            </a:lvl7pPr>
            <a:lvl8pPr marL="1800465" indent="0" algn="ctr">
              <a:buNone/>
              <a:defRPr sz="900"/>
            </a:lvl8pPr>
            <a:lvl9pPr marL="2057674" indent="0" algn="ctr">
              <a:buNone/>
              <a:defRPr sz="900"/>
            </a:lvl9pPr>
          </a:lstStyle>
          <a:p>
            <a:r>
              <a:rPr lang="en-US" smtClean="0"/>
              <a:t>Click to edit Master subtitle style</a:t>
            </a:r>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6" y="4017645"/>
            <a:ext cx="9144093" cy="1117618"/>
          </a:xfrm>
          <a:prstGeom prst="rect">
            <a:avLst/>
          </a:prstGeom>
        </p:spPr>
      </p:pic>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0043" y="4514850"/>
            <a:ext cx="2743915" cy="428625"/>
          </a:xfrm>
          <a:prstGeom prst="rect">
            <a:avLst/>
          </a:prstGeom>
        </p:spPr>
      </p:pic>
    </p:spTree>
    <p:extLst>
      <p:ext uri="{BB962C8B-B14F-4D97-AF65-F5344CB8AC3E}">
        <p14:creationId xmlns:p14="http://schemas.microsoft.com/office/powerpoint/2010/main" val="22666562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480060"/>
            <a:ext cx="7886700" cy="720090"/>
          </a:xfrm>
        </p:spPr>
        <p:txBody>
          <a:bodyPr>
            <a:normAutofit/>
          </a:bodyPr>
          <a:lstStyle>
            <a:lvl1pPr algn="ctr">
              <a:defRPr sz="2400"/>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175046" marR="0" indent="-175046" algn="l" defTabSz="514419" rtl="0" eaLnBrk="1" fontAlgn="auto" latinLnBrk="0" hangingPunct="1">
              <a:lnSpc>
                <a:spcPct val="90000"/>
              </a:lnSpc>
              <a:spcBef>
                <a:spcPts val="563"/>
              </a:spcBef>
              <a:spcAft>
                <a:spcPts val="0"/>
              </a:spcAft>
              <a:buClr>
                <a:srgbClr val="004273"/>
              </a:buClr>
              <a:buSzPct val="90000"/>
              <a:buFont typeface="Calibri" panose="020F0502020204030204" pitchFamily="34" charset="0"/>
              <a:buChar char="●"/>
              <a:tabLst/>
              <a:defRPr sz="1800"/>
            </a:lvl1pPr>
            <a:lvl2pPr marL="297696" marR="0" indent="-122651" algn="l" defTabSz="514419" rtl="0" eaLnBrk="1" fontAlgn="auto" latinLnBrk="0" hangingPunct="1">
              <a:lnSpc>
                <a:spcPct val="90000"/>
              </a:lnSpc>
              <a:spcBef>
                <a:spcPts val="281"/>
              </a:spcBef>
              <a:spcAft>
                <a:spcPts val="0"/>
              </a:spcAft>
              <a:buClr>
                <a:srgbClr val="004273"/>
              </a:buClr>
              <a:buSzTx/>
              <a:buFont typeface="Wingdings" panose="05000000000000000000" pitchFamily="2" charset="2"/>
              <a:buChar char="§"/>
              <a:tabLst/>
              <a:defRPr sz="1700"/>
            </a:lvl2pPr>
            <a:lvl3pPr marL="388196" marR="0" indent="-90500" algn="l" defTabSz="514419" rtl="0" eaLnBrk="1" fontAlgn="auto" latinLnBrk="0" hangingPunct="1">
              <a:lnSpc>
                <a:spcPct val="90000"/>
              </a:lnSpc>
              <a:spcBef>
                <a:spcPts val="281"/>
              </a:spcBef>
              <a:spcAft>
                <a:spcPts val="0"/>
              </a:spcAft>
              <a:buClr>
                <a:srgbClr val="004273"/>
              </a:buClr>
              <a:buSzTx/>
              <a:buFont typeface="Arial" panose="020B0604020202020204" pitchFamily="34" charset="0"/>
              <a:buChar char="•"/>
              <a:tabLst/>
              <a:defRPr sz="1500"/>
            </a:lvl3pPr>
            <a:lvl4pPr marL="472742" marR="0" indent="-83355" algn="l" defTabSz="514419" rtl="0" eaLnBrk="1" fontAlgn="auto" latinLnBrk="0" hangingPunct="1">
              <a:lnSpc>
                <a:spcPct val="90000"/>
              </a:lnSpc>
              <a:spcBef>
                <a:spcPts val="281"/>
              </a:spcBef>
              <a:spcAft>
                <a:spcPts val="0"/>
              </a:spcAft>
              <a:buClr>
                <a:srgbClr val="004273"/>
              </a:buClr>
              <a:buSzTx/>
              <a:buFont typeface="Calibri" panose="020F0502020204030204" pitchFamily="34" charset="0"/>
              <a:buChar char="‐"/>
              <a:tabLst/>
              <a:defRPr sz="1500"/>
            </a:lvl4pPr>
            <a:lvl5pPr marL="601346" marR="0" indent="-89309" algn="l" defTabSz="514419" rtl="0" eaLnBrk="1" fontAlgn="auto" latinLnBrk="0" hangingPunct="1">
              <a:lnSpc>
                <a:spcPct val="90000"/>
              </a:lnSpc>
              <a:spcBef>
                <a:spcPts val="281"/>
              </a:spcBef>
              <a:spcAft>
                <a:spcPts val="0"/>
              </a:spcAft>
              <a:buClr>
                <a:srgbClr val="004273"/>
              </a:buClr>
              <a:buSzTx/>
              <a:buFont typeface="Arial" panose="020B0604020202020204" pitchFamily="34" charset="0"/>
              <a:buChar char="•"/>
              <a:tabLst/>
              <a:defRPr sz="1500"/>
            </a:lvl5pPr>
          </a:lstStyle>
          <a:p>
            <a:pPr marL="175046" marR="0" lvl="0"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Click to edit Master text styles</a:t>
            </a:r>
          </a:p>
          <a:p>
            <a:pPr marL="175046" marR="0" lvl="1"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Second level</a:t>
            </a:r>
          </a:p>
          <a:p>
            <a:pPr marL="175046" marR="0" lvl="2"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Third level</a:t>
            </a:r>
          </a:p>
          <a:p>
            <a:pPr marL="175046" marR="0" lvl="3"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Fourth level</a:t>
            </a:r>
          </a:p>
          <a:p>
            <a:pPr marL="175046" marR="0" lvl="4" indent="-175046" algn="l" defTabSz="514419" rtl="0" eaLnBrk="1" fontAlgn="auto" latinLnBrk="0" hangingPunct="1">
              <a:lnSpc>
                <a:spcPct val="90000"/>
              </a:lnSpc>
              <a:spcBef>
                <a:spcPts val="563"/>
              </a:spcBef>
              <a:spcAft>
                <a:spcPts val="0"/>
              </a:spcAft>
              <a:buClr>
                <a:srgbClr val="004273"/>
              </a:buClr>
              <a:buSzTx/>
              <a:buFont typeface="Calibri" panose="020F0502020204030204" pitchFamily="34" charset="0"/>
              <a:buChar char="●"/>
              <a:tabLst/>
              <a:defRPr/>
            </a:pPr>
            <a:r>
              <a:rPr kumimoji="0" lang="en-US" sz="2100" b="0" i="0" u="none" strike="noStrike" kern="1200" cap="none" spc="0" normalizeH="0" baseline="0" noProof="0" smtClean="0">
                <a:ln>
                  <a:noFill/>
                </a:ln>
                <a:solidFill>
                  <a:prstClr val="black">
                    <a:lumMod val="75000"/>
                    <a:lumOff val="25000"/>
                  </a:prstClr>
                </a:solidFill>
                <a:effectLst/>
                <a:uLnTx/>
                <a:uFillTx/>
                <a:latin typeface="+mn-lt"/>
                <a:ea typeface="+mn-ea"/>
                <a:cs typeface="+mn-cs"/>
              </a:rPr>
              <a:t>Fifth level</a:t>
            </a:r>
            <a:endParaRPr kumimoji="0" lang="en-US" sz="1500" b="0" i="0" u="none" strike="noStrike" kern="1200" cap="none" spc="0" normalizeH="0" baseline="0" noProof="0" dirty="0">
              <a:ln>
                <a:noFill/>
              </a:ln>
              <a:solidFill>
                <a:prstClr val="black">
                  <a:lumMod val="75000"/>
                  <a:lumOff val="25000"/>
                </a:prstClr>
              </a:solidFill>
              <a:effectLst/>
              <a:uLnTx/>
              <a:uFillTx/>
              <a:latin typeface="+mn-lt"/>
              <a:ea typeface="+mn-ea"/>
              <a:cs typeface="+mn-cs"/>
            </a:endParaRPr>
          </a:p>
        </p:txBody>
      </p:sp>
      <p:sp>
        <p:nvSpPr>
          <p:cNvPr id="4" name="Date Placeholder 3"/>
          <p:cNvSpPr>
            <a:spLocks noGrp="1"/>
          </p:cNvSpPr>
          <p:nvPr>
            <p:ph type="dt" sz="half" idx="10"/>
          </p:nvPr>
        </p:nvSpPr>
        <p:spPr/>
        <p:txBody>
          <a:bodyPr/>
          <a:lstStyle>
            <a:lvl1pPr>
              <a:defRPr/>
            </a:lvl1p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9130146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480059"/>
            <a:ext cx="7886700" cy="6995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1" y="1257301"/>
            <a:ext cx="3886200" cy="3375422"/>
          </a:xfrm>
        </p:spPr>
        <p:txBody>
          <a:bodyPr>
            <a:normAutofit/>
          </a:bodyPr>
          <a:lstStyle>
            <a:lvl1pPr>
              <a:defRPr sz="1800"/>
            </a:lvl1pPr>
            <a:lvl2pPr>
              <a:defRPr sz="1500"/>
            </a:lvl2pPr>
            <a:lvl3pPr>
              <a:defRPr sz="15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257301"/>
            <a:ext cx="3886200" cy="3375422"/>
          </a:xfrm>
        </p:spPr>
        <p:txBody>
          <a:bodyPr>
            <a:normAutofit/>
          </a:bodyPr>
          <a:lstStyle>
            <a:lvl1pPr>
              <a:defRPr sz="1800"/>
            </a:lvl1pPr>
            <a:lvl2pPr>
              <a:defRPr sz="1500"/>
            </a:lvl2pPr>
            <a:lvl3pPr>
              <a:defRPr sz="15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8CADA33-5F6B-4E94-8AF5-B5B42A9CBBC3}" type="datetime4">
              <a:rPr lang="en-US" smtClean="0"/>
              <a:t>March 14, 2018</a:t>
            </a:fld>
            <a:endParaRPr lang="en-US"/>
          </a:p>
        </p:txBody>
      </p:sp>
      <p:sp>
        <p:nvSpPr>
          <p:cNvPr id="6" name="Footer Placeholder 5"/>
          <p:cNvSpPr>
            <a:spLocks noGrp="1"/>
          </p:cNvSpPr>
          <p:nvPr>
            <p:ph type="ftr" sz="quarter" idx="11"/>
          </p:nvPr>
        </p:nvSpPr>
        <p:spPr/>
        <p:txBody>
          <a:bodyPr/>
          <a:lstStyle/>
          <a:p>
            <a:r>
              <a:rPr lang="en-US" smtClean="0"/>
              <a:t>www.its.bldrdoc.gov</a:t>
            </a:r>
            <a:endParaRPr lang="en-US"/>
          </a:p>
        </p:txBody>
      </p:sp>
      <p:sp>
        <p:nvSpPr>
          <p:cNvPr id="7" name="Slide Number Placeholder 6"/>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10585791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0059"/>
            <a:ext cx="7886700" cy="6995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00150"/>
            <a:ext cx="3868340" cy="617934"/>
          </a:xfrm>
        </p:spPr>
        <p:txBody>
          <a:bodyPr anchor="b">
            <a:normAutofit/>
          </a:bodyPr>
          <a:lstStyle>
            <a:lvl1pPr marL="0" indent="0">
              <a:buNone/>
              <a:defRPr sz="1800" b="1"/>
            </a:lvl1pPr>
            <a:lvl2pPr marL="257209" indent="0">
              <a:buNone/>
              <a:defRPr sz="1100" b="1"/>
            </a:lvl2pPr>
            <a:lvl3pPr marL="514419" indent="0">
              <a:buNone/>
              <a:defRPr sz="1000" b="1"/>
            </a:lvl3pPr>
            <a:lvl4pPr marL="771628" indent="0">
              <a:buNone/>
              <a:defRPr sz="900" b="1"/>
            </a:lvl4pPr>
            <a:lvl5pPr marL="1028837" indent="0">
              <a:buNone/>
              <a:defRPr sz="900" b="1"/>
            </a:lvl5pPr>
            <a:lvl6pPr marL="1286046" indent="0">
              <a:buNone/>
              <a:defRPr sz="900" b="1"/>
            </a:lvl6pPr>
            <a:lvl7pPr marL="1543256" indent="0">
              <a:buNone/>
              <a:defRPr sz="900" b="1"/>
            </a:lvl7pPr>
            <a:lvl8pPr marL="1800465" indent="0">
              <a:buNone/>
              <a:defRPr sz="900" b="1"/>
            </a:lvl8pPr>
            <a:lvl9pPr marL="2057674"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normAutofit/>
          </a:bodyPr>
          <a:lstStyle>
            <a:lvl1pPr>
              <a:defRPr sz="1800"/>
            </a:lvl1pPr>
            <a:lvl2pPr>
              <a:defRPr sz="15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00150"/>
            <a:ext cx="3887391" cy="617934"/>
          </a:xfrm>
        </p:spPr>
        <p:txBody>
          <a:bodyPr anchor="b">
            <a:normAutofit/>
          </a:bodyPr>
          <a:lstStyle>
            <a:lvl1pPr marL="0" indent="0">
              <a:buNone/>
              <a:defRPr sz="1800" b="1"/>
            </a:lvl1pPr>
            <a:lvl2pPr marL="257209" indent="0">
              <a:buNone/>
              <a:defRPr sz="1100" b="1"/>
            </a:lvl2pPr>
            <a:lvl3pPr marL="514419" indent="0">
              <a:buNone/>
              <a:defRPr sz="1000" b="1"/>
            </a:lvl3pPr>
            <a:lvl4pPr marL="771628" indent="0">
              <a:buNone/>
              <a:defRPr sz="900" b="1"/>
            </a:lvl4pPr>
            <a:lvl5pPr marL="1028837" indent="0">
              <a:buNone/>
              <a:defRPr sz="900" b="1"/>
            </a:lvl5pPr>
            <a:lvl6pPr marL="1286046" indent="0">
              <a:buNone/>
              <a:defRPr sz="900" b="1"/>
            </a:lvl6pPr>
            <a:lvl7pPr marL="1543256" indent="0">
              <a:buNone/>
              <a:defRPr sz="900" b="1"/>
            </a:lvl7pPr>
            <a:lvl8pPr marL="1800465" indent="0">
              <a:buNone/>
              <a:defRPr sz="900" b="1"/>
            </a:lvl8pPr>
            <a:lvl9pPr marL="2057674"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normAutofit/>
          </a:bodyPr>
          <a:lstStyle>
            <a:lvl1pPr>
              <a:defRPr sz="1800"/>
            </a:lvl1pPr>
            <a:lvl2pPr>
              <a:defRPr sz="15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73A63AE-F28E-4BCD-A790-63B41007818C}" type="datetime4">
              <a:rPr lang="en-US" smtClean="0"/>
              <a:t>March 14, 2018</a:t>
            </a:fld>
            <a:endParaRPr lang="en-US"/>
          </a:p>
        </p:txBody>
      </p:sp>
      <p:sp>
        <p:nvSpPr>
          <p:cNvPr id="8" name="Footer Placeholder 7"/>
          <p:cNvSpPr>
            <a:spLocks noGrp="1"/>
          </p:cNvSpPr>
          <p:nvPr>
            <p:ph type="ftr" sz="quarter" idx="11"/>
          </p:nvPr>
        </p:nvSpPr>
        <p:spPr/>
        <p:txBody>
          <a:bodyPr/>
          <a:lstStyle/>
          <a:p>
            <a:r>
              <a:rPr lang="en-US" smtClean="0"/>
              <a:t>www.its.bldrdoc.gov</a:t>
            </a:r>
            <a:endParaRPr lang="en-US"/>
          </a:p>
        </p:txBody>
      </p:sp>
      <p:sp>
        <p:nvSpPr>
          <p:cNvPr id="9" name="Slide Number Placeholder 8"/>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1587112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ctr" anchorCtr="0"/>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1400">
                <a:solidFill>
                  <a:schemeClr val="tx1">
                    <a:tint val="75000"/>
                  </a:schemeClr>
                </a:solidFill>
              </a:defRPr>
            </a:lvl1pPr>
            <a:lvl2pPr marL="257209" indent="0">
              <a:buNone/>
              <a:defRPr sz="1100">
                <a:solidFill>
                  <a:schemeClr val="tx1">
                    <a:tint val="75000"/>
                  </a:schemeClr>
                </a:solidFill>
              </a:defRPr>
            </a:lvl2pPr>
            <a:lvl3pPr marL="514419" indent="0">
              <a:buNone/>
              <a:defRPr sz="1000">
                <a:solidFill>
                  <a:schemeClr val="tx1">
                    <a:tint val="75000"/>
                  </a:schemeClr>
                </a:solidFill>
              </a:defRPr>
            </a:lvl3pPr>
            <a:lvl4pPr marL="771628" indent="0">
              <a:buNone/>
              <a:defRPr sz="900">
                <a:solidFill>
                  <a:schemeClr val="tx1">
                    <a:tint val="75000"/>
                  </a:schemeClr>
                </a:solidFill>
              </a:defRPr>
            </a:lvl4pPr>
            <a:lvl5pPr marL="1028837" indent="0">
              <a:buNone/>
              <a:defRPr sz="900">
                <a:solidFill>
                  <a:schemeClr val="tx1">
                    <a:tint val="75000"/>
                  </a:schemeClr>
                </a:solidFill>
              </a:defRPr>
            </a:lvl5pPr>
            <a:lvl6pPr marL="1286046" indent="0">
              <a:buNone/>
              <a:defRPr sz="900">
                <a:solidFill>
                  <a:schemeClr val="tx1">
                    <a:tint val="75000"/>
                  </a:schemeClr>
                </a:solidFill>
              </a:defRPr>
            </a:lvl6pPr>
            <a:lvl7pPr marL="1543256" indent="0">
              <a:buNone/>
              <a:defRPr sz="900">
                <a:solidFill>
                  <a:schemeClr val="tx1">
                    <a:tint val="75000"/>
                  </a:schemeClr>
                </a:solidFill>
              </a:defRPr>
            </a:lvl7pPr>
            <a:lvl8pPr marL="1800465" indent="0">
              <a:buNone/>
              <a:defRPr sz="900">
                <a:solidFill>
                  <a:schemeClr val="tx1">
                    <a:tint val="75000"/>
                  </a:schemeClr>
                </a:solidFill>
              </a:defRPr>
            </a:lvl8pPr>
            <a:lvl9pPr marL="2057674" indent="0">
              <a:buNone/>
              <a:defRPr sz="900">
                <a:solidFill>
                  <a:schemeClr val="tx1">
                    <a:tint val="75000"/>
                  </a:schemeClr>
                </a:solidFill>
              </a:defRPr>
            </a:lvl9pPr>
          </a:lstStyle>
          <a:p>
            <a:pPr lvl="0"/>
            <a:r>
              <a:rPr lang="en-US" smtClean="0"/>
              <a:t>Click to edit Master text styles</a:t>
            </a:r>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6" y="4017645"/>
            <a:ext cx="9144093" cy="1117618"/>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0043" y="4514850"/>
            <a:ext cx="2743915" cy="428625"/>
          </a:xfrm>
          <a:prstGeom prst="rect">
            <a:avLst/>
          </a:prstGeom>
        </p:spPr>
      </p:pic>
    </p:spTree>
    <p:extLst>
      <p:ext uri="{BB962C8B-B14F-4D97-AF65-F5344CB8AC3E}">
        <p14:creationId xmlns:p14="http://schemas.microsoft.com/office/powerpoint/2010/main" val="3784044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582218"/>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599EFE-8DFF-487A-B8E3-5E9CDE89FDF3}" type="datetime4">
              <a:rPr lang="en-US" smtClean="0"/>
              <a:t>March 14, 2018</a:t>
            </a:fld>
            <a:endParaRPr lang="en-US" dirty="0"/>
          </a:p>
        </p:txBody>
      </p:sp>
      <p:sp>
        <p:nvSpPr>
          <p:cNvPr id="4" name="Footer Placeholder 3"/>
          <p:cNvSpPr>
            <a:spLocks noGrp="1"/>
          </p:cNvSpPr>
          <p:nvPr>
            <p:ph type="ftr" sz="quarter" idx="11"/>
          </p:nvPr>
        </p:nvSpPr>
        <p:spPr/>
        <p:txBody>
          <a:bodyPr/>
          <a:lstStyle/>
          <a:p>
            <a:r>
              <a:rPr lang="en-US" smtClean="0"/>
              <a:t>www.its.bldrdoc.gov</a:t>
            </a:r>
            <a:endParaRPr lang="en-US"/>
          </a:p>
        </p:txBody>
      </p:sp>
      <p:sp>
        <p:nvSpPr>
          <p:cNvPr id="5" name="Slide Number Placeholder 4"/>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294810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BECF0-5582-4DA4-AD9B-BA673F0B6121}" type="datetime4">
              <a:rPr lang="en-US" smtClean="0"/>
              <a:t>March 14, 2018</a:t>
            </a:fld>
            <a:endParaRPr lang="en-US" dirty="0"/>
          </a:p>
        </p:txBody>
      </p:sp>
      <p:sp>
        <p:nvSpPr>
          <p:cNvPr id="3" name="Footer Placeholder 2"/>
          <p:cNvSpPr>
            <a:spLocks noGrp="1"/>
          </p:cNvSpPr>
          <p:nvPr>
            <p:ph type="ftr" sz="quarter" idx="11"/>
          </p:nvPr>
        </p:nvSpPr>
        <p:spPr/>
        <p:txBody>
          <a:bodyPr/>
          <a:lstStyle/>
          <a:p>
            <a:r>
              <a:rPr lang="en-US" smtClean="0"/>
              <a:t>www.its.bldrdoc.gov</a:t>
            </a:r>
            <a:endParaRPr lang="en-US"/>
          </a:p>
        </p:txBody>
      </p:sp>
      <p:sp>
        <p:nvSpPr>
          <p:cNvPr id="4" name="Slide Number Placeholder 3"/>
          <p:cNvSpPr>
            <a:spLocks noGrp="1"/>
          </p:cNvSpPr>
          <p:nvPr>
            <p:ph type="sldNum" sz="quarter" idx="12"/>
          </p:nvPr>
        </p:nvSpPr>
        <p:spPr/>
        <p:txBody>
          <a:bodyPr/>
          <a:lstStyle/>
          <a:p>
            <a:fld id="{9A1D1219-F1A6-45DB-AC14-EC23E6903E1C}" type="slidenum">
              <a:rPr lang="en-US" smtClean="0"/>
              <a:t>‹#›</a:t>
            </a:fld>
            <a:endParaRPr lang="en-US"/>
          </a:p>
        </p:txBody>
      </p:sp>
    </p:spTree>
    <p:extLst>
      <p:ext uri="{BB962C8B-B14F-4D97-AF65-F5344CB8AC3E}">
        <p14:creationId xmlns:p14="http://schemas.microsoft.com/office/powerpoint/2010/main" val="119171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742950"/>
            <a:ext cx="2949178" cy="800100"/>
          </a:xfrm>
        </p:spPr>
        <p:txBody>
          <a:bodyPr anchor="b"/>
          <a:lstStyle>
            <a:lvl1pPr>
              <a:defRPr sz="1800"/>
            </a:lvl1pPr>
          </a:lstStyle>
          <a:p>
            <a:r>
              <a:rPr lang="en-US" smtClean="0"/>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18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900"/>
            </a:lvl1pPr>
            <a:lvl2pPr marL="257209" indent="0">
              <a:buNone/>
              <a:defRPr sz="800"/>
            </a:lvl2pPr>
            <a:lvl3pPr marL="514419" indent="0">
              <a:buNone/>
              <a:defRPr sz="700"/>
            </a:lvl3pPr>
            <a:lvl4pPr marL="771628" indent="0">
              <a:buNone/>
              <a:defRPr sz="600"/>
            </a:lvl4pPr>
            <a:lvl5pPr marL="1028837" indent="0">
              <a:buNone/>
              <a:defRPr sz="600"/>
            </a:lvl5pPr>
            <a:lvl6pPr marL="1286046" indent="0">
              <a:buNone/>
              <a:defRPr sz="600"/>
            </a:lvl6pPr>
            <a:lvl7pPr marL="1543256" indent="0">
              <a:buNone/>
              <a:defRPr sz="600"/>
            </a:lvl7pPr>
            <a:lvl8pPr marL="1800465" indent="0">
              <a:buNone/>
              <a:defRPr sz="600"/>
            </a:lvl8pPr>
            <a:lvl9pPr marL="2057674"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D7FFC-7FFD-495E-A1FC-446DF03F096C}" type="datetime4">
              <a:rPr lang="en-US" smtClean="0"/>
              <a:t>March 14, 2018</a:t>
            </a:fld>
            <a:endParaRPr lang="en-US" dirty="0"/>
          </a:p>
        </p:txBody>
      </p:sp>
      <p:sp>
        <p:nvSpPr>
          <p:cNvPr id="6" name="Footer Placeholder 5"/>
          <p:cNvSpPr>
            <a:spLocks noGrp="1"/>
          </p:cNvSpPr>
          <p:nvPr>
            <p:ph type="ftr" sz="quarter" idx="11"/>
          </p:nvPr>
        </p:nvSpPr>
        <p:spPr/>
        <p:txBody>
          <a:bodyPr/>
          <a:lstStyle/>
          <a:p>
            <a:r>
              <a:rPr lang="en-US" smtClean="0"/>
              <a:t>www.its.bldrdoc.gov</a:t>
            </a:r>
            <a:endParaRPr lang="en-US" dirty="0"/>
          </a:p>
        </p:txBody>
      </p:sp>
      <p:sp>
        <p:nvSpPr>
          <p:cNvPr id="7" name="Slide Number Placeholder 6"/>
          <p:cNvSpPr>
            <a:spLocks noGrp="1"/>
          </p:cNvSpPr>
          <p:nvPr>
            <p:ph type="sldNum" sz="quarter" idx="12"/>
          </p:nvPr>
        </p:nvSpPr>
        <p:spPr/>
        <p:txBody>
          <a:bodyPr/>
          <a:lstStyle/>
          <a:p>
            <a:fld id="{9A1D1219-F1A6-45DB-AC14-EC23E6903E1C}" type="slidenum">
              <a:rPr lang="en-US" smtClean="0"/>
              <a:pPr/>
              <a:t>‹#›</a:t>
            </a:fld>
            <a:endParaRPr lang="en-US" dirty="0"/>
          </a:p>
        </p:txBody>
      </p:sp>
    </p:spTree>
    <p:extLst>
      <p:ext uri="{BB962C8B-B14F-4D97-AF65-F5344CB8AC3E}">
        <p14:creationId xmlns:p14="http://schemas.microsoft.com/office/powerpoint/2010/main" val="1818454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742950"/>
            <a:ext cx="2949178" cy="8001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3887391" y="740571"/>
            <a:ext cx="4629150" cy="3655219"/>
          </a:xfrm>
        </p:spPr>
        <p:txBody>
          <a:bodyPr/>
          <a:lstStyle>
            <a:lvl1pPr marL="0" indent="0">
              <a:buNone/>
              <a:defRPr sz="1800"/>
            </a:lvl1pPr>
            <a:lvl2pPr marL="257209" indent="0">
              <a:buNone/>
              <a:defRPr sz="1600"/>
            </a:lvl2pPr>
            <a:lvl3pPr marL="514419" indent="0">
              <a:buNone/>
              <a:defRPr sz="1400"/>
            </a:lvl3pPr>
            <a:lvl4pPr marL="771628" indent="0">
              <a:buNone/>
              <a:defRPr sz="1100"/>
            </a:lvl4pPr>
            <a:lvl5pPr marL="1028837" indent="0">
              <a:buNone/>
              <a:defRPr sz="1100"/>
            </a:lvl5pPr>
            <a:lvl6pPr marL="1286046" indent="0">
              <a:buNone/>
              <a:defRPr sz="1100"/>
            </a:lvl6pPr>
            <a:lvl7pPr marL="1543256" indent="0">
              <a:buNone/>
              <a:defRPr sz="1100"/>
            </a:lvl7pPr>
            <a:lvl8pPr marL="1800465" indent="0">
              <a:buNone/>
              <a:defRPr sz="1100"/>
            </a:lvl8pPr>
            <a:lvl9pPr marL="2057674" indent="0">
              <a:buNone/>
              <a:defRPr sz="1100"/>
            </a:lvl9pPr>
          </a:lstStyle>
          <a:p>
            <a:r>
              <a:rPr lang="en-US" smtClean="0"/>
              <a:t>Click icon to add picture</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900"/>
            </a:lvl1pPr>
            <a:lvl2pPr marL="257209" indent="0">
              <a:buNone/>
              <a:defRPr sz="800"/>
            </a:lvl2pPr>
            <a:lvl3pPr marL="514419" indent="0">
              <a:buNone/>
              <a:defRPr sz="700"/>
            </a:lvl3pPr>
            <a:lvl4pPr marL="771628" indent="0">
              <a:buNone/>
              <a:defRPr sz="600"/>
            </a:lvl4pPr>
            <a:lvl5pPr marL="1028837" indent="0">
              <a:buNone/>
              <a:defRPr sz="600"/>
            </a:lvl5pPr>
            <a:lvl6pPr marL="1286046" indent="0">
              <a:buNone/>
              <a:defRPr sz="600"/>
            </a:lvl6pPr>
            <a:lvl7pPr marL="1543256" indent="0">
              <a:buNone/>
              <a:defRPr sz="600"/>
            </a:lvl7pPr>
            <a:lvl8pPr marL="1800465" indent="0">
              <a:buNone/>
              <a:defRPr sz="600"/>
            </a:lvl8pPr>
            <a:lvl9pPr marL="2057674"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7767C-4EDB-4E19-8ABA-EB607226402A}" type="datetime4">
              <a:rPr lang="en-US" smtClean="0"/>
              <a:t>March 14, 2018</a:t>
            </a:fld>
            <a:endParaRPr lang="en-US" dirty="0"/>
          </a:p>
        </p:txBody>
      </p:sp>
      <p:sp>
        <p:nvSpPr>
          <p:cNvPr id="6" name="Footer Placeholder 5"/>
          <p:cNvSpPr>
            <a:spLocks noGrp="1"/>
          </p:cNvSpPr>
          <p:nvPr>
            <p:ph type="ftr" sz="quarter" idx="11"/>
          </p:nvPr>
        </p:nvSpPr>
        <p:spPr/>
        <p:txBody>
          <a:bodyPr/>
          <a:lstStyle/>
          <a:p>
            <a:r>
              <a:rPr lang="en-US" smtClean="0"/>
              <a:t>www.its.bldrdoc.gov</a:t>
            </a:r>
            <a:endParaRPr lang="en-US" dirty="0"/>
          </a:p>
        </p:txBody>
      </p:sp>
      <p:sp>
        <p:nvSpPr>
          <p:cNvPr id="7" name="Slide Number Placeholder 6"/>
          <p:cNvSpPr>
            <a:spLocks noGrp="1"/>
          </p:cNvSpPr>
          <p:nvPr>
            <p:ph type="sldNum" sz="quarter" idx="12"/>
          </p:nvPr>
        </p:nvSpPr>
        <p:spPr/>
        <p:txBody>
          <a:bodyPr/>
          <a:lstStyle/>
          <a:p>
            <a:fld id="{9A1D1219-F1A6-45DB-AC14-EC23E6903E1C}" type="slidenum">
              <a:rPr lang="en-US" smtClean="0"/>
              <a:pPr/>
              <a:t>‹#›</a:t>
            </a:fld>
            <a:endParaRPr lang="en-US" dirty="0"/>
          </a:p>
        </p:txBody>
      </p:sp>
    </p:spTree>
    <p:extLst>
      <p:ext uri="{BB962C8B-B14F-4D97-AF65-F5344CB8AC3E}">
        <p14:creationId xmlns:p14="http://schemas.microsoft.com/office/powerpoint/2010/main" val="261630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20"/>
          <p:cNvSpPr/>
          <p:nvPr/>
        </p:nvSpPr>
        <p:spPr>
          <a:xfrm>
            <a:off x="0" y="4857750"/>
            <a:ext cx="9144000" cy="285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dirty="0"/>
          </a:p>
        </p:txBody>
      </p:sp>
      <p:sp>
        <p:nvSpPr>
          <p:cNvPr id="2" name="Title Placeholder 1"/>
          <p:cNvSpPr>
            <a:spLocks noGrp="1"/>
          </p:cNvSpPr>
          <p:nvPr>
            <p:ph type="title"/>
          </p:nvPr>
        </p:nvSpPr>
        <p:spPr>
          <a:xfrm>
            <a:off x="628650" y="479811"/>
            <a:ext cx="7886700" cy="720339"/>
          </a:xfrm>
          <a:prstGeom prst="rect">
            <a:avLst/>
          </a:prstGeom>
        </p:spPr>
        <p:txBody>
          <a:bodyPr vert="horz" lIns="68589" tIns="34295" rIns="68589" bIns="34295"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257301"/>
            <a:ext cx="7886700" cy="3375422"/>
          </a:xfrm>
          <a:prstGeom prst="rect">
            <a:avLst/>
          </a:prstGeom>
        </p:spPr>
        <p:txBody>
          <a:bodyPr vert="horz" lIns="68589" tIns="34295" rIns="68589" bIns="3429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869657"/>
            <a:ext cx="2057400" cy="273844"/>
          </a:xfrm>
          <a:prstGeom prst="rect">
            <a:avLst/>
          </a:prstGeom>
        </p:spPr>
        <p:txBody>
          <a:bodyPr vert="horz" lIns="68589" tIns="34295" rIns="68589" bIns="34295" rtlCol="0" anchor="ctr"/>
          <a:lstStyle>
            <a:lvl1pPr algn="l">
              <a:defRPr sz="700">
                <a:solidFill>
                  <a:schemeClr val="tx1">
                    <a:tint val="75000"/>
                  </a:schemeClr>
                </a:solidFill>
              </a:defRPr>
            </a:lvl1pPr>
          </a:lstStyle>
          <a:p>
            <a:fld id="{7AFCE016-C9A3-44DE-8020-9379F0529959}" type="datetime4">
              <a:rPr lang="en-US" smtClean="0"/>
              <a:t>March 14, 2018</a:t>
            </a:fld>
            <a:endParaRPr lang="en-US" dirty="0"/>
          </a:p>
        </p:txBody>
      </p:sp>
      <p:sp>
        <p:nvSpPr>
          <p:cNvPr id="5" name="Footer Placeholder 4"/>
          <p:cNvSpPr>
            <a:spLocks noGrp="1"/>
          </p:cNvSpPr>
          <p:nvPr>
            <p:ph type="ftr" sz="quarter" idx="3"/>
          </p:nvPr>
        </p:nvSpPr>
        <p:spPr>
          <a:xfrm>
            <a:off x="3028950" y="4869657"/>
            <a:ext cx="3086100" cy="273844"/>
          </a:xfrm>
          <a:prstGeom prst="rect">
            <a:avLst/>
          </a:prstGeom>
        </p:spPr>
        <p:txBody>
          <a:bodyPr vert="horz" lIns="68589" tIns="34295" rIns="68589" bIns="34295" rtlCol="0" anchor="ctr"/>
          <a:lstStyle>
            <a:lvl1pPr algn="ctr">
              <a:defRPr sz="700">
                <a:solidFill>
                  <a:schemeClr val="tx1">
                    <a:tint val="75000"/>
                  </a:schemeClr>
                </a:solidFill>
              </a:defRPr>
            </a:lvl1pPr>
          </a:lstStyle>
          <a:p>
            <a:r>
              <a:rPr lang="en-US" smtClean="0"/>
              <a:t>www.its.bldrdoc.gov</a:t>
            </a:r>
            <a:endParaRPr lang="en-US" dirty="0"/>
          </a:p>
        </p:txBody>
      </p:sp>
      <p:sp>
        <p:nvSpPr>
          <p:cNvPr id="6" name="Slide Number Placeholder 5"/>
          <p:cNvSpPr>
            <a:spLocks noGrp="1"/>
          </p:cNvSpPr>
          <p:nvPr>
            <p:ph type="sldNum" sz="quarter" idx="4"/>
          </p:nvPr>
        </p:nvSpPr>
        <p:spPr>
          <a:xfrm>
            <a:off x="6457950" y="4869657"/>
            <a:ext cx="2057400" cy="273844"/>
          </a:xfrm>
          <a:prstGeom prst="rect">
            <a:avLst/>
          </a:prstGeom>
        </p:spPr>
        <p:txBody>
          <a:bodyPr vert="horz" lIns="68589" tIns="34295" rIns="68589" bIns="34295" rtlCol="0" anchor="ctr"/>
          <a:lstStyle>
            <a:lvl1pPr algn="r">
              <a:defRPr sz="700">
                <a:solidFill>
                  <a:schemeClr val="tx1">
                    <a:tint val="75000"/>
                  </a:schemeClr>
                </a:solidFill>
              </a:defRPr>
            </a:lvl1pPr>
          </a:lstStyle>
          <a:p>
            <a:fld id="{9A1D1219-F1A6-45DB-AC14-EC23E6903E1C}" type="slidenum">
              <a:rPr lang="en-US" smtClean="0"/>
              <a:pPr/>
              <a:t>‹#›</a:t>
            </a:fld>
            <a:endParaRPr lang="en-US" dirty="0"/>
          </a:p>
        </p:txBody>
      </p:sp>
      <p:sp>
        <p:nvSpPr>
          <p:cNvPr id="16" name="Rectangle 9"/>
          <p:cNvSpPr/>
          <p:nvPr/>
        </p:nvSpPr>
        <p:spPr>
          <a:xfrm>
            <a:off x="0" y="-14287"/>
            <a:ext cx="9160673" cy="668074"/>
          </a:xfrm>
          <a:custGeom>
            <a:avLst/>
            <a:gdLst>
              <a:gd name="connsiteX0" fmla="*/ 0 w 9144000"/>
              <a:gd name="connsiteY0" fmla="*/ 0 h 533400"/>
              <a:gd name="connsiteX1" fmla="*/ 9144000 w 9144000"/>
              <a:gd name="connsiteY1" fmla="*/ 0 h 533400"/>
              <a:gd name="connsiteX2" fmla="*/ 9144000 w 9144000"/>
              <a:gd name="connsiteY2" fmla="*/ 533400 h 533400"/>
              <a:gd name="connsiteX3" fmla="*/ 0 w 9144000"/>
              <a:gd name="connsiteY3" fmla="*/ 533400 h 533400"/>
              <a:gd name="connsiteX4" fmla="*/ 0 w 9144000"/>
              <a:gd name="connsiteY4" fmla="*/ 0 h 533400"/>
              <a:gd name="connsiteX0" fmla="*/ 0 w 9144000"/>
              <a:gd name="connsiteY0" fmla="*/ 0 h 533400"/>
              <a:gd name="connsiteX1" fmla="*/ 9144000 w 9144000"/>
              <a:gd name="connsiteY1" fmla="*/ 0 h 533400"/>
              <a:gd name="connsiteX2" fmla="*/ 9144000 w 9144000"/>
              <a:gd name="connsiteY2" fmla="*/ 533400 h 533400"/>
              <a:gd name="connsiteX3" fmla="*/ 2035277 w 9144000"/>
              <a:gd name="connsiteY3" fmla="*/ 530942 h 533400"/>
              <a:gd name="connsiteX4" fmla="*/ 0 w 9144000"/>
              <a:gd name="connsiteY4" fmla="*/ 533400 h 533400"/>
              <a:gd name="connsiteX5" fmla="*/ 0 w 9144000"/>
              <a:gd name="connsiteY5" fmla="*/ 0 h 533400"/>
              <a:gd name="connsiteX0" fmla="*/ 0 w 9144000"/>
              <a:gd name="connsiteY0" fmla="*/ 0 h 869664"/>
              <a:gd name="connsiteX1" fmla="*/ 9144000 w 9144000"/>
              <a:gd name="connsiteY1" fmla="*/ 0 h 869664"/>
              <a:gd name="connsiteX2" fmla="*/ 9144000 w 9144000"/>
              <a:gd name="connsiteY2" fmla="*/ 533400 h 869664"/>
              <a:gd name="connsiteX3" fmla="*/ 2035277 w 9144000"/>
              <a:gd name="connsiteY3" fmla="*/ 530942 h 869664"/>
              <a:gd name="connsiteX4" fmla="*/ 0 w 9144000"/>
              <a:gd name="connsiteY4" fmla="*/ 869664 h 869664"/>
              <a:gd name="connsiteX5" fmla="*/ 0 w 9144000"/>
              <a:gd name="connsiteY5" fmla="*/ 0 h 869664"/>
              <a:gd name="connsiteX0" fmla="*/ 0 w 9144000"/>
              <a:gd name="connsiteY0" fmla="*/ 0 h 883232"/>
              <a:gd name="connsiteX1" fmla="*/ 9144000 w 9144000"/>
              <a:gd name="connsiteY1" fmla="*/ 0 h 883232"/>
              <a:gd name="connsiteX2" fmla="*/ 9144000 w 9144000"/>
              <a:gd name="connsiteY2" fmla="*/ 533400 h 883232"/>
              <a:gd name="connsiteX3" fmla="*/ 2035277 w 9144000"/>
              <a:gd name="connsiteY3" fmla="*/ 530942 h 883232"/>
              <a:gd name="connsiteX4" fmla="*/ 0 w 9144000"/>
              <a:gd name="connsiteY4" fmla="*/ 869664 h 883232"/>
              <a:gd name="connsiteX5" fmla="*/ 0 w 9144000"/>
              <a:gd name="connsiteY5" fmla="*/ 0 h 883232"/>
              <a:gd name="connsiteX0" fmla="*/ 0 w 9144000"/>
              <a:gd name="connsiteY0" fmla="*/ 0 h 888857"/>
              <a:gd name="connsiteX1" fmla="*/ 9144000 w 9144000"/>
              <a:gd name="connsiteY1" fmla="*/ 0 h 888857"/>
              <a:gd name="connsiteX2" fmla="*/ 9144000 w 9144000"/>
              <a:gd name="connsiteY2" fmla="*/ 533400 h 888857"/>
              <a:gd name="connsiteX3" fmla="*/ 2035277 w 9144000"/>
              <a:gd name="connsiteY3" fmla="*/ 530942 h 888857"/>
              <a:gd name="connsiteX4" fmla="*/ 0 w 9144000"/>
              <a:gd name="connsiteY4" fmla="*/ 869664 h 888857"/>
              <a:gd name="connsiteX5" fmla="*/ 0 w 9144000"/>
              <a:gd name="connsiteY5" fmla="*/ 0 h 888857"/>
              <a:gd name="connsiteX0" fmla="*/ 0 w 9144000"/>
              <a:gd name="connsiteY0" fmla="*/ 0 h 898850"/>
              <a:gd name="connsiteX1" fmla="*/ 9144000 w 9144000"/>
              <a:gd name="connsiteY1" fmla="*/ 0 h 898850"/>
              <a:gd name="connsiteX2" fmla="*/ 9144000 w 9144000"/>
              <a:gd name="connsiteY2" fmla="*/ 533400 h 898850"/>
              <a:gd name="connsiteX3" fmla="*/ 1681316 w 9144000"/>
              <a:gd name="connsiteY3" fmla="*/ 643030 h 898850"/>
              <a:gd name="connsiteX4" fmla="*/ 0 w 9144000"/>
              <a:gd name="connsiteY4" fmla="*/ 869664 h 898850"/>
              <a:gd name="connsiteX5" fmla="*/ 0 w 9144000"/>
              <a:gd name="connsiteY5" fmla="*/ 0 h 898850"/>
              <a:gd name="connsiteX0" fmla="*/ 0 w 9144000"/>
              <a:gd name="connsiteY0" fmla="*/ 0 h 898850"/>
              <a:gd name="connsiteX1" fmla="*/ 9144000 w 9144000"/>
              <a:gd name="connsiteY1" fmla="*/ 0 h 898850"/>
              <a:gd name="connsiteX2" fmla="*/ 9144000 w 9144000"/>
              <a:gd name="connsiteY2" fmla="*/ 533400 h 898850"/>
              <a:gd name="connsiteX3" fmla="*/ 1681316 w 9144000"/>
              <a:gd name="connsiteY3" fmla="*/ 643030 h 898850"/>
              <a:gd name="connsiteX4" fmla="*/ 0 w 9144000"/>
              <a:gd name="connsiteY4" fmla="*/ 869664 h 898850"/>
              <a:gd name="connsiteX5" fmla="*/ 0 w 9144000"/>
              <a:gd name="connsiteY5" fmla="*/ 0 h 898850"/>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87914"/>
              <a:gd name="connsiteX1" fmla="*/ 9144000 w 9144000"/>
              <a:gd name="connsiteY1" fmla="*/ 0 h 887914"/>
              <a:gd name="connsiteX2" fmla="*/ 9144000 w 9144000"/>
              <a:gd name="connsiteY2" fmla="*/ 533400 h 887914"/>
              <a:gd name="connsiteX3" fmla="*/ 1681316 w 9144000"/>
              <a:gd name="connsiteY3" fmla="*/ 643030 h 887914"/>
              <a:gd name="connsiteX4" fmla="*/ 0 w 9144000"/>
              <a:gd name="connsiteY4" fmla="*/ 869664 h 887914"/>
              <a:gd name="connsiteX5" fmla="*/ 0 w 9144000"/>
              <a:gd name="connsiteY5" fmla="*/ 0 h 887914"/>
              <a:gd name="connsiteX0" fmla="*/ 0 w 9144000"/>
              <a:gd name="connsiteY0" fmla="*/ 0 h 892995"/>
              <a:gd name="connsiteX1" fmla="*/ 9144000 w 9144000"/>
              <a:gd name="connsiteY1" fmla="*/ 0 h 892995"/>
              <a:gd name="connsiteX2" fmla="*/ 9144000 w 9144000"/>
              <a:gd name="connsiteY2" fmla="*/ 533400 h 892995"/>
              <a:gd name="connsiteX3" fmla="*/ 1681316 w 9144000"/>
              <a:gd name="connsiteY3" fmla="*/ 643030 h 892995"/>
              <a:gd name="connsiteX4" fmla="*/ 0 w 9144000"/>
              <a:gd name="connsiteY4" fmla="*/ 869664 h 892995"/>
              <a:gd name="connsiteX5" fmla="*/ 0 w 9144000"/>
              <a:gd name="connsiteY5" fmla="*/ 0 h 892995"/>
              <a:gd name="connsiteX0" fmla="*/ 0 w 9144000"/>
              <a:gd name="connsiteY0" fmla="*/ 0 h 871517"/>
              <a:gd name="connsiteX1" fmla="*/ 9144000 w 9144000"/>
              <a:gd name="connsiteY1" fmla="*/ 0 h 871517"/>
              <a:gd name="connsiteX2" fmla="*/ 9144000 w 9144000"/>
              <a:gd name="connsiteY2" fmla="*/ 533400 h 871517"/>
              <a:gd name="connsiteX3" fmla="*/ 1681316 w 9144000"/>
              <a:gd name="connsiteY3" fmla="*/ 643030 h 871517"/>
              <a:gd name="connsiteX4" fmla="*/ 0 w 9144000"/>
              <a:gd name="connsiteY4" fmla="*/ 869664 h 871517"/>
              <a:gd name="connsiteX5" fmla="*/ 0 w 9144000"/>
              <a:gd name="connsiteY5" fmla="*/ 0 h 871517"/>
              <a:gd name="connsiteX0" fmla="*/ 0 w 9144000"/>
              <a:gd name="connsiteY0" fmla="*/ 0 h 872749"/>
              <a:gd name="connsiteX1" fmla="*/ 9144000 w 9144000"/>
              <a:gd name="connsiteY1" fmla="*/ 0 h 872749"/>
              <a:gd name="connsiteX2" fmla="*/ 9144000 w 9144000"/>
              <a:gd name="connsiteY2" fmla="*/ 533400 h 872749"/>
              <a:gd name="connsiteX3" fmla="*/ 1687215 w 9144000"/>
              <a:gd name="connsiteY3" fmla="*/ 696124 h 872749"/>
              <a:gd name="connsiteX4" fmla="*/ 0 w 9144000"/>
              <a:gd name="connsiteY4" fmla="*/ 869664 h 872749"/>
              <a:gd name="connsiteX5" fmla="*/ 0 w 9144000"/>
              <a:gd name="connsiteY5" fmla="*/ 0 h 872749"/>
              <a:gd name="connsiteX0" fmla="*/ 0 w 9144000"/>
              <a:gd name="connsiteY0" fmla="*/ 0 h 871184"/>
              <a:gd name="connsiteX1" fmla="*/ 9144000 w 9144000"/>
              <a:gd name="connsiteY1" fmla="*/ 0 h 871184"/>
              <a:gd name="connsiteX2" fmla="*/ 9144000 w 9144000"/>
              <a:gd name="connsiteY2" fmla="*/ 533400 h 871184"/>
              <a:gd name="connsiteX3" fmla="*/ 5203231 w 9144000"/>
              <a:gd name="connsiteY3" fmla="*/ 572236 h 871184"/>
              <a:gd name="connsiteX4" fmla="*/ 1687215 w 9144000"/>
              <a:gd name="connsiteY4" fmla="*/ 696124 h 871184"/>
              <a:gd name="connsiteX5" fmla="*/ 0 w 9144000"/>
              <a:gd name="connsiteY5" fmla="*/ 869664 h 871184"/>
              <a:gd name="connsiteX6" fmla="*/ 0 w 9144000"/>
              <a:gd name="connsiteY6" fmla="*/ 0 h 871184"/>
              <a:gd name="connsiteX0" fmla="*/ 0 w 9144000"/>
              <a:gd name="connsiteY0" fmla="*/ 0 h 871252"/>
              <a:gd name="connsiteX1" fmla="*/ 9144000 w 9144000"/>
              <a:gd name="connsiteY1" fmla="*/ 0 h 871252"/>
              <a:gd name="connsiteX2" fmla="*/ 9144000 w 9144000"/>
              <a:gd name="connsiteY2" fmla="*/ 533400 h 871252"/>
              <a:gd name="connsiteX3" fmla="*/ 5209130 w 9144000"/>
              <a:gd name="connsiteY3" fmla="*/ 530941 h 871252"/>
              <a:gd name="connsiteX4" fmla="*/ 1687215 w 9144000"/>
              <a:gd name="connsiteY4" fmla="*/ 696124 h 871252"/>
              <a:gd name="connsiteX5" fmla="*/ 0 w 9144000"/>
              <a:gd name="connsiteY5" fmla="*/ 869664 h 871252"/>
              <a:gd name="connsiteX6" fmla="*/ 0 w 9144000"/>
              <a:gd name="connsiteY6" fmla="*/ 0 h 871252"/>
              <a:gd name="connsiteX0" fmla="*/ 0 w 9144000"/>
              <a:gd name="connsiteY0" fmla="*/ 0 h 871252"/>
              <a:gd name="connsiteX1" fmla="*/ 9144000 w 9144000"/>
              <a:gd name="connsiteY1" fmla="*/ 0 h 871252"/>
              <a:gd name="connsiteX2" fmla="*/ 9144000 w 9144000"/>
              <a:gd name="connsiteY2" fmla="*/ 533400 h 871252"/>
              <a:gd name="connsiteX3" fmla="*/ 5209130 w 9144000"/>
              <a:gd name="connsiteY3" fmla="*/ 530941 h 871252"/>
              <a:gd name="connsiteX4" fmla="*/ 1687215 w 9144000"/>
              <a:gd name="connsiteY4" fmla="*/ 696124 h 871252"/>
              <a:gd name="connsiteX5" fmla="*/ 0 w 9144000"/>
              <a:gd name="connsiteY5" fmla="*/ 869664 h 871252"/>
              <a:gd name="connsiteX6" fmla="*/ 0 w 9144000"/>
              <a:gd name="connsiteY6" fmla="*/ 0 h 871252"/>
              <a:gd name="connsiteX0" fmla="*/ 0 w 9144000"/>
              <a:gd name="connsiteY0" fmla="*/ 0 h 871252"/>
              <a:gd name="connsiteX1" fmla="*/ 9144000 w 9144000"/>
              <a:gd name="connsiteY1" fmla="*/ 0 h 871252"/>
              <a:gd name="connsiteX2" fmla="*/ 9144000 w 9144000"/>
              <a:gd name="connsiteY2" fmla="*/ 533400 h 871252"/>
              <a:gd name="connsiteX3" fmla="*/ 5209130 w 9144000"/>
              <a:gd name="connsiteY3" fmla="*/ 530941 h 871252"/>
              <a:gd name="connsiteX4" fmla="*/ 1687215 w 9144000"/>
              <a:gd name="connsiteY4" fmla="*/ 696124 h 871252"/>
              <a:gd name="connsiteX5" fmla="*/ 0 w 9144000"/>
              <a:gd name="connsiteY5" fmla="*/ 869664 h 871252"/>
              <a:gd name="connsiteX6" fmla="*/ 0 w 9144000"/>
              <a:gd name="connsiteY6" fmla="*/ 0 h 871252"/>
              <a:gd name="connsiteX0" fmla="*/ 0 w 9144000"/>
              <a:gd name="connsiteY0" fmla="*/ 0 h 871252"/>
              <a:gd name="connsiteX1" fmla="*/ 9144000 w 9144000"/>
              <a:gd name="connsiteY1" fmla="*/ 0 h 871252"/>
              <a:gd name="connsiteX2" fmla="*/ 9144000 w 9144000"/>
              <a:gd name="connsiteY2" fmla="*/ 533400 h 871252"/>
              <a:gd name="connsiteX3" fmla="*/ 5209130 w 9144000"/>
              <a:gd name="connsiteY3" fmla="*/ 530941 h 871252"/>
              <a:gd name="connsiteX4" fmla="*/ 1687215 w 9144000"/>
              <a:gd name="connsiteY4" fmla="*/ 696124 h 871252"/>
              <a:gd name="connsiteX5" fmla="*/ 0 w 9144000"/>
              <a:gd name="connsiteY5" fmla="*/ 869664 h 871252"/>
              <a:gd name="connsiteX6" fmla="*/ 0 w 9144000"/>
              <a:gd name="connsiteY6" fmla="*/ 0 h 871252"/>
              <a:gd name="connsiteX0" fmla="*/ 0 w 9144000"/>
              <a:gd name="connsiteY0" fmla="*/ 0 h 871715"/>
              <a:gd name="connsiteX1" fmla="*/ 9144000 w 9144000"/>
              <a:gd name="connsiteY1" fmla="*/ 0 h 871715"/>
              <a:gd name="connsiteX2" fmla="*/ 9144000 w 9144000"/>
              <a:gd name="connsiteY2" fmla="*/ 533400 h 871715"/>
              <a:gd name="connsiteX3" fmla="*/ 5209130 w 9144000"/>
              <a:gd name="connsiteY3" fmla="*/ 530941 h 871715"/>
              <a:gd name="connsiteX4" fmla="*/ 1687215 w 9144000"/>
              <a:gd name="connsiteY4" fmla="*/ 696124 h 871715"/>
              <a:gd name="connsiteX5" fmla="*/ 0 w 9144000"/>
              <a:gd name="connsiteY5" fmla="*/ 869664 h 871715"/>
              <a:gd name="connsiteX6" fmla="*/ 0 w 9144000"/>
              <a:gd name="connsiteY6" fmla="*/ 0 h 871715"/>
              <a:gd name="connsiteX0" fmla="*/ 0 w 12211050"/>
              <a:gd name="connsiteY0" fmla="*/ 19050 h 890765"/>
              <a:gd name="connsiteX1" fmla="*/ 12211050 w 12211050"/>
              <a:gd name="connsiteY1" fmla="*/ 0 h 890765"/>
              <a:gd name="connsiteX2" fmla="*/ 9144000 w 12211050"/>
              <a:gd name="connsiteY2" fmla="*/ 552450 h 890765"/>
              <a:gd name="connsiteX3" fmla="*/ 5209130 w 12211050"/>
              <a:gd name="connsiteY3" fmla="*/ 549991 h 890765"/>
              <a:gd name="connsiteX4" fmla="*/ 1687215 w 12211050"/>
              <a:gd name="connsiteY4" fmla="*/ 715174 h 890765"/>
              <a:gd name="connsiteX5" fmla="*/ 0 w 12211050"/>
              <a:gd name="connsiteY5" fmla="*/ 888714 h 890765"/>
              <a:gd name="connsiteX6" fmla="*/ 0 w 12211050"/>
              <a:gd name="connsiteY6" fmla="*/ 19050 h 890765"/>
              <a:gd name="connsiteX0" fmla="*/ 0 w 12211050"/>
              <a:gd name="connsiteY0" fmla="*/ 19050 h 890765"/>
              <a:gd name="connsiteX1" fmla="*/ 12211050 w 12211050"/>
              <a:gd name="connsiteY1" fmla="*/ 0 h 890765"/>
              <a:gd name="connsiteX2" fmla="*/ 12201525 w 12211050"/>
              <a:gd name="connsiteY2" fmla="*/ 561975 h 890765"/>
              <a:gd name="connsiteX3" fmla="*/ 5209130 w 12211050"/>
              <a:gd name="connsiteY3" fmla="*/ 549991 h 890765"/>
              <a:gd name="connsiteX4" fmla="*/ 1687215 w 12211050"/>
              <a:gd name="connsiteY4" fmla="*/ 715174 h 890765"/>
              <a:gd name="connsiteX5" fmla="*/ 0 w 12211050"/>
              <a:gd name="connsiteY5" fmla="*/ 888714 h 890765"/>
              <a:gd name="connsiteX6" fmla="*/ 0 w 12211050"/>
              <a:gd name="connsiteY6" fmla="*/ 19050 h 89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11050" h="890765">
                <a:moveTo>
                  <a:pt x="0" y="19050"/>
                </a:moveTo>
                <a:lnTo>
                  <a:pt x="12211050" y="0"/>
                </a:lnTo>
                <a:lnTo>
                  <a:pt x="12201525" y="561975"/>
                </a:lnTo>
                <a:lnTo>
                  <a:pt x="5209130" y="549991"/>
                </a:lnTo>
                <a:cubicBezTo>
                  <a:pt x="3966333" y="577112"/>
                  <a:pt x="2546736" y="624051"/>
                  <a:pt x="1687215" y="715174"/>
                </a:cubicBezTo>
                <a:cubicBezTo>
                  <a:pt x="827694" y="806297"/>
                  <a:pt x="351011" y="906412"/>
                  <a:pt x="0" y="888714"/>
                </a:cubicBezTo>
                <a:lnTo>
                  <a:pt x="0" y="19050"/>
                </a:lnTo>
                <a:close/>
              </a:path>
            </a:pathLst>
          </a:custGeom>
          <a:solidFill>
            <a:schemeClr val="tx2"/>
          </a:solidFill>
          <a:ln>
            <a:noFill/>
          </a:ln>
          <a:effectLst>
            <a:outerShdw blurRad="50800" dist="38100" dir="5400000" algn="t" rotWithShape="0">
              <a:prstClr val="black">
                <a:alpha val="40000"/>
              </a:prstClr>
            </a:outerShdw>
          </a:effectLst>
          <a:scene3d>
            <a:camera prst="orthographicFront"/>
            <a:lightRig rig="sof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dirty="0"/>
          </a:p>
        </p:txBody>
      </p:sp>
      <p:sp>
        <p:nvSpPr>
          <p:cNvPr id="17" name="TextBox 16"/>
          <p:cNvSpPr txBox="1"/>
          <p:nvPr/>
        </p:nvSpPr>
        <p:spPr>
          <a:xfrm>
            <a:off x="3223323" y="64294"/>
            <a:ext cx="2697354" cy="253916"/>
          </a:xfrm>
          <a:prstGeom prst="rect">
            <a:avLst/>
          </a:prstGeom>
          <a:noFill/>
        </p:spPr>
        <p:txBody>
          <a:bodyPr wrap="none" lIns="68589" tIns="34295" rIns="68589" bIns="34295" rtlCol="0">
            <a:spAutoFit/>
          </a:bodyPr>
          <a:lstStyle/>
          <a:p>
            <a:r>
              <a:rPr lang="en-US" sz="1200" dirty="0" smtClean="0">
                <a:solidFill>
                  <a:schemeClr val="bg1"/>
                </a:solidFill>
                <a:latin typeface="+mn-lt"/>
              </a:rPr>
              <a:t>Institute for Telecommunication Sciences</a:t>
            </a:r>
            <a:endParaRPr lang="en-US" sz="1200" dirty="0">
              <a:solidFill>
                <a:schemeClr val="bg1"/>
              </a:solidFill>
              <a:latin typeface="+mn-lt"/>
            </a:endParaRPr>
          </a:p>
        </p:txBody>
      </p:sp>
      <p:pic>
        <p:nvPicPr>
          <p:cNvPr id="19" name="Picture 18"/>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28814" y="57151"/>
            <a:ext cx="411587" cy="409142"/>
          </a:xfrm>
          <a:prstGeom prst="rect">
            <a:avLst/>
          </a:prstGeom>
        </p:spPr>
      </p:pic>
      <p:pic>
        <p:nvPicPr>
          <p:cNvPr id="23" name="Picture 22"/>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8598" y="81462"/>
            <a:ext cx="473976" cy="480060"/>
          </a:xfrm>
          <a:prstGeom prst="rect">
            <a:avLst/>
          </a:prstGeom>
        </p:spPr>
      </p:pic>
      <p:pic>
        <p:nvPicPr>
          <p:cNvPr id="24" name="Picture 23"/>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430244" y="71961"/>
            <a:ext cx="1515855" cy="239105"/>
          </a:xfrm>
          <a:prstGeom prst="rect">
            <a:avLst/>
          </a:prstGeom>
        </p:spPr>
      </p:pic>
    </p:spTree>
    <p:extLst>
      <p:ext uri="{BB962C8B-B14F-4D97-AF65-F5344CB8AC3E}">
        <p14:creationId xmlns:p14="http://schemas.microsoft.com/office/powerpoint/2010/main" val="372052117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timing>
    <p:tnLst>
      <p:par>
        <p:cTn id="1" dur="indefinite" restart="never" nodeType="tmRoot"/>
      </p:par>
    </p:tnLst>
  </p:timing>
  <p:hf hdr="0"/>
  <p:txStyles>
    <p:titleStyle>
      <a:lvl1pPr algn="ctr" defTabSz="514419" rtl="0" eaLnBrk="1" latinLnBrk="0" hangingPunct="1">
        <a:lnSpc>
          <a:spcPct val="90000"/>
        </a:lnSpc>
        <a:spcBef>
          <a:spcPct val="0"/>
        </a:spcBef>
        <a:buNone/>
        <a:defRPr sz="2400" kern="1200">
          <a:solidFill>
            <a:schemeClr val="tx2"/>
          </a:solidFill>
          <a:latin typeface="+mj-lt"/>
          <a:ea typeface="+mj-ea"/>
          <a:cs typeface="+mj-cs"/>
        </a:defRPr>
      </a:lvl1pPr>
    </p:titleStyle>
    <p:bodyStyle>
      <a:lvl1pPr marL="175046" indent="-175046" algn="l" defTabSz="514419" rtl="0" eaLnBrk="1" latinLnBrk="0" hangingPunct="1">
        <a:lnSpc>
          <a:spcPct val="90000"/>
        </a:lnSpc>
        <a:spcBef>
          <a:spcPts val="563"/>
        </a:spcBef>
        <a:buClr>
          <a:schemeClr val="tx2"/>
        </a:buClr>
        <a:buFont typeface="Calibri" panose="020F0502020204030204" pitchFamily="34" charset="0"/>
        <a:buChar char="●"/>
        <a:defRPr sz="1800" kern="1200">
          <a:solidFill>
            <a:schemeClr val="tx1">
              <a:lumMod val="75000"/>
              <a:lumOff val="25000"/>
            </a:schemeClr>
          </a:solidFill>
          <a:latin typeface="+mn-lt"/>
          <a:ea typeface="+mn-ea"/>
          <a:cs typeface="+mn-cs"/>
        </a:defRPr>
      </a:lvl1pPr>
      <a:lvl2pPr marL="297696" indent="-122651" algn="l" defTabSz="514419" rtl="0" eaLnBrk="1" latinLnBrk="0" hangingPunct="1">
        <a:lnSpc>
          <a:spcPct val="90000"/>
        </a:lnSpc>
        <a:spcBef>
          <a:spcPts val="281"/>
        </a:spcBef>
        <a:buClr>
          <a:schemeClr val="tx2"/>
        </a:buClr>
        <a:buFont typeface="Wingdings" panose="05000000000000000000" pitchFamily="2" charset="2"/>
        <a:buChar char="§"/>
        <a:defRPr sz="1700" kern="1200">
          <a:solidFill>
            <a:schemeClr val="tx1">
              <a:lumMod val="75000"/>
              <a:lumOff val="25000"/>
            </a:schemeClr>
          </a:solidFill>
          <a:latin typeface="+mn-lt"/>
          <a:ea typeface="+mn-ea"/>
          <a:cs typeface="+mn-cs"/>
        </a:defRPr>
      </a:lvl2pPr>
      <a:lvl3pPr marL="388196" indent="-90500" algn="l" defTabSz="514419" rtl="0" eaLnBrk="1" latinLnBrk="0" hangingPunct="1">
        <a:lnSpc>
          <a:spcPct val="90000"/>
        </a:lnSpc>
        <a:spcBef>
          <a:spcPts val="281"/>
        </a:spcBef>
        <a:buClr>
          <a:schemeClr val="tx2"/>
        </a:buClr>
        <a:buFont typeface="Arial" panose="020B0604020202020204" pitchFamily="34" charset="0"/>
        <a:buChar char="•"/>
        <a:defRPr sz="1500" kern="1200">
          <a:solidFill>
            <a:schemeClr val="tx1">
              <a:lumMod val="75000"/>
              <a:lumOff val="25000"/>
            </a:schemeClr>
          </a:solidFill>
          <a:latin typeface="+mn-lt"/>
          <a:ea typeface="+mn-ea"/>
          <a:cs typeface="+mn-cs"/>
        </a:defRPr>
      </a:lvl3pPr>
      <a:lvl4pPr marL="472742" indent="-83355" algn="l" defTabSz="514419" rtl="0" eaLnBrk="1" latinLnBrk="0" hangingPunct="1">
        <a:lnSpc>
          <a:spcPct val="90000"/>
        </a:lnSpc>
        <a:spcBef>
          <a:spcPts val="281"/>
        </a:spcBef>
        <a:buClr>
          <a:schemeClr val="tx2"/>
        </a:buClr>
        <a:buFont typeface="Calibri" panose="020F0502020204030204" pitchFamily="34" charset="0"/>
        <a:buChar char="‐"/>
        <a:defRPr sz="1500" kern="1200">
          <a:solidFill>
            <a:schemeClr val="tx1">
              <a:lumMod val="75000"/>
              <a:lumOff val="25000"/>
            </a:schemeClr>
          </a:solidFill>
          <a:latin typeface="+mn-lt"/>
          <a:ea typeface="+mn-ea"/>
          <a:cs typeface="+mn-cs"/>
        </a:defRPr>
      </a:lvl4pPr>
      <a:lvl5pPr marL="601346" indent="-89309" algn="l" defTabSz="514419" rtl="0" eaLnBrk="1" latinLnBrk="0" hangingPunct="1">
        <a:lnSpc>
          <a:spcPct val="90000"/>
        </a:lnSpc>
        <a:spcBef>
          <a:spcPts val="281"/>
        </a:spcBef>
        <a:buClr>
          <a:schemeClr val="tx2"/>
        </a:buClr>
        <a:buFont typeface="Arial" panose="020B0604020202020204" pitchFamily="34" charset="0"/>
        <a:buChar char="•"/>
        <a:defRPr sz="1500" kern="1200">
          <a:solidFill>
            <a:schemeClr val="tx1">
              <a:lumMod val="75000"/>
              <a:lumOff val="25000"/>
            </a:schemeClr>
          </a:solidFill>
          <a:latin typeface="+mn-lt"/>
          <a:ea typeface="+mn-ea"/>
          <a:cs typeface="+mn-cs"/>
        </a:defRPr>
      </a:lvl5pPr>
      <a:lvl6pPr marL="1414651" indent="-128605" algn="l" defTabSz="514419"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6pPr>
      <a:lvl7pPr marL="1671860" indent="-128605" algn="l" defTabSz="514419"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7pPr>
      <a:lvl8pPr marL="1929070" indent="-128605" algn="l" defTabSz="514419"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8pPr>
      <a:lvl9pPr marL="2186279" indent="-128605" algn="l" defTabSz="514419" rtl="0" eaLnBrk="1" latinLnBrk="0" hangingPunct="1">
        <a:lnSpc>
          <a:spcPct val="90000"/>
        </a:lnSpc>
        <a:spcBef>
          <a:spcPts val="281"/>
        </a:spcBef>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514419" rtl="0" eaLnBrk="1" latinLnBrk="0" hangingPunct="1">
        <a:defRPr sz="1000" kern="1200">
          <a:solidFill>
            <a:schemeClr val="tx1"/>
          </a:solidFill>
          <a:latin typeface="+mn-lt"/>
          <a:ea typeface="+mn-ea"/>
          <a:cs typeface="+mn-cs"/>
        </a:defRPr>
      </a:lvl1pPr>
      <a:lvl2pPr marL="257209" algn="l" defTabSz="514419" rtl="0" eaLnBrk="1" latinLnBrk="0" hangingPunct="1">
        <a:defRPr sz="1000" kern="1200">
          <a:solidFill>
            <a:schemeClr val="tx1"/>
          </a:solidFill>
          <a:latin typeface="+mn-lt"/>
          <a:ea typeface="+mn-ea"/>
          <a:cs typeface="+mn-cs"/>
        </a:defRPr>
      </a:lvl2pPr>
      <a:lvl3pPr marL="514419" algn="l" defTabSz="514419" rtl="0" eaLnBrk="1" latinLnBrk="0" hangingPunct="1">
        <a:defRPr sz="1000" kern="1200">
          <a:solidFill>
            <a:schemeClr val="tx1"/>
          </a:solidFill>
          <a:latin typeface="+mn-lt"/>
          <a:ea typeface="+mn-ea"/>
          <a:cs typeface="+mn-cs"/>
        </a:defRPr>
      </a:lvl3pPr>
      <a:lvl4pPr marL="771628" algn="l" defTabSz="514419" rtl="0" eaLnBrk="1" latinLnBrk="0" hangingPunct="1">
        <a:defRPr sz="1000" kern="1200">
          <a:solidFill>
            <a:schemeClr val="tx1"/>
          </a:solidFill>
          <a:latin typeface="+mn-lt"/>
          <a:ea typeface="+mn-ea"/>
          <a:cs typeface="+mn-cs"/>
        </a:defRPr>
      </a:lvl4pPr>
      <a:lvl5pPr marL="1028837" algn="l" defTabSz="514419" rtl="0" eaLnBrk="1" latinLnBrk="0" hangingPunct="1">
        <a:defRPr sz="1000" kern="1200">
          <a:solidFill>
            <a:schemeClr val="tx1"/>
          </a:solidFill>
          <a:latin typeface="+mn-lt"/>
          <a:ea typeface="+mn-ea"/>
          <a:cs typeface="+mn-cs"/>
        </a:defRPr>
      </a:lvl5pPr>
      <a:lvl6pPr marL="1286046" algn="l" defTabSz="514419" rtl="0" eaLnBrk="1" latinLnBrk="0" hangingPunct="1">
        <a:defRPr sz="1000" kern="1200">
          <a:solidFill>
            <a:schemeClr val="tx1"/>
          </a:solidFill>
          <a:latin typeface="+mn-lt"/>
          <a:ea typeface="+mn-ea"/>
          <a:cs typeface="+mn-cs"/>
        </a:defRPr>
      </a:lvl6pPr>
      <a:lvl7pPr marL="1543256" algn="l" defTabSz="514419" rtl="0" eaLnBrk="1" latinLnBrk="0" hangingPunct="1">
        <a:defRPr sz="1000" kern="1200">
          <a:solidFill>
            <a:schemeClr val="tx1"/>
          </a:solidFill>
          <a:latin typeface="+mn-lt"/>
          <a:ea typeface="+mn-ea"/>
          <a:cs typeface="+mn-cs"/>
        </a:defRPr>
      </a:lvl7pPr>
      <a:lvl8pPr marL="1800465" algn="l" defTabSz="514419" rtl="0" eaLnBrk="1" latinLnBrk="0" hangingPunct="1">
        <a:defRPr sz="1000" kern="1200">
          <a:solidFill>
            <a:schemeClr val="tx1"/>
          </a:solidFill>
          <a:latin typeface="+mn-lt"/>
          <a:ea typeface="+mn-ea"/>
          <a:cs typeface="+mn-cs"/>
        </a:defRPr>
      </a:lvl8pPr>
      <a:lvl9pPr marL="2057674" algn="l" defTabSz="514419" rtl="0" eaLnBrk="1" latinLnBrk="0" hangingPunct="1">
        <a:defRPr sz="10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Mpinson@ntia.doc.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dvl.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First Responder Use Case</a:t>
            </a:r>
            <a:endParaRPr lang="en-US" dirty="0"/>
          </a:p>
        </p:txBody>
      </p:sp>
      <p:sp>
        <p:nvSpPr>
          <p:cNvPr id="8" name="Subtitle 7"/>
          <p:cNvSpPr>
            <a:spLocks noGrp="1"/>
          </p:cNvSpPr>
          <p:nvPr>
            <p:ph type="subTitle" idx="1"/>
          </p:nvPr>
        </p:nvSpPr>
        <p:spPr/>
        <p:txBody>
          <a:bodyPr/>
          <a:lstStyle/>
          <a:p>
            <a:r>
              <a:rPr lang="en-US" smtClean="0"/>
              <a:t>Margaret H. Pinson</a:t>
            </a:r>
          </a:p>
          <a:p>
            <a:r>
              <a:rPr lang="en-US" smtClean="0">
                <a:hlinkClick r:id="rId3"/>
              </a:rPr>
              <a:t>mpinson@ntia.doc.gov</a:t>
            </a:r>
            <a:r>
              <a:rPr lang="en-US" smtClean="0"/>
              <a:t> </a:t>
            </a:r>
            <a:endParaRPr lang="en-US" dirty="0"/>
          </a:p>
        </p:txBody>
      </p:sp>
    </p:spTree>
    <p:extLst>
      <p:ext uri="{BB962C8B-B14F-4D97-AF65-F5344CB8AC3E}">
        <p14:creationId xmlns:p14="http://schemas.microsoft.com/office/powerpoint/2010/main" val="3801012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Responder, Network &amp; Storage </a:t>
            </a:r>
            <a:r>
              <a:rPr lang="en-US" dirty="0"/>
              <a:t>Optimization</a:t>
            </a:r>
            <a:r>
              <a:rPr lang="en-US" dirty="0" smtClean="0"/>
              <a:t> </a:t>
            </a:r>
            <a:br>
              <a:rPr lang="en-US" dirty="0" smtClean="0"/>
            </a:br>
            <a:r>
              <a:rPr lang="en-US" dirty="0" smtClean="0"/>
              <a:t>NR Metric </a:t>
            </a:r>
            <a:r>
              <a:rPr lang="en-US" dirty="0"/>
              <a:t>Capabilities</a:t>
            </a:r>
          </a:p>
        </p:txBody>
      </p:sp>
      <p:sp>
        <p:nvSpPr>
          <p:cNvPr id="3" name="Content Placeholder 2"/>
          <p:cNvSpPr>
            <a:spLocks noGrp="1"/>
          </p:cNvSpPr>
          <p:nvPr>
            <p:ph idx="1"/>
          </p:nvPr>
        </p:nvSpPr>
        <p:spPr/>
        <p:txBody>
          <a:bodyPr/>
          <a:lstStyle/>
          <a:p>
            <a:pPr lvl="0"/>
            <a:r>
              <a:rPr lang="en-US" dirty="0" smtClean="0"/>
              <a:t>Understand “camera capture” use case</a:t>
            </a:r>
          </a:p>
          <a:p>
            <a:pPr lvl="0"/>
            <a:r>
              <a:rPr lang="en-US" dirty="0"/>
              <a:t>The extrapolated impact of a wide range of encoding </a:t>
            </a:r>
            <a:r>
              <a:rPr lang="en-US" dirty="0" smtClean="0"/>
              <a:t>bitrates</a:t>
            </a:r>
            <a:endParaRPr lang="en-US" dirty="0"/>
          </a:p>
          <a:p>
            <a:pPr lvl="0"/>
            <a:r>
              <a:rPr lang="en-US" dirty="0"/>
              <a:t>Network impairments </a:t>
            </a:r>
            <a:endParaRPr lang="en-US" dirty="0" smtClean="0"/>
          </a:p>
          <a:p>
            <a:pPr lvl="1"/>
            <a:r>
              <a:rPr lang="en-US" dirty="0" smtClean="0"/>
              <a:t>Optionally</a:t>
            </a:r>
            <a:r>
              <a:rPr lang="en-US" dirty="0"/>
              <a:t>, depending on the application and </a:t>
            </a:r>
            <a:r>
              <a:rPr lang="en-US" dirty="0" smtClean="0"/>
              <a:t>network</a:t>
            </a:r>
            <a:endParaRPr lang="en-US" dirty="0"/>
          </a:p>
          <a:p>
            <a:pPr lvl="0"/>
            <a:r>
              <a:rPr lang="en-US" dirty="0"/>
              <a:t>Tradeoffs between conflicting priorities </a:t>
            </a:r>
          </a:p>
          <a:p>
            <a:pPr lvl="0"/>
            <a:endParaRPr lang="en-US" dirty="0" smtClean="0"/>
          </a:p>
          <a:p>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10</a:t>
            </a:fld>
            <a:endParaRPr lang="en-US"/>
          </a:p>
        </p:txBody>
      </p:sp>
    </p:spTree>
    <p:extLst>
      <p:ext uri="{BB962C8B-B14F-4D97-AF65-F5344CB8AC3E}">
        <p14:creationId xmlns:p14="http://schemas.microsoft.com/office/powerpoint/2010/main" val="329096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Responder, </a:t>
            </a:r>
            <a:r>
              <a:rPr lang="en-US" dirty="0" smtClean="0"/>
              <a:t>Artificial Intelligence Systems</a:t>
            </a:r>
            <a:endParaRPr lang="en-US" dirty="0"/>
          </a:p>
        </p:txBody>
      </p:sp>
      <p:sp>
        <p:nvSpPr>
          <p:cNvPr id="3" name="Content Placeholder 2"/>
          <p:cNvSpPr>
            <a:spLocks noGrp="1"/>
          </p:cNvSpPr>
          <p:nvPr>
            <p:ph idx="1"/>
          </p:nvPr>
        </p:nvSpPr>
        <p:spPr/>
        <p:txBody>
          <a:bodyPr/>
          <a:lstStyle/>
          <a:p>
            <a:r>
              <a:rPr lang="en-US" dirty="0" smtClean="0"/>
              <a:t>Predict </a:t>
            </a:r>
            <a:r>
              <a:rPr lang="en-US" dirty="0"/>
              <a:t>the quality of video not intended for human viewing </a:t>
            </a:r>
            <a:endParaRPr lang="en-US" dirty="0" smtClean="0"/>
          </a:p>
          <a:p>
            <a:pPr lvl="1"/>
            <a:r>
              <a:rPr lang="en-US" dirty="0" smtClean="0"/>
              <a:t>Autonomous </a:t>
            </a:r>
            <a:r>
              <a:rPr lang="en-US" dirty="0"/>
              <a:t>vehicle </a:t>
            </a:r>
            <a:r>
              <a:rPr lang="en-US" dirty="0" smtClean="0"/>
              <a:t>systems, </a:t>
            </a:r>
            <a:r>
              <a:rPr lang="en-US" dirty="0"/>
              <a:t>video </a:t>
            </a:r>
            <a:r>
              <a:rPr lang="en-US" dirty="0" smtClean="0"/>
              <a:t>analytics, …</a:t>
            </a:r>
          </a:p>
          <a:p>
            <a:r>
              <a:rPr lang="en-US" dirty="0" smtClean="0"/>
              <a:t>Assesses ability </a:t>
            </a:r>
            <a:r>
              <a:rPr lang="en-US" dirty="0"/>
              <a:t>of an artificial intelligence (AI) system to recognize people, objects, or events in the video. </a:t>
            </a:r>
            <a:endParaRPr lang="en-US" dirty="0" smtClean="0"/>
          </a:p>
          <a:p>
            <a:r>
              <a:rPr lang="en-US" dirty="0" smtClean="0"/>
              <a:t>Deployed </a:t>
            </a:r>
            <a:r>
              <a:rPr lang="en-US" dirty="0"/>
              <a:t>anywhere </a:t>
            </a:r>
            <a:endParaRPr lang="en-US" dirty="0" smtClean="0"/>
          </a:p>
          <a:p>
            <a:pPr lvl="1"/>
            <a:r>
              <a:rPr lang="en-US" dirty="0" smtClean="0"/>
              <a:t>In the camera, in the cloud, on recorded video, … </a:t>
            </a:r>
          </a:p>
          <a:p>
            <a:r>
              <a:rPr lang="en-US" dirty="0" smtClean="0"/>
              <a:t>Examples</a:t>
            </a:r>
          </a:p>
          <a:p>
            <a:pPr lvl="1"/>
            <a:r>
              <a:rPr lang="en-US" dirty="0"/>
              <a:t>Detect whether the quality is high enough for the AI algorithm to succeed</a:t>
            </a:r>
          </a:p>
          <a:p>
            <a:pPr lvl="1"/>
            <a:r>
              <a:rPr lang="en-US" dirty="0"/>
              <a:t>Optimize the camera pipeline in real time, to help an AI algorithm succeed </a:t>
            </a:r>
          </a:p>
          <a:p>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11</a:t>
            </a:fld>
            <a:endParaRPr lang="en-US"/>
          </a:p>
        </p:txBody>
      </p:sp>
    </p:spTree>
    <p:extLst>
      <p:ext uri="{BB962C8B-B14F-4D97-AF65-F5344CB8AC3E}">
        <p14:creationId xmlns:p14="http://schemas.microsoft.com/office/powerpoint/2010/main" val="2823260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Responder, </a:t>
            </a:r>
            <a:r>
              <a:rPr lang="en-US" dirty="0" smtClean="0"/>
              <a:t>Artificial Intelligence Systems</a:t>
            </a:r>
            <a:br>
              <a:rPr lang="en-US" dirty="0" smtClean="0"/>
            </a:br>
            <a:r>
              <a:rPr lang="en-US" dirty="0"/>
              <a:t>NR Metric Capabilities</a:t>
            </a:r>
          </a:p>
        </p:txBody>
      </p:sp>
      <p:sp>
        <p:nvSpPr>
          <p:cNvPr id="3" name="Content Placeholder 2"/>
          <p:cNvSpPr>
            <a:spLocks noGrp="1"/>
          </p:cNvSpPr>
          <p:nvPr>
            <p:ph idx="1"/>
          </p:nvPr>
        </p:nvSpPr>
        <p:spPr/>
        <p:txBody>
          <a:bodyPr/>
          <a:lstStyle/>
          <a:p>
            <a:pPr lvl="0"/>
            <a:r>
              <a:rPr lang="en-US" dirty="0" smtClean="0"/>
              <a:t>Understand “camera capture” </a:t>
            </a:r>
            <a:endParaRPr lang="en-US" dirty="0"/>
          </a:p>
          <a:p>
            <a:pPr lvl="0"/>
            <a:r>
              <a:rPr lang="en-US" dirty="0"/>
              <a:t>Understand the AI task to be performed </a:t>
            </a:r>
          </a:p>
          <a:p>
            <a:r>
              <a:rPr lang="en-US" dirty="0"/>
              <a:t>Accept input from the AI</a:t>
            </a:r>
            <a:endParaRPr lang="en-US" dirty="0" smtClean="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12</a:t>
            </a:fld>
            <a:endParaRPr lang="en-US"/>
          </a:p>
        </p:txBody>
      </p:sp>
    </p:spTree>
    <p:extLst>
      <p:ext uri="{BB962C8B-B14F-4D97-AF65-F5344CB8AC3E}">
        <p14:creationId xmlns:p14="http://schemas.microsoft.com/office/powerpoint/2010/main" val="228390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Research</a:t>
            </a:r>
            <a:endParaRPr lang="en-US" dirty="0"/>
          </a:p>
        </p:txBody>
      </p:sp>
      <p:sp>
        <p:nvSpPr>
          <p:cNvPr id="3" name="Content Placeholder 2"/>
          <p:cNvSpPr>
            <a:spLocks noGrp="1"/>
          </p:cNvSpPr>
          <p:nvPr>
            <p:ph idx="1"/>
          </p:nvPr>
        </p:nvSpPr>
        <p:spPr/>
        <p:txBody>
          <a:bodyPr/>
          <a:lstStyle/>
          <a:p>
            <a:r>
              <a:rPr lang="en-US" dirty="0" smtClean="0"/>
              <a:t>Audience</a:t>
            </a:r>
          </a:p>
          <a:p>
            <a:pPr lvl="1"/>
            <a:r>
              <a:rPr lang="en-US" dirty="0" smtClean="0"/>
              <a:t>Consumers in general</a:t>
            </a:r>
          </a:p>
          <a:p>
            <a:pPr lvl="1"/>
            <a:r>
              <a:rPr lang="en-US" dirty="0" smtClean="0"/>
              <a:t>Public safety practitioners</a:t>
            </a:r>
          </a:p>
          <a:p>
            <a:r>
              <a:rPr lang="en-US" dirty="0" smtClean="0"/>
              <a:t>Use cases</a:t>
            </a:r>
          </a:p>
          <a:p>
            <a:pPr lvl="1"/>
            <a:r>
              <a:rPr lang="en-US" dirty="0" smtClean="0"/>
              <a:t>Camera capture </a:t>
            </a:r>
          </a:p>
          <a:p>
            <a:pPr lvl="1"/>
            <a:r>
              <a:rPr lang="en-US" dirty="0" smtClean="0"/>
              <a:t>Transmission optimization &amp; storage optimization</a:t>
            </a:r>
          </a:p>
          <a:p>
            <a:pPr lvl="1"/>
            <a:r>
              <a:rPr lang="en-US" dirty="0"/>
              <a:t>Artificial </a:t>
            </a:r>
            <a:r>
              <a:rPr lang="en-US" dirty="0" smtClean="0"/>
              <a:t>intelligence systems (future) </a:t>
            </a:r>
          </a:p>
          <a:p>
            <a:r>
              <a:rPr lang="en-US" dirty="0" smtClean="0"/>
              <a:t>Status</a:t>
            </a:r>
          </a:p>
          <a:p>
            <a:pPr lvl="1"/>
            <a:r>
              <a:rPr lang="en-US" dirty="0" smtClean="0"/>
              <a:t>New datasets designed for NR metrics</a:t>
            </a:r>
          </a:p>
          <a:p>
            <a:pPr lvl="1"/>
            <a:r>
              <a:rPr lang="en-US" dirty="0" smtClean="0"/>
              <a:t>Dataset </a:t>
            </a:r>
            <a:r>
              <a:rPr lang="en-US" b="1" dirty="0" smtClean="0"/>
              <a:t>its4s</a:t>
            </a:r>
            <a:r>
              <a:rPr lang="en-US" dirty="0" smtClean="0"/>
              <a:t> available on CDVL (</a:t>
            </a:r>
            <a:r>
              <a:rPr lang="en-US" dirty="0" smtClean="0">
                <a:hlinkClick r:id="rId2"/>
              </a:rPr>
              <a:t>www.cdvl.org</a:t>
            </a:r>
            <a:r>
              <a:rPr lang="en-US" dirty="0" smtClean="0"/>
              <a:t>)</a:t>
            </a:r>
          </a:p>
          <a:p>
            <a:pPr lvl="1"/>
            <a:r>
              <a:rPr lang="en-US" dirty="0" smtClean="0"/>
              <a:t>Dataset </a:t>
            </a:r>
            <a:r>
              <a:rPr lang="en-US" b="1" dirty="0" smtClean="0"/>
              <a:t>its4s2</a:t>
            </a:r>
            <a:r>
              <a:rPr lang="en-US" dirty="0" smtClean="0"/>
              <a:t> starts this week  </a:t>
            </a:r>
          </a:p>
          <a:p>
            <a:pPr lvl="1"/>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2</a:t>
            </a:fld>
            <a:endParaRPr lang="en-US"/>
          </a:p>
        </p:txBody>
      </p:sp>
    </p:spTree>
    <p:extLst>
      <p:ext uri="{BB962C8B-B14F-4D97-AF65-F5344CB8AC3E}">
        <p14:creationId xmlns:p14="http://schemas.microsoft.com/office/powerpoint/2010/main" val="21880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 its4s2</a:t>
            </a:r>
            <a:endParaRPr lang="en-US" dirty="0"/>
          </a:p>
        </p:txBody>
      </p:sp>
      <p:sp>
        <p:nvSpPr>
          <p:cNvPr id="3" name="Content Placeholder 2"/>
          <p:cNvSpPr>
            <a:spLocks noGrp="1"/>
          </p:cNvSpPr>
          <p:nvPr>
            <p:ph sz="half" idx="1"/>
          </p:nvPr>
        </p:nvSpPr>
        <p:spPr/>
        <p:txBody>
          <a:bodyPr/>
          <a:lstStyle/>
          <a:p>
            <a:r>
              <a:rPr lang="en-US" dirty="0" smtClean="0"/>
              <a:t>Image quality test</a:t>
            </a:r>
          </a:p>
          <a:p>
            <a:r>
              <a:rPr lang="en-US" dirty="0" smtClean="0"/>
              <a:t>Camera capture use case</a:t>
            </a:r>
          </a:p>
          <a:p>
            <a:r>
              <a:rPr lang="en-US" dirty="0" smtClean="0"/>
              <a:t>1,488 photos from Flickr</a:t>
            </a:r>
          </a:p>
          <a:p>
            <a:pPr lvl="1"/>
            <a:r>
              <a:rPr lang="en-US" dirty="0" smtClean="0"/>
              <a:t>Mostly unique</a:t>
            </a:r>
          </a:p>
          <a:p>
            <a:pPr lvl="1"/>
            <a:r>
              <a:rPr lang="en-US" dirty="0" smtClean="0"/>
              <a:t>Sometimes a few variants</a:t>
            </a:r>
          </a:p>
          <a:p>
            <a:pPr lvl="1"/>
            <a:r>
              <a:rPr lang="en-US" dirty="0" smtClean="0"/>
              <a:t>14 sessions, divided by topic</a:t>
            </a:r>
          </a:p>
          <a:p>
            <a:r>
              <a:rPr lang="en-US" dirty="0" smtClean="0"/>
              <a:t>41% public safety</a:t>
            </a:r>
          </a:p>
          <a:p>
            <a:r>
              <a:rPr lang="en-US" dirty="0" smtClean="0"/>
              <a:t>59% entertainment</a:t>
            </a:r>
          </a:p>
          <a:p>
            <a:r>
              <a:rPr lang="en-US" dirty="0" smtClean="0"/>
              <a:t>4 to 5 hours</a:t>
            </a:r>
          </a:p>
          <a:p>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3</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209166558"/>
              </p:ext>
            </p:extLst>
          </p:nvPr>
        </p:nvGraphicFramePr>
        <p:xfrm>
          <a:off x="4636681" y="1257301"/>
          <a:ext cx="1679755" cy="3268800"/>
        </p:xfrm>
        <a:graphic>
          <a:graphicData uri="http://schemas.openxmlformats.org/drawingml/2006/table">
            <a:tbl>
              <a:tblPr firstRow="1" firstCol="1" bandRow="1">
                <a:tableStyleId>{5940675A-B579-460E-94D1-54222C63F5DA}</a:tableStyleId>
              </a:tblPr>
              <a:tblGrid>
                <a:gridCol w="1679755"/>
              </a:tblGrid>
              <a:tr h="146740">
                <a:tc>
                  <a:txBody>
                    <a:bodyPr/>
                    <a:lstStyle/>
                    <a:p>
                      <a:r>
                        <a:rPr lang="en-US" sz="1600" dirty="0" err="1">
                          <a:effectLst/>
                          <a:latin typeface="+mj-lt"/>
                        </a:rPr>
                        <a:t>BeforeAfter</a:t>
                      </a:r>
                      <a:endParaRPr lang="en-US" sz="1600" dirty="0">
                        <a:effectLst/>
                        <a:latin typeface="+mj-lt"/>
                        <a:cs typeface="Times New Roman"/>
                      </a:endParaRPr>
                    </a:p>
                  </a:txBody>
                  <a:tcPr marL="28560" marR="28560" marT="14280" marB="14280" anchor="b"/>
                </a:tc>
              </a:tr>
              <a:tr h="146740">
                <a:tc>
                  <a:txBody>
                    <a:bodyPr/>
                    <a:lstStyle/>
                    <a:p>
                      <a:r>
                        <a:rPr lang="en-US" sz="1600" dirty="0">
                          <a:effectLst/>
                          <a:latin typeface="+mj-lt"/>
                        </a:rPr>
                        <a:t>Blur</a:t>
                      </a:r>
                      <a:endParaRPr lang="en-US" sz="1600" dirty="0">
                        <a:effectLst/>
                        <a:latin typeface="+mj-lt"/>
                        <a:cs typeface="Times New Roman"/>
                      </a:endParaRPr>
                    </a:p>
                  </a:txBody>
                  <a:tcPr marL="28560" marR="28560" marT="14280" marB="14280" anchor="ctr"/>
                </a:tc>
              </a:tr>
              <a:tr h="146740">
                <a:tc>
                  <a:txBody>
                    <a:bodyPr/>
                    <a:lstStyle/>
                    <a:p>
                      <a:r>
                        <a:rPr lang="en-US" sz="1600" dirty="0" err="1">
                          <a:effectLst/>
                          <a:latin typeface="+mj-lt"/>
                        </a:rPr>
                        <a:t>Bokeh</a:t>
                      </a:r>
                      <a:endParaRPr lang="en-US" sz="1600" dirty="0">
                        <a:effectLst/>
                        <a:latin typeface="+mj-lt"/>
                        <a:cs typeface="Times New Roman"/>
                      </a:endParaRPr>
                    </a:p>
                  </a:txBody>
                  <a:tcPr marL="28560" marR="28560" marT="14280" marB="14280" anchor="ctr"/>
                </a:tc>
              </a:tr>
              <a:tr h="146740">
                <a:tc>
                  <a:txBody>
                    <a:bodyPr/>
                    <a:lstStyle/>
                    <a:p>
                      <a:r>
                        <a:rPr lang="en-US" sz="1600" dirty="0">
                          <a:effectLst/>
                          <a:latin typeface="+mj-lt"/>
                        </a:rPr>
                        <a:t>Color</a:t>
                      </a:r>
                      <a:endParaRPr lang="en-US" sz="1600" dirty="0">
                        <a:effectLst/>
                        <a:latin typeface="+mj-lt"/>
                        <a:cs typeface="Times New Roman"/>
                      </a:endParaRPr>
                    </a:p>
                  </a:txBody>
                  <a:tcPr marL="28560" marR="28560" marT="14280" marB="14280" anchor="ctr"/>
                </a:tc>
              </a:tr>
              <a:tr h="146740">
                <a:tc>
                  <a:txBody>
                    <a:bodyPr/>
                    <a:lstStyle/>
                    <a:p>
                      <a:r>
                        <a:rPr lang="en-US" sz="1600" dirty="0">
                          <a:effectLst/>
                          <a:latin typeface="+mj-lt"/>
                        </a:rPr>
                        <a:t>Edge</a:t>
                      </a:r>
                      <a:endParaRPr lang="en-US" sz="1600" dirty="0">
                        <a:effectLst/>
                        <a:latin typeface="+mj-lt"/>
                        <a:cs typeface="Times New Roman"/>
                      </a:endParaRPr>
                    </a:p>
                  </a:txBody>
                  <a:tcPr marL="28560" marR="28560" marT="14280" marB="14280" anchor="ctr"/>
                </a:tc>
              </a:tr>
              <a:tr h="146740">
                <a:tc>
                  <a:txBody>
                    <a:bodyPr/>
                    <a:lstStyle/>
                    <a:p>
                      <a:r>
                        <a:rPr lang="en-US" sz="1600" dirty="0">
                          <a:effectLst/>
                          <a:latin typeface="+mj-lt"/>
                        </a:rPr>
                        <a:t>Exposure</a:t>
                      </a:r>
                      <a:endParaRPr lang="en-US" sz="1600" dirty="0">
                        <a:effectLst/>
                        <a:latin typeface="+mj-lt"/>
                        <a:cs typeface="Times New Roman"/>
                      </a:endParaRPr>
                    </a:p>
                  </a:txBody>
                  <a:tcPr marL="28560" marR="28560" marT="14280" marB="14280" anchor="ctr"/>
                </a:tc>
              </a:tr>
              <a:tr h="146740">
                <a:tc>
                  <a:txBody>
                    <a:bodyPr/>
                    <a:lstStyle/>
                    <a:p>
                      <a:r>
                        <a:rPr lang="en-US" sz="1600" dirty="0">
                          <a:effectLst/>
                          <a:latin typeface="+mj-lt"/>
                        </a:rPr>
                        <a:t>Fisheye</a:t>
                      </a:r>
                      <a:endParaRPr lang="en-US" sz="1600" dirty="0">
                        <a:effectLst/>
                        <a:latin typeface="+mj-lt"/>
                        <a:cs typeface="Times New Roman"/>
                      </a:endParaRPr>
                    </a:p>
                  </a:txBody>
                  <a:tcPr marL="28560" marR="28560" marT="14280" marB="14280" anchor="ctr"/>
                </a:tc>
              </a:tr>
              <a:tr h="146740">
                <a:tc>
                  <a:txBody>
                    <a:bodyPr/>
                    <a:lstStyle/>
                    <a:p>
                      <a:r>
                        <a:rPr lang="en-US" sz="1600" dirty="0" err="1">
                          <a:effectLst/>
                          <a:latin typeface="+mj-lt"/>
                        </a:rPr>
                        <a:t>Lensflare</a:t>
                      </a:r>
                      <a:endParaRPr lang="en-US" sz="1600" dirty="0">
                        <a:effectLst/>
                        <a:latin typeface="+mj-lt"/>
                        <a:cs typeface="Times New Roman"/>
                      </a:endParaRPr>
                    </a:p>
                  </a:txBody>
                  <a:tcPr marL="28560" marR="28560" marT="14280" marB="14280" anchor="ctr"/>
                </a:tc>
              </a:tr>
              <a:tr h="146740">
                <a:tc>
                  <a:txBody>
                    <a:bodyPr/>
                    <a:lstStyle/>
                    <a:p>
                      <a:r>
                        <a:rPr lang="en-US" sz="1600" dirty="0">
                          <a:effectLst/>
                          <a:latin typeface="+mj-lt"/>
                        </a:rPr>
                        <a:t>Lowlight</a:t>
                      </a:r>
                      <a:endParaRPr lang="en-US" sz="1600" dirty="0">
                        <a:effectLst/>
                        <a:latin typeface="+mj-lt"/>
                        <a:cs typeface="Times New Roman"/>
                      </a:endParaRPr>
                    </a:p>
                  </a:txBody>
                  <a:tcPr marL="28560" marR="28560" marT="14280" marB="14280" anchor="ctr"/>
                </a:tc>
              </a:tr>
              <a:tr h="146740">
                <a:tc>
                  <a:txBody>
                    <a:bodyPr/>
                    <a:lstStyle/>
                    <a:p>
                      <a:r>
                        <a:rPr lang="en-US" sz="1600" dirty="0">
                          <a:effectLst/>
                          <a:latin typeface="+mj-lt"/>
                        </a:rPr>
                        <a:t>Macro</a:t>
                      </a:r>
                      <a:endParaRPr lang="en-US" sz="1600" dirty="0">
                        <a:effectLst/>
                        <a:latin typeface="+mj-lt"/>
                        <a:cs typeface="Times New Roman"/>
                      </a:endParaRPr>
                    </a:p>
                  </a:txBody>
                  <a:tcPr marL="28560" marR="28560" marT="14280" marB="14280" anchor="ctr"/>
                </a:tc>
              </a:tr>
              <a:tr h="146740">
                <a:tc>
                  <a:txBody>
                    <a:bodyPr/>
                    <a:lstStyle/>
                    <a:p>
                      <a:r>
                        <a:rPr lang="en-US" sz="1600" dirty="0">
                          <a:effectLst/>
                          <a:latin typeface="+mj-lt"/>
                        </a:rPr>
                        <a:t>Modified</a:t>
                      </a:r>
                      <a:endParaRPr lang="en-US" sz="1600" dirty="0">
                        <a:effectLst/>
                        <a:latin typeface="+mj-lt"/>
                        <a:cs typeface="Times New Roman"/>
                      </a:endParaRPr>
                    </a:p>
                  </a:txBody>
                  <a:tcPr marL="28560" marR="28560" marT="14280" marB="14280" anchor="ctr"/>
                </a:tc>
              </a:tr>
              <a:tr h="146740">
                <a:tc>
                  <a:txBody>
                    <a:bodyPr/>
                    <a:lstStyle/>
                    <a:p>
                      <a:r>
                        <a:rPr lang="en-US" sz="1600" dirty="0" smtClean="0">
                          <a:effectLst/>
                          <a:latin typeface="+mj-lt"/>
                          <a:cs typeface="Times New Roman"/>
                        </a:rPr>
                        <a:t>Monochromatic</a:t>
                      </a:r>
                      <a:endParaRPr lang="en-US" sz="1600" dirty="0">
                        <a:effectLst/>
                        <a:latin typeface="+mj-lt"/>
                        <a:cs typeface="Times New Roman"/>
                      </a:endParaRPr>
                    </a:p>
                  </a:txBody>
                  <a:tcPr marL="28560" marR="28560" marT="14280" marB="1428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83092718"/>
              </p:ext>
            </p:extLst>
          </p:nvPr>
        </p:nvGraphicFramePr>
        <p:xfrm>
          <a:off x="6681570" y="1257301"/>
          <a:ext cx="1833780" cy="2996400"/>
        </p:xfrm>
        <a:graphic>
          <a:graphicData uri="http://schemas.openxmlformats.org/drawingml/2006/table">
            <a:tbl>
              <a:tblPr firstRow="1" firstCol="1" bandRow="1">
                <a:tableStyleId>{5940675A-B579-460E-94D1-54222C63F5DA}</a:tableStyleId>
              </a:tblPr>
              <a:tblGrid>
                <a:gridCol w="1833780"/>
              </a:tblGrid>
              <a:tr h="146740">
                <a:tc>
                  <a:txBody>
                    <a:bodyPr/>
                    <a:lstStyle/>
                    <a:p>
                      <a:r>
                        <a:rPr lang="en-US" sz="1600" dirty="0">
                          <a:effectLst/>
                        </a:rPr>
                        <a:t>Night</a:t>
                      </a:r>
                      <a:endParaRPr lang="en-US" sz="1600" dirty="0">
                        <a:effectLst/>
                        <a:latin typeface="Times New Roman"/>
                        <a:cs typeface="Times New Roman"/>
                      </a:endParaRPr>
                    </a:p>
                  </a:txBody>
                  <a:tcPr marL="28560" marR="28560" marT="14280" marB="14280" anchor="ctr"/>
                </a:tc>
              </a:tr>
              <a:tr h="146740">
                <a:tc>
                  <a:txBody>
                    <a:bodyPr/>
                    <a:lstStyle/>
                    <a:p>
                      <a:r>
                        <a:rPr lang="en-US" sz="1600" dirty="0">
                          <a:effectLst/>
                        </a:rPr>
                        <a:t>Obscurants</a:t>
                      </a:r>
                      <a:endParaRPr lang="en-US" sz="1600" dirty="0">
                        <a:effectLst/>
                        <a:latin typeface="Times New Roman"/>
                        <a:cs typeface="Times New Roman"/>
                      </a:endParaRPr>
                    </a:p>
                  </a:txBody>
                  <a:tcPr marL="28560" marR="28560" marT="14280" marB="14280" anchor="ctr"/>
                </a:tc>
              </a:tr>
              <a:tr h="146740">
                <a:tc>
                  <a:txBody>
                    <a:bodyPr/>
                    <a:lstStyle/>
                    <a:p>
                      <a:r>
                        <a:rPr lang="en-US" sz="1600" dirty="0">
                          <a:effectLst/>
                        </a:rPr>
                        <a:t>Panorama</a:t>
                      </a:r>
                      <a:endParaRPr lang="en-US" sz="1600" dirty="0">
                        <a:effectLst/>
                        <a:latin typeface="Times New Roman"/>
                        <a:cs typeface="Times New Roman"/>
                      </a:endParaRPr>
                    </a:p>
                  </a:txBody>
                  <a:tcPr marL="28560" marR="28560" marT="14280" marB="14280" anchor="ctr"/>
                </a:tc>
              </a:tr>
              <a:tr h="146740">
                <a:tc>
                  <a:txBody>
                    <a:bodyPr/>
                    <a:lstStyle/>
                    <a:p>
                      <a:r>
                        <a:rPr lang="en-US" sz="1600" dirty="0" err="1">
                          <a:effectLst/>
                        </a:rPr>
                        <a:t>PanoramaError</a:t>
                      </a:r>
                      <a:endParaRPr lang="en-US" sz="1600" dirty="0">
                        <a:effectLst/>
                        <a:latin typeface="Times New Roman"/>
                        <a:cs typeface="Times New Roman"/>
                      </a:endParaRPr>
                    </a:p>
                  </a:txBody>
                  <a:tcPr marL="28560" marR="28560" marT="14280" marB="14280" anchor="ctr"/>
                </a:tc>
              </a:tr>
              <a:tr h="146740">
                <a:tc>
                  <a:txBody>
                    <a:bodyPr/>
                    <a:lstStyle/>
                    <a:p>
                      <a:r>
                        <a:rPr lang="en-US" sz="1600" dirty="0">
                          <a:effectLst/>
                        </a:rPr>
                        <a:t>Perspective</a:t>
                      </a:r>
                      <a:endParaRPr lang="en-US" sz="1600" dirty="0">
                        <a:effectLst/>
                        <a:latin typeface="Times New Roman"/>
                        <a:cs typeface="Times New Roman"/>
                      </a:endParaRPr>
                    </a:p>
                  </a:txBody>
                  <a:tcPr marL="28560" marR="28560" marT="14280" marB="14280" anchor="ctr"/>
                </a:tc>
              </a:tr>
              <a:tr h="146740">
                <a:tc>
                  <a:txBody>
                    <a:bodyPr/>
                    <a:lstStyle/>
                    <a:p>
                      <a:r>
                        <a:rPr lang="en-US" sz="1600" dirty="0">
                          <a:effectLst/>
                        </a:rPr>
                        <a:t>Shadows</a:t>
                      </a:r>
                      <a:endParaRPr lang="en-US" sz="1600" dirty="0">
                        <a:effectLst/>
                        <a:latin typeface="Times New Roman"/>
                        <a:cs typeface="Times New Roman"/>
                      </a:endParaRPr>
                    </a:p>
                  </a:txBody>
                  <a:tcPr marL="28560" marR="28560" marT="14280" marB="14280" anchor="ctr"/>
                </a:tc>
              </a:tr>
              <a:tr h="146740">
                <a:tc>
                  <a:txBody>
                    <a:bodyPr/>
                    <a:lstStyle/>
                    <a:p>
                      <a:r>
                        <a:rPr lang="en-US" sz="1600" dirty="0">
                          <a:effectLst/>
                        </a:rPr>
                        <a:t>Texture</a:t>
                      </a:r>
                      <a:endParaRPr lang="en-US" sz="1600" dirty="0">
                        <a:effectLst/>
                        <a:latin typeface="Times New Roman"/>
                        <a:cs typeface="Times New Roman"/>
                      </a:endParaRPr>
                    </a:p>
                  </a:txBody>
                  <a:tcPr marL="28560" marR="28560" marT="14280" marB="14280" anchor="ctr"/>
                </a:tc>
              </a:tr>
              <a:tr h="146740">
                <a:tc>
                  <a:txBody>
                    <a:bodyPr/>
                    <a:lstStyle/>
                    <a:p>
                      <a:r>
                        <a:rPr lang="en-US" sz="1600" dirty="0">
                          <a:effectLst/>
                        </a:rPr>
                        <a:t>Tilt</a:t>
                      </a:r>
                      <a:endParaRPr lang="en-US" sz="1600" dirty="0">
                        <a:effectLst/>
                        <a:latin typeface="Times New Roman"/>
                        <a:cs typeface="Times New Roman"/>
                      </a:endParaRPr>
                    </a:p>
                  </a:txBody>
                  <a:tcPr marL="28560" marR="28560" marT="14280" marB="14280" anchor="ctr"/>
                </a:tc>
              </a:tr>
              <a:tr h="146740">
                <a:tc>
                  <a:txBody>
                    <a:bodyPr/>
                    <a:lstStyle/>
                    <a:p>
                      <a:r>
                        <a:rPr lang="en-US" sz="1600" dirty="0">
                          <a:effectLst/>
                        </a:rPr>
                        <a:t>Translucent</a:t>
                      </a:r>
                      <a:endParaRPr lang="en-US" sz="1600" dirty="0">
                        <a:effectLst/>
                        <a:latin typeface="Times New Roman"/>
                        <a:cs typeface="Times New Roman"/>
                      </a:endParaRPr>
                    </a:p>
                  </a:txBody>
                  <a:tcPr marL="28560" marR="28560" marT="14280" marB="14280" anchor="ctr"/>
                </a:tc>
              </a:tr>
              <a:tr h="146740">
                <a:tc>
                  <a:txBody>
                    <a:bodyPr/>
                    <a:lstStyle/>
                    <a:p>
                      <a:r>
                        <a:rPr lang="en-US" sz="1600" dirty="0">
                          <a:effectLst/>
                        </a:rPr>
                        <a:t>Unicolor</a:t>
                      </a:r>
                      <a:endParaRPr lang="en-US" sz="1600" dirty="0">
                        <a:effectLst/>
                        <a:latin typeface="Times New Roman"/>
                        <a:cs typeface="Times New Roman"/>
                      </a:endParaRPr>
                    </a:p>
                  </a:txBody>
                  <a:tcPr marL="28560" marR="28560" marT="14280" marB="14280" anchor="ctr"/>
                </a:tc>
              </a:tr>
              <a:tr h="146740">
                <a:tc>
                  <a:txBody>
                    <a:bodyPr/>
                    <a:lstStyle/>
                    <a:p>
                      <a:r>
                        <a:rPr lang="en-US" sz="1600" dirty="0" err="1">
                          <a:effectLst/>
                        </a:rPr>
                        <a:t>Washedout</a:t>
                      </a:r>
                      <a:endParaRPr lang="en-US" sz="1600" dirty="0">
                        <a:effectLst/>
                        <a:latin typeface="Times New Roman"/>
                        <a:cs typeface="Times New Roman"/>
                      </a:endParaRPr>
                    </a:p>
                  </a:txBody>
                  <a:tcPr marL="28560" marR="28560" marT="14280" marB="14280" anchor="ctr"/>
                </a:tc>
              </a:tr>
            </a:tbl>
          </a:graphicData>
        </a:graphic>
      </p:graphicFrame>
    </p:spTree>
    <p:extLst>
      <p:ext uri="{BB962C8B-B14F-4D97-AF65-F5344CB8AC3E}">
        <p14:creationId xmlns:p14="http://schemas.microsoft.com/office/powerpoint/2010/main" val="45465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Pilot Data, Correlations</a:t>
            </a:r>
            <a:endParaRPr lang="en-US" dirty="0"/>
          </a:p>
        </p:txBody>
      </p:sp>
      <p:sp>
        <p:nvSpPr>
          <p:cNvPr id="17" name="Text Placeholder 16"/>
          <p:cNvSpPr>
            <a:spLocks noGrp="1"/>
          </p:cNvSpPr>
          <p:nvPr>
            <p:ph type="body" idx="1"/>
          </p:nvPr>
        </p:nvSpPr>
        <p:spPr/>
        <p:txBody>
          <a:bodyPr/>
          <a:lstStyle/>
          <a:p>
            <a:r>
              <a:rPr lang="en-US" dirty="0" smtClean="0"/>
              <a:t>One subject’s ratings vs MOS</a:t>
            </a:r>
            <a:endParaRPr lang="en-US" dirty="0"/>
          </a:p>
        </p:txBody>
      </p:sp>
      <p:sp>
        <p:nvSpPr>
          <p:cNvPr id="15" name="Content Placeholder 14"/>
          <p:cNvSpPr>
            <a:spLocks noGrp="1"/>
          </p:cNvSpPr>
          <p:nvPr>
            <p:ph sz="half" idx="2"/>
          </p:nvPr>
        </p:nvSpPr>
        <p:spPr/>
        <p:txBody>
          <a:bodyPr>
            <a:normAutofit/>
          </a:bodyPr>
          <a:lstStyle/>
          <a:p>
            <a:pPr marL="0" indent="0">
              <a:buNone/>
            </a:pPr>
            <a:r>
              <a:rPr lang="en-US" dirty="0" smtClean="0"/>
              <a:t>id001AI 	0.82</a:t>
            </a:r>
            <a:endParaRPr lang="en-US" dirty="0"/>
          </a:p>
          <a:p>
            <a:pPr marL="0" indent="0">
              <a:buNone/>
            </a:pPr>
            <a:r>
              <a:rPr lang="en-US" dirty="0" smtClean="0"/>
              <a:t>id001B 	0.83</a:t>
            </a:r>
            <a:endParaRPr lang="en-US" dirty="0"/>
          </a:p>
          <a:p>
            <a:pPr marL="0" indent="0">
              <a:buNone/>
            </a:pPr>
            <a:r>
              <a:rPr lang="en-US" dirty="0" smtClean="0"/>
              <a:t>id001C 	0.84</a:t>
            </a:r>
            <a:endParaRPr lang="en-US" dirty="0"/>
          </a:p>
          <a:p>
            <a:pPr marL="0" indent="0">
              <a:buNone/>
            </a:pPr>
            <a:r>
              <a:rPr lang="en-US" dirty="0" smtClean="0"/>
              <a:t>id002 	0.77</a:t>
            </a:r>
            <a:endParaRPr lang="en-US" dirty="0"/>
          </a:p>
          <a:p>
            <a:pPr marL="0" indent="0">
              <a:buNone/>
            </a:pPr>
            <a:r>
              <a:rPr lang="en-US" dirty="0" smtClean="0"/>
              <a:t>id003 	0.81</a:t>
            </a:r>
            <a:endParaRPr lang="en-US" dirty="0"/>
          </a:p>
          <a:p>
            <a:pPr marL="0" indent="0">
              <a:buNone/>
            </a:pPr>
            <a:r>
              <a:rPr lang="en-US" dirty="0" smtClean="0"/>
              <a:t>id004 	0.78</a:t>
            </a:r>
            <a:endParaRPr lang="en-US" dirty="0"/>
          </a:p>
          <a:p>
            <a:pPr marL="0" indent="0">
              <a:buNone/>
            </a:pPr>
            <a:r>
              <a:rPr lang="en-US" dirty="0" smtClean="0"/>
              <a:t>id006 	0.58</a:t>
            </a:r>
            <a:endParaRPr lang="en-US" dirty="0"/>
          </a:p>
          <a:p>
            <a:pPr marL="0" indent="0">
              <a:buNone/>
            </a:pPr>
            <a:r>
              <a:rPr lang="en-US" dirty="0" smtClean="0"/>
              <a:t>id008 	0.74</a:t>
            </a:r>
            <a:endParaRPr lang="en-US" dirty="0"/>
          </a:p>
        </p:txBody>
      </p:sp>
      <p:sp>
        <p:nvSpPr>
          <p:cNvPr id="18" name="Text Placeholder 17"/>
          <p:cNvSpPr>
            <a:spLocks noGrp="1"/>
          </p:cNvSpPr>
          <p:nvPr>
            <p:ph type="body" sz="quarter" idx="3"/>
          </p:nvPr>
        </p:nvSpPr>
        <p:spPr/>
        <p:txBody>
          <a:bodyPr/>
          <a:lstStyle/>
          <a:p>
            <a:r>
              <a:rPr lang="en-US" dirty="0" smtClean="0"/>
              <a:t>Introduction vs conclusion</a:t>
            </a:r>
            <a:endParaRPr lang="en-US" dirty="0"/>
          </a:p>
        </p:txBody>
      </p:sp>
      <p:sp>
        <p:nvSpPr>
          <p:cNvPr id="16" name="Content Placeholder 15"/>
          <p:cNvSpPr>
            <a:spLocks noGrp="1"/>
          </p:cNvSpPr>
          <p:nvPr>
            <p:ph sz="quarter" idx="4"/>
          </p:nvPr>
        </p:nvSpPr>
        <p:spPr>
          <a:xfrm>
            <a:off x="4629150" y="1878806"/>
            <a:ext cx="3887391" cy="2990851"/>
          </a:xfrm>
        </p:spPr>
        <p:txBody>
          <a:bodyPr>
            <a:normAutofit/>
          </a:bodyPr>
          <a:lstStyle/>
          <a:p>
            <a:pPr marL="0" indent="0">
              <a:buNone/>
            </a:pPr>
            <a:r>
              <a:rPr lang="en-US" dirty="0" smtClean="0"/>
              <a:t>id001AI 	0.82</a:t>
            </a:r>
            <a:endParaRPr lang="en-US" dirty="0"/>
          </a:p>
          <a:p>
            <a:pPr marL="0" indent="0">
              <a:buNone/>
            </a:pPr>
            <a:r>
              <a:rPr lang="en-US" dirty="0" smtClean="0"/>
              <a:t>id001B 	0.90</a:t>
            </a:r>
            <a:endParaRPr lang="en-US" dirty="0"/>
          </a:p>
          <a:p>
            <a:pPr marL="0" indent="0">
              <a:buNone/>
            </a:pPr>
            <a:r>
              <a:rPr lang="en-US" dirty="0" smtClean="0"/>
              <a:t>id001C 	0.90</a:t>
            </a:r>
            <a:endParaRPr lang="en-US" dirty="0"/>
          </a:p>
          <a:p>
            <a:pPr marL="0" indent="0">
              <a:buNone/>
            </a:pPr>
            <a:r>
              <a:rPr lang="en-US" dirty="0" smtClean="0"/>
              <a:t>id002 	0.61</a:t>
            </a:r>
            <a:endParaRPr lang="en-US" dirty="0"/>
          </a:p>
          <a:p>
            <a:pPr marL="0" indent="0">
              <a:buNone/>
            </a:pPr>
            <a:r>
              <a:rPr lang="en-US" dirty="0" smtClean="0"/>
              <a:t>id003 	0.75</a:t>
            </a:r>
            <a:endParaRPr lang="en-US" dirty="0"/>
          </a:p>
          <a:p>
            <a:pPr marL="0" indent="0">
              <a:buNone/>
            </a:pPr>
            <a:r>
              <a:rPr lang="en-US" dirty="0" smtClean="0"/>
              <a:t>id004 	0.61</a:t>
            </a:r>
            <a:endParaRPr lang="en-US" dirty="0"/>
          </a:p>
          <a:p>
            <a:pPr marL="0" indent="0">
              <a:buNone/>
            </a:pPr>
            <a:r>
              <a:rPr lang="en-US" dirty="0" smtClean="0"/>
              <a:t>id006 	0.73</a:t>
            </a:r>
            <a:endParaRPr lang="en-US" dirty="0"/>
          </a:p>
          <a:p>
            <a:pPr marL="0" indent="0">
              <a:buNone/>
            </a:pPr>
            <a:r>
              <a:rPr lang="en-US" dirty="0" smtClean="0"/>
              <a:t>id008 	0.80</a:t>
            </a:r>
          </a:p>
          <a:p>
            <a:pPr marL="0" indent="0">
              <a:buNone/>
            </a:pPr>
            <a:r>
              <a:rPr lang="en-US" dirty="0"/>
              <a:t>Overall	0.96</a:t>
            </a:r>
          </a:p>
          <a:p>
            <a:pPr marL="0" indent="0">
              <a:buNone/>
            </a:pPr>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4</a:t>
            </a:fld>
            <a:endParaRPr lang="en-US"/>
          </a:p>
        </p:txBody>
      </p:sp>
    </p:spTree>
    <p:extLst>
      <p:ext uri="{BB962C8B-B14F-4D97-AF65-F5344CB8AC3E}">
        <p14:creationId xmlns:p14="http://schemas.microsoft.com/office/powerpoint/2010/main" val="2860236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CADA33-5F6B-4E94-8AF5-B5B42A9CBBC3}" type="datetime4">
              <a:rPr lang="en-US" smtClean="0"/>
              <a:t>March 14, 2018</a:t>
            </a:fld>
            <a:endParaRPr lang="en-US"/>
          </a:p>
        </p:txBody>
      </p:sp>
      <p:sp>
        <p:nvSpPr>
          <p:cNvPr id="6" name="Footer Placeholder 5"/>
          <p:cNvSpPr>
            <a:spLocks noGrp="1"/>
          </p:cNvSpPr>
          <p:nvPr>
            <p:ph type="ftr" sz="quarter" idx="11"/>
          </p:nvPr>
        </p:nvSpPr>
        <p:spPr/>
        <p:txBody>
          <a:bodyPr/>
          <a:lstStyle/>
          <a:p>
            <a:r>
              <a:rPr lang="en-US" smtClean="0"/>
              <a:t>www.its.bldrdoc.gov</a:t>
            </a:r>
            <a:endParaRPr lang="en-US"/>
          </a:p>
        </p:txBody>
      </p:sp>
      <p:sp>
        <p:nvSpPr>
          <p:cNvPr id="7" name="Slide Number Placeholder 6"/>
          <p:cNvSpPr>
            <a:spLocks noGrp="1"/>
          </p:cNvSpPr>
          <p:nvPr>
            <p:ph type="sldNum" sz="quarter" idx="12"/>
          </p:nvPr>
        </p:nvSpPr>
        <p:spPr/>
        <p:txBody>
          <a:bodyPr/>
          <a:lstStyle/>
          <a:p>
            <a:fld id="{9A1D1219-F1A6-45DB-AC14-EC23E6903E1C}" type="slidenum">
              <a:rPr lang="en-US" smtClean="0"/>
              <a:t>5</a:t>
            </a:fld>
            <a:endParaRPr lang="en-US"/>
          </a:p>
        </p:txBody>
      </p:sp>
      <p:pic>
        <p:nvPicPr>
          <p:cNvPr id="3075" name="Picture 3" descr="C:\temp\pilot.png"/>
          <p:cNvPicPr>
            <a:picLocks noChangeAspect="1" noChangeArrowheads="1"/>
          </p:cNvPicPr>
          <p:nvPr/>
        </p:nvPicPr>
        <p:blipFill rotWithShape="1">
          <a:blip r:embed="rId2">
            <a:extLst>
              <a:ext uri="{28A0092B-C50C-407E-A947-70E740481C1C}">
                <a14:useLocalDpi xmlns:a14="http://schemas.microsoft.com/office/drawing/2010/main" val="0"/>
              </a:ext>
            </a:extLst>
          </a:blip>
          <a:srcRect t="6757" r="7244" b="45890"/>
          <a:stretch/>
        </p:blipFill>
        <p:spPr bwMode="auto">
          <a:xfrm>
            <a:off x="191184" y="819259"/>
            <a:ext cx="4947581" cy="377069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temp\pilot.png"/>
          <p:cNvPicPr>
            <a:picLocks noChangeAspect="1" noChangeArrowheads="1"/>
          </p:cNvPicPr>
          <p:nvPr/>
        </p:nvPicPr>
        <p:blipFill rotWithShape="1">
          <a:blip r:embed="rId2">
            <a:extLst>
              <a:ext uri="{28A0092B-C50C-407E-A947-70E740481C1C}">
                <a14:useLocalDpi xmlns:a14="http://schemas.microsoft.com/office/drawing/2010/main" val="0"/>
              </a:ext>
            </a:extLst>
          </a:blip>
          <a:srcRect t="53974" r="24911" b="4738"/>
          <a:stretch/>
        </p:blipFill>
        <p:spPr bwMode="auto">
          <a:xfrm>
            <a:off x="5138765" y="1635126"/>
            <a:ext cx="4005235" cy="328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155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First Responder Use Case </a:t>
            </a:r>
            <a:br>
              <a:rPr lang="en-US" dirty="0" smtClean="0"/>
            </a:br>
            <a:r>
              <a:rPr lang="en-US" dirty="0" smtClean="0"/>
              <a:t>Definitions &amp; Discussions</a:t>
            </a:r>
            <a:endParaRPr lang="en-US" dirty="0"/>
          </a:p>
        </p:txBody>
      </p:sp>
      <p:sp>
        <p:nvSpPr>
          <p:cNvPr id="6" name="Text Placeholder 5"/>
          <p:cNvSpPr>
            <a:spLocks noGrp="1"/>
          </p:cNvSpPr>
          <p:nvPr>
            <p:ph type="body" idx="1"/>
          </p:nvPr>
        </p:nvSpPr>
        <p:spPr/>
        <p:txBody>
          <a:bodyPr/>
          <a:lstStyle/>
          <a:p>
            <a:endParaRPr lang="en-US"/>
          </a:p>
        </p:txBody>
      </p:sp>
      <p:sp>
        <p:nvSpPr>
          <p:cNvPr id="2" name="Date Placeholder 1"/>
          <p:cNvSpPr>
            <a:spLocks noGrp="1"/>
          </p:cNvSpPr>
          <p:nvPr>
            <p:ph type="dt" sz="half" idx="4294967295"/>
          </p:nvPr>
        </p:nvSpPr>
        <p:spPr>
          <a:xfrm>
            <a:off x="0" y="4870450"/>
            <a:ext cx="2057400" cy="273050"/>
          </a:xfrm>
        </p:spPr>
        <p:txBody>
          <a:bodyPr/>
          <a:lstStyle/>
          <a:p>
            <a:fld id="{C9FBECF0-5582-4DA4-AD9B-BA673F0B6121}" type="datetime4">
              <a:rPr lang="en-US" smtClean="0"/>
              <a:t>March 14, 2018</a:t>
            </a:fld>
            <a:endParaRPr lang="en-US" dirty="0"/>
          </a:p>
        </p:txBody>
      </p:sp>
      <p:sp>
        <p:nvSpPr>
          <p:cNvPr id="3" name="Footer Placeholder 2"/>
          <p:cNvSpPr>
            <a:spLocks noGrp="1"/>
          </p:cNvSpPr>
          <p:nvPr>
            <p:ph type="ftr" sz="quarter" idx="4294967295"/>
          </p:nvPr>
        </p:nvSpPr>
        <p:spPr>
          <a:xfrm>
            <a:off x="0" y="4870450"/>
            <a:ext cx="3086100" cy="273050"/>
          </a:xfrm>
        </p:spPr>
        <p:txBody>
          <a:bodyPr/>
          <a:lstStyle/>
          <a:p>
            <a:r>
              <a:rPr lang="en-US" smtClean="0"/>
              <a:t>www.its.bldrdoc.gov</a:t>
            </a:r>
            <a:endParaRPr lang="en-US"/>
          </a:p>
        </p:txBody>
      </p:sp>
      <p:sp>
        <p:nvSpPr>
          <p:cNvPr id="4" name="Slide Number Placeholder 3"/>
          <p:cNvSpPr>
            <a:spLocks noGrp="1"/>
          </p:cNvSpPr>
          <p:nvPr>
            <p:ph type="sldNum" sz="quarter" idx="4294967295"/>
          </p:nvPr>
        </p:nvSpPr>
        <p:spPr>
          <a:xfrm>
            <a:off x="7086600" y="4870450"/>
            <a:ext cx="2057400" cy="273050"/>
          </a:xfrm>
        </p:spPr>
        <p:txBody>
          <a:bodyPr/>
          <a:lstStyle/>
          <a:p>
            <a:fld id="{9A1D1219-F1A6-45DB-AC14-EC23E6903E1C}" type="slidenum">
              <a:rPr lang="en-US" smtClean="0"/>
              <a:t>6</a:t>
            </a:fld>
            <a:endParaRPr lang="en-US"/>
          </a:p>
        </p:txBody>
      </p:sp>
    </p:spTree>
    <p:extLst>
      <p:ext uri="{BB962C8B-B14F-4D97-AF65-F5344CB8AC3E}">
        <p14:creationId xmlns:p14="http://schemas.microsoft.com/office/powerpoint/2010/main" val="271965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Responder, Camera Capture Use </a:t>
            </a:r>
            <a:r>
              <a:rPr lang="en-US" dirty="0" smtClean="0"/>
              <a:t>Case</a:t>
            </a:r>
            <a:endParaRPr lang="en-US" dirty="0"/>
          </a:p>
        </p:txBody>
      </p:sp>
      <p:sp>
        <p:nvSpPr>
          <p:cNvPr id="3" name="Content Placeholder 2"/>
          <p:cNvSpPr>
            <a:spLocks noGrp="1"/>
          </p:cNvSpPr>
          <p:nvPr>
            <p:ph idx="1"/>
          </p:nvPr>
        </p:nvSpPr>
        <p:spPr/>
        <p:txBody>
          <a:bodyPr/>
          <a:lstStyle/>
          <a:p>
            <a:r>
              <a:rPr lang="en-US" dirty="0" smtClean="0"/>
              <a:t>Predict </a:t>
            </a:r>
            <a:r>
              <a:rPr lang="en-US" dirty="0"/>
              <a:t>the quality of photographs or </a:t>
            </a:r>
            <a:r>
              <a:rPr lang="en-US" dirty="0" smtClean="0"/>
              <a:t>videos</a:t>
            </a:r>
          </a:p>
          <a:p>
            <a:r>
              <a:rPr lang="en-US" dirty="0" smtClean="0"/>
              <a:t>Consumer </a:t>
            </a:r>
            <a:r>
              <a:rPr lang="en-US" dirty="0"/>
              <a:t>grade </a:t>
            </a:r>
            <a:r>
              <a:rPr lang="en-US" dirty="0" smtClean="0"/>
              <a:t>cameras</a:t>
            </a:r>
          </a:p>
          <a:p>
            <a:r>
              <a:rPr lang="en-US" dirty="0" smtClean="0"/>
              <a:t>Important factor, </a:t>
            </a:r>
            <a:r>
              <a:rPr lang="en-US" dirty="0"/>
              <a:t>especially for evidence </a:t>
            </a:r>
            <a:r>
              <a:rPr lang="en-US" dirty="0" smtClean="0"/>
              <a:t>photographs</a:t>
            </a:r>
          </a:p>
          <a:p>
            <a:r>
              <a:rPr lang="en-US" dirty="0" smtClean="0"/>
              <a:t>Example applications</a:t>
            </a:r>
          </a:p>
          <a:p>
            <a:pPr lvl="1"/>
            <a:r>
              <a:rPr lang="en-US" dirty="0"/>
              <a:t>Optimize picture quality using a manual feedback loop  </a:t>
            </a:r>
          </a:p>
          <a:p>
            <a:pPr lvl="1"/>
            <a:r>
              <a:rPr lang="en-US" dirty="0"/>
              <a:t>Maximize picture quality for the user's task</a:t>
            </a:r>
          </a:p>
          <a:p>
            <a:pPr lvl="1"/>
            <a:r>
              <a:rPr lang="en-US" dirty="0"/>
              <a:t>Optimize the recording bandwidth for the user's task</a:t>
            </a:r>
          </a:p>
          <a:p>
            <a:pPr lvl="1"/>
            <a:r>
              <a:rPr lang="en-US" dirty="0"/>
              <a:t>Enable another NR metric use case</a:t>
            </a:r>
          </a:p>
          <a:p>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7</a:t>
            </a:fld>
            <a:endParaRPr lang="en-US"/>
          </a:p>
        </p:txBody>
      </p:sp>
    </p:spTree>
    <p:extLst>
      <p:ext uri="{BB962C8B-B14F-4D97-AF65-F5344CB8AC3E}">
        <p14:creationId xmlns:p14="http://schemas.microsoft.com/office/powerpoint/2010/main" val="4135576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Responder, Camera Capture</a:t>
            </a:r>
            <a:br>
              <a:rPr lang="en-US" dirty="0" smtClean="0"/>
            </a:br>
            <a:r>
              <a:rPr lang="en-US" dirty="0" smtClean="0"/>
              <a:t>NR Metric Capabilities</a:t>
            </a:r>
            <a:endParaRPr lang="en-US" dirty="0"/>
          </a:p>
        </p:txBody>
      </p:sp>
      <p:sp>
        <p:nvSpPr>
          <p:cNvPr id="3" name="Content Placeholder 2"/>
          <p:cNvSpPr>
            <a:spLocks noGrp="1"/>
          </p:cNvSpPr>
          <p:nvPr>
            <p:ph idx="1"/>
          </p:nvPr>
        </p:nvSpPr>
        <p:spPr/>
        <p:txBody>
          <a:bodyPr/>
          <a:lstStyle/>
          <a:p>
            <a:pPr lvl="0"/>
            <a:r>
              <a:rPr lang="en-US" dirty="0"/>
              <a:t>Quality impact of the entire camera pipeline </a:t>
            </a:r>
            <a:endParaRPr lang="en-US" dirty="0" smtClean="0"/>
          </a:p>
          <a:p>
            <a:pPr lvl="1"/>
            <a:r>
              <a:rPr lang="en-US" dirty="0" smtClean="0"/>
              <a:t>Sensor</a:t>
            </a:r>
            <a:r>
              <a:rPr lang="en-US" dirty="0"/>
              <a:t>, image processing, encode, decode, and </a:t>
            </a:r>
            <a:r>
              <a:rPr lang="en-US" dirty="0" smtClean="0"/>
              <a:t>display</a:t>
            </a:r>
            <a:endParaRPr lang="en-US" dirty="0"/>
          </a:p>
          <a:p>
            <a:pPr lvl="0"/>
            <a:r>
              <a:rPr lang="en-US" dirty="0"/>
              <a:t>Human factors </a:t>
            </a:r>
            <a:endParaRPr lang="en-US" dirty="0" smtClean="0"/>
          </a:p>
          <a:p>
            <a:pPr lvl="1"/>
            <a:r>
              <a:rPr lang="en-US" dirty="0" smtClean="0"/>
              <a:t>Aesthetics</a:t>
            </a:r>
            <a:r>
              <a:rPr lang="en-US" dirty="0"/>
              <a:t>, composition, how the image or video will be </a:t>
            </a:r>
            <a:r>
              <a:rPr lang="en-US" dirty="0" smtClean="0"/>
              <a:t>used, …</a:t>
            </a:r>
            <a:endParaRPr lang="en-US" dirty="0"/>
          </a:p>
          <a:p>
            <a:pPr lvl="0"/>
            <a:r>
              <a:rPr lang="en-US" dirty="0"/>
              <a:t>Limitations of the image or video file format </a:t>
            </a:r>
            <a:endParaRPr lang="en-US" dirty="0" smtClean="0"/>
          </a:p>
          <a:p>
            <a:pPr lvl="1"/>
            <a:r>
              <a:rPr lang="en-US" dirty="0" smtClean="0"/>
              <a:t>Color </a:t>
            </a:r>
            <a:r>
              <a:rPr lang="en-US" dirty="0"/>
              <a:t>space, resolution, frame </a:t>
            </a:r>
            <a:r>
              <a:rPr lang="en-US" dirty="0" smtClean="0"/>
              <a:t>rate, … </a:t>
            </a:r>
            <a:endParaRPr lang="en-US" dirty="0"/>
          </a:p>
          <a:p>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8</a:t>
            </a:fld>
            <a:endParaRPr lang="en-US"/>
          </a:p>
        </p:txBody>
      </p:sp>
    </p:spTree>
    <p:extLst>
      <p:ext uri="{BB962C8B-B14F-4D97-AF65-F5344CB8AC3E}">
        <p14:creationId xmlns:p14="http://schemas.microsoft.com/office/powerpoint/2010/main" val="190731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Responder, Network &amp; Storage Optimization</a:t>
            </a:r>
          </a:p>
        </p:txBody>
      </p:sp>
      <p:sp>
        <p:nvSpPr>
          <p:cNvPr id="3" name="Content Placeholder 2"/>
          <p:cNvSpPr>
            <a:spLocks noGrp="1"/>
          </p:cNvSpPr>
          <p:nvPr>
            <p:ph idx="1"/>
          </p:nvPr>
        </p:nvSpPr>
        <p:spPr/>
        <p:txBody>
          <a:bodyPr/>
          <a:lstStyle/>
          <a:p>
            <a:r>
              <a:rPr lang="en-US" dirty="0" smtClean="0"/>
              <a:t>Encoding bandwidth often not the limiting factor </a:t>
            </a:r>
          </a:p>
          <a:p>
            <a:r>
              <a:rPr lang="en-US" dirty="0" smtClean="0"/>
              <a:t>Lower </a:t>
            </a:r>
            <a:r>
              <a:rPr lang="en-US" dirty="0"/>
              <a:t>bit-rates </a:t>
            </a:r>
            <a:r>
              <a:rPr lang="en-US" dirty="0" smtClean="0"/>
              <a:t>= what </a:t>
            </a:r>
            <a:r>
              <a:rPr lang="en-US" dirty="0"/>
              <a:t>they want </a:t>
            </a:r>
            <a:r>
              <a:rPr lang="en-US" dirty="0" smtClean="0"/>
              <a:t>more?</a:t>
            </a:r>
          </a:p>
          <a:p>
            <a:pPr lvl="1"/>
            <a:r>
              <a:rPr lang="en-US" dirty="0" smtClean="0"/>
              <a:t> Better </a:t>
            </a:r>
            <a:r>
              <a:rPr lang="en-US" dirty="0"/>
              <a:t>video quality, longer battery life, </a:t>
            </a:r>
            <a:r>
              <a:rPr lang="en-US" dirty="0" smtClean="0"/>
              <a:t>less data to retain, </a:t>
            </a:r>
            <a:r>
              <a:rPr lang="en-US" dirty="0"/>
              <a:t>low system cost, </a:t>
            </a:r>
            <a:r>
              <a:rPr lang="en-US" dirty="0" smtClean="0"/>
              <a:t>… </a:t>
            </a:r>
          </a:p>
          <a:p>
            <a:r>
              <a:rPr lang="en-US" dirty="0"/>
              <a:t>NR metric </a:t>
            </a:r>
            <a:r>
              <a:rPr lang="en-US" dirty="0" smtClean="0"/>
              <a:t>deployed </a:t>
            </a:r>
            <a:r>
              <a:rPr lang="en-US" dirty="0"/>
              <a:t>by a </a:t>
            </a:r>
            <a:r>
              <a:rPr lang="en-US" dirty="0" smtClean="0"/>
              <a:t>system administrator or intelligent network</a:t>
            </a:r>
          </a:p>
          <a:p>
            <a:r>
              <a:rPr lang="en-US" dirty="0" smtClean="0"/>
              <a:t>Decision </a:t>
            </a:r>
            <a:r>
              <a:rPr lang="en-US" dirty="0"/>
              <a:t>applied to </a:t>
            </a:r>
            <a:r>
              <a:rPr lang="en-US" dirty="0" smtClean="0"/>
              <a:t>future videos</a:t>
            </a:r>
          </a:p>
          <a:p>
            <a:r>
              <a:rPr lang="en-US" dirty="0" smtClean="0"/>
              <a:t>Examples</a:t>
            </a:r>
          </a:p>
          <a:p>
            <a:pPr lvl="1"/>
            <a:r>
              <a:rPr lang="en-US" dirty="0"/>
              <a:t>Optimally apportion bandwidth among live video streams </a:t>
            </a:r>
          </a:p>
          <a:p>
            <a:pPr lvl="1"/>
            <a:r>
              <a:rPr lang="en-US" dirty="0"/>
              <a:t>Enable priority access </a:t>
            </a:r>
          </a:p>
          <a:p>
            <a:pPr lvl="1"/>
            <a:r>
              <a:rPr lang="en-US" dirty="0"/>
              <a:t>Understand the quality impact of low bandwidth video recording settings</a:t>
            </a:r>
          </a:p>
          <a:p>
            <a:endParaRPr lang="en-US" dirty="0"/>
          </a:p>
          <a:p>
            <a:endParaRPr lang="en-US" dirty="0"/>
          </a:p>
        </p:txBody>
      </p:sp>
      <p:sp>
        <p:nvSpPr>
          <p:cNvPr id="4" name="Date Placeholder 3"/>
          <p:cNvSpPr>
            <a:spLocks noGrp="1"/>
          </p:cNvSpPr>
          <p:nvPr>
            <p:ph type="dt" sz="half" idx="10"/>
          </p:nvPr>
        </p:nvSpPr>
        <p:spPr/>
        <p:txBody>
          <a:bodyPr/>
          <a:lstStyle/>
          <a:p>
            <a:fld id="{807FB28E-4EDD-47A4-B351-9C9A5C78FEB2}" type="datetime4">
              <a:rPr lang="en-US" smtClean="0"/>
              <a:t>March 14, 2018</a:t>
            </a:fld>
            <a:endParaRPr lang="en-US"/>
          </a:p>
        </p:txBody>
      </p:sp>
      <p:sp>
        <p:nvSpPr>
          <p:cNvPr id="5" name="Footer Placeholder 4"/>
          <p:cNvSpPr>
            <a:spLocks noGrp="1"/>
          </p:cNvSpPr>
          <p:nvPr>
            <p:ph type="ftr" sz="quarter" idx="11"/>
          </p:nvPr>
        </p:nvSpPr>
        <p:spPr/>
        <p:txBody>
          <a:bodyPr/>
          <a:lstStyle/>
          <a:p>
            <a:r>
              <a:rPr lang="en-US" smtClean="0"/>
              <a:t>www.its.bldrdoc.gov</a:t>
            </a:r>
            <a:endParaRPr lang="en-US"/>
          </a:p>
        </p:txBody>
      </p:sp>
      <p:sp>
        <p:nvSpPr>
          <p:cNvPr id="6" name="Slide Number Placeholder 5"/>
          <p:cNvSpPr>
            <a:spLocks noGrp="1"/>
          </p:cNvSpPr>
          <p:nvPr>
            <p:ph type="sldNum" sz="quarter" idx="12"/>
          </p:nvPr>
        </p:nvSpPr>
        <p:spPr/>
        <p:txBody>
          <a:bodyPr/>
          <a:lstStyle/>
          <a:p>
            <a:fld id="{9A1D1219-F1A6-45DB-AC14-EC23E6903E1C}" type="slidenum">
              <a:rPr lang="en-US" smtClean="0"/>
              <a:t>9</a:t>
            </a:fld>
            <a:endParaRPr lang="en-US"/>
          </a:p>
        </p:txBody>
      </p:sp>
    </p:spTree>
    <p:extLst>
      <p:ext uri="{BB962C8B-B14F-4D97-AF65-F5344CB8AC3E}">
        <p14:creationId xmlns:p14="http://schemas.microsoft.com/office/powerpoint/2010/main" val="2744802625"/>
      </p:ext>
    </p:extLst>
  </p:cSld>
  <p:clrMapOvr>
    <a:masterClrMapping/>
  </p:clrMapOvr>
</p:sld>
</file>

<file path=ppt/theme/theme1.xml><?xml version="1.0" encoding="utf-8"?>
<a:theme xmlns:a="http://schemas.openxmlformats.org/drawingml/2006/main" name="ITSwide">
  <a:themeElements>
    <a:clrScheme name="ITS2016">
      <a:dk1>
        <a:sysClr val="windowText" lastClr="000000"/>
      </a:dk1>
      <a:lt1>
        <a:sysClr val="window" lastClr="FFFFFF"/>
      </a:lt1>
      <a:dk2>
        <a:srgbClr val="004273"/>
      </a:dk2>
      <a:lt2>
        <a:srgbClr val="E7F0F5"/>
      </a:lt2>
      <a:accent1>
        <a:srgbClr val="4087AF"/>
      </a:accent1>
      <a:accent2>
        <a:srgbClr val="FF0000"/>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dirty="0">
            <a:latin typeface="+mn-lt"/>
          </a:defRPr>
        </a:defPPr>
      </a:lstStyle>
    </a:txDef>
  </a:objectDefaults>
  <a:extraClrSchemeLst/>
  <a:extLst>
    <a:ext uri="{05A4C25C-085E-4340-85A3-A5531E510DB2}">
      <thm15:themeFamily xmlns:thm15="http://schemas.microsoft.com/office/thememl/2012/main" xmlns="" name="ITS2016presentationTemplate.potx" id="{2B465CA4-0FC9-4936-8C28-2A2C1FC40037}" vid="{58D55831-1967-45E0-806C-2538F87A62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E57575196D2B4BBBD0D9AD9DA1C3FD" ma:contentTypeVersion="0" ma:contentTypeDescription="Create a new document." ma:contentTypeScope="" ma:versionID="015b9282a8cd001091107584e7b16715">
  <xsd:schema xmlns:xsd="http://www.w3.org/2001/XMLSchema" xmlns:xs="http://www.w3.org/2001/XMLSchema" xmlns:p="http://schemas.microsoft.com/office/2006/metadata/properties" targetNamespace="http://schemas.microsoft.com/office/2006/metadata/properties" ma:root="true" ma:fieldsID="711b5f35d88f7f6ebfe284b0f73f439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70DECF-BB9E-4356-803C-3352EE4825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390AD83-2EEF-4C9E-BC6F-C509EE1636C1}">
  <ds:schemaRefs>
    <ds:schemaRef ds:uri="http://schemas.microsoft.com/sharepoint/v3/contenttype/forms"/>
  </ds:schemaRefs>
</ds:datastoreItem>
</file>

<file path=customXml/itemProps3.xml><?xml version="1.0" encoding="utf-8"?>
<ds:datastoreItem xmlns:ds="http://schemas.openxmlformats.org/officeDocument/2006/customXml" ds:itemID="{10EA9DC9-E0ED-47AC-A035-BB010C4A20A7}">
  <ds:schemaRefs>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ITSwide</Template>
  <TotalTime>13833</TotalTime>
  <Words>510</Words>
  <Application>Microsoft Office PowerPoint</Application>
  <PresentationFormat>On-screen Show (16:9)</PresentationFormat>
  <Paragraphs>157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ITSwide</vt:lpstr>
      <vt:lpstr>First Responder Use Case</vt:lpstr>
      <vt:lpstr>My Research</vt:lpstr>
      <vt:lpstr>Dataset its4s2</vt:lpstr>
      <vt:lpstr>Pilot Data, Correlations</vt:lpstr>
      <vt:lpstr>PowerPoint Presentation</vt:lpstr>
      <vt:lpstr>First Responder Use Case  Definitions &amp; Discussions</vt:lpstr>
      <vt:lpstr>First Responder, Camera Capture Use Case</vt:lpstr>
      <vt:lpstr>First Responder, Camera Capture NR Metric Capabilities</vt:lpstr>
      <vt:lpstr>First Responder, Network &amp; Storage Optimization</vt:lpstr>
      <vt:lpstr>First Responder, Network &amp; Storage Optimization  NR Metric Capabilities</vt:lpstr>
      <vt:lpstr>First Responder, Artificial Intelligence Systems</vt:lpstr>
      <vt:lpstr>First Responder, Artificial Intelligence Systems NR Metric Capabilities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Quality for  Public Safety</dc:title>
  <dc:creator>Margaret Pinson</dc:creator>
  <cp:lastModifiedBy>Margaret Pinson</cp:lastModifiedBy>
  <cp:revision>618</cp:revision>
  <cp:lastPrinted>2016-06-30T17:19:12Z</cp:lastPrinted>
  <dcterms:created xsi:type="dcterms:W3CDTF">2016-08-12T17:19:43Z</dcterms:created>
  <dcterms:modified xsi:type="dcterms:W3CDTF">2018-03-14T21:50:45Z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0x010100D7E57575196D2B4BBBD0D9AD9DA1C3FD</vt:lpwstr>
  </property>
</Properties>
</file>