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68" r:id="rId2"/>
    <p:sldId id="319" r:id="rId3"/>
    <p:sldId id="298" r:id="rId4"/>
    <p:sldId id="316" r:id="rId5"/>
    <p:sldId id="312" r:id="rId6"/>
    <p:sldId id="309" r:id="rId7"/>
    <p:sldId id="318" r:id="rId8"/>
    <p:sldId id="313" r:id="rId9"/>
    <p:sldId id="310" r:id="rId10"/>
    <p:sldId id="31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A50021"/>
    <a:srgbClr val="CC3300"/>
    <a:srgbClr val="663300"/>
    <a:srgbClr val="990099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4EC63-8CD8-4345-AC5D-DB907A6C5A3F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A6F955-2A3E-4AAA-A54A-FE3AB6D21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E761-A93C-4B9C-8D67-9B232DD94116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1AC7-B329-4600-8F78-C6A948C1E1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5A-C4C0-4B7D-969B-D7C136D209A4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32D3-26D7-4DA7-8792-D23DCAC82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CE99-5E0F-45BD-A1AD-2992DCD9E284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5E7-F3A1-4CBF-94BD-CD128B896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A5C-E519-4C73-AE71-3EA937E1A7FC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848D-EBBB-467C-B952-B79213A7F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AB97-7ADB-4B35-AF50-2DF65485EACE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50C-42E4-4E37-8FC9-1A31A31B3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169-0B02-483A-80AD-293FA2B1608B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C0F-725D-4C4A-8AB6-BDF4AA90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A4D7-D19A-48EF-9381-04549302D93B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E18B-AD7D-4BBB-8F09-C044599C0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EF63-6736-45A3-8842-A5D42AAC6A5D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0A24-486D-4599-AA8F-A6A1084662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9B71-6576-4B04-BE2F-1F2E1732C8BD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273-0B0D-488A-AAF0-25C126504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E48D-3F2A-42F9-B089-46ECE0546FD3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DB2-B428-464B-B202-26D713990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33B-1E01-467C-A841-A2373A29AEBA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7084-65FF-4069-9C56-A73B72AB3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C4285-0712-4FD4-ABEC-33664053B27A}" type="datetimeFigureOut">
              <a:rPr lang="cs-CZ"/>
              <a:pPr>
                <a:defRPr/>
              </a:pPr>
              <a:t>19.3.2018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79BDC-06A9-47DD-B36B-29CC0911E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edings.spiedigitallibrary.org/proceeding.aspx?articleid=1873753" TargetMode="External"/><Relationship Id="rId2" Type="http://schemas.openxmlformats.org/officeDocument/2006/relationships/hyperlink" Target="http://ieeexplore.ieee.org/xpl/articleDetails.jsp?arnumber=71481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ceedings.spiedigitallibrary.org/proceeding.aspx?articleid=1910413" TargetMode="External"/><Relationship Id="rId4" Type="http://schemas.openxmlformats.org/officeDocument/2006/relationships/hyperlink" Target="http://proceedings.spiedigitallibrary.org/proceeding.aspx?articleid=244423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vc.univ-nantes.fr/test/en/databases/PairCompTM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17/1.JEI.24.1.0105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ish\Desktop\VQEGlogo_280x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692150"/>
            <a:ext cx="3556000" cy="1270000"/>
          </a:xfrm>
          <a:noFill/>
        </p:spPr>
      </p:pic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395536" y="4077072"/>
            <a:ext cx="838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defTabSz="762000" eaLnBrk="0" hangingPunct="0"/>
            <a:r>
              <a:rPr lang="en-US" sz="3200" b="1" dirty="0" smtClean="0"/>
              <a:t>HDR-WCG:</a:t>
            </a: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March </a:t>
            </a:r>
            <a:r>
              <a:rPr lang="en-US" sz="3200" b="1" dirty="0" smtClean="0">
                <a:latin typeface="Times New Roman" pitchFamily="18" charset="0"/>
              </a:rPr>
              <a:t>2018 – </a:t>
            </a:r>
            <a:r>
              <a:rPr lang="en-US" sz="3200" b="1" smtClean="0">
                <a:latin typeface="Times New Roman" pitchFamily="18" charset="0"/>
              </a:rPr>
              <a:t>Madrid meeting</a:t>
            </a:r>
            <a:endParaRPr lang="en-US" sz="3200" b="1" dirty="0" smtClean="0">
              <a:latin typeface="Times New Roman" pitchFamily="18" charset="0"/>
            </a:endParaRP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(Le </a:t>
            </a:r>
            <a:r>
              <a:rPr lang="en-US" sz="3200" b="1" dirty="0" err="1" smtClean="0">
                <a:latin typeface="Times New Roman" pitchFamily="18" charset="0"/>
              </a:rPr>
              <a:t>Callet</a:t>
            </a:r>
            <a:r>
              <a:rPr lang="en-US" sz="3200" b="1" dirty="0" smtClean="0">
                <a:latin typeface="Times New Roman" pitchFamily="18" charset="0"/>
              </a:rPr>
              <a:t>)</a:t>
            </a:r>
          </a:p>
          <a:p>
            <a:pPr algn="ctr" defTabSz="762000" eaLnBrk="0" hangingPunct="0"/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[1]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IMPACT OF TONE MAPPING IN HIGH DYNAMIC RANGE IMAGE COMPRESSION. VPQM, Jan 2014, Chandler, United States. pp. 1-6, 2014.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[2]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Tone mapping based HDR compression: Does it affect visual experience?. Signal Processing: Image Communication, Elsevier, 2014, 29 (2), pp.257-273.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[3]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Pepion</a:t>
            </a:r>
            <a:r>
              <a:rPr lang="en-US" sz="1600" dirty="0" smtClean="0"/>
              <a:t>. SINGLE EXPOSURE VS TONE MAPPED HIGH DYNAMIC RANGE IMAGES: A STUDY BASED ON QUALITY OF EXPERIENCE. 22nd European Signal Processing Conference (EUSIPCO), Sep 2014, </a:t>
            </a:r>
            <a:r>
              <a:rPr lang="en-US" sz="1600" dirty="0" err="1" smtClean="0"/>
              <a:t>Libon</a:t>
            </a:r>
            <a:r>
              <a:rPr lang="en-US" sz="1600" dirty="0" smtClean="0"/>
              <a:t>, Portugal.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[4]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Claire Mantel,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Søren</a:t>
            </a:r>
            <a:r>
              <a:rPr lang="en-US" sz="1600" dirty="0" smtClean="0"/>
              <a:t> </a:t>
            </a:r>
            <a:r>
              <a:rPr lang="en-US" sz="1600" dirty="0" err="1" smtClean="0"/>
              <a:t>Forchhammer</a:t>
            </a:r>
            <a:r>
              <a:rPr lang="en-US" sz="1600" dirty="0" smtClean="0"/>
              <a:t>. An objective method for High Dynamic Range source content selection. Sixth International Workshop on Quality of Multimedia Experience (</a:t>
            </a:r>
            <a:r>
              <a:rPr lang="en-US" sz="1600" dirty="0" err="1" smtClean="0"/>
              <a:t>QoMEX</a:t>
            </a:r>
            <a:r>
              <a:rPr lang="en-US" sz="1600" dirty="0" smtClean="0"/>
              <a:t>), Sep 2014, Singapore, Singapore. 2014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[5]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>
                <a:hlinkClick r:id="rId2"/>
              </a:rPr>
              <a:t> “Influence of HDR reference on observers preference in tone-mapped images evaluation,”</a:t>
            </a:r>
            <a:r>
              <a:rPr lang="fr-FR" sz="1600" dirty="0" smtClean="0"/>
              <a:t> </a:t>
            </a:r>
            <a:r>
              <a:rPr lang="en-US" sz="1600" dirty="0" smtClean="0"/>
              <a:t>7th International Workshop on Quality of Multimedia Experience (</a:t>
            </a:r>
            <a:r>
              <a:rPr lang="en-US" sz="1600" dirty="0" err="1" smtClean="0"/>
              <a:t>QoMEX</a:t>
            </a:r>
            <a:r>
              <a:rPr lang="en-US" sz="1600" dirty="0" smtClean="0"/>
              <a:t>), 2015.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[6]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</a:t>
            </a:r>
            <a:r>
              <a:rPr lang="en-US" sz="1600" dirty="0" smtClean="0">
                <a:hlinkClick r:id="rId3"/>
              </a:rPr>
              <a:t> “An Automated Approach for Tone Mapping Operator Parameter </a:t>
            </a:r>
            <a:r>
              <a:rPr lang="en-US" sz="1600" dirty="0" err="1" smtClean="0">
                <a:hlinkClick r:id="rId3"/>
              </a:rPr>
              <a:t>Adjustement</a:t>
            </a:r>
            <a:r>
              <a:rPr lang="en-US" sz="1600" dirty="0" smtClean="0">
                <a:hlinkClick r:id="rId3"/>
              </a:rPr>
              <a:t> in Security Applications,”</a:t>
            </a:r>
            <a:r>
              <a:rPr lang="en-US" sz="1600" dirty="0" smtClean="0"/>
              <a:t> Proc. SPIE 9138, Optics, Photonics, and Digital Technologies for Multimedia Applications III, 913803 (May 15, 2014); doi:10.1117/12.2054504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[7]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fr-FR" sz="1600" dirty="0" smtClean="0">
                <a:hlinkClick r:id="rId4"/>
              </a:rPr>
              <a:t> </a:t>
            </a:r>
            <a:r>
              <a:rPr lang="en-US" sz="1600" dirty="0" smtClean="0"/>
              <a:t>“Rendering of HDR content on LDR displays: An objective approach,”</a:t>
            </a:r>
            <a:r>
              <a:rPr lang="en-US" sz="1600" u="sng" dirty="0" smtClean="0"/>
              <a:t> </a:t>
            </a:r>
            <a:r>
              <a:rPr lang="en-US" sz="1600" dirty="0" smtClean="0"/>
              <a:t>Proc. SPIE 9599, Applications of Digital Image Processing XXXVIII, 95990X (September 22, 2015); doi:10.1117/12.2186388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[8]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M. </a:t>
            </a:r>
            <a:r>
              <a:rPr lang="en-US" sz="1600" dirty="0" err="1" smtClean="0"/>
              <a:t>Klíma</a:t>
            </a:r>
            <a:r>
              <a:rPr lang="en-US" sz="1600" dirty="0" smtClean="0"/>
              <a:t>,</a:t>
            </a:r>
            <a:r>
              <a:rPr lang="en-US" sz="1600" dirty="0" smtClean="0">
                <a:hlinkClick r:id="rId5"/>
              </a:rPr>
              <a:t> “Objective Evaluation of Naturalness, Contrast, and Colorfulness of Tone-Mapped Images,”</a:t>
            </a:r>
            <a:r>
              <a:rPr lang="en-US" sz="1600" dirty="0" smtClean="0"/>
              <a:t> Proc. SPIE 9217, Applications of Digital Image Processing XXXVII, 92172D (September 23, 2014); doi:10.1117/12.2075270</a:t>
            </a:r>
            <a:endParaRPr lang="fr-FR" sz="1600" dirty="0" smtClean="0"/>
          </a:p>
          <a:p>
            <a:pPr lvl="1"/>
            <a:endParaRPr lang="en-US" sz="1100" dirty="0" smtClean="0"/>
          </a:p>
          <a:p>
            <a:pPr lvl="1"/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Reminder</a:t>
            </a:r>
            <a:endParaRPr lang="en-US" sz="3600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Methodologies for 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assessement</a:t>
            </a:r>
            <a:r>
              <a:rPr lang="en-US" sz="2400" b="1" dirty="0" smtClean="0"/>
              <a:t> in the context of HDR/WCG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Dataset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Statistical tools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Objective quality metrics for various purposes (post/pre processing, coding)</a:t>
            </a:r>
          </a:p>
          <a:p>
            <a:pPr>
              <a:buNone/>
            </a:pPr>
            <a:r>
              <a:rPr lang="en-US" sz="2400" b="1" dirty="0" smtClean="0"/>
              <a:t>	=&gt; possibly extending/defining new profiles of existing metrics</a:t>
            </a:r>
          </a:p>
          <a:p>
            <a:pPr>
              <a:buNone/>
            </a:pPr>
            <a:endParaRPr lang="en-US" sz="2400" b="1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Experimental methodologies for </a:t>
            </a:r>
            <a:r>
              <a:rPr lang="en-US" sz="3600" dirty="0" err="1" smtClean="0">
                <a:solidFill>
                  <a:srgbClr val="3333FF"/>
                </a:solidFill>
              </a:rPr>
              <a:t>QoE</a:t>
            </a:r>
            <a:r>
              <a:rPr lang="en-US" sz="3600" dirty="0" smtClean="0">
                <a:solidFill>
                  <a:srgbClr val="3333FF"/>
                </a:solidFill>
              </a:rPr>
              <a:t> assessment in the context of HDR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Methodologies to assess 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in the context of HDR (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is  not only Image quality)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Considering various scenario (post production, distribution and various Range)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Focus on artistic intention </a:t>
            </a:r>
          </a:p>
          <a:p>
            <a:pPr>
              <a:buNone/>
            </a:pPr>
            <a:r>
              <a:rPr lang="en-US" sz="2400" b="1" dirty="0" smtClean="0"/>
              <a:t>		method: not only MOS but inferred through  visual attention  </a:t>
            </a:r>
            <a:r>
              <a:rPr lang="en-US" sz="2400" b="1" dirty="0" err="1" smtClean="0"/>
              <a:t>deployement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fr-FR" sz="3600" dirty="0" smtClean="0">
                <a:solidFill>
                  <a:srgbClr val="3333FF"/>
                </a:solidFill>
              </a:rPr>
              <a:t>Impact of </a:t>
            </a:r>
            <a:r>
              <a:rPr lang="fr-FR" sz="3600" dirty="0" err="1" smtClean="0">
                <a:solidFill>
                  <a:srgbClr val="3333FF"/>
                </a:solidFill>
              </a:rPr>
              <a:t>Tone</a:t>
            </a:r>
            <a:r>
              <a:rPr lang="fr-FR" sz="3600" dirty="0" smtClean="0">
                <a:solidFill>
                  <a:srgbClr val="3333FF"/>
                </a:solidFill>
              </a:rPr>
              <a:t> </a:t>
            </a:r>
            <a:r>
              <a:rPr lang="fr-FR" sz="3600" dirty="0" err="1" smtClean="0">
                <a:solidFill>
                  <a:srgbClr val="3333FF"/>
                </a:solidFill>
              </a:rPr>
              <a:t>Mapping</a:t>
            </a:r>
            <a:r>
              <a:rPr lang="fr-FR" sz="3600" dirty="0" smtClean="0">
                <a:solidFill>
                  <a:srgbClr val="3333FF"/>
                </a:solidFill>
              </a:rPr>
              <a:t> </a:t>
            </a:r>
            <a:r>
              <a:rPr lang="fr-FR" sz="3600" dirty="0" err="1" smtClean="0">
                <a:solidFill>
                  <a:srgbClr val="3333FF"/>
                </a:solidFill>
              </a:rPr>
              <a:t>Operators</a:t>
            </a:r>
            <a:endParaRPr lang="fr-FR" sz="3600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544616"/>
          </a:xfrm>
        </p:spPr>
        <p:txBody>
          <a:bodyPr/>
          <a:lstStyle/>
          <a:p>
            <a:r>
              <a:rPr lang="en-US" sz="2000" dirty="0" smtClean="0"/>
              <a:t>Impact of tone-mapping on HDR compression [1] and the resulting visual attention (VA) [2]</a:t>
            </a:r>
          </a:p>
          <a:p>
            <a:pPr lvl="1"/>
            <a:r>
              <a:rPr lang="en-US" sz="1600" dirty="0" smtClean="0"/>
              <a:t> TMOs influence the VA for images more than for videos.</a:t>
            </a:r>
          </a:p>
          <a:p>
            <a:pPr lvl="1"/>
            <a:r>
              <a:rPr lang="en-US" sz="1600" dirty="0" smtClean="0"/>
              <a:t>Relationship of the VA with the resulting quality is not linear</a:t>
            </a:r>
          </a:p>
          <a:p>
            <a:pPr lvl="1"/>
            <a:r>
              <a:rPr lang="en-US" sz="1600" dirty="0" smtClean="0"/>
              <a:t> Performance of  automatic saliency estimators has been proven not sufficient to replace human observers in the given application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Comparison of various TMOs with single-exposure photograph in representing the HDR scene [3]</a:t>
            </a:r>
          </a:p>
          <a:p>
            <a:pPr lvl="1"/>
            <a:r>
              <a:rPr lang="en-US" sz="1600" dirty="0" smtClean="0"/>
              <a:t>no statistically significant difference has been found, suggesting that the extra details provided by the TMOs do not suffice to better represent the scene if the naturalness is not maintained.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Methods for content selection for HDR studies [4]  and the influence of the experimental design on the final outcome [5]. </a:t>
            </a:r>
          </a:p>
          <a:p>
            <a:pPr lvl="1"/>
            <a:r>
              <a:rPr lang="en-US" sz="1600" dirty="0" smtClean="0"/>
              <a:t>These studies lead to the preparation of a novel, representative dataset of tone-mapped images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TMOs parameters tuning has been addressed in multimedia applications [7]. </a:t>
            </a:r>
          </a:p>
          <a:p>
            <a:pPr lvl="1"/>
            <a:r>
              <a:rPr lang="en-US" sz="1600" dirty="0" smtClean="0"/>
              <a:t>attempts to maintain the image’s naturalness while minimizing the reversal of contrast. </a:t>
            </a:r>
          </a:p>
          <a:p>
            <a:pPr lvl="1"/>
            <a:r>
              <a:rPr lang="en-US" sz="1600" dirty="0" smtClean="0"/>
              <a:t>The naturalness is quantified in terms of a novel measure based on intensity, contrast, and colorfulness estimators [8].</a:t>
            </a:r>
          </a:p>
          <a:p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 Dataset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0" y="76470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ETHyma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Eye tracking data for HDR and Tone Mapped images :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Eyetracker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 for HDR images (displayed on an real HDR display) and 88 tone mapped images with 37 observers.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http://ivc.univ-nantes.fr/test/en/databases/ETHyma/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PairCompTMO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 Comparison between Tone Mapping Operators for still images :The database contains 100 images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FullHD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10 High Dynamic Range (HDR) images were processed with 9 sets of parameter of Tone Mapping Operators to produce 90 LDR images. The HDR contents were displayed like a reference for the half of participants. 40 observers compare these images with the Pair Comparison method.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http://ivc.univ-nantes.fr/test/en/databases/PairCompTMO/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Quality of JPEG HDR Images :10 different still image contents were used. 7 JPEG compression are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different bitrates optimized to used the full range of the quality scale. These 7 bitrates are used with the 2 versions of optimization (SSIM and MSE) to generate 14 different degradations. For each content, the reference and the degradations were subjectively evaluated with the ACR-HR method and 26 observers.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http://ivc.univ-nantes.fr/test/en/databases/JPEG_HDR_Images/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Objective measures for HDR content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324036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Tested and validated: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improvement of HDR VDP2 =&gt; HDR VDP2.2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new pooling strategies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VQM-HDR: a new measure designed for Video HDR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tradeoff between performance and complexity	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23418"/>
            <a:ext cx="7222887" cy="303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/>
          <a:lstStyle/>
          <a:p>
            <a:r>
              <a:rPr lang="en-US" dirty="0" smtClean="0"/>
              <a:t>Extension of  metric profile: ITS VQM from 8 bits to 10 bits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dirty="0" err="1" smtClean="0">
                <a:solidFill>
                  <a:srgbClr val="3333FF"/>
                </a:solidFill>
              </a:rPr>
              <a:t>Metric</a:t>
            </a:r>
            <a:r>
              <a:rPr lang="fr-FR" sz="4000" dirty="0" smtClean="0">
                <a:solidFill>
                  <a:srgbClr val="3333FF"/>
                </a:solidFill>
              </a:rPr>
              <a:t> profile extension</a:t>
            </a:r>
            <a:endParaRPr lang="cs-CZ" sz="4000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184576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Selection of contents for Wide Color </a:t>
            </a:r>
            <a:r>
              <a:rPr lang="en-US" sz="2800" dirty="0" err="1" smtClean="0"/>
              <a:t>Gammut</a:t>
            </a:r>
            <a:r>
              <a:rPr lang="en-US" sz="2800" dirty="0" smtClean="0"/>
              <a:t> scenarios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QoE</a:t>
            </a:r>
            <a:r>
              <a:rPr lang="en-US" sz="2800" dirty="0" smtClean="0"/>
              <a:t> experiments: ad hoc Questionnaire/ Electrophysiological approaches to measure the added value of HDR/WCG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400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=&gt; link with </a:t>
            </a:r>
            <a:r>
              <a:rPr lang="fr-FR" sz="2400" dirty="0" err="1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PsyPhyQA</a:t>
            </a:r>
            <a:endParaRPr lang="en-US" sz="4000" dirty="0" smtClean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  <a:p>
            <a:endParaRPr lang="en-US" sz="2800" dirty="0" smtClean="0"/>
          </a:p>
          <a:p>
            <a:r>
              <a:rPr lang="en-US" sz="2800" dirty="0" smtClean="0"/>
              <a:t>HDR/WCG for 360 </a:t>
            </a:r>
          </a:p>
          <a:p>
            <a:pPr lvl="4">
              <a:buNone/>
            </a:pPr>
            <a:r>
              <a:rPr lang="en-US" sz="2400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=&gt; link with </a:t>
            </a:r>
            <a:r>
              <a:rPr lang="en-US" sz="2400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Immersive </a:t>
            </a:r>
            <a:r>
              <a:rPr lang="en-US" sz="2400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Media Group 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lvl="1">
              <a:buNone/>
            </a:pPr>
            <a:endParaRPr lang="en-US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dirty="0" err="1" smtClean="0">
                <a:solidFill>
                  <a:srgbClr val="3333FF"/>
                </a:solidFill>
              </a:rPr>
              <a:t>Ongoing</a:t>
            </a:r>
            <a:r>
              <a:rPr lang="fr-FR" sz="4000" dirty="0" smtClean="0">
                <a:solidFill>
                  <a:srgbClr val="3333FF"/>
                </a:solidFill>
              </a:rPr>
              <a:t>  efforts</a:t>
            </a:r>
            <a:endParaRPr lang="cs-CZ" sz="4000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[9]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On Improving the Pooling in HDR-VDP-2 towards Better HDR Perceptual Quality Assessment. Human Vision and Electronic Imaging 2014, Feb 2014, San Francisco, United States.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[10]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Rafal</a:t>
            </a:r>
            <a:r>
              <a:rPr lang="en-US" sz="1600" dirty="0" smtClean="0"/>
              <a:t> </a:t>
            </a:r>
            <a:r>
              <a:rPr lang="en-US" sz="1600" dirty="0" err="1" smtClean="0"/>
              <a:t>Mantiuk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HDR-VDP-2.2: A calibrated method for objective quality prediction of high-dynamic range and standard images: Journal of Electronic Imaging, Society of Photo-optical Instrumentation Engineers, 2014, 24 (1), pp.010501. &lt;</a:t>
            </a:r>
            <a:r>
              <a:rPr lang="en-US" sz="1600" dirty="0" smtClean="0">
                <a:hlinkClick r:id="rId2"/>
              </a:rPr>
              <a:t>http://dx.doi.org/10.1117/1.JEI.24.1.010501</a:t>
            </a:r>
            <a:r>
              <a:rPr lang="en-US" sz="1600" dirty="0" smtClean="0"/>
              <a:t>&gt;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[11]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HDR-VQM: An Objective Quality Measure for High Dynamic Range Video. Signal Processing: Image Communication, Elsevier, 2015, 35, pp.46-60. &lt;10.1016/j.image.2015.04.009&gt;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[12]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“Study of high dynamic range video quality assessment,” Proc. </a:t>
            </a:r>
            <a:r>
              <a:rPr lang="fr-FR" sz="1600" dirty="0" smtClean="0"/>
              <a:t>SPIE 9599, Applications of Digital Image </a:t>
            </a:r>
            <a:r>
              <a:rPr lang="fr-FR" sz="1600" dirty="0" err="1" smtClean="0"/>
              <a:t>Processing</a:t>
            </a:r>
            <a:r>
              <a:rPr lang="fr-FR" sz="1600" dirty="0" smtClean="0"/>
              <a:t> XXXVIII, 95990V (</a:t>
            </a:r>
            <a:r>
              <a:rPr lang="fr-FR" sz="1600" dirty="0" err="1" smtClean="0"/>
              <a:t>September</a:t>
            </a:r>
            <a:r>
              <a:rPr lang="fr-FR" sz="1600" dirty="0" smtClean="0"/>
              <a:t> 22, 2015); </a:t>
            </a:r>
            <a:r>
              <a:rPr lang="fr-FR" sz="1600" dirty="0" err="1" smtClean="0"/>
              <a:t>doi</a:t>
            </a:r>
            <a:r>
              <a:rPr lang="fr-FR" sz="1600" dirty="0" smtClean="0"/>
              <a:t>:10.1117/12.2189178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[13]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High Dynamic Range Visual Quality of Experience Measurement: Challenges and Perspectives. Visual Signal Quality Assessment - Quality of Experience (</a:t>
            </a:r>
            <a:r>
              <a:rPr lang="en-US" sz="1600" dirty="0" err="1" smtClean="0"/>
              <a:t>QoE</a:t>
            </a:r>
            <a:r>
              <a:rPr lang="en-US" sz="1600" dirty="0" smtClean="0"/>
              <a:t>), Springer International Publishing, pp.129-155, 2015, 978-3-319-10368-6.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[14]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Dual Modulation for LED-Backlit HDR Displays. </a:t>
            </a:r>
            <a:r>
              <a:rPr lang="fr-FR" sz="1600" dirty="0" smtClean="0"/>
              <a:t>High </a:t>
            </a:r>
            <a:r>
              <a:rPr lang="fr-FR" sz="1600" dirty="0" err="1" smtClean="0"/>
              <a:t>Dynamic</a:t>
            </a:r>
            <a:r>
              <a:rPr lang="fr-FR" sz="1600" dirty="0" smtClean="0"/>
              <a:t> Range </a:t>
            </a:r>
            <a:r>
              <a:rPr lang="fr-FR" sz="1600" dirty="0" err="1" smtClean="0"/>
              <a:t>Video</a:t>
            </a:r>
            <a:r>
              <a:rPr lang="fr-FR" sz="1600" dirty="0" smtClean="0"/>
              <a:t>. Elsevier Ltd. pp. 2016.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[15]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Giuseppe </a:t>
            </a:r>
            <a:r>
              <a:rPr lang="en-US" sz="1600" dirty="0" err="1" smtClean="0"/>
              <a:t>Valenzise</a:t>
            </a:r>
            <a:r>
              <a:rPr lang="en-US" sz="1600" dirty="0" smtClean="0"/>
              <a:t>, Francesca De Simone, Frederic </a:t>
            </a:r>
            <a:r>
              <a:rPr lang="en-US" sz="1600" dirty="0" err="1" smtClean="0"/>
              <a:t>Dufaux</a:t>
            </a:r>
            <a:r>
              <a:rPr lang="en-US" sz="1600" dirty="0" smtClean="0"/>
              <a:t>. Quality of Experience and HDR: Concepts and How to Measure it. High Dynamic Range Video. Elsevier Ltd. 2016.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[16] </a:t>
            </a:r>
            <a:r>
              <a:rPr lang="en-US" sz="1600" dirty="0" err="1" smtClean="0"/>
              <a:t>Rafal</a:t>
            </a:r>
            <a:r>
              <a:rPr lang="en-US" sz="1600" dirty="0" smtClean="0"/>
              <a:t> </a:t>
            </a:r>
            <a:r>
              <a:rPr lang="en-US" sz="1600" dirty="0" err="1" smtClean="0"/>
              <a:t>Mantiuk</a:t>
            </a:r>
            <a:r>
              <a:rPr lang="en-US" sz="1600" dirty="0" smtClean="0"/>
              <a:t>,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Giuseppe </a:t>
            </a:r>
            <a:r>
              <a:rPr lang="en-US" sz="1600" dirty="0" err="1" smtClean="0"/>
              <a:t>Valenzise</a:t>
            </a:r>
            <a:r>
              <a:rPr lang="en-US" sz="1600" dirty="0" smtClean="0"/>
              <a:t>, Francesca De Simone, Frederic </a:t>
            </a:r>
            <a:r>
              <a:rPr lang="en-US" sz="1600" dirty="0" err="1" smtClean="0"/>
              <a:t>Dufaux</a:t>
            </a:r>
            <a:r>
              <a:rPr lang="en-US" sz="1600" dirty="0" smtClean="0"/>
              <a:t>. HDR Image and Video Quality Prediction. High Dynamic Range Video. Elsevier Ltd. 2016.</a:t>
            </a:r>
            <a:endParaRPr lang="fr-FR" sz="1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8002</TotalTime>
  <Words>1127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Motiv sady Office</vt:lpstr>
      <vt:lpstr>Slide 1</vt:lpstr>
      <vt:lpstr>Reminder</vt:lpstr>
      <vt:lpstr>Experimental methodologies for QoE assessment in the context of HDR</vt:lpstr>
      <vt:lpstr>Impact of Tone Mapping Operators</vt:lpstr>
      <vt:lpstr> Dataset</vt:lpstr>
      <vt:lpstr>Objective measures for HDR content</vt:lpstr>
      <vt:lpstr>Metric profile extension</vt:lpstr>
      <vt:lpstr>Ongoing  efforts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Lukes</dc:creator>
  <cp:lastModifiedBy>plecalle</cp:lastModifiedBy>
  <cp:revision>162</cp:revision>
  <dcterms:created xsi:type="dcterms:W3CDTF">2014-01-15T09:37:55Z</dcterms:created>
  <dcterms:modified xsi:type="dcterms:W3CDTF">2018-03-19T10:20:49Z</dcterms:modified>
</cp:coreProperties>
</file>