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1"/>
  </p:notesMasterIdLst>
  <p:handoutMasterIdLst>
    <p:handoutMasterId r:id="rId22"/>
  </p:handoutMasterIdLst>
  <p:sldIdLst>
    <p:sldId id="397" r:id="rId2"/>
    <p:sldId id="371" r:id="rId3"/>
    <p:sldId id="388" r:id="rId4"/>
    <p:sldId id="389" r:id="rId5"/>
    <p:sldId id="390" r:id="rId6"/>
    <p:sldId id="393" r:id="rId7"/>
    <p:sldId id="413" r:id="rId8"/>
    <p:sldId id="400" r:id="rId9"/>
    <p:sldId id="410" r:id="rId10"/>
    <p:sldId id="391" r:id="rId11"/>
    <p:sldId id="392" r:id="rId12"/>
    <p:sldId id="394" r:id="rId13"/>
    <p:sldId id="406" r:id="rId14"/>
    <p:sldId id="407" r:id="rId15"/>
    <p:sldId id="395" r:id="rId16"/>
    <p:sldId id="396" r:id="rId17"/>
    <p:sldId id="380" r:id="rId18"/>
    <p:sldId id="385" r:id="rId19"/>
    <p:sldId id="409" r:id="rId20"/>
  </p:sldIdLst>
  <p:sldSz cx="12192000" cy="6858000"/>
  <p:notesSz cx="6797675" cy="987425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78F"/>
    <a:srgbClr val="F3FE5E"/>
    <a:srgbClr val="F5F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4" autoAdjust="0"/>
    <p:restoredTop sz="89026" autoAdjust="0"/>
  </p:normalViewPr>
  <p:slideViewPr>
    <p:cSldViewPr>
      <p:cViewPr>
        <p:scale>
          <a:sx n="100" d="100"/>
          <a:sy n="100" d="100"/>
        </p:scale>
        <p:origin x="15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2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51E38F-C1C7-E14D-9762-059B29CC2CD3}" type="datetimeFigureOut">
              <a:rPr lang="es-ES"/>
              <a:pPr>
                <a:defRPr/>
              </a:pPr>
              <a:t>29/11/17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55D5AC-66E8-CD44-9A65-F8BDBA657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68DCAB-1856-DE41-96AE-47D091BE7631}" type="datetimeFigureOut">
              <a:rPr lang="es-ES"/>
              <a:pPr>
                <a:defRPr/>
              </a:pPr>
              <a:t>29/11/17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E6F890-321B-B546-AACA-CB94777944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it-IT" dirty="0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3C35CB-0D65-44F2-BFA8-0D225AE0DCB7}" type="slidenum">
              <a:rPr kumimoji="0" lang="es-ES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altLang="it-IT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6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2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D105A-073B-4FE3-A30F-F335C3E1D47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1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Device characterization for content adaptation-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Device characterization for content adaptation-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Device characterization for content adaptation-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Device characterization for content adaptation-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Device characterization for content adaptation-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Device characterization for content adaptation-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Device characterization for content adaptation-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Device characterization for content adaptation-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Device characterization for content adaptation-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2184" y="6356350"/>
            <a:ext cx="3601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Device characterization for content adaptation- </a:t>
            </a:r>
            <a:fld id="{E54D2163-0229-2844-8A04-62FC535C9B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44272" y="145901"/>
            <a:ext cx="3235972" cy="906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39416" y="6309320"/>
            <a:ext cx="1807208" cy="5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NUL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32973" y="2132442"/>
            <a:ext cx="8356922" cy="10447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/>
              <a:t>Device characterization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for </a:t>
            </a:r>
            <a:r>
              <a:rPr lang="en-US" sz="3600" b="1" dirty="0"/>
              <a:t>content adaptation</a:t>
            </a:r>
            <a:endParaRPr sz="3600" b="1" dirty="0"/>
          </a:p>
        </p:txBody>
      </p:sp>
      <p:sp>
        <p:nvSpPr>
          <p:cNvPr id="6147" name="2 Subtítulo"/>
          <p:cNvSpPr>
            <a:spLocks noGrp="1"/>
          </p:cNvSpPr>
          <p:nvPr>
            <p:ph type="subTitle" idx="1"/>
          </p:nvPr>
        </p:nvSpPr>
        <p:spPr>
          <a:xfrm>
            <a:off x="2017985" y="3501261"/>
            <a:ext cx="8156027" cy="2027183"/>
          </a:xfrm>
        </p:spPr>
        <p:txBody>
          <a:bodyPr>
            <a:normAutofit/>
          </a:bodyPr>
          <a:lstStyle/>
          <a:p>
            <a:r>
              <a:rPr lang="es-ES" altLang="it-IT" sz="1700" dirty="0" smtClean="0"/>
              <a:t>VQEG </a:t>
            </a:r>
            <a:r>
              <a:rPr lang="es-ES" altLang="it-IT" sz="1700" dirty="0" err="1" smtClean="0"/>
              <a:t>Krakow</a:t>
            </a:r>
            <a:r>
              <a:rPr lang="es-ES" altLang="it-IT" sz="1700" dirty="0" smtClean="0"/>
              <a:t> 2017</a:t>
            </a:r>
            <a:endParaRPr lang="en-US" altLang="it-IT" sz="1700" dirty="0" smtClean="0"/>
          </a:p>
          <a:p>
            <a:endParaRPr lang="en-US" altLang="it-IT" sz="1700" dirty="0"/>
          </a:p>
          <a:p>
            <a:r>
              <a:rPr lang="es-ES" sz="1700" dirty="0" smtClean="0"/>
              <a:t>Mateo Cámara</a:t>
            </a:r>
            <a:r>
              <a:rPr lang="es-ES" sz="1700" baseline="30000" dirty="0" smtClean="0"/>
              <a:t>*</a:t>
            </a:r>
            <a:r>
              <a:rPr lang="es-ES" sz="1700" dirty="0" smtClean="0"/>
              <a:t>, </a:t>
            </a:r>
            <a:r>
              <a:rPr lang="es-ES" altLang="it-IT" sz="1700" dirty="0" smtClean="0"/>
              <a:t>César Díaz</a:t>
            </a:r>
            <a:r>
              <a:rPr lang="es-ES" sz="1700" baseline="30000" dirty="0"/>
              <a:t>*</a:t>
            </a:r>
            <a:r>
              <a:rPr lang="es-ES" altLang="it-IT" sz="1700" dirty="0" smtClean="0"/>
              <a:t>,</a:t>
            </a:r>
            <a:r>
              <a:rPr lang="es-ES" altLang="it-IT" sz="1700" baseline="30000" dirty="0" smtClean="0"/>
              <a:t>, </a:t>
            </a:r>
            <a:r>
              <a:rPr lang="es-ES" sz="1700" dirty="0" smtClean="0"/>
              <a:t>Juan Casal</a:t>
            </a:r>
            <a:r>
              <a:rPr lang="es-ES" sz="1700" baseline="30000" dirty="0" smtClean="0"/>
              <a:t>†</a:t>
            </a:r>
            <a:r>
              <a:rPr lang="es-ES" sz="1700" dirty="0" smtClean="0"/>
              <a:t>, Jorge Ruano</a:t>
            </a:r>
            <a:r>
              <a:rPr lang="es-ES" sz="1700" baseline="30000" dirty="0" smtClean="0"/>
              <a:t>†</a:t>
            </a:r>
            <a:r>
              <a:rPr lang="es-ES" sz="1700" dirty="0" smtClean="0"/>
              <a:t> </a:t>
            </a:r>
            <a:r>
              <a:rPr lang="es-ES" sz="1700" dirty="0"/>
              <a:t>and </a:t>
            </a:r>
            <a:r>
              <a:rPr lang="es-ES" sz="1700" b="1" dirty="0"/>
              <a:t>Narciso García</a:t>
            </a:r>
            <a:r>
              <a:rPr lang="es-ES" sz="1700" baseline="30000" dirty="0"/>
              <a:t>*</a:t>
            </a:r>
            <a:endParaRPr lang="es-ES" altLang="it-IT" sz="1700" dirty="0"/>
          </a:p>
          <a:p>
            <a:endParaRPr lang="es-ES" altLang="it-IT" sz="1600" dirty="0"/>
          </a:p>
          <a:p>
            <a:endParaRPr lang="es-ES" altLang="it-IT" sz="1600" dirty="0"/>
          </a:p>
        </p:txBody>
      </p:sp>
      <p:sp>
        <p:nvSpPr>
          <p:cNvPr id="3" name="Rectangle 2"/>
          <p:cNvSpPr/>
          <p:nvPr/>
        </p:nvSpPr>
        <p:spPr>
          <a:xfrm>
            <a:off x="2312273" y="5529302"/>
            <a:ext cx="3909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700" baseline="30000" dirty="0"/>
              <a:t>*</a:t>
            </a:r>
            <a:r>
              <a:rPr lang="es-ES" altLang="en-US" sz="1700" b="1" dirty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  <a:r>
              <a:rPr lang="es-ES" altLang="en-US" sz="1700" dirty="0">
                <a:latin typeface="Calibri" panose="020F0502020204030204" pitchFamily="34" charset="0"/>
              </a:rPr>
              <a:t>rupo de </a:t>
            </a:r>
            <a:r>
              <a:rPr lang="es-ES" altLang="en-US" sz="17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  <a:r>
              <a:rPr lang="es-ES" altLang="en-US" sz="1700" dirty="0">
                <a:latin typeface="Calibri" panose="020F0502020204030204" pitchFamily="34" charset="0"/>
              </a:rPr>
              <a:t>ratamiento de </a:t>
            </a:r>
            <a:r>
              <a:rPr lang="es-ES" altLang="en-U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I</a:t>
            </a:r>
            <a:r>
              <a:rPr lang="es-ES" altLang="en-US" sz="1700" dirty="0">
                <a:latin typeface="Calibri" panose="020F0502020204030204" pitchFamily="34" charset="0"/>
              </a:rPr>
              <a:t>mágenes (</a:t>
            </a:r>
            <a:r>
              <a:rPr lang="es-ES" altLang="en-US" sz="1700" b="1" dirty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  <a:r>
              <a:rPr lang="es-ES" altLang="en-US" sz="17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  <a:r>
              <a:rPr lang="es-ES" altLang="en-U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I</a:t>
            </a:r>
            <a:r>
              <a:rPr lang="es-ES" altLang="en-US" sz="1700" dirty="0">
                <a:latin typeface="Calibri" panose="020F0502020204030204" pitchFamily="34" charset="0"/>
              </a:rPr>
              <a:t>)</a:t>
            </a:r>
          </a:p>
          <a:p>
            <a:pPr algn="ctr"/>
            <a:r>
              <a:rPr lang="es-ES" altLang="it-IT" sz="1700" dirty="0"/>
              <a:t>Universidad Politécnica de Madrid</a:t>
            </a:r>
          </a:p>
        </p:txBody>
      </p:sp>
      <p:sp>
        <p:nvSpPr>
          <p:cNvPr id="6" name="Rectangle 5"/>
          <p:cNvSpPr/>
          <p:nvPr/>
        </p:nvSpPr>
        <p:spPr>
          <a:xfrm>
            <a:off x="7483363" y="5516869"/>
            <a:ext cx="17552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baseline="30000" dirty="0"/>
              <a:t>†</a:t>
            </a:r>
            <a:r>
              <a:rPr lang="en-US" sz="1700" dirty="0"/>
              <a:t>Nokia </a:t>
            </a:r>
            <a:r>
              <a:rPr lang="en-US" sz="1700" dirty="0" smtClean="0"/>
              <a:t>Spain</a:t>
            </a:r>
          </a:p>
          <a:p>
            <a:pPr algn="ctr"/>
            <a:r>
              <a:rPr lang="en-US" altLang="it-IT" sz="1700" dirty="0" smtClean="0"/>
              <a:t>Madrid</a:t>
            </a:r>
            <a:endParaRPr lang="en-US" altLang="it-IT" sz="1700" dirty="0"/>
          </a:p>
        </p:txBody>
      </p:sp>
      <p:sp>
        <p:nvSpPr>
          <p:cNvPr id="8" name="Rectangular Callout 7"/>
          <p:cNvSpPr/>
          <p:nvPr/>
        </p:nvSpPr>
        <p:spPr>
          <a:xfrm>
            <a:off x="6912098" y="4731815"/>
            <a:ext cx="2208238" cy="315310"/>
          </a:xfrm>
          <a:prstGeom prst="wedgeRectCallout">
            <a:avLst>
              <a:gd name="adj1" fmla="val 33031"/>
              <a:gd name="adj2" fmla="val -9636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altLang="it-IT" sz="1700" smtClean="0">
                <a:solidFill>
                  <a:schemeClr val="tx1"/>
                </a:solidFill>
              </a:rPr>
              <a:t>narciso@gti.ssr.upm.es</a:t>
            </a:r>
            <a:endParaRPr lang="es-ES" altLang="it-IT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Multimedia consumption in isolation </a:t>
            </a:r>
            <a:r>
              <a:rPr lang="en-US" dirty="0"/>
              <a:t>from the </a:t>
            </a:r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Use of headphones</a:t>
            </a:r>
          </a:p>
          <a:p>
            <a:pPr lvl="1"/>
            <a:r>
              <a:rPr lang="en-US" dirty="0" smtClean="0"/>
              <a:t>Audiovisual (video plus audio) content</a:t>
            </a:r>
          </a:p>
          <a:p>
            <a:r>
              <a:rPr lang="en-US" dirty="0"/>
              <a:t>Seated assessment</a:t>
            </a:r>
          </a:p>
          <a:p>
            <a:r>
              <a:rPr lang="en-US" dirty="0" smtClean="0"/>
              <a:t>Sequential assessment on different devices</a:t>
            </a:r>
          </a:p>
          <a:p>
            <a:r>
              <a:rPr lang="en-US" dirty="0" smtClean="0"/>
              <a:t>User to display distance decided by user preferences</a:t>
            </a:r>
          </a:p>
          <a:p>
            <a:pPr lvl="1"/>
            <a:r>
              <a:rPr lang="en-US" dirty="0" smtClean="0"/>
              <a:t>Mainly: device on the table</a:t>
            </a:r>
          </a:p>
          <a:p>
            <a:pPr lvl="1"/>
            <a:r>
              <a:rPr lang="en-US" dirty="0" smtClean="0"/>
              <a:t>Some cases: device hand-held</a:t>
            </a:r>
          </a:p>
          <a:p>
            <a:pPr lvl="1"/>
            <a:r>
              <a:rPr lang="en-US" dirty="0" smtClean="0"/>
              <a:t>So, around 40 cm</a:t>
            </a:r>
            <a:endParaRPr lang="en-US" dirty="0"/>
          </a:p>
          <a:p>
            <a:r>
              <a:rPr lang="en-US" dirty="0" smtClean="0"/>
              <a:t>Individual consumption, although parallel assessments available, due to the acoustic isolation</a:t>
            </a:r>
          </a:p>
        </p:txBody>
      </p:sp>
    </p:spTree>
    <p:extLst>
      <p:ext uri="{BB962C8B-B14F-4D97-AF65-F5344CB8AC3E}">
        <p14:creationId xmlns:p14="http://schemas.microsoft.com/office/powerpoint/2010/main" val="2020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and device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Meeting room with neutral background</a:t>
            </a:r>
          </a:p>
          <a:p>
            <a:r>
              <a:rPr lang="en-US" dirty="0" smtClean="0"/>
              <a:t>Room illumination measures:</a:t>
            </a:r>
          </a:p>
          <a:p>
            <a:pPr lvl="1"/>
            <a:r>
              <a:rPr lang="en-US" dirty="0" smtClean="0"/>
              <a:t>Front </a:t>
            </a:r>
            <a:r>
              <a:rPr lang="en-US" dirty="0"/>
              <a:t>background </a:t>
            </a:r>
            <a:r>
              <a:rPr lang="en-US" dirty="0" smtClean="0"/>
              <a:t>~</a:t>
            </a:r>
            <a:r>
              <a:rPr lang="en-US" dirty="0"/>
              <a:t>100 </a:t>
            </a:r>
            <a:r>
              <a:rPr lang="en-US" dirty="0" smtClean="0"/>
              <a:t>lux</a:t>
            </a:r>
          </a:p>
          <a:p>
            <a:pPr lvl="1"/>
            <a:r>
              <a:rPr lang="en-US" dirty="0"/>
              <a:t>Left/right background (door) ~50 </a:t>
            </a:r>
            <a:r>
              <a:rPr lang="en-US" dirty="0" smtClean="0"/>
              <a:t>lux</a:t>
            </a:r>
          </a:p>
          <a:p>
            <a:pPr lvl="1"/>
            <a:r>
              <a:rPr lang="en-US" dirty="0" smtClean="0"/>
              <a:t>Right/left </a:t>
            </a:r>
            <a:r>
              <a:rPr lang="en-US" dirty="0"/>
              <a:t>background </a:t>
            </a:r>
            <a:r>
              <a:rPr lang="en-US" dirty="0" smtClean="0"/>
              <a:t>(window) ~250 lux (sunny day before blind attenuation) ~100 </a:t>
            </a:r>
            <a:r>
              <a:rPr lang="en-US" dirty="0"/>
              <a:t>lux </a:t>
            </a:r>
            <a:r>
              <a:rPr lang="en-US" dirty="0" smtClean="0"/>
              <a:t>(</a:t>
            </a:r>
            <a:r>
              <a:rPr lang="en-US" dirty="0" err="1" smtClean="0"/>
              <a:t>cloudly</a:t>
            </a:r>
            <a:r>
              <a:rPr lang="en-US" dirty="0" smtClean="0"/>
              <a:t> day)</a:t>
            </a:r>
          </a:p>
          <a:p>
            <a:r>
              <a:rPr lang="en-US" dirty="0" smtClean="0"/>
              <a:t>Device illumination settings:</a:t>
            </a:r>
          </a:p>
          <a:p>
            <a:pPr lvl="1"/>
            <a:r>
              <a:rPr lang="en-US" dirty="0" smtClean="0"/>
              <a:t>Brightness at 90% of maximum for smartphones</a:t>
            </a:r>
          </a:p>
          <a:p>
            <a:pPr lvl="1"/>
            <a:r>
              <a:rPr lang="en-US" dirty="0" smtClean="0"/>
              <a:t>Content: Fish ~120 lux, Maldives </a:t>
            </a:r>
            <a:r>
              <a:rPr lang="en-US" dirty="0"/>
              <a:t>~160 </a:t>
            </a:r>
            <a:r>
              <a:rPr lang="en-US" dirty="0" smtClean="0"/>
              <a:t>lux</a:t>
            </a:r>
            <a:r>
              <a:rPr lang="en-US" dirty="0"/>
              <a:t>, </a:t>
            </a:r>
            <a:r>
              <a:rPr lang="en-US" dirty="0" err="1" smtClean="0"/>
              <a:t>Goku</a:t>
            </a:r>
            <a:r>
              <a:rPr lang="en-US" dirty="0" smtClean="0"/>
              <a:t> </a:t>
            </a:r>
            <a:r>
              <a:rPr lang="en-US" dirty="0"/>
              <a:t>~300 </a:t>
            </a:r>
            <a:r>
              <a:rPr lang="en-US" dirty="0" smtClean="0"/>
              <a:t>lux, </a:t>
            </a:r>
            <a:r>
              <a:rPr lang="en-US" dirty="0" err="1" smtClean="0"/>
              <a:t>CHiPs</a:t>
            </a:r>
            <a:r>
              <a:rPr lang="en-US" dirty="0" smtClean="0"/>
              <a:t> </a:t>
            </a:r>
            <a:r>
              <a:rPr lang="en-US" dirty="0"/>
              <a:t>~60 </a:t>
            </a:r>
            <a:r>
              <a:rPr lang="en-US" dirty="0" smtClean="0"/>
              <a:t>lux</a:t>
            </a:r>
          </a:p>
          <a:p>
            <a:pPr lvl="1"/>
            <a:r>
              <a:rPr lang="en-US" dirty="0" smtClean="0"/>
              <a:t>Automatic brightness for </a:t>
            </a:r>
            <a:r>
              <a:rPr lang="en-US" dirty="0" err="1" smtClean="0"/>
              <a:t>iPAD</a:t>
            </a:r>
            <a:endParaRPr lang="en-US" dirty="0" smtClean="0"/>
          </a:p>
          <a:p>
            <a:pPr lvl="1"/>
            <a:r>
              <a:rPr lang="en-US" dirty="0"/>
              <a:t>Content: </a:t>
            </a:r>
            <a:r>
              <a:rPr lang="en-US" dirty="0" smtClean="0"/>
              <a:t>Fish ~60 </a:t>
            </a:r>
            <a:r>
              <a:rPr lang="en-US" dirty="0"/>
              <a:t>lux, Maldives </a:t>
            </a:r>
            <a:r>
              <a:rPr lang="en-US" dirty="0" smtClean="0"/>
              <a:t>~60 </a:t>
            </a:r>
            <a:r>
              <a:rPr lang="en-US" dirty="0"/>
              <a:t>lux, </a:t>
            </a:r>
            <a:r>
              <a:rPr lang="en-US" dirty="0" err="1"/>
              <a:t>Goku</a:t>
            </a:r>
            <a:r>
              <a:rPr lang="en-US" dirty="0"/>
              <a:t> </a:t>
            </a:r>
            <a:r>
              <a:rPr lang="en-US" dirty="0" smtClean="0"/>
              <a:t>~110 </a:t>
            </a:r>
            <a:r>
              <a:rPr lang="en-US" dirty="0"/>
              <a:t>lux, </a:t>
            </a:r>
            <a:r>
              <a:rPr lang="en-US" dirty="0" err="1"/>
              <a:t>CHiPs</a:t>
            </a:r>
            <a:r>
              <a:rPr lang="en-US" dirty="0"/>
              <a:t> ~60 lux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Neither naïve users, nor experts, </a:t>
            </a:r>
            <a:r>
              <a:rPr lang="is-IS" dirty="0" smtClean="0"/>
              <a:t>… although large audiovisual experience</a:t>
            </a:r>
            <a:endParaRPr lang="en-US" dirty="0" smtClean="0"/>
          </a:p>
          <a:p>
            <a:r>
              <a:rPr lang="en-US" dirty="0" smtClean="0"/>
              <a:t>Subject screening for visual acuity</a:t>
            </a:r>
          </a:p>
          <a:p>
            <a:r>
              <a:rPr lang="en-US" dirty="0" smtClean="0"/>
              <a:t>Explanation </a:t>
            </a:r>
            <a:r>
              <a:rPr lang="en-US" dirty="0"/>
              <a:t>of the assessment </a:t>
            </a:r>
            <a:r>
              <a:rPr lang="en-US" dirty="0" smtClean="0"/>
              <a:t>procedure (ACR rating)</a:t>
            </a:r>
            <a:endParaRPr lang="en-US" dirty="0"/>
          </a:p>
          <a:p>
            <a:r>
              <a:rPr lang="en-US" dirty="0" smtClean="0"/>
              <a:t>For each device:</a:t>
            </a:r>
            <a:endParaRPr lang="en-US" dirty="0"/>
          </a:p>
          <a:p>
            <a:pPr lvl="1"/>
            <a:r>
              <a:rPr lang="en-US" dirty="0" smtClean="0"/>
              <a:t>Initial (adaptation) neutral sequence with smooth music</a:t>
            </a:r>
          </a:p>
          <a:p>
            <a:pPr lvl="1"/>
            <a:r>
              <a:rPr lang="en-US" dirty="0" smtClean="0"/>
              <a:t>User adjustment of headphone sound level to his/her comfort level</a:t>
            </a:r>
          </a:p>
          <a:p>
            <a:pPr lvl="1"/>
            <a:r>
              <a:rPr lang="en-US" dirty="0" smtClean="0"/>
              <a:t>Random sequence of contents and qualities of ten seconds</a:t>
            </a:r>
          </a:p>
          <a:p>
            <a:pPr lvl="1"/>
            <a:r>
              <a:rPr lang="en-US" dirty="0" smtClean="0"/>
              <a:t>Five seconds grey level sequence between tests sequences for voting time</a:t>
            </a:r>
          </a:p>
          <a:p>
            <a:r>
              <a:rPr lang="en-US" dirty="0" smtClean="0"/>
              <a:t>Final debriefing asking for comments and suggestions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the first evaluation 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0" y="1700808"/>
            <a:ext cx="11506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76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the first evaluation round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636737"/>
            <a:ext cx="54673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65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debriefing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Device order is important, mainly between smartphones and tablets. So, possible assessment bias.</a:t>
            </a:r>
          </a:p>
          <a:p>
            <a:r>
              <a:rPr lang="en-US" dirty="0" smtClean="0"/>
              <a:t>Spatial ladder with small number of sequences on several devices can affect assessments, as users could vote according to their remembrance and not according to the current perception.</a:t>
            </a:r>
          </a:p>
          <a:p>
            <a:r>
              <a:rPr lang="en-US" dirty="0" smtClean="0"/>
              <a:t>Possible biases due to repetition and personal preferences on device characteristics.</a:t>
            </a:r>
          </a:p>
          <a:p>
            <a:r>
              <a:rPr lang="en-US" dirty="0" smtClean="0"/>
              <a:t>General doubts about user interpretation of “good” and “bad” connected with device performance. Requests to re-evaluate the opinion scores.</a:t>
            </a:r>
          </a:p>
          <a:p>
            <a:r>
              <a:rPr lang="en-US" dirty="0" smtClean="0"/>
              <a:t>Influence of content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the debriefing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Contents:</a:t>
            </a:r>
          </a:p>
          <a:p>
            <a:pPr lvl="1"/>
            <a:r>
              <a:rPr lang="en-US" dirty="0" smtClean="0"/>
              <a:t>Fish: initial defocused object biases quality, mainly if subjects vote before the sequence is completely displayed   </a:t>
            </a:r>
            <a:r>
              <a:rPr lang="is-IS" dirty="0" smtClean="0"/>
              <a:t>… </a:t>
            </a:r>
            <a:r>
              <a:rPr lang="en-US" i="1" dirty="0" smtClean="0"/>
              <a:t>attention to user behavior!</a:t>
            </a:r>
          </a:p>
          <a:p>
            <a:pPr lvl="1"/>
            <a:r>
              <a:rPr lang="en-US" dirty="0" smtClean="0"/>
              <a:t>Maldives: water sequences are mistreated by the coder</a:t>
            </a:r>
          </a:p>
          <a:p>
            <a:pPr lvl="1"/>
            <a:r>
              <a:rPr lang="en-US" dirty="0" err="1" smtClean="0"/>
              <a:t>Goku</a:t>
            </a:r>
            <a:r>
              <a:rPr lang="en-US" dirty="0" smtClean="0"/>
              <a:t>: quick and sudden changes avoid user fixation</a:t>
            </a:r>
          </a:p>
          <a:p>
            <a:pPr lvl="1"/>
            <a:r>
              <a:rPr lang="en-US" dirty="0" err="1" smtClean="0"/>
              <a:t>CHiPs</a:t>
            </a:r>
            <a:r>
              <a:rPr lang="en-US" dirty="0" smtClean="0"/>
              <a:t>: no specific user comments</a:t>
            </a:r>
          </a:p>
          <a:p>
            <a:r>
              <a:rPr lang="en-US" dirty="0" smtClean="0"/>
              <a:t>Need for hidden references</a:t>
            </a:r>
          </a:p>
          <a:p>
            <a:r>
              <a:rPr lang="en-US" dirty="0" smtClean="0"/>
              <a:t>Consideration of DCR rating</a:t>
            </a:r>
          </a:p>
          <a:p>
            <a:r>
              <a:rPr lang="en-US" dirty="0" smtClean="0"/>
              <a:t>Possible initial adjustment of “excellent” before the beginning of the test</a:t>
            </a:r>
          </a:p>
          <a:p>
            <a:r>
              <a:rPr lang="en-US" dirty="0" smtClean="0"/>
              <a:t>Selection of adequate contents as reference for high/low temporal and/or spatial complexities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Usefulness of preliminary exploratory rounds in new scenarios</a:t>
            </a:r>
          </a:p>
          <a:p>
            <a:endParaRPr lang="en-US" dirty="0"/>
          </a:p>
          <a:p>
            <a:r>
              <a:rPr lang="en-US" dirty="0" smtClean="0"/>
              <a:t>Smartphones/tablets are used at a similar distance (human anatomy)</a:t>
            </a:r>
          </a:p>
        </p:txBody>
      </p:sp>
    </p:spTree>
    <p:extLst>
      <p:ext uri="{BB962C8B-B14F-4D97-AF65-F5344CB8AC3E}">
        <p14:creationId xmlns:p14="http://schemas.microsoft.com/office/powerpoint/2010/main" val="14717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Finally, </a:t>
            </a:r>
            <a:r>
              <a:rPr lang="is-IS" dirty="0" smtClean="0"/>
              <a:t>… do not forget!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967280"/>
              </p:ext>
            </p:extLst>
          </p:nvPr>
        </p:nvGraphicFramePr>
        <p:xfrm>
          <a:off x="3719737" y="1891954"/>
          <a:ext cx="4860925" cy="369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3" imgW="11774544" imgH="8268854" progId="Word.Document.12">
                  <p:embed/>
                </p:oleObj>
              </mc:Choice>
              <mc:Fallback>
                <p:oleObj name="Document" r:id="rId3" imgW="11774544" imgH="826885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7" y="1891954"/>
                        <a:ext cx="4860925" cy="369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4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273" y="1817224"/>
            <a:ext cx="10243595" cy="159730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Q</a:t>
            </a:r>
            <a:r>
              <a:rPr lang="en-US" sz="3600" dirty="0" smtClean="0"/>
              <a:t>uestions – </a:t>
            </a:r>
            <a:r>
              <a:rPr lang="en-US" sz="3600" dirty="0"/>
              <a:t>Discussion – Debate </a:t>
            </a:r>
            <a:r>
              <a:rPr lang="en-US" sz="3600" dirty="0" smtClean="0"/>
              <a:t>- </a:t>
            </a:r>
            <a:r>
              <a:rPr lang="is-IS" sz="3600" dirty="0" smtClean="0"/>
              <a:t>…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3352" y="5625296"/>
            <a:ext cx="11665296" cy="570052"/>
          </a:xfrm>
        </p:spPr>
        <p:txBody>
          <a:bodyPr>
            <a:noAutofit/>
          </a:bodyPr>
          <a:lstStyle/>
          <a:p>
            <a:r>
              <a:rPr lang="en-US" sz="1600" dirty="0" smtClean="0"/>
              <a:t>This work has been partially supported by the </a:t>
            </a:r>
            <a:r>
              <a:rPr lang="es-ES_tradnl" sz="1600" dirty="0" smtClean="0"/>
              <a:t>Ministerio de Economía, Industria y Competitividad </a:t>
            </a:r>
            <a:r>
              <a:rPr lang="en-US" sz="1600" dirty="0" smtClean="0"/>
              <a:t>(AEI/FEDER) of the Spanish Government under project TEC2016-75981 </a:t>
            </a:r>
            <a:r>
              <a:rPr lang="en-US" sz="1600" dirty="0"/>
              <a:t>(IVME</a:t>
            </a:r>
            <a:r>
              <a:rPr lang="en-US" sz="1600" dirty="0" smtClean="0"/>
              <a:t>) </a:t>
            </a:r>
            <a:r>
              <a:rPr lang="en-US" sz="1600" dirty="0"/>
              <a:t>and </a:t>
            </a:r>
            <a:r>
              <a:rPr lang="en-US" sz="1600" dirty="0" smtClean="0"/>
              <a:t>the Spanish Administration agency CDTI under project IDI-20170572 (BUSTOP)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2323848" y="4010069"/>
            <a:ext cx="3909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n-US" sz="17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  <a:r>
              <a:rPr lang="es-ES" altLang="en-US" sz="1700" dirty="0" smtClean="0">
                <a:latin typeface="Calibri" panose="020F0502020204030204" pitchFamily="34" charset="0"/>
              </a:rPr>
              <a:t>rupo </a:t>
            </a:r>
            <a:r>
              <a:rPr lang="es-ES" altLang="en-US" sz="1700" dirty="0">
                <a:latin typeface="Calibri" panose="020F0502020204030204" pitchFamily="34" charset="0"/>
              </a:rPr>
              <a:t>de </a:t>
            </a:r>
            <a:r>
              <a:rPr lang="es-ES" altLang="en-US" sz="17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  <a:r>
              <a:rPr lang="es-ES" altLang="en-US" sz="1700" dirty="0">
                <a:latin typeface="Calibri" panose="020F0502020204030204" pitchFamily="34" charset="0"/>
              </a:rPr>
              <a:t>ratamiento de </a:t>
            </a:r>
            <a:r>
              <a:rPr lang="es-ES" altLang="en-U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I</a:t>
            </a:r>
            <a:r>
              <a:rPr lang="es-ES" altLang="en-US" sz="1700" dirty="0">
                <a:latin typeface="Calibri" panose="020F0502020204030204" pitchFamily="34" charset="0"/>
              </a:rPr>
              <a:t>mágenes (</a:t>
            </a:r>
            <a:r>
              <a:rPr lang="es-ES" altLang="en-US" sz="1700" b="1" dirty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  <a:r>
              <a:rPr lang="es-ES" altLang="en-US" sz="1700" b="1" dirty="0">
                <a:solidFill>
                  <a:srgbClr val="00B050"/>
                </a:solidFill>
                <a:latin typeface="Calibri" panose="020F0502020204030204" pitchFamily="34" charset="0"/>
              </a:rPr>
              <a:t>T</a:t>
            </a:r>
            <a:r>
              <a:rPr lang="es-ES" altLang="en-U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I</a:t>
            </a:r>
            <a:r>
              <a:rPr lang="es-ES" altLang="en-US" sz="1700" dirty="0">
                <a:latin typeface="Calibri" panose="020F0502020204030204" pitchFamily="34" charset="0"/>
              </a:rPr>
              <a:t>)</a:t>
            </a:r>
          </a:p>
          <a:p>
            <a:pPr algn="ctr"/>
            <a:r>
              <a:rPr lang="es-ES" altLang="it-IT" sz="1700" dirty="0"/>
              <a:t>Universidad Politécnica de Madrid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13915" y="4017983"/>
            <a:ext cx="17552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 smtClean="0"/>
              <a:t>Nokia Spain</a:t>
            </a:r>
          </a:p>
          <a:p>
            <a:pPr algn="ctr"/>
            <a:r>
              <a:rPr lang="en-US" altLang="it-IT" sz="1700" dirty="0" smtClean="0"/>
              <a:t>Madrid</a:t>
            </a:r>
            <a:endParaRPr lang="en-US" altLang="it-IT" sz="1700" dirty="0"/>
          </a:p>
        </p:txBody>
      </p:sp>
    </p:spTree>
    <p:extLst>
      <p:ext uri="{BB962C8B-B14F-4D97-AF65-F5344CB8AC3E}">
        <p14:creationId xmlns:p14="http://schemas.microsoft.com/office/powerpoint/2010/main" val="4570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Content selection and spatial ladder</a:t>
            </a:r>
          </a:p>
          <a:p>
            <a:r>
              <a:rPr lang="en-US" dirty="0" smtClean="0"/>
              <a:t>Devices and test environment</a:t>
            </a:r>
          </a:p>
          <a:p>
            <a:r>
              <a:rPr lang="en-US" dirty="0" smtClean="0"/>
              <a:t>Testing procedure</a:t>
            </a:r>
          </a:p>
          <a:p>
            <a:r>
              <a:rPr lang="en-US" dirty="0" smtClean="0"/>
              <a:t>Some results</a:t>
            </a:r>
          </a:p>
          <a:p>
            <a:r>
              <a:rPr lang="en-US" dirty="0" smtClean="0"/>
              <a:t>Subjects debriefing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Multimedia delivery based on Nokia conditional encoding.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echnique for content and device oriented </a:t>
            </a:r>
            <a:r>
              <a:rPr lang="en-US" dirty="0"/>
              <a:t>encoding</a:t>
            </a:r>
          </a:p>
          <a:p>
            <a:endParaRPr lang="en-US" dirty="0"/>
          </a:p>
          <a:p>
            <a:r>
              <a:rPr lang="en-US" dirty="0" smtClean="0"/>
              <a:t>Need for device characterization</a:t>
            </a:r>
          </a:p>
          <a:p>
            <a:endParaRPr lang="en-US" dirty="0" smtClean="0"/>
          </a:p>
          <a:p>
            <a:r>
              <a:rPr lang="en-US" dirty="0" smtClean="0"/>
              <a:t>Initial activity on nomadic/mobile </a:t>
            </a:r>
            <a:r>
              <a:rPr lang="en-US" dirty="0"/>
              <a:t>multimedia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Mobile devices (smartphones or tablets)</a:t>
            </a:r>
          </a:p>
          <a:p>
            <a:pPr lvl="1"/>
            <a:r>
              <a:rPr lang="en-US" dirty="0" smtClean="0"/>
              <a:t>Static (</a:t>
            </a:r>
            <a:r>
              <a:rPr lang="en-US" dirty="0" err="1" smtClean="0"/>
              <a:t>w.r.t</a:t>
            </a:r>
            <a:r>
              <a:rPr lang="en-US" dirty="0" smtClean="0"/>
              <a:t>. the platform) consumption (“nomadic use”)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for adequate temporal and spatial complexity.</a:t>
            </a:r>
          </a:p>
          <a:p>
            <a:endParaRPr lang="en-US" dirty="0" smtClean="0"/>
          </a:p>
          <a:p>
            <a:r>
              <a:rPr lang="en-US" dirty="0" smtClean="0"/>
              <a:t>Low spatial and temporal complexity: Fish (Spanish National Dramatic Center)</a:t>
            </a:r>
          </a:p>
          <a:p>
            <a:r>
              <a:rPr lang="en-US" dirty="0" smtClean="0"/>
              <a:t>Low temporal and high spatial complexity: Maldives</a:t>
            </a:r>
          </a:p>
          <a:p>
            <a:r>
              <a:rPr lang="en-US" dirty="0" smtClean="0"/>
              <a:t>High temporal and low spatial complexity: </a:t>
            </a:r>
            <a:r>
              <a:rPr lang="en-US" dirty="0" err="1" smtClean="0"/>
              <a:t>Goku</a:t>
            </a:r>
            <a:r>
              <a:rPr lang="en-US" dirty="0" smtClean="0"/>
              <a:t> (Dragon Ball)</a:t>
            </a:r>
          </a:p>
          <a:p>
            <a:r>
              <a:rPr lang="en-US" dirty="0" smtClean="0"/>
              <a:t>High temporal and spatial complexity: </a:t>
            </a:r>
          </a:p>
          <a:p>
            <a:pPr lvl="1"/>
            <a:r>
              <a:rPr lang="en-US" dirty="0" smtClean="0"/>
              <a:t>Initial choice, The Martian, discarded due to non-16:9 ratio</a:t>
            </a:r>
          </a:p>
          <a:p>
            <a:pPr lvl="1"/>
            <a:r>
              <a:rPr lang="en-US" dirty="0" smtClean="0"/>
              <a:t>Final choice, </a:t>
            </a:r>
            <a:r>
              <a:rPr lang="en-US" dirty="0" err="1" smtClean="0"/>
              <a:t>CHiPs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Sources:</a:t>
            </a:r>
          </a:p>
          <a:p>
            <a:pPr lvl="1"/>
            <a:r>
              <a:rPr lang="en-US" dirty="0" smtClean="0"/>
              <a:t>Apple Technical Note 224</a:t>
            </a:r>
          </a:p>
          <a:p>
            <a:pPr lvl="1"/>
            <a:r>
              <a:rPr lang="en-US" dirty="0" smtClean="0"/>
              <a:t>Netflix </a:t>
            </a:r>
            <a:r>
              <a:rPr lang="en-US" dirty="0"/>
              <a:t>Per-Title Encode Optimization</a:t>
            </a:r>
          </a:p>
          <a:p>
            <a:endParaRPr lang="en-US" dirty="0" smtClean="0"/>
          </a:p>
          <a:p>
            <a:r>
              <a:rPr lang="en-US" dirty="0" smtClean="0"/>
              <a:t>Decision: keep 16:9 frame aspect ratio along the spatial ladder</a:t>
            </a:r>
          </a:p>
          <a:p>
            <a:endParaRPr lang="en-US" dirty="0" smtClean="0"/>
          </a:p>
          <a:p>
            <a:r>
              <a:rPr lang="en-US" dirty="0" smtClean="0"/>
              <a:t>Ladder</a:t>
            </a:r>
            <a:endParaRPr lang="en-US" dirty="0"/>
          </a:p>
          <a:p>
            <a:pPr lvl="1"/>
            <a:r>
              <a:rPr lang="en-US" dirty="0" smtClean="0"/>
              <a:t>1920x1080p (</a:t>
            </a:r>
            <a:r>
              <a:rPr lang="en-US" dirty="0"/>
              <a:t>Full </a:t>
            </a:r>
            <a:r>
              <a:rPr lang="en-US" dirty="0" smtClean="0"/>
              <a:t>HD)</a:t>
            </a:r>
          </a:p>
          <a:p>
            <a:pPr lvl="1"/>
            <a:r>
              <a:rPr lang="en-US" dirty="0" smtClean="0"/>
              <a:t>1280x720p (</a:t>
            </a:r>
            <a:r>
              <a:rPr lang="en-US" dirty="0"/>
              <a:t>HD </a:t>
            </a:r>
            <a:r>
              <a:rPr lang="en-US" dirty="0" smtClean="0"/>
              <a:t>ready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960x540p (</a:t>
            </a:r>
            <a:r>
              <a:rPr lang="en-US" dirty="0"/>
              <a:t>Wide </a:t>
            </a:r>
            <a:r>
              <a:rPr lang="en-US" dirty="0" smtClean="0"/>
              <a:t>SD, approx.)</a:t>
            </a:r>
          </a:p>
          <a:p>
            <a:pPr lvl="1"/>
            <a:r>
              <a:rPr lang="en-US" dirty="0" smtClean="0"/>
              <a:t>640x360p (</a:t>
            </a:r>
            <a:r>
              <a:rPr lang="en-US" dirty="0"/>
              <a:t>Wide </a:t>
            </a:r>
            <a:r>
              <a:rPr lang="en-US" dirty="0" smtClean="0"/>
              <a:t>HVGA, approx.)</a:t>
            </a:r>
          </a:p>
          <a:p>
            <a:pPr lvl="1"/>
            <a:r>
              <a:rPr lang="en-US" dirty="0" smtClean="0"/>
              <a:t>480x270p (</a:t>
            </a:r>
            <a:r>
              <a:rPr lang="en-US" dirty="0"/>
              <a:t>Wide </a:t>
            </a:r>
            <a:r>
              <a:rPr lang="en-US" dirty="0" smtClean="0"/>
              <a:t>QVGA, approx.)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LG-P720</a:t>
            </a:r>
          </a:p>
          <a:p>
            <a:pPr lvl="1"/>
            <a:r>
              <a:rPr lang="en-US" dirty="0" smtClean="0"/>
              <a:t>Screen: 4.3 inches with 800x480 pixel resolution </a:t>
            </a:r>
            <a:endParaRPr lang="en-US" dirty="0"/>
          </a:p>
          <a:p>
            <a:r>
              <a:rPr lang="en-US" dirty="0" smtClean="0"/>
              <a:t>Samsung </a:t>
            </a:r>
            <a:r>
              <a:rPr lang="en-US" dirty="0"/>
              <a:t>A3 (</a:t>
            </a:r>
            <a:r>
              <a:rPr lang="en-US" dirty="0" smtClean="0"/>
              <a:t>2017)</a:t>
            </a:r>
          </a:p>
          <a:p>
            <a:pPr lvl="1"/>
            <a:r>
              <a:rPr lang="en-US" dirty="0" smtClean="0"/>
              <a:t>Screen: 4.7 inches with 1280x720 </a:t>
            </a:r>
            <a:r>
              <a:rPr lang="en-US" dirty="0"/>
              <a:t>pixel resolution </a:t>
            </a:r>
          </a:p>
          <a:p>
            <a:r>
              <a:rPr lang="en-US" dirty="0" smtClean="0"/>
              <a:t>Samsung </a:t>
            </a:r>
            <a:r>
              <a:rPr lang="en-US" dirty="0"/>
              <a:t>Galaxy </a:t>
            </a:r>
            <a:r>
              <a:rPr lang="en-US" dirty="0" smtClean="0"/>
              <a:t>S7</a:t>
            </a:r>
          </a:p>
          <a:p>
            <a:pPr lvl="1"/>
            <a:r>
              <a:rPr lang="en-US" dirty="0" smtClean="0"/>
              <a:t>Screen: 5.1 inches with 2560x1440 </a:t>
            </a:r>
            <a:r>
              <a:rPr lang="en-US" dirty="0"/>
              <a:t>pixel </a:t>
            </a:r>
            <a:r>
              <a:rPr lang="en-US" dirty="0" smtClean="0"/>
              <a:t>resolution</a:t>
            </a:r>
          </a:p>
          <a:p>
            <a:r>
              <a:rPr lang="en-US" dirty="0" smtClean="0"/>
              <a:t>iPad Air 2</a:t>
            </a:r>
          </a:p>
          <a:p>
            <a:pPr lvl="1"/>
            <a:r>
              <a:rPr lang="en-US" dirty="0"/>
              <a:t>Screen 9.7 inches with 2048x1536 pixel resolution (4:3 ratio)</a:t>
            </a:r>
          </a:p>
          <a:p>
            <a:pPr lvl="1"/>
            <a:r>
              <a:rPr lang="en-US" dirty="0" smtClean="0"/>
              <a:t>Use of a letterbox display approach to show 16:9 content</a:t>
            </a:r>
          </a:p>
          <a:p>
            <a:pPr lvl="1"/>
            <a:r>
              <a:rPr lang="en-US" dirty="0" smtClean="0"/>
              <a:t>So</a:t>
            </a:r>
            <a:r>
              <a:rPr lang="en-US" dirty="0"/>
              <a:t>, equivalent to </a:t>
            </a:r>
            <a:r>
              <a:rPr lang="en-US" dirty="0" smtClean="0"/>
              <a:t>2048x1152 within 8.9 inches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Devices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0" y="418852"/>
            <a:ext cx="2781300" cy="2578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912" y="1844824"/>
            <a:ext cx="2032000" cy="269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56" y="3811042"/>
            <a:ext cx="2273300" cy="283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412776"/>
            <a:ext cx="39370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Classical audiovisual consumption and, therefore, </a:t>
            </a:r>
            <a:r>
              <a:rPr lang="en-US" dirty="0" err="1" smtClean="0"/>
              <a:t>QoE</a:t>
            </a:r>
            <a:r>
              <a:rPr lang="en-US" dirty="0" smtClean="0"/>
              <a:t> assessment:</a:t>
            </a:r>
          </a:p>
          <a:p>
            <a:pPr lvl="1"/>
            <a:r>
              <a:rPr lang="en-US" dirty="0" smtClean="0"/>
              <a:t>Seated subjects looking at a fixed screen from a pre-set distance</a:t>
            </a:r>
          </a:p>
          <a:p>
            <a:pPr lvl="1"/>
            <a:r>
              <a:rPr lang="en-US" dirty="0" smtClean="0"/>
              <a:t>Content narrative governing subject attention</a:t>
            </a:r>
          </a:p>
          <a:p>
            <a:pPr lvl="1"/>
            <a:r>
              <a:rPr lang="en-US" dirty="0" smtClean="0"/>
              <a:t>Audio (very) important for subject opinion score</a:t>
            </a:r>
          </a:p>
          <a:p>
            <a:endParaRPr lang="en-US" dirty="0" smtClean="0"/>
          </a:p>
          <a:p>
            <a:r>
              <a:rPr lang="en-US" dirty="0" smtClean="0"/>
              <a:t>Presuming audiovisual engagement, therefore looking for opinion scores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realistic environments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62" y="1477071"/>
            <a:ext cx="3106688" cy="249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14" y="2097570"/>
            <a:ext cx="3407323" cy="191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17" y="4090368"/>
            <a:ext cx="3056856" cy="229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36" y="2045158"/>
            <a:ext cx="2282214" cy="304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664884"/>
            <a:ext cx="1887146" cy="184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1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19522</TotalTime>
  <Words>868</Words>
  <Application>Microsoft Macintosh PowerPoint</Application>
  <PresentationFormat>Widescreen</PresentationFormat>
  <Paragraphs>134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Times New Roman</vt:lpstr>
      <vt:lpstr>Arial</vt:lpstr>
      <vt:lpstr>1_Office Theme</vt:lpstr>
      <vt:lpstr>Document</vt:lpstr>
      <vt:lpstr>Device characterization  for content adaptation</vt:lpstr>
      <vt:lpstr>Presentation scheme</vt:lpstr>
      <vt:lpstr>Motivation</vt:lpstr>
      <vt:lpstr>Content selection</vt:lpstr>
      <vt:lpstr>Spatial ladder</vt:lpstr>
      <vt:lpstr>Devices</vt:lpstr>
      <vt:lpstr>Devices</vt:lpstr>
      <vt:lpstr>Test considerations</vt:lpstr>
      <vt:lpstr>Looking for realistic environments</vt:lpstr>
      <vt:lpstr>Test environment</vt:lpstr>
      <vt:lpstr>Environment and device settings</vt:lpstr>
      <vt:lpstr>Test procedure</vt:lpstr>
      <vt:lpstr>Results of the first evaluation round</vt:lpstr>
      <vt:lpstr>Results of the first evaluation round</vt:lpstr>
      <vt:lpstr>Main debriefing comments</vt:lpstr>
      <vt:lpstr>Analysis of the debriefing comments</vt:lpstr>
      <vt:lpstr>Conclusions</vt:lpstr>
      <vt:lpstr>Finally, … do not forget!</vt:lpstr>
      <vt:lpstr>Questions – Discussion – Debate - … 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Narciso García</dc:creator>
  <cp:lastModifiedBy>Microsoft Office User</cp:lastModifiedBy>
  <cp:revision>475</cp:revision>
  <cp:lastPrinted>2017-03-28T06:48:52Z</cp:lastPrinted>
  <dcterms:created xsi:type="dcterms:W3CDTF">2009-07-01T08:00:25Z</dcterms:created>
  <dcterms:modified xsi:type="dcterms:W3CDTF">2017-11-29T17:03:47Z</dcterms:modified>
</cp:coreProperties>
</file>