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</p:sldMasterIdLst>
  <p:notesMasterIdLst>
    <p:notesMasterId r:id="rId33"/>
  </p:notesMasterIdLst>
  <p:sldIdLst>
    <p:sldId id="256" r:id="rId6"/>
    <p:sldId id="270" r:id="rId7"/>
    <p:sldId id="271" r:id="rId8"/>
    <p:sldId id="257" r:id="rId9"/>
    <p:sldId id="258" r:id="rId10"/>
    <p:sldId id="259" r:id="rId11"/>
    <p:sldId id="260" r:id="rId12"/>
    <p:sldId id="261" r:id="rId13"/>
    <p:sldId id="273" r:id="rId14"/>
    <p:sldId id="274" r:id="rId15"/>
    <p:sldId id="275" r:id="rId16"/>
    <p:sldId id="263" r:id="rId17"/>
    <p:sldId id="262" r:id="rId18"/>
    <p:sldId id="266" r:id="rId19"/>
    <p:sldId id="276" r:id="rId20"/>
    <p:sldId id="277" r:id="rId21"/>
    <p:sldId id="265" r:id="rId22"/>
    <p:sldId id="267" r:id="rId23"/>
    <p:sldId id="278" r:id="rId24"/>
    <p:sldId id="268" r:id="rId25"/>
    <p:sldId id="269" r:id="rId26"/>
    <p:sldId id="279" r:id="rId27"/>
    <p:sldId id="272" r:id="rId28"/>
    <p:sldId id="280" r:id="rId29"/>
    <p:sldId id="281" r:id="rId30"/>
    <p:sldId id="282" r:id="rId31"/>
    <p:sldId id="283" r:id="rId32"/>
  </p:sldIdLst>
  <p:sldSz cx="12188825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23658D"/>
    <a:srgbClr val="2C6284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54" autoAdjust="0"/>
    <p:restoredTop sz="93548" autoAdjust="0"/>
  </p:normalViewPr>
  <p:slideViewPr>
    <p:cSldViewPr>
      <p:cViewPr varScale="1">
        <p:scale>
          <a:sx n="85" d="100"/>
          <a:sy n="85" d="100"/>
        </p:scale>
        <p:origin x="412" y="6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CD7F40FF-AD63-4545-8538-697010388C39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18490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B0D3924-FF6F-45F0-A0B8-9CE50764B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0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“DSLR Camera” © Michele Saad, Intel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D3924-FF6F-45F0-A0B8-9CE50764B8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94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ctr" anchorCtr="0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56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80"/>
            <a:ext cx="10512862" cy="960120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3363" marR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Pct val="90000"/>
              <a:buFont typeface="Calibri" panose="020F0502020204030204" pitchFamily="34" charset="0"/>
              <a:buChar char="●"/>
              <a:tabLst/>
              <a:defRPr sz="2400"/>
            </a:lvl1pPr>
            <a:lvl2pPr marL="396875" marR="0" indent="-16351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Wingdings" panose="05000000000000000000" pitchFamily="2" charset="2"/>
              <a:buChar char="§"/>
              <a:tabLst/>
              <a:defRPr sz="2200"/>
            </a:lvl2pPr>
            <a:lvl3pPr marL="517525" marR="0" indent="-1206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630238" marR="0" indent="-11112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‐"/>
              <a:tabLst/>
              <a:defRPr sz="2000"/>
            </a:lvl4pPr>
            <a:lvl5pPr marL="801688" marR="0" indent="-119063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4273"/>
              </a:buClr>
              <a:buSzTx/>
              <a:buFont typeface="Arial" panose="020B0604020202020204" pitchFamily="34" charset="0"/>
              <a:buChar char="•"/>
              <a:tabLst/>
              <a:defRPr sz="2000"/>
            </a:lvl5pPr>
          </a:lstStyle>
          <a:p>
            <a:pPr marL="233363" marR="0" lvl="0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33363" marR="0" lvl="1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33363" marR="0" lvl="2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33363" marR="0" lvl="3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33363" marR="0" lvl="4" indent="-23336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4273"/>
              </a:buClr>
              <a:buSzTx/>
              <a:buFont typeface="Calibri" panose="020F0502020204030204" pitchFamily="34" charset="0"/>
              <a:buChar char="●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1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676400"/>
            <a:ext cx="5180251" cy="4500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7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640079"/>
            <a:ext cx="10512862" cy="932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00200"/>
            <a:ext cx="51564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00200"/>
            <a:ext cx="51818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CD026-D0C9-4030-87A5-AF79E784804A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ctr" anchorCtr="0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5"/>
            <a:ext cx="10512862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" y="5356860"/>
            <a:ext cx="12188949" cy="1490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6019800"/>
            <a:ext cx="365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914400"/>
            <a:ext cx="10512862" cy="7762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0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400F8-927B-402B-BF7A-B634E3898EF6}" type="datetime1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D710-4440-4625-B733-14CD4F8CC484}" type="datetime1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4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990600"/>
            <a:ext cx="3931213" cy="1066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7"/>
            <a:ext cx="6170593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0"/>
            <a:ext cx="393121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CAE2E-A9AE-422B-8CF1-4AF2D07D1E16}" type="datetime1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6477000"/>
            <a:ext cx="12188825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639748"/>
            <a:ext cx="10512862" cy="96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676400"/>
            <a:ext cx="10512862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4658-680D-4D56-AB40-7687F6B36207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492876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492876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9756-37D5-43E7-BAF1-285C14F9A7A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0" y="-19049"/>
            <a:ext cx="12211050" cy="890765"/>
          </a:xfrm>
          <a:custGeom>
            <a:avLst/>
            <a:gdLst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0 w 9144000"/>
              <a:gd name="connsiteY3" fmla="*/ 533400 h 533400"/>
              <a:gd name="connsiteX4" fmla="*/ 0 w 9144000"/>
              <a:gd name="connsiteY4" fmla="*/ 0 h 533400"/>
              <a:gd name="connsiteX0" fmla="*/ 0 w 9144000"/>
              <a:gd name="connsiteY0" fmla="*/ 0 h 533400"/>
              <a:gd name="connsiteX1" fmla="*/ 9144000 w 9144000"/>
              <a:gd name="connsiteY1" fmla="*/ 0 h 533400"/>
              <a:gd name="connsiteX2" fmla="*/ 9144000 w 9144000"/>
              <a:gd name="connsiteY2" fmla="*/ 533400 h 533400"/>
              <a:gd name="connsiteX3" fmla="*/ 2035277 w 9144000"/>
              <a:gd name="connsiteY3" fmla="*/ 530942 h 533400"/>
              <a:gd name="connsiteX4" fmla="*/ 0 w 9144000"/>
              <a:gd name="connsiteY4" fmla="*/ 533400 h 533400"/>
              <a:gd name="connsiteX5" fmla="*/ 0 w 9144000"/>
              <a:gd name="connsiteY5" fmla="*/ 0 h 533400"/>
              <a:gd name="connsiteX0" fmla="*/ 0 w 9144000"/>
              <a:gd name="connsiteY0" fmla="*/ 0 h 869664"/>
              <a:gd name="connsiteX1" fmla="*/ 9144000 w 9144000"/>
              <a:gd name="connsiteY1" fmla="*/ 0 h 869664"/>
              <a:gd name="connsiteX2" fmla="*/ 9144000 w 9144000"/>
              <a:gd name="connsiteY2" fmla="*/ 533400 h 869664"/>
              <a:gd name="connsiteX3" fmla="*/ 2035277 w 9144000"/>
              <a:gd name="connsiteY3" fmla="*/ 530942 h 869664"/>
              <a:gd name="connsiteX4" fmla="*/ 0 w 9144000"/>
              <a:gd name="connsiteY4" fmla="*/ 869664 h 869664"/>
              <a:gd name="connsiteX5" fmla="*/ 0 w 9144000"/>
              <a:gd name="connsiteY5" fmla="*/ 0 h 869664"/>
              <a:gd name="connsiteX0" fmla="*/ 0 w 9144000"/>
              <a:gd name="connsiteY0" fmla="*/ 0 h 883232"/>
              <a:gd name="connsiteX1" fmla="*/ 9144000 w 9144000"/>
              <a:gd name="connsiteY1" fmla="*/ 0 h 883232"/>
              <a:gd name="connsiteX2" fmla="*/ 9144000 w 9144000"/>
              <a:gd name="connsiteY2" fmla="*/ 533400 h 883232"/>
              <a:gd name="connsiteX3" fmla="*/ 2035277 w 9144000"/>
              <a:gd name="connsiteY3" fmla="*/ 530942 h 883232"/>
              <a:gd name="connsiteX4" fmla="*/ 0 w 9144000"/>
              <a:gd name="connsiteY4" fmla="*/ 869664 h 883232"/>
              <a:gd name="connsiteX5" fmla="*/ 0 w 9144000"/>
              <a:gd name="connsiteY5" fmla="*/ 0 h 883232"/>
              <a:gd name="connsiteX0" fmla="*/ 0 w 9144000"/>
              <a:gd name="connsiteY0" fmla="*/ 0 h 888857"/>
              <a:gd name="connsiteX1" fmla="*/ 9144000 w 9144000"/>
              <a:gd name="connsiteY1" fmla="*/ 0 h 888857"/>
              <a:gd name="connsiteX2" fmla="*/ 9144000 w 9144000"/>
              <a:gd name="connsiteY2" fmla="*/ 533400 h 888857"/>
              <a:gd name="connsiteX3" fmla="*/ 2035277 w 9144000"/>
              <a:gd name="connsiteY3" fmla="*/ 530942 h 888857"/>
              <a:gd name="connsiteX4" fmla="*/ 0 w 9144000"/>
              <a:gd name="connsiteY4" fmla="*/ 869664 h 888857"/>
              <a:gd name="connsiteX5" fmla="*/ 0 w 9144000"/>
              <a:gd name="connsiteY5" fmla="*/ 0 h 888857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98850"/>
              <a:gd name="connsiteX1" fmla="*/ 9144000 w 9144000"/>
              <a:gd name="connsiteY1" fmla="*/ 0 h 898850"/>
              <a:gd name="connsiteX2" fmla="*/ 9144000 w 9144000"/>
              <a:gd name="connsiteY2" fmla="*/ 533400 h 898850"/>
              <a:gd name="connsiteX3" fmla="*/ 1681316 w 9144000"/>
              <a:gd name="connsiteY3" fmla="*/ 643030 h 898850"/>
              <a:gd name="connsiteX4" fmla="*/ 0 w 9144000"/>
              <a:gd name="connsiteY4" fmla="*/ 869664 h 898850"/>
              <a:gd name="connsiteX5" fmla="*/ 0 w 9144000"/>
              <a:gd name="connsiteY5" fmla="*/ 0 h 898850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87914"/>
              <a:gd name="connsiteX1" fmla="*/ 9144000 w 9144000"/>
              <a:gd name="connsiteY1" fmla="*/ 0 h 887914"/>
              <a:gd name="connsiteX2" fmla="*/ 9144000 w 9144000"/>
              <a:gd name="connsiteY2" fmla="*/ 533400 h 887914"/>
              <a:gd name="connsiteX3" fmla="*/ 1681316 w 9144000"/>
              <a:gd name="connsiteY3" fmla="*/ 643030 h 887914"/>
              <a:gd name="connsiteX4" fmla="*/ 0 w 9144000"/>
              <a:gd name="connsiteY4" fmla="*/ 869664 h 887914"/>
              <a:gd name="connsiteX5" fmla="*/ 0 w 9144000"/>
              <a:gd name="connsiteY5" fmla="*/ 0 h 887914"/>
              <a:gd name="connsiteX0" fmla="*/ 0 w 9144000"/>
              <a:gd name="connsiteY0" fmla="*/ 0 h 892995"/>
              <a:gd name="connsiteX1" fmla="*/ 9144000 w 9144000"/>
              <a:gd name="connsiteY1" fmla="*/ 0 h 892995"/>
              <a:gd name="connsiteX2" fmla="*/ 9144000 w 9144000"/>
              <a:gd name="connsiteY2" fmla="*/ 533400 h 892995"/>
              <a:gd name="connsiteX3" fmla="*/ 1681316 w 9144000"/>
              <a:gd name="connsiteY3" fmla="*/ 643030 h 892995"/>
              <a:gd name="connsiteX4" fmla="*/ 0 w 9144000"/>
              <a:gd name="connsiteY4" fmla="*/ 869664 h 892995"/>
              <a:gd name="connsiteX5" fmla="*/ 0 w 9144000"/>
              <a:gd name="connsiteY5" fmla="*/ 0 h 892995"/>
              <a:gd name="connsiteX0" fmla="*/ 0 w 9144000"/>
              <a:gd name="connsiteY0" fmla="*/ 0 h 871517"/>
              <a:gd name="connsiteX1" fmla="*/ 9144000 w 9144000"/>
              <a:gd name="connsiteY1" fmla="*/ 0 h 871517"/>
              <a:gd name="connsiteX2" fmla="*/ 9144000 w 9144000"/>
              <a:gd name="connsiteY2" fmla="*/ 533400 h 871517"/>
              <a:gd name="connsiteX3" fmla="*/ 1681316 w 9144000"/>
              <a:gd name="connsiteY3" fmla="*/ 643030 h 871517"/>
              <a:gd name="connsiteX4" fmla="*/ 0 w 9144000"/>
              <a:gd name="connsiteY4" fmla="*/ 869664 h 871517"/>
              <a:gd name="connsiteX5" fmla="*/ 0 w 9144000"/>
              <a:gd name="connsiteY5" fmla="*/ 0 h 871517"/>
              <a:gd name="connsiteX0" fmla="*/ 0 w 9144000"/>
              <a:gd name="connsiteY0" fmla="*/ 0 h 872749"/>
              <a:gd name="connsiteX1" fmla="*/ 9144000 w 9144000"/>
              <a:gd name="connsiteY1" fmla="*/ 0 h 872749"/>
              <a:gd name="connsiteX2" fmla="*/ 9144000 w 9144000"/>
              <a:gd name="connsiteY2" fmla="*/ 533400 h 872749"/>
              <a:gd name="connsiteX3" fmla="*/ 1687215 w 9144000"/>
              <a:gd name="connsiteY3" fmla="*/ 696124 h 872749"/>
              <a:gd name="connsiteX4" fmla="*/ 0 w 9144000"/>
              <a:gd name="connsiteY4" fmla="*/ 869664 h 872749"/>
              <a:gd name="connsiteX5" fmla="*/ 0 w 9144000"/>
              <a:gd name="connsiteY5" fmla="*/ 0 h 872749"/>
              <a:gd name="connsiteX0" fmla="*/ 0 w 9144000"/>
              <a:gd name="connsiteY0" fmla="*/ 0 h 871184"/>
              <a:gd name="connsiteX1" fmla="*/ 9144000 w 9144000"/>
              <a:gd name="connsiteY1" fmla="*/ 0 h 871184"/>
              <a:gd name="connsiteX2" fmla="*/ 9144000 w 9144000"/>
              <a:gd name="connsiteY2" fmla="*/ 533400 h 871184"/>
              <a:gd name="connsiteX3" fmla="*/ 5203231 w 9144000"/>
              <a:gd name="connsiteY3" fmla="*/ 572236 h 871184"/>
              <a:gd name="connsiteX4" fmla="*/ 1687215 w 9144000"/>
              <a:gd name="connsiteY4" fmla="*/ 696124 h 871184"/>
              <a:gd name="connsiteX5" fmla="*/ 0 w 9144000"/>
              <a:gd name="connsiteY5" fmla="*/ 869664 h 871184"/>
              <a:gd name="connsiteX6" fmla="*/ 0 w 9144000"/>
              <a:gd name="connsiteY6" fmla="*/ 0 h 871184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252"/>
              <a:gd name="connsiteX1" fmla="*/ 9144000 w 9144000"/>
              <a:gd name="connsiteY1" fmla="*/ 0 h 871252"/>
              <a:gd name="connsiteX2" fmla="*/ 9144000 w 9144000"/>
              <a:gd name="connsiteY2" fmla="*/ 533400 h 871252"/>
              <a:gd name="connsiteX3" fmla="*/ 5209130 w 9144000"/>
              <a:gd name="connsiteY3" fmla="*/ 530941 h 871252"/>
              <a:gd name="connsiteX4" fmla="*/ 1687215 w 9144000"/>
              <a:gd name="connsiteY4" fmla="*/ 696124 h 871252"/>
              <a:gd name="connsiteX5" fmla="*/ 0 w 9144000"/>
              <a:gd name="connsiteY5" fmla="*/ 869664 h 871252"/>
              <a:gd name="connsiteX6" fmla="*/ 0 w 9144000"/>
              <a:gd name="connsiteY6" fmla="*/ 0 h 871252"/>
              <a:gd name="connsiteX0" fmla="*/ 0 w 9144000"/>
              <a:gd name="connsiteY0" fmla="*/ 0 h 871715"/>
              <a:gd name="connsiteX1" fmla="*/ 9144000 w 9144000"/>
              <a:gd name="connsiteY1" fmla="*/ 0 h 871715"/>
              <a:gd name="connsiteX2" fmla="*/ 9144000 w 9144000"/>
              <a:gd name="connsiteY2" fmla="*/ 533400 h 871715"/>
              <a:gd name="connsiteX3" fmla="*/ 5209130 w 9144000"/>
              <a:gd name="connsiteY3" fmla="*/ 530941 h 871715"/>
              <a:gd name="connsiteX4" fmla="*/ 1687215 w 9144000"/>
              <a:gd name="connsiteY4" fmla="*/ 696124 h 871715"/>
              <a:gd name="connsiteX5" fmla="*/ 0 w 9144000"/>
              <a:gd name="connsiteY5" fmla="*/ 869664 h 871715"/>
              <a:gd name="connsiteX6" fmla="*/ 0 w 9144000"/>
              <a:gd name="connsiteY6" fmla="*/ 0 h 87171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9144000 w 12211050"/>
              <a:gd name="connsiteY2" fmla="*/ 552450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  <a:gd name="connsiteX0" fmla="*/ 0 w 12211050"/>
              <a:gd name="connsiteY0" fmla="*/ 19050 h 890765"/>
              <a:gd name="connsiteX1" fmla="*/ 12211050 w 12211050"/>
              <a:gd name="connsiteY1" fmla="*/ 0 h 890765"/>
              <a:gd name="connsiteX2" fmla="*/ 12201525 w 12211050"/>
              <a:gd name="connsiteY2" fmla="*/ 561975 h 890765"/>
              <a:gd name="connsiteX3" fmla="*/ 5209130 w 12211050"/>
              <a:gd name="connsiteY3" fmla="*/ 549991 h 890765"/>
              <a:gd name="connsiteX4" fmla="*/ 1687215 w 12211050"/>
              <a:gd name="connsiteY4" fmla="*/ 715174 h 890765"/>
              <a:gd name="connsiteX5" fmla="*/ 0 w 12211050"/>
              <a:gd name="connsiteY5" fmla="*/ 888714 h 890765"/>
              <a:gd name="connsiteX6" fmla="*/ 0 w 12211050"/>
              <a:gd name="connsiteY6" fmla="*/ 19050 h 89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0" h="890765">
                <a:moveTo>
                  <a:pt x="0" y="19050"/>
                </a:moveTo>
                <a:lnTo>
                  <a:pt x="12211050" y="0"/>
                </a:lnTo>
                <a:lnTo>
                  <a:pt x="12201525" y="561975"/>
                </a:lnTo>
                <a:lnTo>
                  <a:pt x="5209130" y="549991"/>
                </a:lnTo>
                <a:cubicBezTo>
                  <a:pt x="3966333" y="577112"/>
                  <a:pt x="2546736" y="624051"/>
                  <a:pt x="1687215" y="715174"/>
                </a:cubicBezTo>
                <a:cubicBezTo>
                  <a:pt x="827694" y="806297"/>
                  <a:pt x="351011" y="906412"/>
                  <a:pt x="0" y="888714"/>
                </a:cubicBezTo>
                <a:lnTo>
                  <a:pt x="0" y="190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296644" y="85725"/>
            <a:ext cx="3595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Institute for Telecommunication Sciences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201"/>
            <a:ext cx="548640" cy="5455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108616"/>
            <a:ext cx="631803" cy="64008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12" y="95947"/>
            <a:ext cx="2020613" cy="31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2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685800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Calibri" panose="020F0502020204030204" pitchFamily="34" charset="0"/>
        <a:buChar char="●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96875" indent="-16351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Wingdings" panose="05000000000000000000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17525" indent="-120650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30238" indent="-111125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Calibri" panose="020F0502020204030204" pitchFamily="34" charset="0"/>
        <a:buChar char="‐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01688" indent="-119063" algn="l" defTabSz="685800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nson@ntia.doc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NTIA/ITS Status Report and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Margaret H. Pinson</a:t>
            </a:r>
          </a:p>
          <a:p>
            <a:r>
              <a:rPr lang="en-US" dirty="0" smtClean="0">
                <a:hlinkClick r:id="rId2"/>
              </a:rPr>
              <a:t>mpinson@ntia.doc.gov</a:t>
            </a:r>
            <a:endParaRPr lang="en-US" dirty="0" smtClean="0"/>
          </a:p>
          <a:p>
            <a:r>
              <a:rPr lang="en-US" dirty="0" smtClean="0"/>
              <a:t>+1 303-497-3579</a:t>
            </a:r>
          </a:p>
        </p:txBody>
      </p:sp>
    </p:spTree>
    <p:extLst>
      <p:ext uri="{BB962C8B-B14F-4D97-AF65-F5344CB8AC3E}">
        <p14:creationId xmlns:p14="http://schemas.microsoft.com/office/powerpoint/2010/main" val="9322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5" r="7044" b="1826"/>
          <a:stretch/>
        </p:blipFill>
        <p:spPr bwMode="auto">
          <a:xfrm>
            <a:off x="2321324" y="457200"/>
            <a:ext cx="7546178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9000847"/>
              </p:ext>
            </p:extLst>
          </p:nvPr>
        </p:nvGraphicFramePr>
        <p:xfrm>
          <a:off x="379413" y="5486400"/>
          <a:ext cx="11430000" cy="1143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56870"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Video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Original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SRCpls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2340K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1732K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1256K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0951K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0512K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Full Dataset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PVS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0.44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0.40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0.33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0.46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0.48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0.77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Reference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0.44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0.40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0.48</a:t>
                      </a:r>
                      <a:endParaRPr lang="en-US" sz="180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0.34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0.49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0.77</a:t>
                      </a:r>
                      <a:endParaRPr lang="en-US" sz="180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49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Comparison: its4s vs CCRIQ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51BDC-AB89-4F6B-87F9-D47FC298D7B2}" type="datetime1">
              <a:rPr lang="en-US" smtClean="0"/>
              <a:t>12/1/2017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8" y="1914992"/>
            <a:ext cx="548640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18" y="188501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9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problem?</a:t>
            </a:r>
          </a:p>
          <a:p>
            <a:r>
              <a:rPr lang="en-US" dirty="0" smtClean="0"/>
              <a:t>Acceptable constraints? </a:t>
            </a:r>
          </a:p>
          <a:p>
            <a:r>
              <a:rPr lang="en-US" dirty="0" smtClean="0"/>
              <a:t>NR metric traits?</a:t>
            </a:r>
          </a:p>
          <a:p>
            <a:r>
              <a:rPr lang="en-US" dirty="0"/>
              <a:t>NR parameters traits?</a:t>
            </a:r>
          </a:p>
          <a:p>
            <a:r>
              <a:rPr lang="en-US" dirty="0"/>
              <a:t>Dataset design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Note: from here to the end, the slides include comments and answers from all VQEG participants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7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Intelligent network</a:t>
            </a:r>
          </a:p>
          <a:p>
            <a:r>
              <a:rPr lang="en-US" dirty="0" smtClean="0"/>
              <a:t>Intelligent camera</a:t>
            </a:r>
          </a:p>
          <a:p>
            <a:r>
              <a:rPr lang="en-US" dirty="0" smtClean="0"/>
              <a:t>Industry application where no reference is available; specific use case (social media, entertainment, …); different MOS scale (meaning of 5)</a:t>
            </a:r>
          </a:p>
          <a:p>
            <a:r>
              <a:rPr lang="en-US" dirty="0" smtClean="0"/>
              <a:t>Change coding? Service level agreement? Need true absolute quality level (not relative impairment)</a:t>
            </a:r>
          </a:p>
          <a:p>
            <a:r>
              <a:rPr lang="en-US" dirty="0" smtClean="0"/>
              <a:t>Live service workflow (de-interlace, transcode), how trust MOS?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Analyze my own content, can we tell the user how to improve the photo?</a:t>
            </a:r>
          </a:p>
          <a:p>
            <a:r>
              <a:rPr lang="en-US" dirty="0" smtClean="0"/>
              <a:t>Validate devices, camera driven</a:t>
            </a:r>
          </a:p>
          <a:p>
            <a:r>
              <a:rPr lang="en-US" dirty="0" smtClean="0"/>
              <a:t>Ideally check all points in pipeline, but unrealistic starting point</a:t>
            </a:r>
          </a:p>
          <a:p>
            <a:r>
              <a:rPr lang="en-US" dirty="0" smtClean="0"/>
              <a:t>Compliment FR with NR (later in chain)</a:t>
            </a:r>
          </a:p>
          <a:p>
            <a:r>
              <a:rPr lang="en-US" dirty="0" smtClean="0"/>
              <a:t>Overall quality impairment</a:t>
            </a:r>
          </a:p>
          <a:p>
            <a:r>
              <a:rPr lang="en-US" dirty="0" smtClean="0"/>
              <a:t>Local artifact detect (e.g., green block)</a:t>
            </a:r>
          </a:p>
          <a:p>
            <a:r>
              <a:rPr lang="en-US" dirty="0" smtClean="0"/>
              <a:t>Adapt communication system real time (on receiver side)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UX / </a:t>
            </a:r>
            <a:r>
              <a:rPr lang="en-US" dirty="0" err="1"/>
              <a:t>QoE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Big business decisions, how benchmark?</a:t>
            </a:r>
          </a:p>
          <a:p>
            <a:r>
              <a:rPr lang="en-US" dirty="0" smtClean="0"/>
              <a:t>Focus by use case (indoors, outdoors, nighttime, first responder, medical) and location (outdoors, elevator,…), simplify the problem</a:t>
            </a:r>
          </a:p>
          <a:p>
            <a:r>
              <a:rPr lang="en-US" dirty="0" smtClean="0"/>
              <a:t>Score differently based on expectations </a:t>
            </a:r>
          </a:p>
          <a:p>
            <a:r>
              <a:rPr lang="en-US" dirty="0" smtClean="0"/>
              <a:t>Does the image metric scale to temporal / video?</a:t>
            </a:r>
          </a:p>
          <a:p>
            <a:r>
              <a:rPr lang="en-US" dirty="0" smtClean="0"/>
              <a:t>Consumed by human vs consumed by an algorithm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Ensure professional service content delivery is really good quality? Can I take the person out of the loop? How much quality can I get out of the available bandwidth?</a:t>
            </a:r>
          </a:p>
          <a:p>
            <a:r>
              <a:rPr lang="en-US" dirty="0" smtClean="0"/>
              <a:t>Two problems, must treat differently:</a:t>
            </a:r>
          </a:p>
          <a:p>
            <a:pPr lvl="1"/>
            <a:r>
              <a:rPr lang="en-US" dirty="0" smtClean="0"/>
              <a:t>Capture side (true NR metric), generic problem</a:t>
            </a:r>
          </a:p>
          <a:p>
            <a:pPr lvl="1"/>
            <a:r>
              <a:rPr lang="en-US" dirty="0" smtClean="0"/>
              <a:t>Consumer side, application specific (medical, first responder, entertainment, …), specialized, application specific problem</a:t>
            </a:r>
          </a:p>
          <a:p>
            <a:r>
              <a:rPr lang="en-US" dirty="0" smtClean="0"/>
              <a:t>What do we call a “5”? False positive from artistic intent. Use case may solve (quality intended)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3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UX / </a:t>
            </a:r>
            <a:r>
              <a:rPr lang="en-US" dirty="0" err="1"/>
              <a:t>QoE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KPI between network exchange contract (what quality I deliver, what quality I receive from vendor); ensure contract based on quality (service level agreement)</a:t>
            </a:r>
          </a:p>
          <a:p>
            <a:r>
              <a:rPr lang="en-US" dirty="0" smtClean="0"/>
              <a:t>Understand artistic intention (include)</a:t>
            </a:r>
          </a:p>
          <a:p>
            <a:r>
              <a:rPr lang="en-US" dirty="0" smtClean="0"/>
              <a:t>Explicitly ignore artistic intention, aesthetics (exclude); provider has paid for the content so incoming footage quality is irrelevant</a:t>
            </a:r>
          </a:p>
          <a:p>
            <a:r>
              <a:rPr lang="en-US" dirty="0" smtClean="0"/>
              <a:t>Give way to measure “this is HD service”; what do we mean (replace “1920x1080 resolution is HD service quality” assumption)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0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Acceptable Constraints—Simplify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Specify bitrate range per application</a:t>
            </a:r>
          </a:p>
          <a:p>
            <a:r>
              <a:rPr lang="en-US" dirty="0" smtClean="0"/>
              <a:t>Instead, MOS range needs to be mapped to the use case (e.g., bitrate range doesn’t apply sometimes)</a:t>
            </a:r>
          </a:p>
          <a:p>
            <a:r>
              <a:rPr lang="en-US" dirty="0" smtClean="0"/>
              <a:t>Specify amateur vs professional</a:t>
            </a:r>
          </a:p>
          <a:p>
            <a:r>
              <a:rPr lang="en-US" dirty="0" smtClean="0"/>
              <a:t>Specify task</a:t>
            </a:r>
          </a:p>
          <a:p>
            <a:pPr lvl="1"/>
            <a:r>
              <a:rPr lang="en-US" dirty="0" smtClean="0"/>
              <a:t>Entertainment, understand events, recognize people, …</a:t>
            </a:r>
          </a:p>
          <a:p>
            <a:r>
              <a:rPr lang="en-US" dirty="0" smtClean="0"/>
              <a:t>Ignore quality change over time </a:t>
            </a:r>
          </a:p>
          <a:p>
            <a:pPr lvl="1"/>
            <a:r>
              <a:rPr lang="en-US" dirty="0" err="1" smtClean="0"/>
              <a:t>Recency</a:t>
            </a:r>
            <a:r>
              <a:rPr lang="en-US" dirty="0" smtClean="0"/>
              <a:t> effect</a:t>
            </a:r>
          </a:p>
          <a:p>
            <a:r>
              <a:rPr lang="en-US" dirty="0" smtClean="0"/>
              <a:t>Quality as viewed right now</a:t>
            </a:r>
          </a:p>
          <a:p>
            <a:pPr lvl="1"/>
            <a:r>
              <a:rPr lang="en-US" dirty="0" smtClean="0"/>
              <a:t>e.g., ignore potential value of 40 MP image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solve actionable business case (value)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5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NR Metric Traits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Same metric for images &amp; video </a:t>
            </a:r>
          </a:p>
          <a:p>
            <a:r>
              <a:rPr lang="en-US" dirty="0" smtClean="0"/>
              <a:t>Predict quality of originals</a:t>
            </a:r>
          </a:p>
          <a:p>
            <a:pPr lvl="1"/>
            <a:r>
              <a:rPr lang="en-US" dirty="0" smtClean="0"/>
              <a:t>Real world subject, camera operator, lens, camera electronics, aesthetics, …</a:t>
            </a:r>
          </a:p>
          <a:p>
            <a:r>
              <a:rPr lang="en-US" dirty="0" smtClean="0"/>
              <a:t>Extrapolate “what if”</a:t>
            </a:r>
          </a:p>
          <a:p>
            <a:pPr lvl="1"/>
            <a:r>
              <a:rPr lang="en-US" dirty="0" smtClean="0"/>
              <a:t>Change bitrate, resolution, frame rate, …</a:t>
            </a:r>
          </a:p>
          <a:p>
            <a:r>
              <a:rPr lang="en-US" dirty="0" smtClean="0"/>
              <a:t>Root cause analysis</a:t>
            </a:r>
          </a:p>
          <a:p>
            <a:pPr lvl="1"/>
            <a:r>
              <a:rPr lang="en-US" dirty="0" smtClean="0"/>
              <a:t>Why is the quality bad?</a:t>
            </a:r>
          </a:p>
          <a:p>
            <a:r>
              <a:rPr lang="en-US" dirty="0" smtClean="0"/>
              <a:t>Immediate quality response </a:t>
            </a:r>
          </a:p>
          <a:p>
            <a:pPr lvl="1"/>
            <a:r>
              <a:rPr lang="en-US" dirty="0" smtClean="0"/>
              <a:t>2 frames, ¼ sec, 4 sec</a:t>
            </a:r>
          </a:p>
          <a:p>
            <a:pPr lvl="1"/>
            <a:r>
              <a:rPr lang="en-US" dirty="0" smtClean="0"/>
              <a:t>Short observation window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Real-time implementation (compute problem)</a:t>
            </a:r>
          </a:p>
          <a:p>
            <a:r>
              <a:rPr lang="en-US" dirty="0" smtClean="0"/>
              <a:t>Degrades gracefully (doesn’t just fail on unexpected conditions; no division by zero)</a:t>
            </a:r>
          </a:p>
          <a:p>
            <a:pPr lvl="1"/>
            <a:r>
              <a:rPr lang="en-US" dirty="0" smtClean="0"/>
              <a:t>Less accurate but not random results</a:t>
            </a:r>
          </a:p>
          <a:p>
            <a:r>
              <a:rPr lang="en-US" dirty="0" smtClean="0"/>
              <a:t>Warn user when moving outside of intended usage</a:t>
            </a:r>
          </a:p>
          <a:p>
            <a:r>
              <a:rPr lang="en-US" dirty="0" smtClean="0"/>
              <a:t>Confidence in rating</a:t>
            </a:r>
          </a:p>
          <a:p>
            <a:pPr lvl="1"/>
            <a:r>
              <a:rPr lang="en-US" dirty="0" smtClean="0"/>
              <a:t>Accuracy level, confidence interval</a:t>
            </a:r>
          </a:p>
          <a:p>
            <a:pPr lvl="1"/>
            <a:r>
              <a:rPr lang="en-US" dirty="0" smtClean="0"/>
              <a:t>Help users trust and understand the values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78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NR Metric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Open source usage rights</a:t>
            </a:r>
          </a:p>
          <a:p>
            <a:pPr lvl="1"/>
            <a:r>
              <a:rPr lang="en-US" dirty="0" smtClean="0"/>
              <a:t>Many organizations can only participate if the goal is an open source NR metric</a:t>
            </a:r>
          </a:p>
          <a:p>
            <a:pPr lvl="1"/>
            <a:r>
              <a:rPr lang="en-US" dirty="0" smtClean="0"/>
              <a:t>Must agree upon exact open source licensing terms</a:t>
            </a:r>
            <a:endParaRPr lang="en-US" dirty="0"/>
          </a:p>
          <a:p>
            <a:r>
              <a:rPr lang="en-US" dirty="0" smtClean="0"/>
              <a:t>Distortion flexibility; work on different types of impairments</a:t>
            </a:r>
          </a:p>
          <a:p>
            <a:pPr lvl="1"/>
            <a:r>
              <a:rPr lang="en-US" dirty="0" smtClean="0"/>
              <a:t>Should work with the type of artifacts that are appropriate for the current application</a:t>
            </a:r>
          </a:p>
          <a:p>
            <a:r>
              <a:rPr lang="en-US" dirty="0" smtClean="0"/>
              <a:t>Not static; multi-faceted model that can be trained on new applications</a:t>
            </a:r>
          </a:p>
          <a:p>
            <a:r>
              <a:rPr lang="en-US" dirty="0" smtClean="0"/>
              <a:t>No hard coded constants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User expectations change; NR metric can change with them</a:t>
            </a:r>
          </a:p>
          <a:p>
            <a:r>
              <a:rPr lang="en-US" dirty="0" smtClean="0"/>
              <a:t>Produces both experience values &amp; engineering values</a:t>
            </a:r>
          </a:p>
          <a:p>
            <a:r>
              <a:rPr lang="en-US" dirty="0" smtClean="0"/>
              <a:t>Scalable: no requirement for a specific frame size, resolution, frame rate, …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4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Our Goal?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UX / </a:t>
            </a:r>
            <a:r>
              <a:rPr lang="en-US" dirty="0" err="1" smtClean="0"/>
              <a:t>QoE</a:t>
            </a:r>
            <a:r>
              <a:rPr lang="en-US" dirty="0" smtClean="0"/>
              <a:t> problem?</a:t>
            </a:r>
          </a:p>
          <a:p>
            <a:r>
              <a:rPr lang="en-US" dirty="0" smtClean="0"/>
              <a:t>Acceptable constraints? </a:t>
            </a:r>
          </a:p>
          <a:p>
            <a:r>
              <a:rPr lang="en-US" dirty="0" smtClean="0"/>
              <a:t>NR metric traits?</a:t>
            </a:r>
          </a:p>
          <a:p>
            <a:r>
              <a:rPr lang="en-US" dirty="0"/>
              <a:t>NR parameters traits?</a:t>
            </a:r>
          </a:p>
          <a:p>
            <a:r>
              <a:rPr lang="en-US" dirty="0"/>
              <a:t>Dataset design?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Desirable </a:t>
            </a:r>
            <a:r>
              <a:rPr lang="en-US" dirty="0" smtClean="0"/>
              <a:t>NR Parameter Traits</a:t>
            </a:r>
            <a:br>
              <a:rPr lang="en-US" dirty="0" smtClean="0"/>
            </a:br>
            <a:r>
              <a:rPr lang="en-US" dirty="0" smtClean="0"/>
              <a:t>(Building Blocks of the NR Metric)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Only respond to a unique factor</a:t>
            </a:r>
          </a:p>
          <a:p>
            <a:pPr lvl="1"/>
            <a:r>
              <a:rPr lang="en-US" dirty="0" smtClean="0"/>
              <a:t>Upper or lower triangle scatter plot</a:t>
            </a:r>
          </a:p>
          <a:p>
            <a:pPr lvl="1"/>
            <a:r>
              <a:rPr lang="en-US" dirty="0" smtClean="0"/>
              <a:t>Often ignore coding artifacts, resolution, …</a:t>
            </a:r>
          </a:p>
          <a:p>
            <a:pPr lvl="1"/>
            <a:r>
              <a:rPr lang="en-US" dirty="0" smtClean="0"/>
              <a:t>Sensitivity to a single factor</a:t>
            </a:r>
          </a:p>
          <a:p>
            <a:r>
              <a:rPr lang="en-US" dirty="0" smtClean="0"/>
              <a:t>Diverse types of factors</a:t>
            </a:r>
          </a:p>
          <a:p>
            <a:pPr lvl="1"/>
            <a:r>
              <a:rPr lang="en-US" dirty="0" smtClean="0"/>
              <a:t>Characterize the scene, operator’s actions, lens, camera, video format, compression, …</a:t>
            </a:r>
          </a:p>
          <a:p>
            <a:r>
              <a:rPr lang="en-US" dirty="0" smtClean="0"/>
              <a:t>Easily explained to naïve user</a:t>
            </a:r>
          </a:p>
          <a:p>
            <a:r>
              <a:rPr lang="en-US" dirty="0" smtClean="0"/>
              <a:t>Computationally scalable</a:t>
            </a:r>
          </a:p>
          <a:p>
            <a:r>
              <a:rPr lang="en-US" dirty="0" smtClean="0"/>
              <a:t>Accuracy may depend on quality, task</a:t>
            </a:r>
          </a:p>
          <a:p>
            <a:pPr lvl="1"/>
            <a:r>
              <a:rPr lang="en-US" dirty="0" smtClean="0"/>
              <a:t>More accurate, less accurate, irrelevant</a:t>
            </a:r>
          </a:p>
          <a:p>
            <a:r>
              <a:rPr lang="en-US" dirty="0" smtClean="0"/>
              <a:t>Robust response to new content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not be willing or able to have NR parameters respond to unique factors; cannot decouple some factors</a:t>
            </a:r>
          </a:p>
          <a:p>
            <a:r>
              <a:rPr lang="en-US" dirty="0" smtClean="0"/>
              <a:t>Scalability of complexity; can scale down the implementation</a:t>
            </a:r>
          </a:p>
          <a:p>
            <a:pPr lvl="1"/>
            <a:r>
              <a:rPr lang="en-US" dirty="0" smtClean="0"/>
              <a:t>May trade off performance and decoupled factors</a:t>
            </a:r>
          </a:p>
          <a:p>
            <a:r>
              <a:rPr lang="en-US" dirty="0" smtClean="0"/>
              <a:t>Implementation: Collect historical data; feedback loop; self learning model? Users could optionally contribute to the pool of knowledge</a:t>
            </a:r>
          </a:p>
          <a:p>
            <a:r>
              <a:rPr lang="en-US" dirty="0" smtClean="0"/>
              <a:t>Parameter indicates what is visually wrong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7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factor is use case</a:t>
            </a:r>
          </a:p>
          <a:p>
            <a:r>
              <a:rPr lang="en-US" dirty="0" smtClean="0"/>
              <a:t>Unfamiliar SRC</a:t>
            </a:r>
          </a:p>
          <a:p>
            <a:pPr lvl="1"/>
            <a:r>
              <a:rPr lang="en-US" dirty="0" smtClean="0"/>
              <a:t>4 sec, no reuse, no scene cuts</a:t>
            </a:r>
          </a:p>
          <a:p>
            <a:pPr lvl="1"/>
            <a:r>
              <a:rPr lang="en-US" dirty="0" smtClean="0"/>
              <a:t>May not be applicable for some use cases</a:t>
            </a:r>
          </a:p>
          <a:p>
            <a:r>
              <a:rPr lang="en-US" dirty="0" smtClean="0"/>
              <a:t>Include </a:t>
            </a:r>
            <a:r>
              <a:rPr lang="en-US" dirty="0"/>
              <a:t>bad </a:t>
            </a:r>
            <a:r>
              <a:rPr lang="en-US" dirty="0" smtClean="0"/>
              <a:t>quality SRC</a:t>
            </a:r>
            <a:endParaRPr lang="en-US" dirty="0"/>
          </a:p>
          <a:p>
            <a:r>
              <a:rPr lang="en-US" dirty="0" smtClean="0"/>
              <a:t>Training data for specific parameters, specific use cases</a:t>
            </a:r>
          </a:p>
          <a:p>
            <a:r>
              <a:rPr lang="en-US" dirty="0" smtClean="0"/>
              <a:t>Common way to feed datasets into training</a:t>
            </a:r>
          </a:p>
          <a:p>
            <a:r>
              <a:rPr lang="en-US" dirty="0"/>
              <a:t>Subjective evaluation documented (how you got ratings, environment); but have wide flexibility on environments, rating scales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questions do you ask? Will need to use different scales</a:t>
            </a:r>
          </a:p>
          <a:p>
            <a:r>
              <a:rPr lang="en-US" dirty="0" smtClean="0"/>
              <a:t>Task oriented testing; ask specific questions (not always quality)</a:t>
            </a:r>
          </a:p>
          <a:p>
            <a:pPr lvl="1"/>
            <a:r>
              <a:rPr lang="en-US" dirty="0" smtClean="0"/>
              <a:t>Ask doctor, “can you do diagnostics on this picture?” </a:t>
            </a:r>
          </a:p>
          <a:p>
            <a:pPr lvl="1"/>
            <a:r>
              <a:rPr lang="en-US" dirty="0" smtClean="0"/>
              <a:t>“is this question clear enough?”</a:t>
            </a:r>
          </a:p>
          <a:p>
            <a:pPr lvl="1"/>
            <a:r>
              <a:rPr lang="en-US" dirty="0" smtClean="0"/>
              <a:t>“How much can you rely upon this media?”</a:t>
            </a:r>
          </a:p>
          <a:p>
            <a:pPr lvl="1"/>
            <a:r>
              <a:rPr lang="en-US" dirty="0" smtClean="0"/>
              <a:t>Compile new questions to extract</a:t>
            </a:r>
          </a:p>
          <a:p>
            <a:r>
              <a:rPr lang="en-US" dirty="0" smtClean="0"/>
              <a:t>Could be binary rating (reject or keep)</a:t>
            </a:r>
          </a:p>
          <a:p>
            <a:pPr lvl="1"/>
            <a:r>
              <a:rPr lang="en-US" dirty="0" smtClean="0"/>
              <a:t>Like JND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34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Medical image quality assessment has another community of research: detection, localization and characterization</a:t>
            </a:r>
          </a:p>
          <a:p>
            <a:pPr lvl="1"/>
            <a:r>
              <a:rPr lang="en-US" dirty="0"/>
              <a:t>There are statistical tests to analyze these factors (JAFROC)</a:t>
            </a:r>
          </a:p>
          <a:p>
            <a:pPr lvl="1"/>
            <a:r>
              <a:rPr lang="en-US" dirty="0"/>
              <a:t>Characterization has not been done yet</a:t>
            </a:r>
          </a:p>
          <a:p>
            <a:r>
              <a:rPr lang="en-US" dirty="0" smtClean="0"/>
              <a:t>Non-conventional databases</a:t>
            </a:r>
          </a:p>
          <a:p>
            <a:pPr lvl="1"/>
            <a:r>
              <a:rPr lang="en-US" dirty="0" smtClean="0"/>
              <a:t>e.g., pull videos from YouTube with 1 million hits and assume those videos have MOS=5</a:t>
            </a:r>
          </a:p>
          <a:p>
            <a:pPr lvl="1"/>
            <a:r>
              <a:rPr lang="en-US" dirty="0" smtClean="0"/>
              <a:t>Use humans to evaluate failure cases</a:t>
            </a:r>
          </a:p>
          <a:p>
            <a:pPr lvl="1"/>
            <a:r>
              <a:rPr lang="en-US" dirty="0" smtClean="0"/>
              <a:t>Iterative approach to training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9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is interested? What can you contribute? </a:t>
            </a:r>
            <a:br>
              <a:rPr lang="en-US" dirty="0" smtClean="0"/>
            </a:br>
            <a:r>
              <a:rPr lang="en-US" dirty="0" smtClean="0"/>
              <a:t>What projects do you want to drive?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Margaret Pinson (NTIA/ITS) video content, subjective datasets, objective metric development, access to first responders</a:t>
            </a:r>
          </a:p>
          <a:p>
            <a:r>
              <a:rPr lang="en-US" dirty="0" err="1" smtClean="0"/>
              <a:t>Mikolaj</a:t>
            </a:r>
            <a:r>
              <a:rPr lang="en-US" dirty="0" smtClean="0"/>
              <a:t> (AGH), objective metric development, class once per year for subjective ratings (potentially)</a:t>
            </a:r>
          </a:p>
          <a:p>
            <a:r>
              <a:rPr lang="en-US" dirty="0" err="1" smtClean="0"/>
              <a:t>Ioannis</a:t>
            </a:r>
            <a:r>
              <a:rPr lang="en-US" dirty="0" smtClean="0"/>
              <a:t> (Netflix), content, new content as need arises, artistic talent, indirectly subjective datasets, objective metric development through university collaboration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Maria (Kingston University), objective metric development, subjective datasets, time scale unknown</a:t>
            </a:r>
          </a:p>
          <a:p>
            <a:r>
              <a:rPr lang="en-US" dirty="0" smtClean="0"/>
              <a:t>Florence (Sky UK), video content, (depends upon application), </a:t>
            </a:r>
          </a:p>
          <a:p>
            <a:r>
              <a:rPr lang="en-US" dirty="0" smtClean="0"/>
              <a:t>Phil (Intel), subjective databases, objective model development</a:t>
            </a:r>
          </a:p>
          <a:p>
            <a:r>
              <a:rPr lang="en-US" dirty="0" err="1" smtClean="0"/>
              <a:t>Kjell</a:t>
            </a:r>
            <a:r>
              <a:rPr lang="en-US" dirty="0" smtClean="0"/>
              <a:t> (RISE </a:t>
            </a:r>
            <a:r>
              <a:rPr lang="en-US" dirty="0" err="1" smtClean="0"/>
              <a:t>Acreo</a:t>
            </a:r>
            <a:r>
              <a:rPr lang="en-US" dirty="0" smtClean="0"/>
              <a:t>) subjective databases, some objective metrics, industrial applications of AR/VR and 360 video (depending on funding)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25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is interested? What can you contribute? </a:t>
            </a:r>
            <a:br>
              <a:rPr lang="en-US" dirty="0"/>
            </a:br>
            <a:r>
              <a:rPr lang="en-US" dirty="0"/>
              <a:t>What projects do you want to drive?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Jeremy and Mike (Spirent) objective metric development and validation, test methodologies (how to put NR metric into operation)</a:t>
            </a:r>
          </a:p>
          <a:p>
            <a:r>
              <a:rPr lang="en-US" dirty="0" err="1" smtClean="0"/>
              <a:t>Narciso</a:t>
            </a:r>
            <a:r>
              <a:rPr lang="en-US" dirty="0" smtClean="0"/>
              <a:t> (UPM) objective metrics, test methodologies, immersive applications, tools (like to run subjective test)</a:t>
            </a:r>
          </a:p>
          <a:p>
            <a:r>
              <a:rPr lang="en-US" dirty="0" err="1" smtClean="0"/>
              <a:t>Lucjan</a:t>
            </a:r>
            <a:r>
              <a:rPr lang="en-US" dirty="0" smtClean="0"/>
              <a:t> (AGH) subjective methodology</a:t>
            </a:r>
          </a:p>
          <a:p>
            <a:r>
              <a:rPr lang="en-US" dirty="0" smtClean="0"/>
              <a:t>Glenn (Ghent University) objective metric development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Lu (INSA Rennes) medical image subjective database, knowledge of other medical databases, objective metrics for immersive media </a:t>
            </a:r>
            <a:r>
              <a:rPr lang="en-US" dirty="0" smtClean="0"/>
              <a:t>applications, objective metrics and </a:t>
            </a:r>
            <a:r>
              <a:rPr lang="en-US" smtClean="0"/>
              <a:t>subjective dataset </a:t>
            </a:r>
            <a:r>
              <a:rPr lang="en-US" dirty="0" smtClean="0"/>
              <a:t>for DIBR synthesized views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3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use cases do you want to pursue?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Medical imaging</a:t>
            </a:r>
          </a:p>
          <a:p>
            <a:r>
              <a:rPr lang="en-US" dirty="0" smtClean="0"/>
              <a:t>Virtual reality</a:t>
            </a:r>
          </a:p>
          <a:p>
            <a:r>
              <a:rPr lang="en-US" dirty="0" smtClean="0"/>
              <a:t>Augmented reality</a:t>
            </a:r>
          </a:p>
          <a:p>
            <a:r>
              <a:rPr lang="en-US" dirty="0" smtClean="0"/>
              <a:t>360 degree video</a:t>
            </a:r>
          </a:p>
          <a:p>
            <a:r>
              <a:rPr lang="en-US" dirty="0" smtClean="0"/>
              <a:t>Immersive environment (feedback, latency, perceive you are in another place, functionality, telepresence, …)</a:t>
            </a:r>
          </a:p>
          <a:p>
            <a:r>
              <a:rPr lang="en-US" dirty="0" smtClean="0"/>
              <a:t>Streaming video on demand, professionally produced content</a:t>
            </a:r>
          </a:p>
          <a:p>
            <a:r>
              <a:rPr lang="en-US" dirty="0" smtClean="0"/>
              <a:t>Streaming live video content</a:t>
            </a:r>
            <a:r>
              <a:rPr lang="en-US" dirty="0"/>
              <a:t> , professionally produced </a:t>
            </a:r>
            <a:r>
              <a:rPr lang="en-US" dirty="0" smtClean="0"/>
              <a:t>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Video chat</a:t>
            </a:r>
          </a:p>
          <a:p>
            <a:r>
              <a:rPr lang="en-US" dirty="0" smtClean="0"/>
              <a:t>Free viewpoint video</a:t>
            </a:r>
          </a:p>
          <a:p>
            <a:r>
              <a:rPr lang="en-US" dirty="0" smtClean="0"/>
              <a:t>Social media video, user produced content</a:t>
            </a:r>
          </a:p>
          <a:p>
            <a:r>
              <a:rPr lang="en-US" dirty="0" smtClean="0"/>
              <a:t>Source quality, artifact detection on incoming professionally produced content, emphasis on finding problems / specific distortions</a:t>
            </a:r>
          </a:p>
          <a:p>
            <a:r>
              <a:rPr lang="en-US" dirty="0" smtClean="0"/>
              <a:t>Camera capture, entire pipeline (sensor, image processing, encode, decode and display), optimizing recording bandwidth</a:t>
            </a:r>
          </a:p>
          <a:p>
            <a:r>
              <a:rPr lang="en-US" dirty="0" smtClean="0"/>
              <a:t>Encode / decode quality on devices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5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use cases do you want to pursue?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Different networks (5G, wireless, …)</a:t>
            </a:r>
          </a:p>
          <a:p>
            <a:r>
              <a:rPr lang="en-US" dirty="0" smtClean="0"/>
              <a:t>Quality for non-human vision based systems</a:t>
            </a:r>
          </a:p>
          <a:p>
            <a:r>
              <a:rPr lang="en-US" dirty="0" smtClean="0"/>
              <a:t>Digital surveillance (automotive, camera to steer LIDAR, …) </a:t>
            </a:r>
          </a:p>
          <a:p>
            <a:r>
              <a:rPr lang="en-US" dirty="0" smtClean="0"/>
              <a:t>Sensors (video sensor used by device for automated response)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Live video streaming for situational awareness (UAV, video surveillance, first responder applications, military applications, need for immediate response)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0724-BB0D-49B3-A741-DF5A4120A8DE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9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Forward /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 this new effort on the main reflector </a:t>
            </a:r>
            <a:r>
              <a:rPr lang="en-US" smtClean="0"/>
              <a:t>(Margaret)</a:t>
            </a:r>
            <a:endParaRPr lang="en-US" dirty="0" smtClean="0"/>
          </a:p>
          <a:p>
            <a:r>
              <a:rPr lang="en-US" dirty="0" smtClean="0"/>
              <a:t>Make list of use cases, put online (Phil)</a:t>
            </a:r>
          </a:p>
          <a:p>
            <a:r>
              <a:rPr lang="en-US" dirty="0" smtClean="0"/>
              <a:t>Make list of commits (what can you bring to table), put online (Phil)</a:t>
            </a:r>
          </a:p>
          <a:p>
            <a:r>
              <a:rPr lang="en-US" dirty="0" smtClean="0"/>
              <a:t>Get feedback from organizations on interests and commits (Everyone)</a:t>
            </a:r>
          </a:p>
          <a:p>
            <a:r>
              <a:rPr lang="en-US" dirty="0" smtClean="0"/>
              <a:t>Start doing real work before Spring 2018 VQEG meeting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88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NTIA/ITS Status Report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Reference (NR) Metric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Intelligent cameras</a:t>
            </a:r>
          </a:p>
          <a:p>
            <a:r>
              <a:rPr lang="en-US" dirty="0" smtClean="0"/>
              <a:t>Intelligent networks</a:t>
            </a:r>
          </a:p>
          <a:p>
            <a:r>
              <a:rPr lang="en-US" dirty="0" smtClean="0"/>
              <a:t>Quality of experience (</a:t>
            </a:r>
            <a:r>
              <a:rPr lang="en-US" dirty="0" err="1" smtClean="0"/>
              <a:t>QoE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 descr="\\itsfs01\Projects\VideoQuality\Photos\Michele Saad Intel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2" y="2034915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1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</a:p>
          <a:p>
            <a:r>
              <a:rPr lang="en-US" dirty="0" smtClean="0"/>
              <a:t>Industry trust</a:t>
            </a:r>
          </a:p>
          <a:p>
            <a:r>
              <a:rPr lang="en-US" dirty="0" smtClean="0"/>
              <a:t>Suboptimal training datasets</a:t>
            </a:r>
          </a:p>
          <a:p>
            <a:r>
              <a:rPr lang="en-US" dirty="0" smtClean="0"/>
              <a:t>Missing subjective information</a:t>
            </a:r>
          </a:p>
          <a:p>
            <a:pPr lvl="1"/>
            <a:r>
              <a:rPr lang="en-US" dirty="0" smtClean="0"/>
              <a:t>MOS ≠ </a:t>
            </a:r>
            <a:r>
              <a:rPr lang="en-US" dirty="0" err="1" smtClean="0"/>
              <a:t>Qo</a:t>
            </a:r>
            <a:r>
              <a:rPr lang="en-US" dirty="0" err="1"/>
              <a:t>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Amateur </a:t>
            </a:r>
            <a:r>
              <a:rPr lang="en-US" dirty="0"/>
              <a:t>≠</a:t>
            </a:r>
            <a:r>
              <a:rPr lang="en-US" dirty="0" smtClean="0"/>
              <a:t> professional </a:t>
            </a:r>
          </a:p>
          <a:p>
            <a:pPr lvl="1"/>
            <a:r>
              <a:rPr lang="en-US" dirty="0" smtClean="0"/>
              <a:t>Task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\\itsvideo\Gold\CDVL_backup\ntia\ntia_Flamenco0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3878705"/>
            <a:ext cx="4064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itsvideo\Gold\CDVL_backup\broadcast\SVT_CrowdRun_1080p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3" y="1371600"/>
            <a:ext cx="4063999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4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Datasets, January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VIME1</a:t>
            </a:r>
          </a:p>
          <a:p>
            <a:pPr lvl="1"/>
            <a:r>
              <a:rPr lang="en-US" dirty="0" smtClean="0"/>
              <a:t>101 photos from VIME photoshoot in </a:t>
            </a:r>
            <a:r>
              <a:rPr lang="en-US" dirty="0"/>
              <a:t>Glasgow </a:t>
            </a:r>
            <a:endParaRPr lang="en-US" dirty="0" smtClean="0"/>
          </a:p>
          <a:p>
            <a:r>
              <a:rPr lang="en-US" dirty="0" smtClean="0"/>
              <a:t>CCRIQ2</a:t>
            </a:r>
          </a:p>
          <a:p>
            <a:pPr lvl="1"/>
            <a:r>
              <a:rPr lang="en-US" dirty="0" smtClean="0"/>
              <a:t>4 SRC × 23 cameras</a:t>
            </a:r>
          </a:p>
          <a:p>
            <a:pPr lvl="1"/>
            <a:r>
              <a:rPr lang="en-US" dirty="0" smtClean="0"/>
              <a:t>Extra images from </a:t>
            </a:r>
            <a:r>
              <a:rPr lang="en-US" dirty="0"/>
              <a:t>Content Resolution and Image Quality (CCRIQ) </a:t>
            </a:r>
            <a:r>
              <a:rPr lang="en-US" dirty="0" smtClean="0"/>
              <a:t>Dataset</a:t>
            </a:r>
          </a:p>
          <a:p>
            <a:r>
              <a:rPr lang="en-US" dirty="0" smtClean="0"/>
              <a:t>its4s</a:t>
            </a:r>
          </a:p>
          <a:p>
            <a:pPr lvl="1"/>
            <a:r>
              <a:rPr lang="en-US" dirty="0" smtClean="0"/>
              <a:t>813 unfamiliar video sequences</a:t>
            </a:r>
          </a:p>
          <a:p>
            <a:pPr lvl="1"/>
            <a:r>
              <a:rPr lang="en-US" dirty="0" smtClean="0"/>
              <a:t>Professional videography</a:t>
            </a:r>
          </a:p>
          <a:p>
            <a:pPr lvl="1"/>
            <a:r>
              <a:rPr lang="en-US" dirty="0" smtClean="0"/>
              <a:t>4 sec duration</a:t>
            </a:r>
          </a:p>
          <a:p>
            <a:pPr lvl="1"/>
            <a:r>
              <a:rPr lang="en-US" dirty="0" smtClean="0"/>
              <a:t>32%	720p 24fps, contribution quality</a:t>
            </a:r>
          </a:p>
          <a:p>
            <a:pPr lvl="1"/>
            <a:r>
              <a:rPr lang="en-US" dirty="0" smtClean="0"/>
              <a:t>3%	720p 60fps, contribution quality</a:t>
            </a:r>
          </a:p>
          <a:p>
            <a:pPr lvl="1"/>
            <a:r>
              <a:rPr lang="en-US" dirty="0" smtClean="0"/>
              <a:t>Simple adaptive streaming ladder, 2.34 to 0.5 Mbps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Dataset </a:t>
            </a:r>
            <a:r>
              <a:rPr lang="en-US" b="1" dirty="0" smtClean="0"/>
              <a:t>its4s2</a:t>
            </a:r>
            <a:r>
              <a:rPr lang="en-US" dirty="0" smtClean="0"/>
              <a:t>, in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1,444+ images from Flickr</a:t>
            </a:r>
          </a:p>
          <a:p>
            <a:r>
              <a:rPr lang="en-US" dirty="0" smtClean="0"/>
              <a:t>VIME image database</a:t>
            </a:r>
          </a:p>
          <a:p>
            <a:r>
              <a:rPr lang="en-US" dirty="0" smtClean="0"/>
              <a:t>41% public safety</a:t>
            </a:r>
          </a:p>
          <a:p>
            <a:r>
              <a:rPr lang="en-US" dirty="0" smtClean="0"/>
              <a:t>Tablets, 1920 × 1080</a:t>
            </a:r>
          </a:p>
          <a:p>
            <a:r>
              <a:rPr lang="en-US" dirty="0" smtClean="0"/>
              <a:t>Display as 4 sec videos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Consumer cameras</a:t>
            </a:r>
          </a:p>
          <a:p>
            <a:r>
              <a:rPr lang="en-US" dirty="0"/>
              <a:t>Amateur photography</a:t>
            </a:r>
          </a:p>
          <a:p>
            <a:r>
              <a:rPr lang="en-US" dirty="0" smtClean="0"/>
              <a:t>Lenses</a:t>
            </a:r>
          </a:p>
          <a:p>
            <a:r>
              <a:rPr lang="en-US" dirty="0" smtClean="0"/>
              <a:t>Aspect ratio</a:t>
            </a:r>
          </a:p>
          <a:p>
            <a:r>
              <a:rPr lang="en-US" dirty="0" smtClean="0"/>
              <a:t>Task dependency</a:t>
            </a:r>
          </a:p>
          <a:p>
            <a:r>
              <a:rPr lang="en-US" dirty="0" smtClean="0"/>
              <a:t>Photographic vision</a:t>
            </a:r>
          </a:p>
          <a:p>
            <a:r>
              <a:rPr lang="en-US" dirty="0" smtClean="0"/>
              <a:t>Separate spatial response from temporal response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6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Dataset </a:t>
            </a:r>
            <a:r>
              <a:rPr lang="en-US" b="1" dirty="0" smtClean="0"/>
              <a:t>its4s3</a:t>
            </a:r>
            <a:r>
              <a:rPr lang="en-US" dirty="0" smtClean="0"/>
              <a:t>,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public safety content</a:t>
            </a:r>
          </a:p>
          <a:p>
            <a:pPr lvl="1"/>
            <a:r>
              <a:rPr lang="en-US" dirty="0"/>
              <a:t>Crime </a:t>
            </a:r>
            <a:r>
              <a:rPr lang="en-US" dirty="0" smtClean="0"/>
              <a:t>scene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nclement weather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rone </a:t>
            </a:r>
            <a:r>
              <a:rPr lang="en-US" dirty="0"/>
              <a:t>footage</a:t>
            </a:r>
          </a:p>
          <a:p>
            <a:r>
              <a:rPr lang="en-US" dirty="0" smtClean="0"/>
              <a:t>Professional videographers</a:t>
            </a:r>
          </a:p>
          <a:p>
            <a:r>
              <a:rPr lang="en-US" dirty="0" smtClean="0"/>
              <a:t>Intentionally sloppy technique</a:t>
            </a:r>
          </a:p>
          <a:p>
            <a:r>
              <a:rPr lang="en-US" dirty="0" smtClean="0"/>
              <a:t>HRCs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2612" y="3916180"/>
            <a:ext cx="3305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want your advice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79612" y="4208568"/>
            <a:ext cx="1143000" cy="1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332" y="4572000"/>
            <a:ext cx="3434576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57" y="1600200"/>
            <a:ext cx="440116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7" y="4572000"/>
            <a:ext cx="3512594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57" y="4114800"/>
            <a:ext cx="441707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NR Parameter—Fraction </a:t>
            </a:r>
            <a:r>
              <a:rPr lang="en-US" dirty="0" err="1" smtClean="0"/>
              <a:t>Munsell</a:t>
            </a:r>
            <a:r>
              <a:rPr lang="en-US" dirty="0" smtClean="0"/>
              <a:t> Red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Characteristic of original content</a:t>
            </a:r>
          </a:p>
          <a:p>
            <a:r>
              <a:rPr lang="en-US" dirty="0" smtClean="0"/>
              <a:t>Not impacted by bitrate, resolution, coding artifacts</a:t>
            </a:r>
          </a:p>
          <a:p>
            <a:r>
              <a:rPr lang="en-US" dirty="0" smtClean="0"/>
              <a:t>Red is “important”</a:t>
            </a:r>
          </a:p>
          <a:p>
            <a:pPr lvl="1"/>
            <a:r>
              <a:rPr lang="en-US" dirty="0" smtClean="0"/>
              <a:t>Photographers, linguists, visual psychologists, anthropologists, …</a:t>
            </a:r>
          </a:p>
          <a:p>
            <a:r>
              <a:rPr lang="en-US" dirty="0" smtClean="0"/>
              <a:t>Very different conventional video or image quality metric</a:t>
            </a:r>
          </a:p>
          <a:p>
            <a:pPr lvl="1"/>
            <a:r>
              <a:rPr lang="en-US" dirty="0" smtClean="0"/>
              <a:t>Blocking, blurring, noise, 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Computation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Color naming system with 7 colors</a:t>
            </a:r>
          </a:p>
          <a:p>
            <a:pPr lvl="1"/>
            <a:r>
              <a:rPr lang="en-US" dirty="0"/>
              <a:t>Black, grey, white, red, yellow, green &amp; blue</a:t>
            </a:r>
          </a:p>
          <a:p>
            <a:r>
              <a:rPr lang="en-US" dirty="0"/>
              <a:t>Fraction of red pixels in </a:t>
            </a:r>
            <a:r>
              <a:rPr lang="en-US" dirty="0" err="1"/>
              <a:t>Munsell</a:t>
            </a:r>
            <a:r>
              <a:rPr lang="en-US" dirty="0"/>
              <a:t> color space</a:t>
            </a:r>
          </a:p>
          <a:p>
            <a:pPr lvl="1"/>
            <a:r>
              <a:rPr lang="en-US" dirty="0"/>
              <a:t>Chroma &gt; 2, hue between 2.5YR and 2.5P</a:t>
            </a:r>
          </a:p>
          <a:p>
            <a:r>
              <a:rPr lang="en-US" dirty="0"/>
              <a:t>Mean over all frames</a:t>
            </a:r>
          </a:p>
          <a:p>
            <a:r>
              <a:rPr lang="en-US" dirty="0"/>
              <a:t>Square root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31966-2B76-4BF4-83D3-EFDEEF1B9A05}" type="datetime1">
              <a:rPr lang="en-US" smtClean="0"/>
              <a:t>12/1/2017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9756-37D5-43E7-BAF1-285C14F9A7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wide">
  <a:themeElements>
    <a:clrScheme name="ITS2016">
      <a:dk1>
        <a:sysClr val="windowText" lastClr="000000"/>
      </a:dk1>
      <a:lt1>
        <a:sysClr val="window" lastClr="FFFFFF"/>
      </a:lt1>
      <a:dk2>
        <a:srgbClr val="004273"/>
      </a:dk2>
      <a:lt2>
        <a:srgbClr val="E7F0F5"/>
      </a:lt2>
      <a:accent1>
        <a:srgbClr val="4087AF"/>
      </a:accent1>
      <a:accent2>
        <a:srgbClr val="FF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2016presentationTemplate.potx" id="{2B465CA4-0FC9-4936-8C28-2A2C1FC40037}" vid="{58D55831-1967-45E0-806C-2538F87A6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2d13f3e-eb62-4411-b919-e4543064e3d2">57HR6FJVASW4-202-17</_dlc_DocId>
    <_dlc_DocIdUrl xmlns="82d13f3e-eb62-4411-b919-e4543064e3d2">
      <Url>https://portal.its.bldrdoc.gov/itsadm/erb/_layouts/DocIdRedir.aspx?ID=57HR6FJVASW4-202-17</Url>
      <Description>57HR6FJVASW4-202-17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E57575196D2B4BBBD0D9AD9DA1C3FD" ma:contentTypeVersion="5" ma:contentTypeDescription="Create a new document." ma:contentTypeScope="" ma:versionID="3c2aede1d96944d57f1803f619a977dc">
  <xsd:schema xmlns:xsd="http://www.w3.org/2001/XMLSchema" xmlns:xs="http://www.w3.org/2001/XMLSchema" xmlns:p="http://schemas.microsoft.com/office/2006/metadata/properties" xmlns:ns2="82d13f3e-eb62-4411-b919-e4543064e3d2" targetNamespace="http://schemas.microsoft.com/office/2006/metadata/properties" ma:root="true" ma:fieldsID="5e35a5bb329188df24b925c05aad60bf" ns2:_="">
    <xsd:import namespace="82d13f3e-eb62-4411-b919-e4543064e3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13f3e-eb62-4411-b919-e4543064e3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5145A6-4E9B-41F3-8B47-4174C1575F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C40C9-D3EC-4FFB-B3CD-C1085BB018D1}">
  <ds:schemaRefs>
    <ds:schemaRef ds:uri="http://purl.org/dc/elements/1.1/"/>
    <ds:schemaRef ds:uri="http://schemas.openxmlformats.org/package/2006/metadata/core-properties"/>
    <ds:schemaRef ds:uri="82d13f3e-eb62-4411-b919-e4543064e3d2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18B1D1B-746C-4DA2-9D63-4DA9674A3B84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F2A7A69-9AF5-4E46-9553-38018B859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d13f3e-eb62-4411-b919-e4543064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ITSwide</Template>
  <TotalTime>851</TotalTime>
  <Words>1886</Words>
  <Application>Microsoft Office PowerPoint</Application>
  <PresentationFormat>Custom</PresentationFormat>
  <Paragraphs>311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ITSwide</vt:lpstr>
      <vt:lpstr>NTIA/ITS Status Report and Questions</vt:lpstr>
      <vt:lpstr>What Exactly Is Our Goal?</vt:lpstr>
      <vt:lpstr>NTIA/ITS Status Report</vt:lpstr>
      <vt:lpstr>No Reference (NR) Metric Goal</vt:lpstr>
      <vt:lpstr>Roadblocks</vt:lpstr>
      <vt:lpstr>New Datasets, January 2018</vt:lpstr>
      <vt:lpstr>New Dataset its4s2, in progress</vt:lpstr>
      <vt:lpstr>New Dataset its4s3, planning</vt:lpstr>
      <vt:lpstr>Example NR Parameter—Fraction Munsell Red</vt:lpstr>
      <vt:lpstr>PowerPoint Presentation</vt:lpstr>
      <vt:lpstr>Dataset Comparison: its4s vs CCRIQ </vt:lpstr>
      <vt:lpstr>What exactly is our goal?</vt:lpstr>
      <vt:lpstr>What Exactly Is Our Goal?</vt:lpstr>
      <vt:lpstr>UX / QoE Problem</vt:lpstr>
      <vt:lpstr>UX / QoE Problem</vt:lpstr>
      <vt:lpstr>UX / QoE Problem</vt:lpstr>
      <vt:lpstr>Acceptable Constraints—Simplify the Problem</vt:lpstr>
      <vt:lpstr>Desirable NR Metric Traits</vt:lpstr>
      <vt:lpstr>Desirable NR Metric Traits</vt:lpstr>
      <vt:lpstr>Desirable NR Parameter Traits (Building Blocks of the NR Metric)</vt:lpstr>
      <vt:lpstr>Dataset Design</vt:lpstr>
      <vt:lpstr>Dataset Design</vt:lpstr>
      <vt:lpstr>Who is interested? What can you contribute?  What projects do you want to drive?</vt:lpstr>
      <vt:lpstr>Who is interested? What can you contribute?  What projects do you want to drive?</vt:lpstr>
      <vt:lpstr>What use cases do you want to pursue?</vt:lpstr>
      <vt:lpstr>What use cases do you want to pursue?</vt:lpstr>
      <vt:lpstr>Path Forward / Next Steps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PowerPoint Template and Tips</dc:title>
  <dc:creator>Margaret Pinson</dc:creator>
  <cp:lastModifiedBy>Margaret Pinson</cp:lastModifiedBy>
  <cp:revision>139</cp:revision>
  <cp:lastPrinted>2016-05-16T17:10:45Z</cp:lastPrinted>
  <dcterms:created xsi:type="dcterms:W3CDTF">2017-11-22T16:26:44Z</dcterms:created>
  <dcterms:modified xsi:type="dcterms:W3CDTF">2017-12-01T10:14:49Z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0x010100D7E57575196D2B4BBBD0D9AD9DA1C3FD</vt:lpwstr>
  </property>
  <property fmtid="{D5CDD505-2E9C-101B-9397-08002B2CF9AE}" pid="3" name="_dlc_DocIdItemGuid">
    <vt:lpwstr>15d6d053-5443-42b2-aead-d3ba7a054f21</vt:lpwstr>
  </property>
</Properties>
</file>