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5"/>
  </p:notesMasterIdLst>
  <p:sldIdLst>
    <p:sldId id="256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73" r:id="rId14"/>
    <p:sldId id="274" r:id="rId15"/>
    <p:sldId id="275" r:id="rId16"/>
    <p:sldId id="263" r:id="rId17"/>
    <p:sldId id="262" r:id="rId18"/>
    <p:sldId id="266" r:id="rId19"/>
    <p:sldId id="265" r:id="rId20"/>
    <p:sldId id="267" r:id="rId21"/>
    <p:sldId id="268" r:id="rId22"/>
    <p:sldId id="269" r:id="rId23"/>
    <p:sldId id="272" r:id="rId24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3658D"/>
    <a:srgbClr val="2C6284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9" autoAdjust="0"/>
    <p:restoredTop sz="92918" autoAdjust="0"/>
  </p:normalViewPr>
  <p:slideViewPr>
    <p:cSldViewPr>
      <p:cViewPr varScale="1">
        <p:scale>
          <a:sx n="85" d="100"/>
          <a:sy n="85" d="100"/>
        </p:scale>
        <p:origin x="-88" y="-8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D7F40FF-AD63-4545-8538-697010388C39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B0D3924-FF6F-45F0-A0B8-9CE50764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“DSLR Camera” © Michele Saad, Intel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3924-FF6F-45F0-A0B8-9CE50764B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80"/>
            <a:ext cx="10512862" cy="9601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24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20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40724-BB0D-49B3-A741-DF5A4120A8DE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00200"/>
            <a:ext cx="51564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00200"/>
            <a:ext cx="518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CD026-D0C9-4030-87A5-AF79E784804A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914400"/>
            <a:ext cx="10512862" cy="77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D710-4440-4625-B733-14CD4F8CC484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AE2E-A9AE-422B-8CF1-4AF2D07D1E16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639748"/>
            <a:ext cx="10512862" cy="9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76400"/>
            <a:ext cx="10512862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658-680D-4D56-AB40-7687F6B36207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9287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0" y="-19049"/>
            <a:ext cx="12211050" cy="89076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6644" y="85725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95947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do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NTIA/ITS Status Report and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H. Pinson</a:t>
            </a:r>
          </a:p>
          <a:p>
            <a:r>
              <a:rPr lang="en-US" dirty="0" smtClean="0">
                <a:hlinkClick r:id="rId2"/>
              </a:rPr>
              <a:t>mpinson@ntia.doc.gov</a:t>
            </a:r>
            <a:endParaRPr lang="en-US" dirty="0" smtClean="0"/>
          </a:p>
          <a:p>
            <a:r>
              <a:rPr lang="en-US" dirty="0" smtClean="0"/>
              <a:t>+1 303-497-3579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27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7044" b="1826"/>
          <a:stretch/>
        </p:blipFill>
        <p:spPr bwMode="auto">
          <a:xfrm>
            <a:off x="2321324" y="457200"/>
            <a:ext cx="7546178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9000847"/>
              </p:ext>
            </p:extLst>
          </p:nvPr>
        </p:nvGraphicFramePr>
        <p:xfrm>
          <a:off x="379413" y="5486400"/>
          <a:ext cx="11430000" cy="1143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5687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Video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Original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SRCpls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2340K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1732K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1256K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0951K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0512K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Full Dataset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PVS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0.44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0.33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0.46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0.77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Reference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0.44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0.40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0.48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0.34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0.49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0.77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49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Comparison: its4s vs CCRIQ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8" y="1914992"/>
            <a:ext cx="5486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8" y="188501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problem?</a:t>
            </a:r>
          </a:p>
          <a:p>
            <a:r>
              <a:rPr lang="en-US" dirty="0" smtClean="0"/>
              <a:t>Acceptable constraints? </a:t>
            </a:r>
          </a:p>
          <a:p>
            <a:r>
              <a:rPr lang="en-US" dirty="0" smtClean="0"/>
              <a:t>NR metric traits?</a:t>
            </a:r>
          </a:p>
          <a:p>
            <a:r>
              <a:rPr lang="en-US" dirty="0"/>
              <a:t>NR parameters traits?</a:t>
            </a:r>
          </a:p>
          <a:p>
            <a:r>
              <a:rPr lang="en-US" dirty="0"/>
              <a:t>Dataset design?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Intelligent network</a:t>
            </a:r>
          </a:p>
          <a:p>
            <a:pPr lvl="1"/>
            <a:r>
              <a:rPr lang="en-US" dirty="0" smtClean="0"/>
              <a:t>Impact of bandwidth limits on quality</a:t>
            </a:r>
          </a:p>
          <a:p>
            <a:pPr lvl="1"/>
            <a:r>
              <a:rPr lang="en-US" dirty="0" smtClean="0"/>
              <a:t>Priority access</a:t>
            </a:r>
          </a:p>
          <a:p>
            <a:r>
              <a:rPr lang="en-US" dirty="0" smtClean="0"/>
              <a:t>Intelligent camera</a:t>
            </a:r>
          </a:p>
          <a:p>
            <a:pPr lvl="1"/>
            <a:r>
              <a:rPr lang="en-US" dirty="0" smtClean="0"/>
              <a:t>Minimum bandwidth for specific task</a:t>
            </a:r>
          </a:p>
          <a:p>
            <a:pPr lvl="1"/>
            <a:r>
              <a:rPr lang="en-US" dirty="0" smtClean="0"/>
              <a:t>Covert surveillance</a:t>
            </a:r>
          </a:p>
          <a:p>
            <a:pPr lvl="1"/>
            <a:r>
              <a:rPr lang="en-US" dirty="0" smtClean="0"/>
              <a:t>Bodycam</a:t>
            </a:r>
          </a:p>
          <a:p>
            <a:pPr lvl="1"/>
            <a:r>
              <a:rPr lang="en-US" dirty="0" smtClean="0"/>
              <a:t>Remote learning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Constraints—Simplify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Specify bitrate range per application</a:t>
            </a:r>
          </a:p>
          <a:p>
            <a:r>
              <a:rPr lang="en-US" dirty="0" smtClean="0"/>
              <a:t>Specify amateur vs professional</a:t>
            </a:r>
          </a:p>
          <a:p>
            <a:r>
              <a:rPr lang="en-US" dirty="0" smtClean="0"/>
              <a:t>Specify task</a:t>
            </a:r>
          </a:p>
          <a:p>
            <a:pPr lvl="1"/>
            <a:r>
              <a:rPr lang="en-US" dirty="0" smtClean="0"/>
              <a:t>Entertainment, understand events, recognize people, …</a:t>
            </a:r>
          </a:p>
          <a:p>
            <a:r>
              <a:rPr lang="en-US" dirty="0" smtClean="0"/>
              <a:t>Ignore quality change over time </a:t>
            </a:r>
          </a:p>
          <a:p>
            <a:pPr lvl="1"/>
            <a:r>
              <a:rPr lang="en-US" dirty="0" err="1" smtClean="0"/>
              <a:t>Recency</a:t>
            </a:r>
            <a:r>
              <a:rPr lang="en-US" dirty="0" smtClean="0"/>
              <a:t> effect</a:t>
            </a:r>
          </a:p>
          <a:p>
            <a:r>
              <a:rPr lang="en-US" dirty="0" smtClean="0"/>
              <a:t>Quality as viewed right now</a:t>
            </a:r>
          </a:p>
          <a:p>
            <a:pPr lvl="1"/>
            <a:r>
              <a:rPr lang="en-US" dirty="0" smtClean="0"/>
              <a:t>e.g., ignore potential value of 40 MP image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NR Metric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Same metric for images &amp; video </a:t>
            </a:r>
          </a:p>
          <a:p>
            <a:r>
              <a:rPr lang="en-US" dirty="0" smtClean="0"/>
              <a:t>Predict quality of originals</a:t>
            </a:r>
          </a:p>
          <a:p>
            <a:pPr lvl="1"/>
            <a:r>
              <a:rPr lang="en-US" dirty="0" smtClean="0"/>
              <a:t>Real world subject, camera operator, lens, camera electronics, aesthetics, …</a:t>
            </a:r>
          </a:p>
          <a:p>
            <a:r>
              <a:rPr lang="en-US" dirty="0" smtClean="0"/>
              <a:t>Extrapolate “what if”</a:t>
            </a:r>
          </a:p>
          <a:p>
            <a:pPr lvl="1"/>
            <a:r>
              <a:rPr lang="en-US" dirty="0" smtClean="0"/>
              <a:t>Change bitrate, resolution, frame rate, …</a:t>
            </a:r>
          </a:p>
          <a:p>
            <a:r>
              <a:rPr lang="en-US" dirty="0" smtClean="0"/>
              <a:t>Root cause analysis</a:t>
            </a:r>
          </a:p>
          <a:p>
            <a:pPr lvl="1"/>
            <a:r>
              <a:rPr lang="en-US" dirty="0" smtClean="0"/>
              <a:t>Why is the quality bad?</a:t>
            </a:r>
          </a:p>
          <a:p>
            <a:r>
              <a:rPr lang="en-US" dirty="0" smtClean="0"/>
              <a:t>Immediate quality response </a:t>
            </a:r>
          </a:p>
          <a:p>
            <a:pPr lvl="1"/>
            <a:r>
              <a:rPr lang="en-US" dirty="0" smtClean="0"/>
              <a:t>2 frames, ¼ sec, 4 sec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</a:t>
            </a:r>
            <a:r>
              <a:rPr lang="en-US" dirty="0" smtClean="0"/>
              <a:t>NR Parameter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respond to one factor</a:t>
            </a:r>
          </a:p>
          <a:p>
            <a:pPr lvl="1"/>
            <a:r>
              <a:rPr lang="en-US" dirty="0" smtClean="0"/>
              <a:t>Upper or lower triangle scatter plot</a:t>
            </a:r>
          </a:p>
          <a:p>
            <a:pPr lvl="1"/>
            <a:r>
              <a:rPr lang="en-US" dirty="0" smtClean="0"/>
              <a:t>Often ignore coding artifacts, resolution, …</a:t>
            </a:r>
          </a:p>
          <a:p>
            <a:r>
              <a:rPr lang="en-US" dirty="0" smtClean="0"/>
              <a:t>Diverse types of factors</a:t>
            </a:r>
          </a:p>
          <a:p>
            <a:pPr lvl="1"/>
            <a:r>
              <a:rPr lang="en-US" dirty="0" smtClean="0"/>
              <a:t>Characterize the scene, operator’s actions, lens, camera, video format, compression, …</a:t>
            </a:r>
          </a:p>
          <a:p>
            <a:r>
              <a:rPr lang="en-US" dirty="0" smtClean="0"/>
              <a:t>Easily explained to naïve user</a:t>
            </a:r>
          </a:p>
          <a:p>
            <a:r>
              <a:rPr lang="en-US" dirty="0" smtClean="0"/>
              <a:t>Computationally simple</a:t>
            </a:r>
          </a:p>
          <a:p>
            <a:r>
              <a:rPr lang="en-US" dirty="0" smtClean="0"/>
              <a:t>Accuracy may depend on quality, task</a:t>
            </a:r>
          </a:p>
          <a:p>
            <a:pPr lvl="1"/>
            <a:r>
              <a:rPr lang="en-US" dirty="0" smtClean="0"/>
              <a:t>More accurate, less accurate, irrelevant</a:t>
            </a:r>
          </a:p>
          <a:p>
            <a:r>
              <a:rPr lang="en-US" dirty="0" smtClean="0"/>
              <a:t>Robust response to new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Unfamiliar SRC</a:t>
            </a:r>
          </a:p>
          <a:p>
            <a:pPr lvl="1"/>
            <a:r>
              <a:rPr lang="en-US" dirty="0" smtClean="0"/>
              <a:t>4 sec, no reuse, no scene cuts</a:t>
            </a:r>
          </a:p>
          <a:p>
            <a:r>
              <a:rPr lang="en-US" dirty="0" smtClean="0"/>
              <a:t>Include </a:t>
            </a:r>
            <a:r>
              <a:rPr lang="en-US" dirty="0"/>
              <a:t>bad </a:t>
            </a:r>
            <a:r>
              <a:rPr lang="en-US" dirty="0" smtClean="0"/>
              <a:t>quality SRC</a:t>
            </a:r>
            <a:endParaRPr lang="en-US" dirty="0"/>
          </a:p>
          <a:p>
            <a:r>
              <a:rPr lang="en-US" dirty="0" smtClean="0"/>
              <a:t>Training data for specific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interested? What can you contribute?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NTIA/ITS, subjective datasets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problem?</a:t>
            </a:r>
          </a:p>
          <a:p>
            <a:r>
              <a:rPr lang="en-US" dirty="0" smtClean="0"/>
              <a:t>Acceptable constraints? </a:t>
            </a:r>
          </a:p>
          <a:p>
            <a:r>
              <a:rPr lang="en-US" dirty="0" smtClean="0"/>
              <a:t>NR metric traits?</a:t>
            </a:r>
          </a:p>
          <a:p>
            <a:r>
              <a:rPr lang="en-US" dirty="0"/>
              <a:t>NR parameters traits?</a:t>
            </a:r>
          </a:p>
          <a:p>
            <a:r>
              <a:rPr lang="en-US" dirty="0"/>
              <a:t>Dataset design?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NTIA/ITS Status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Reference (NR) Metric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cameras</a:t>
            </a:r>
          </a:p>
          <a:p>
            <a:r>
              <a:rPr lang="en-US" dirty="0" smtClean="0"/>
              <a:t>Intelligent networks</a:t>
            </a:r>
          </a:p>
          <a:p>
            <a:r>
              <a:rPr lang="en-US" dirty="0" smtClean="0"/>
              <a:t>Quality of experience 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\\itsfs01\Projects\VideoQuality\Photos\Michele Saad Intel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03491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7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r>
              <a:rPr lang="en-US" dirty="0" smtClean="0"/>
              <a:t>Industry trust</a:t>
            </a:r>
          </a:p>
          <a:p>
            <a:r>
              <a:rPr lang="en-US" dirty="0" smtClean="0"/>
              <a:t>Suboptimal training datasets</a:t>
            </a:r>
          </a:p>
          <a:p>
            <a:r>
              <a:rPr lang="en-US" dirty="0" smtClean="0"/>
              <a:t>Missing subjective information</a:t>
            </a:r>
          </a:p>
          <a:p>
            <a:pPr lvl="1"/>
            <a:r>
              <a:rPr lang="en-US" dirty="0" smtClean="0"/>
              <a:t>MOS ≠ </a:t>
            </a:r>
            <a:r>
              <a:rPr lang="en-US" dirty="0" err="1" smtClean="0"/>
              <a:t>Qo</a:t>
            </a:r>
            <a:r>
              <a:rPr lang="en-US" dirty="0" err="1"/>
              <a:t>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Amateur </a:t>
            </a:r>
            <a:r>
              <a:rPr lang="en-US" dirty="0"/>
              <a:t>≠</a:t>
            </a:r>
            <a:r>
              <a:rPr lang="en-US" dirty="0" smtClean="0"/>
              <a:t> professional </a:t>
            </a:r>
          </a:p>
          <a:p>
            <a:pPr lvl="1"/>
            <a:r>
              <a:rPr lang="en-US" dirty="0" smtClean="0"/>
              <a:t>Task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\\itsvideo\Gold\CDVL_backup\ntia\ntia_Flamenco0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3878705"/>
            <a:ext cx="4064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itsvideo\Gold\CDVL_backup\broadcast\SVT_CrowdRun_1080p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371600"/>
            <a:ext cx="406399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4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Datasets, January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VIME1</a:t>
            </a:r>
          </a:p>
          <a:p>
            <a:pPr lvl="1"/>
            <a:r>
              <a:rPr lang="en-US" dirty="0" smtClean="0"/>
              <a:t>101 photos from VIME photoshoot in </a:t>
            </a:r>
            <a:r>
              <a:rPr lang="en-US" dirty="0"/>
              <a:t>Glasgow </a:t>
            </a:r>
            <a:endParaRPr lang="en-US" dirty="0" smtClean="0"/>
          </a:p>
          <a:p>
            <a:r>
              <a:rPr lang="en-US" dirty="0" smtClean="0"/>
              <a:t>CCRIQ2</a:t>
            </a:r>
          </a:p>
          <a:p>
            <a:pPr lvl="1"/>
            <a:r>
              <a:rPr lang="en-US" dirty="0" smtClean="0"/>
              <a:t>4 SRC × 23 cameras</a:t>
            </a:r>
          </a:p>
          <a:p>
            <a:pPr lvl="1"/>
            <a:r>
              <a:rPr lang="en-US" dirty="0" smtClean="0"/>
              <a:t>Extra images from </a:t>
            </a:r>
            <a:r>
              <a:rPr lang="en-US" dirty="0"/>
              <a:t>Content Resolution and Image Quality (CCRIQ) </a:t>
            </a:r>
            <a:r>
              <a:rPr lang="en-US" dirty="0" smtClean="0"/>
              <a:t>Dataset</a:t>
            </a:r>
          </a:p>
          <a:p>
            <a:r>
              <a:rPr lang="en-US" dirty="0" smtClean="0"/>
              <a:t>its4s</a:t>
            </a:r>
          </a:p>
          <a:p>
            <a:pPr lvl="1"/>
            <a:r>
              <a:rPr lang="en-US" dirty="0" smtClean="0"/>
              <a:t>813 unfamiliar video sequences</a:t>
            </a:r>
          </a:p>
          <a:p>
            <a:pPr lvl="1"/>
            <a:r>
              <a:rPr lang="en-US" dirty="0" smtClean="0"/>
              <a:t>Professional videography</a:t>
            </a:r>
          </a:p>
          <a:p>
            <a:pPr lvl="1"/>
            <a:r>
              <a:rPr lang="en-US" dirty="0" smtClean="0"/>
              <a:t>4 sec duration</a:t>
            </a:r>
          </a:p>
          <a:p>
            <a:pPr lvl="1"/>
            <a:r>
              <a:rPr lang="en-US" dirty="0" smtClean="0"/>
              <a:t>32%	720p 24fps, contribution quality</a:t>
            </a:r>
          </a:p>
          <a:p>
            <a:pPr lvl="1"/>
            <a:r>
              <a:rPr lang="en-US" dirty="0" smtClean="0"/>
              <a:t>3%	720p 60fps, contribution quality</a:t>
            </a:r>
          </a:p>
          <a:p>
            <a:pPr lvl="1"/>
            <a:r>
              <a:rPr lang="en-US" dirty="0" smtClean="0"/>
              <a:t>Simple adaptive streaming ladder, 2.34 to 0.5 Mbps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Dataset </a:t>
            </a:r>
            <a:r>
              <a:rPr lang="en-US" b="1" dirty="0" smtClean="0"/>
              <a:t>its4s2</a:t>
            </a:r>
            <a:r>
              <a:rPr lang="en-US" dirty="0" smtClean="0"/>
              <a:t>, in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1,444+ images from Flickr</a:t>
            </a:r>
          </a:p>
          <a:p>
            <a:r>
              <a:rPr lang="en-US" dirty="0" smtClean="0"/>
              <a:t>VIME image database</a:t>
            </a:r>
          </a:p>
          <a:p>
            <a:r>
              <a:rPr lang="en-US" dirty="0" smtClean="0"/>
              <a:t>41% public safety</a:t>
            </a:r>
          </a:p>
          <a:p>
            <a:r>
              <a:rPr lang="en-US" dirty="0" smtClean="0"/>
              <a:t>Tablets, 1920 × 1080</a:t>
            </a:r>
          </a:p>
          <a:p>
            <a:r>
              <a:rPr lang="en-US" dirty="0" smtClean="0"/>
              <a:t>Display as 4 sec videos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Consumer cameras</a:t>
            </a:r>
          </a:p>
          <a:p>
            <a:r>
              <a:rPr lang="en-US" dirty="0"/>
              <a:t>Amateur photography</a:t>
            </a:r>
          </a:p>
          <a:p>
            <a:r>
              <a:rPr lang="en-US" dirty="0" smtClean="0"/>
              <a:t>Lenses</a:t>
            </a:r>
          </a:p>
          <a:p>
            <a:r>
              <a:rPr lang="en-US" dirty="0" smtClean="0"/>
              <a:t>Aspect ratio</a:t>
            </a:r>
          </a:p>
          <a:p>
            <a:r>
              <a:rPr lang="en-US" dirty="0" smtClean="0"/>
              <a:t>Task dependency</a:t>
            </a:r>
          </a:p>
          <a:p>
            <a:r>
              <a:rPr lang="en-US" dirty="0" smtClean="0"/>
              <a:t>Photographic vision</a:t>
            </a:r>
          </a:p>
          <a:p>
            <a:r>
              <a:rPr lang="en-US" dirty="0" smtClean="0"/>
              <a:t>Separate spatial response from temporal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Dataset </a:t>
            </a:r>
            <a:r>
              <a:rPr lang="en-US" b="1" dirty="0" smtClean="0"/>
              <a:t>its4s3</a:t>
            </a:r>
            <a:r>
              <a:rPr lang="en-US" dirty="0" smtClean="0"/>
              <a:t>,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public safety content</a:t>
            </a:r>
          </a:p>
          <a:p>
            <a:pPr lvl="1"/>
            <a:r>
              <a:rPr lang="en-US" dirty="0"/>
              <a:t>Crime </a:t>
            </a:r>
            <a:r>
              <a:rPr lang="en-US" dirty="0" smtClean="0"/>
              <a:t>scene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nclement weather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rone </a:t>
            </a:r>
            <a:r>
              <a:rPr lang="en-US" dirty="0"/>
              <a:t>footage</a:t>
            </a:r>
          </a:p>
          <a:p>
            <a:r>
              <a:rPr lang="en-US" dirty="0" smtClean="0"/>
              <a:t>Professional videographers</a:t>
            </a:r>
          </a:p>
          <a:p>
            <a:r>
              <a:rPr lang="en-US" dirty="0" smtClean="0"/>
              <a:t>Intentionally sloppy technique</a:t>
            </a:r>
          </a:p>
          <a:p>
            <a:r>
              <a:rPr lang="en-US" dirty="0" smtClean="0"/>
              <a:t>HRCs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2612" y="3916180"/>
            <a:ext cx="330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want your advice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79612" y="4208568"/>
            <a:ext cx="1143000" cy="1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32" y="4572000"/>
            <a:ext cx="343457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57" y="1600200"/>
            <a:ext cx="440116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7" y="4572000"/>
            <a:ext cx="3512594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57" y="4114800"/>
            <a:ext cx="441707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3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NR Parameter—Fraction </a:t>
            </a:r>
            <a:r>
              <a:rPr lang="en-US" dirty="0" err="1" smtClean="0"/>
              <a:t>Munsell</a:t>
            </a:r>
            <a:r>
              <a:rPr lang="en-US" dirty="0" smtClean="0"/>
              <a:t> Red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Characteristic of original content</a:t>
            </a:r>
          </a:p>
          <a:p>
            <a:r>
              <a:rPr lang="en-US" dirty="0" smtClean="0"/>
              <a:t>Not impacted by bitrate, resolution, coding artifacts</a:t>
            </a:r>
          </a:p>
          <a:p>
            <a:r>
              <a:rPr lang="en-US" dirty="0" smtClean="0"/>
              <a:t>Red is “important”</a:t>
            </a:r>
          </a:p>
          <a:p>
            <a:pPr lvl="1"/>
            <a:r>
              <a:rPr lang="en-US" dirty="0" smtClean="0"/>
              <a:t>Photographers, linguists, visual psychologists, anthropologists, …</a:t>
            </a:r>
          </a:p>
          <a:p>
            <a:r>
              <a:rPr lang="en-US" dirty="0" smtClean="0"/>
              <a:t>Very different conventional video or image quality metric</a:t>
            </a:r>
          </a:p>
          <a:p>
            <a:pPr lvl="1"/>
            <a:r>
              <a:rPr lang="en-US" dirty="0" smtClean="0"/>
              <a:t>Blocking, blurring, noise, 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Color naming system with 7 colors</a:t>
            </a:r>
          </a:p>
          <a:p>
            <a:pPr lvl="1"/>
            <a:r>
              <a:rPr lang="en-US" dirty="0"/>
              <a:t>Black, grey, white, red, yellow, green &amp; blue</a:t>
            </a:r>
          </a:p>
          <a:p>
            <a:r>
              <a:rPr lang="en-US" dirty="0"/>
              <a:t>Fraction of red pixels in </a:t>
            </a:r>
            <a:r>
              <a:rPr lang="en-US" dirty="0" err="1"/>
              <a:t>Munsell</a:t>
            </a:r>
            <a:r>
              <a:rPr lang="en-US" dirty="0"/>
              <a:t> color space</a:t>
            </a:r>
          </a:p>
          <a:p>
            <a:pPr lvl="1"/>
            <a:r>
              <a:rPr lang="en-US" dirty="0"/>
              <a:t>Chroma &gt; 2, hue between 2.5YR and 2.5P</a:t>
            </a:r>
          </a:p>
          <a:p>
            <a:r>
              <a:rPr lang="en-US" dirty="0"/>
              <a:t>Mean over all frames</a:t>
            </a:r>
          </a:p>
          <a:p>
            <a:r>
              <a:rPr lang="en-US" dirty="0"/>
              <a:t>Square root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11/22/2017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4415"/>
      </p:ext>
    </p:extLst>
  </p:cSld>
  <p:clrMapOvr>
    <a:masterClrMapping/>
  </p:clrMapOvr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2d13f3e-eb62-4411-b919-e4543064e3d2">57HR6FJVASW4-202-17</_dlc_DocId>
    <_dlc_DocIdUrl xmlns="82d13f3e-eb62-4411-b919-e4543064e3d2">
      <Url>https://portal.its.bldrdoc.gov/itsadm/erb/_layouts/DocIdRedir.aspx?ID=57HR6FJVASW4-202-17</Url>
      <Description>57HR6FJVASW4-202-17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5" ma:contentTypeDescription="Create a new document." ma:contentTypeScope="" ma:versionID="3c2aede1d96944d57f1803f619a977dc">
  <xsd:schema xmlns:xsd="http://www.w3.org/2001/XMLSchema" xmlns:xs="http://www.w3.org/2001/XMLSchema" xmlns:p="http://schemas.microsoft.com/office/2006/metadata/properties" xmlns:ns2="82d13f3e-eb62-4411-b919-e4543064e3d2" targetNamespace="http://schemas.microsoft.com/office/2006/metadata/properties" ma:root="true" ma:fieldsID="5e35a5bb329188df24b925c05aad60bf" ns2:_="">
    <xsd:import namespace="82d13f3e-eb62-4411-b919-e4543064e3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13f3e-eb62-4411-b919-e4543064e3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F4C40C9-D3EC-4FFB-B3CD-C1085BB018D1}">
  <ds:schemaRefs>
    <ds:schemaRef ds:uri="http://purl.org/dc/elements/1.1/"/>
    <ds:schemaRef ds:uri="http://schemas.openxmlformats.org/package/2006/metadata/core-properties"/>
    <ds:schemaRef ds:uri="82d13f3e-eb62-4411-b919-e4543064e3d2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5145A6-4E9B-41F3-8B47-4174C1575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A7A69-9AF5-4E46-9553-38018B85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d13f3e-eb62-4411-b919-e4543064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18B1D1B-746C-4DA2-9D63-4DA9674A3B8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ITSwide</Template>
  <TotalTime>326</TotalTime>
  <Words>628</Words>
  <Application>Microsoft Office PowerPoint</Application>
  <PresentationFormat>Custom</PresentationFormat>
  <Paragraphs>189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ITSwide</vt:lpstr>
      <vt:lpstr>NTIA/ITS Status Report and Questions</vt:lpstr>
      <vt:lpstr>What Exactly Is Our Goal?</vt:lpstr>
      <vt:lpstr>NTIA/ITS Status Report</vt:lpstr>
      <vt:lpstr>No Reference (NR) Metric Goal</vt:lpstr>
      <vt:lpstr>Roadblocks</vt:lpstr>
      <vt:lpstr>New Datasets, January 2018</vt:lpstr>
      <vt:lpstr>New Dataset its4s2, in progress</vt:lpstr>
      <vt:lpstr>New Dataset its4s3, planning</vt:lpstr>
      <vt:lpstr>Example NR Parameter—Fraction Munsell Red</vt:lpstr>
      <vt:lpstr>PowerPoint Presentation</vt:lpstr>
      <vt:lpstr>Dataset Comparison: its4s vs CCRIQ </vt:lpstr>
      <vt:lpstr>What exactly is our goal?</vt:lpstr>
      <vt:lpstr>What Exactly Is Our Goal?</vt:lpstr>
      <vt:lpstr>UX / QoE Problem</vt:lpstr>
      <vt:lpstr>Acceptable Constraints—Simplify the Problem</vt:lpstr>
      <vt:lpstr>Desirable NR Metric Traits</vt:lpstr>
      <vt:lpstr>Desirable NR Parameter Traits</vt:lpstr>
      <vt:lpstr>Dataset Design</vt:lpstr>
      <vt:lpstr>Who is interested? What can you contribute?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Margaret Pinson</dc:creator>
  <cp:lastModifiedBy>Margaret Pinson</cp:lastModifiedBy>
  <cp:revision>51</cp:revision>
  <cp:lastPrinted>2016-05-16T17:10:45Z</cp:lastPrinted>
  <dcterms:created xsi:type="dcterms:W3CDTF">2017-11-22T16:26:44Z</dcterms:created>
  <dcterms:modified xsi:type="dcterms:W3CDTF">2017-11-22T21:52:56Z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  <property fmtid="{D5CDD505-2E9C-101B-9397-08002B2CF9AE}" pid="3" name="_dlc_DocIdItemGuid">
    <vt:lpwstr>15d6d053-5443-42b2-aead-d3ba7a054f21</vt:lpwstr>
  </property>
</Properties>
</file>