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8" r:id="rId3"/>
    <p:sldId id="266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C2734-1CD2-4635-B311-517D7373FC02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91FD-B275-47C3-BCBB-F5B8AC788DA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a small part of the content will be seen!</a:t>
            </a:r>
            <a:endParaRPr lang="en-US" sz="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Weighting the PSNR essential - But what type of saliency weighting???</a:t>
            </a:r>
            <a:endParaRPr lang="en-US" sz="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pPr lvl="1" rtl="0" fontAlgn="base"/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ansmitting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entire panorama is data intensive/ wasteful</a:t>
            </a:r>
            <a:endParaRPr lang="en-US" sz="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eye and head movement analysis to only stream/ render relevant data</a:t>
            </a:r>
            <a:endParaRPr lang="en-US" sz="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u="none" strike="noStrike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DCDB365-D224-C14F-825F-D96C304A65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15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1821" indent="0" algn="ctr">
              <a:buNone/>
              <a:defRPr sz="1800"/>
            </a:lvl2pPr>
            <a:lvl3pPr marL="803642" indent="0" algn="ctr">
              <a:buNone/>
              <a:defRPr sz="1600"/>
            </a:lvl3pPr>
            <a:lvl4pPr marL="1205465" indent="0" algn="ctr">
              <a:buNone/>
              <a:defRPr sz="1400"/>
            </a:lvl4pPr>
            <a:lvl5pPr marL="1607285" indent="0" algn="ctr">
              <a:buNone/>
              <a:defRPr sz="1400"/>
            </a:lvl5pPr>
            <a:lvl6pPr marL="2009107" indent="0" algn="ctr">
              <a:buNone/>
              <a:defRPr sz="1400"/>
            </a:lvl6pPr>
            <a:lvl7pPr marL="2410930" indent="0" algn="ctr">
              <a:buNone/>
              <a:defRPr sz="1400"/>
            </a:lvl7pPr>
            <a:lvl8pPr marL="2812750" indent="0" algn="ctr">
              <a:buNone/>
              <a:defRPr sz="1400"/>
            </a:lvl8pPr>
            <a:lvl9pPr marL="3214570" indent="0" algn="ctr">
              <a:buNone/>
              <a:defRPr sz="1400"/>
            </a:lvl9pPr>
          </a:lstStyle>
          <a:p>
            <a:r>
              <a:rPr lang="es-E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49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hape 32"/>
          <p:cNvSpPr txBox="1"/>
          <p:nvPr userDrawn="1"/>
        </p:nvSpPr>
        <p:spPr>
          <a:xfrm>
            <a:off x="8789747" y="6453337"/>
            <a:ext cx="354254" cy="365125"/>
          </a:xfrm>
          <a:prstGeom prst="rect">
            <a:avLst/>
          </a:prstGeom>
          <a:noFill/>
          <a:ln>
            <a:noFill/>
          </a:ln>
        </p:spPr>
        <p:txBody>
          <a:bodyPr lIns="80352" tIns="40163" rIns="80352" bIns="40163" anchor="t" anchorCtr="0">
            <a:noAutofit/>
          </a:bodyPr>
          <a:lstStyle/>
          <a:p>
            <a:pPr defTabSz="803642">
              <a:buSzPct val="25000"/>
            </a:pPr>
            <a:fld id="{00000000-1234-1234-1234-123412341234}" type="slidenum">
              <a:rPr lang="de-DE" sz="110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 defTabSz="803642">
                <a:buSzPct val="25000"/>
              </a:pPr>
              <a:t>‹#›</a:t>
            </a:fld>
            <a:endParaRPr lang="de-DE" sz="11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92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55"/>
            <a:ext cx="7886700" cy="2852737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66"/>
            <a:ext cx="78867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18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36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5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7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9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0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2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4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27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2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6"/>
            <a:ext cx="7886700" cy="1325563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821" indent="0">
              <a:buNone/>
              <a:defRPr sz="1800" b="1"/>
            </a:lvl2pPr>
            <a:lvl3pPr marL="803642" indent="0">
              <a:buNone/>
              <a:defRPr sz="1600" b="1"/>
            </a:lvl3pPr>
            <a:lvl4pPr marL="1205465" indent="0">
              <a:buNone/>
              <a:defRPr sz="1400" b="1"/>
            </a:lvl4pPr>
            <a:lvl5pPr marL="1607285" indent="0">
              <a:buNone/>
              <a:defRPr sz="1400" b="1"/>
            </a:lvl5pPr>
            <a:lvl6pPr marL="2009107" indent="0">
              <a:buNone/>
              <a:defRPr sz="1400" b="1"/>
            </a:lvl6pPr>
            <a:lvl7pPr marL="2410930" indent="0">
              <a:buNone/>
              <a:defRPr sz="1400" b="1"/>
            </a:lvl7pPr>
            <a:lvl8pPr marL="2812750" indent="0">
              <a:buNone/>
              <a:defRPr sz="1400" b="1"/>
            </a:lvl8pPr>
            <a:lvl9pPr marL="3214570" indent="0">
              <a:buNone/>
              <a:defRPr sz="14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821" indent="0">
              <a:buNone/>
              <a:defRPr sz="1800" b="1"/>
            </a:lvl2pPr>
            <a:lvl3pPr marL="803642" indent="0">
              <a:buNone/>
              <a:defRPr sz="1600" b="1"/>
            </a:lvl3pPr>
            <a:lvl4pPr marL="1205465" indent="0">
              <a:buNone/>
              <a:defRPr sz="1400" b="1"/>
            </a:lvl4pPr>
            <a:lvl5pPr marL="1607285" indent="0">
              <a:buNone/>
              <a:defRPr sz="1400" b="1"/>
            </a:lvl5pPr>
            <a:lvl6pPr marL="2009107" indent="0">
              <a:buNone/>
              <a:defRPr sz="1400" b="1"/>
            </a:lvl6pPr>
            <a:lvl7pPr marL="2410930" indent="0">
              <a:buNone/>
              <a:defRPr sz="1400" b="1"/>
            </a:lvl7pPr>
            <a:lvl8pPr marL="2812750" indent="0">
              <a:buNone/>
              <a:defRPr sz="1400" b="1"/>
            </a:lvl8pPr>
            <a:lvl9pPr marL="3214570" indent="0">
              <a:buNone/>
              <a:defRPr sz="14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0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1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1"/>
            <a:ext cx="4629150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3"/>
            <a:ext cx="2949178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1821" indent="0">
              <a:buNone/>
              <a:defRPr sz="1200"/>
            </a:lvl2pPr>
            <a:lvl3pPr marL="803642" indent="0">
              <a:buNone/>
              <a:defRPr sz="1100"/>
            </a:lvl3pPr>
            <a:lvl4pPr marL="1205465" indent="0">
              <a:buNone/>
              <a:defRPr sz="900"/>
            </a:lvl4pPr>
            <a:lvl5pPr marL="1607285" indent="0">
              <a:buNone/>
              <a:defRPr sz="900"/>
            </a:lvl5pPr>
            <a:lvl6pPr marL="2009107" indent="0">
              <a:buNone/>
              <a:defRPr sz="900"/>
            </a:lvl6pPr>
            <a:lvl7pPr marL="2410930" indent="0">
              <a:buNone/>
              <a:defRPr sz="900"/>
            </a:lvl7pPr>
            <a:lvl8pPr marL="2812750" indent="0">
              <a:buNone/>
              <a:defRPr sz="900"/>
            </a:lvl8pPr>
            <a:lvl9pPr marL="3214570" indent="0">
              <a:buNone/>
              <a:defRPr sz="9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38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1"/>
            <a:ext cx="4629150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1821" indent="0">
              <a:buNone/>
              <a:defRPr sz="2500"/>
            </a:lvl2pPr>
            <a:lvl3pPr marL="803642" indent="0">
              <a:buNone/>
              <a:defRPr sz="2100"/>
            </a:lvl3pPr>
            <a:lvl4pPr marL="1205465" indent="0">
              <a:buNone/>
              <a:defRPr sz="1800"/>
            </a:lvl4pPr>
            <a:lvl5pPr marL="1607285" indent="0">
              <a:buNone/>
              <a:defRPr sz="1800"/>
            </a:lvl5pPr>
            <a:lvl6pPr marL="2009107" indent="0">
              <a:buNone/>
              <a:defRPr sz="1800"/>
            </a:lvl6pPr>
            <a:lvl7pPr marL="2410930" indent="0">
              <a:buNone/>
              <a:defRPr sz="1800"/>
            </a:lvl7pPr>
            <a:lvl8pPr marL="2812750" indent="0">
              <a:buNone/>
              <a:defRPr sz="1800"/>
            </a:lvl8pPr>
            <a:lvl9pPr marL="3214570" indent="0">
              <a:buNone/>
              <a:defRPr sz="1800"/>
            </a:lvl9pPr>
          </a:lstStyle>
          <a:p>
            <a:r>
              <a:rPr lang="es-E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3"/>
            <a:ext cx="2949178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1821" indent="0">
              <a:buNone/>
              <a:defRPr sz="1200"/>
            </a:lvl2pPr>
            <a:lvl3pPr marL="803642" indent="0">
              <a:buNone/>
              <a:defRPr sz="1100"/>
            </a:lvl3pPr>
            <a:lvl4pPr marL="1205465" indent="0">
              <a:buNone/>
              <a:defRPr sz="900"/>
            </a:lvl4pPr>
            <a:lvl5pPr marL="1607285" indent="0">
              <a:buNone/>
              <a:defRPr sz="900"/>
            </a:lvl5pPr>
            <a:lvl6pPr marL="2009107" indent="0">
              <a:buNone/>
              <a:defRPr sz="900"/>
            </a:lvl6pPr>
            <a:lvl7pPr marL="2410930" indent="0">
              <a:buNone/>
              <a:defRPr sz="900"/>
            </a:lvl7pPr>
            <a:lvl8pPr marL="2812750" indent="0">
              <a:buNone/>
              <a:defRPr sz="900"/>
            </a:lvl8pPr>
            <a:lvl9pPr marL="3214570" indent="0">
              <a:buNone/>
              <a:defRPr sz="9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42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2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7" y="365142"/>
            <a:ext cx="1971675" cy="5811839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2" y="365142"/>
            <a:ext cx="5800725" cy="5811839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8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1126-1A85-49F4-9E7D-8F25AD2CEA8A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288A-A801-403F-83E6-E6B6F2E1F9C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6" y="365126"/>
            <a:ext cx="7886700" cy="1325563"/>
          </a:xfrm>
          <a:prstGeom prst="rect">
            <a:avLst/>
          </a:prstGeom>
        </p:spPr>
        <p:txBody>
          <a:bodyPr vert="horz" lIns="107153" tIns="53569" rIns="107153" bIns="53569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9"/>
          </a:xfrm>
          <a:prstGeom prst="rect">
            <a:avLst/>
          </a:prstGeom>
        </p:spPr>
        <p:txBody>
          <a:bodyPr vert="horz" lIns="107153" tIns="53569" rIns="107153" bIns="53569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107153" tIns="53569" rIns="107153" bIns="53569" rtlCol="0" anchor="ctr"/>
          <a:lstStyle>
            <a:lvl1pPr algn="l" defTabSz="803642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6862-E9E2-2D4C-BD5E-9ED524D0129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11/27/2017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6" y="6356353"/>
            <a:ext cx="3086100" cy="365125"/>
          </a:xfrm>
          <a:prstGeom prst="rect">
            <a:avLst/>
          </a:prstGeom>
        </p:spPr>
        <p:txBody>
          <a:bodyPr vert="horz" lIns="107153" tIns="53569" rIns="107153" bIns="53569" rtlCol="0" anchor="ctr"/>
          <a:lstStyle>
            <a:lvl1pPr algn="ctr" defTabSz="803642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107153" tIns="53569" rIns="107153" bIns="53569" rtlCol="0" anchor="ctr"/>
          <a:lstStyle>
            <a:lvl1pPr algn="r" defTabSz="803642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86B6-1011-8A40-9BAF-DBC111E516D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803642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912" indent="-200912" algn="l" defTabSz="803642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2736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551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6374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197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0021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1837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3660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5482" indent="-200912" algn="l" defTabSz="803642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821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2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465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7285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9107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930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2750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4570" algn="l" defTabSz="8036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lient360@univ-nantes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20" descr="IMG_20170127_142147_HDR.jpg"/>
          <p:cNvPicPr preferRelativeResize="0"/>
          <p:nvPr/>
        </p:nvPicPr>
        <p:blipFill>
          <a:blip r:embed="rId3" cstate="print">
            <a:alphaModFix/>
          </a:blip>
          <a:srcRect l="39110"/>
          <a:stretch>
            <a:fillRect/>
          </a:stretch>
        </p:blipFill>
        <p:spPr>
          <a:xfrm>
            <a:off x="5220072" y="2112235"/>
            <a:ext cx="3923928" cy="47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81D479-1F26-4E4A-A392-4F548045E2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653136"/>
            <a:ext cx="1553378" cy="1152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D78046-5326-49D6-967D-B438D3BF3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144"/>
            <a:ext cx="2787259" cy="1080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8104" y="26064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Black" pitchFamily="34" charset="0"/>
              </a:rPr>
              <a:t>SALIENT</a:t>
            </a:r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360</a:t>
            </a:r>
            <a:r>
              <a:rPr lang="fr-FR" sz="2400" dirty="0" smtClean="0">
                <a:latin typeface="Arial Black" pitchFamily="34" charset="0"/>
              </a:rPr>
              <a:t>!</a:t>
            </a:r>
          </a:p>
          <a:p>
            <a:r>
              <a:rPr lang="fr-FR" sz="2400" dirty="0" smtClean="0">
                <a:latin typeface="Arial Black" pitchFamily="34" charset="0"/>
              </a:rPr>
              <a:t>GRAND </a:t>
            </a:r>
            <a:r>
              <a:rPr lang="fr-FR" sz="2400" dirty="0" smtClean="0">
                <a:latin typeface="Arial Black" pitchFamily="34" charset="0"/>
              </a:rPr>
              <a:t>CHALLENGE</a:t>
            </a:r>
          </a:p>
          <a:p>
            <a:r>
              <a:rPr lang="fr-FR" sz="2400" dirty="0" smtClean="0">
                <a:latin typeface="Arial Black" pitchFamily="34" charset="0"/>
              </a:rPr>
              <a:t>ICME 2018 </a:t>
            </a:r>
            <a:r>
              <a:rPr lang="fr-FR" sz="2400" dirty="0" err="1" smtClean="0">
                <a:latin typeface="Arial Black" pitchFamily="34" charset="0"/>
              </a:rPr>
              <a:t>edition</a:t>
            </a:r>
            <a:endParaRPr lang="fr-FR" sz="2400" dirty="0"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189707" cy="41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Visual attention (saliency) and 360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44" y="1210747"/>
            <a:ext cx="4863986" cy="4800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Viewport encoding </a:t>
            </a:r>
            <a:r>
              <a:rPr lang="en-US" dirty="0">
                <a:solidFill>
                  <a:schemeClr val="bg1"/>
                </a:solidFill>
              </a:rPr>
              <a:t>and streaming, non-uniform quality streaming</a:t>
            </a:r>
            <a:r>
              <a:rPr lang="en-US" dirty="0" smtClean="0">
                <a:solidFill>
                  <a:schemeClr val="bg1"/>
                </a:solidFill>
              </a:rPr>
              <a:t>...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Artistic intent, story telling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	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144"/>
              </a:spcBef>
            </a:pPr>
            <a:r>
              <a:rPr lang="en-US" dirty="0">
                <a:solidFill>
                  <a:schemeClr val="bg1"/>
                </a:solidFill>
              </a:rPr>
              <a:t>Evaluation of </a:t>
            </a:r>
            <a:r>
              <a:rPr lang="en-US" dirty="0" smtClean="0">
                <a:solidFill>
                  <a:schemeClr val="bg1"/>
                </a:solidFill>
              </a:rPr>
              <a:t>quality : weighting the metrics</a:t>
            </a:r>
          </a:p>
          <a:p>
            <a:pPr lvl="1">
              <a:buNone/>
            </a:pPr>
            <a:endParaRPr lang="is-I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030" y="1325563"/>
            <a:ext cx="3945268" cy="33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1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67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 120" descr="IMG_20170127_142147_HDR.jpg"/>
          <p:cNvPicPr preferRelativeResize="0"/>
          <p:nvPr/>
        </p:nvPicPr>
        <p:blipFill>
          <a:blip r:embed="rId4" cstate="print">
            <a:alphaModFix/>
          </a:blip>
          <a:srcRect l="39110"/>
          <a:stretch>
            <a:fillRect/>
          </a:stretch>
        </p:blipFill>
        <p:spPr>
          <a:xfrm>
            <a:off x="5220072" y="2112235"/>
            <a:ext cx="3923928" cy="47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81D479-1F26-4E4A-A392-4F548045E2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290" y="4490911"/>
            <a:ext cx="1241054" cy="92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FB55A8-5306-4F9E-A7EA-AFCF5FBC85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3022" y="4603923"/>
            <a:ext cx="1137747" cy="694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95374D-820A-4DB7-B698-57A16F46D0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700" y="4389107"/>
            <a:ext cx="1447324" cy="1124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D78046-5326-49D6-967D-B438D3BF38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5541235"/>
            <a:ext cx="1974329" cy="765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808266-2A91-479D-9F7A-7128A95A739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9" y="5733257"/>
            <a:ext cx="1752247" cy="481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8104" y="2606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Black" pitchFamily="34" charset="0"/>
              </a:rPr>
              <a:t>SALIENT</a:t>
            </a:r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360</a:t>
            </a:r>
            <a:r>
              <a:rPr lang="fr-FR" sz="2400" dirty="0" smtClean="0">
                <a:latin typeface="Arial Black" pitchFamily="34" charset="0"/>
              </a:rPr>
              <a:t>!</a:t>
            </a:r>
          </a:p>
          <a:p>
            <a:r>
              <a:rPr lang="fr-FR" sz="2400" dirty="0" smtClean="0">
                <a:latin typeface="Arial Black" pitchFamily="34" charset="0"/>
              </a:rPr>
              <a:t>GRAND CHALLENGE</a:t>
            </a:r>
            <a:endParaRPr lang="fr-FR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20" descr="IMG_20170127_142147_HDR.jpg"/>
          <p:cNvPicPr preferRelativeResize="0"/>
          <p:nvPr/>
        </p:nvPicPr>
        <p:blipFill>
          <a:blip r:embed="rId3" cstate="print">
            <a:alphaModFix/>
          </a:blip>
          <a:srcRect l="39110"/>
          <a:stretch>
            <a:fillRect/>
          </a:stretch>
        </p:blipFill>
        <p:spPr>
          <a:xfrm>
            <a:off x="5220072" y="2112235"/>
            <a:ext cx="3923928" cy="47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implified Arabic" pitchFamily="18" charset="-78"/>
                <a:sym typeface="Arial"/>
              </a:rPr>
              <a:t>We 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implified Arabic" pitchFamily="18" charset="-78"/>
                <a:sym typeface="Arial"/>
              </a:rPr>
              <a:t>record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Simplified Arabic" pitchFamily="18" charset="-78"/>
              <a:sym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412776"/>
            <a:ext cx="5220072" cy="2400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Raw </a:t>
            </a:r>
            <a:r>
              <a:rPr lang="en-GB" sz="34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eye+head</a:t>
            </a:r>
            <a:r>
              <a:rPr lang="en-GB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tracking data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Rotational angles, Translational movements.</a:t>
            </a:r>
          </a:p>
          <a:p>
            <a:pPr marL="514350" marR="0" lvl="1" indent="-171450" algn="l" defTabSz="6858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[2x2] Eyes-movement within the viewport projection.</a:t>
            </a:r>
          </a:p>
          <a:p>
            <a:pPr marL="514350" marR="0" lvl="1" indent="-171450" algn="l" defTabSz="6858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stamp of capture and record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9300" y="85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Challenge</a:t>
            </a:r>
            <a:r>
              <a:rPr lang="en" dirty="0" smtClean="0">
                <a:solidFill>
                  <a:srgbClr val="FF0000"/>
                </a:solidFill>
              </a:rPr>
              <a:t>S</a:t>
            </a:r>
            <a:r>
              <a:rPr lang="en" dirty="0" smtClean="0"/>
              <a:t> </a:t>
            </a:r>
            <a:endParaRPr lang="en" dirty="0"/>
          </a:p>
        </p:txBody>
      </p:sp>
      <p:pic>
        <p:nvPicPr>
          <p:cNvPr id="114" name="Shape 114" descr="SH94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5496" y="2660916"/>
            <a:ext cx="269979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SHE94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843808" y="2660915"/>
            <a:ext cx="288032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P94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940152" y="2660915"/>
            <a:ext cx="280831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79512" y="4045139"/>
            <a:ext cx="2520280" cy="130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FF0000"/>
                </a:solidFill>
              </a:rPr>
              <a:t>the view port location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(Head gaze)</a:t>
            </a:r>
            <a:endParaRPr lang="en" b="1" dirty="0"/>
          </a:p>
        </p:txBody>
      </p:sp>
      <p:sp>
        <p:nvSpPr>
          <p:cNvPr id="11" name="Shape 118"/>
          <p:cNvSpPr txBox="1"/>
          <p:nvPr/>
        </p:nvSpPr>
        <p:spPr>
          <a:xfrm>
            <a:off x="395536" y="1124744"/>
            <a:ext cx="2233450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Given a 360 image</a:t>
            </a:r>
            <a:endParaRPr lang="en" sz="1800" b="1" dirty="0"/>
          </a:p>
        </p:txBody>
      </p:sp>
      <p:sp>
        <p:nvSpPr>
          <p:cNvPr id="12" name="Shape 118"/>
          <p:cNvSpPr txBox="1"/>
          <p:nvPr/>
        </p:nvSpPr>
        <p:spPr>
          <a:xfrm>
            <a:off x="2915816" y="4045139"/>
            <a:ext cx="2808312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the view port location and </a:t>
            </a:r>
            <a:r>
              <a:rPr lang="en" b="1" dirty="0" smtClean="0">
                <a:solidFill>
                  <a:srgbClr val="FF0000"/>
                </a:solidFill>
              </a:rPr>
              <a:t>the eye gaze location in the view port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(Eye Gaze location)</a:t>
            </a:r>
            <a:endParaRPr lang="en" b="1" dirty="0"/>
          </a:p>
        </p:txBody>
      </p:sp>
      <p:sp>
        <p:nvSpPr>
          <p:cNvPr id="13" name="Shape 118"/>
          <p:cNvSpPr txBox="1"/>
          <p:nvPr/>
        </p:nvSpPr>
        <p:spPr>
          <a:xfrm>
            <a:off x="6082966" y="4101075"/>
            <a:ext cx="244947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FF0000"/>
                </a:solidFill>
              </a:rPr>
              <a:t>t</a:t>
            </a:r>
            <a:r>
              <a:rPr lang="fr-FR" b="1" dirty="0" err="1" smtClean="0">
                <a:solidFill>
                  <a:srgbClr val="FF0000"/>
                </a:solidFill>
              </a:rPr>
              <a:t>he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order</a:t>
            </a:r>
            <a:r>
              <a:rPr lang="fr-FR" b="1" dirty="0" smtClean="0">
                <a:solidFill>
                  <a:srgbClr val="FF0000"/>
                </a:solidFill>
              </a:rPr>
              <a:t> of </a:t>
            </a:r>
            <a:r>
              <a:rPr lang="en" b="1" dirty="0" smtClean="0">
                <a:solidFill>
                  <a:srgbClr val="FF0000"/>
                </a:solidFill>
              </a:rPr>
              <a:t>eye </a:t>
            </a:r>
            <a:r>
              <a:rPr lang="en" b="1" smtClean="0">
                <a:solidFill>
                  <a:srgbClr val="FF0000"/>
                </a:solidFill>
              </a:rPr>
              <a:t>gaze fixation</a:t>
            </a:r>
            <a:r>
              <a:rPr lang="en" b="1" dirty="0" smtClean="0"/>
              <a:t>?</a:t>
            </a:r>
          </a:p>
        </p:txBody>
      </p:sp>
      <p:pic>
        <p:nvPicPr>
          <p:cNvPr id="14" name="Shape 113" descr="P94.JPG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843808" y="932724"/>
            <a:ext cx="2880320" cy="1632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9300" y="85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Challenge</a:t>
            </a:r>
            <a:r>
              <a:rPr lang="en" dirty="0" smtClean="0">
                <a:solidFill>
                  <a:srgbClr val="FF0000"/>
                </a:solidFill>
              </a:rPr>
              <a:t>S</a:t>
            </a:r>
            <a:r>
              <a:rPr lang="en" dirty="0" smtClean="0"/>
              <a:t> </a:t>
            </a:r>
            <a:endParaRPr lang="en" dirty="0"/>
          </a:p>
        </p:txBody>
      </p:sp>
      <p:pic>
        <p:nvPicPr>
          <p:cNvPr id="114" name="Shape 114" descr="SH94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5496" y="2660916"/>
            <a:ext cx="269979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SHE94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843808" y="2660915"/>
            <a:ext cx="288032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P94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940152" y="2660915"/>
            <a:ext cx="280831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79512" y="4045139"/>
            <a:ext cx="2520280" cy="130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FF0000"/>
                </a:solidFill>
              </a:rPr>
              <a:t>the view port location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(Head gaze)</a:t>
            </a:r>
            <a:endParaRPr lang="en" b="1" dirty="0"/>
          </a:p>
        </p:txBody>
      </p:sp>
      <p:sp>
        <p:nvSpPr>
          <p:cNvPr id="11" name="Shape 118"/>
          <p:cNvSpPr txBox="1"/>
          <p:nvPr/>
        </p:nvSpPr>
        <p:spPr>
          <a:xfrm>
            <a:off x="1330438" y="1028733"/>
            <a:ext cx="208943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Given a 360 image</a:t>
            </a:r>
            <a:endParaRPr lang="en" sz="1800" b="1" dirty="0"/>
          </a:p>
        </p:txBody>
      </p:sp>
      <p:sp>
        <p:nvSpPr>
          <p:cNvPr id="12" name="Shape 118"/>
          <p:cNvSpPr txBox="1"/>
          <p:nvPr/>
        </p:nvSpPr>
        <p:spPr>
          <a:xfrm>
            <a:off x="2915816" y="4045139"/>
            <a:ext cx="2808312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the view port location and </a:t>
            </a:r>
            <a:r>
              <a:rPr lang="en" b="1" dirty="0" smtClean="0">
                <a:solidFill>
                  <a:srgbClr val="FF0000"/>
                </a:solidFill>
              </a:rPr>
              <a:t>the eye gaze location in the view port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(gaze location)</a:t>
            </a:r>
            <a:endParaRPr lang="en" b="1" dirty="0"/>
          </a:p>
        </p:txBody>
      </p:sp>
      <p:sp>
        <p:nvSpPr>
          <p:cNvPr id="13" name="Shape 118"/>
          <p:cNvSpPr txBox="1"/>
          <p:nvPr/>
        </p:nvSpPr>
        <p:spPr>
          <a:xfrm>
            <a:off x="6082966" y="4101075"/>
            <a:ext cx="244947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FF0000"/>
                </a:solidFill>
              </a:rPr>
              <a:t>t</a:t>
            </a:r>
            <a:r>
              <a:rPr lang="fr-FR" b="1" dirty="0" err="1" smtClean="0">
                <a:solidFill>
                  <a:srgbClr val="FF0000"/>
                </a:solidFill>
              </a:rPr>
              <a:t>he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order</a:t>
            </a:r>
            <a:r>
              <a:rPr lang="fr-FR" b="1" dirty="0" smtClean="0">
                <a:solidFill>
                  <a:srgbClr val="FF0000"/>
                </a:solidFill>
              </a:rPr>
              <a:t> of </a:t>
            </a:r>
            <a:r>
              <a:rPr lang="en" b="1" dirty="0" smtClean="0">
                <a:solidFill>
                  <a:srgbClr val="FF0000"/>
                </a:solidFill>
              </a:rPr>
              <a:t>eye gaze  fixation</a:t>
            </a:r>
            <a:r>
              <a:rPr lang="en" b="1" dirty="0" smtClean="0"/>
              <a:t>?</a:t>
            </a:r>
          </a:p>
        </p:txBody>
      </p:sp>
      <p:pic>
        <p:nvPicPr>
          <p:cNvPr id="14" name="Shape 113" descr="P94.JPG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843808" y="932724"/>
            <a:ext cx="2880320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18"/>
          <p:cNvSpPr txBox="1"/>
          <p:nvPr/>
        </p:nvSpPr>
        <p:spPr>
          <a:xfrm>
            <a:off x="107504" y="5349213"/>
            <a:ext cx="208943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0000"/>
                </a:solidFill>
              </a:rPr>
              <a:t>9 Teams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(China, Italy, France, Germany)</a:t>
            </a:r>
            <a:endParaRPr lang="en" b="1" dirty="0"/>
          </a:p>
        </p:txBody>
      </p:sp>
      <p:sp>
        <p:nvSpPr>
          <p:cNvPr id="16" name="Shape 118"/>
          <p:cNvSpPr txBox="1"/>
          <p:nvPr/>
        </p:nvSpPr>
        <p:spPr>
          <a:xfrm>
            <a:off x="2843808" y="5349213"/>
            <a:ext cx="208943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 smtClean="0">
                <a:solidFill>
                  <a:srgbClr val="FF0000"/>
                </a:solidFill>
              </a:rPr>
              <a:t>11 Teams </a:t>
            </a:r>
            <a:r>
              <a:rPr lang="en" b="1" dirty="0" smtClean="0"/>
              <a:t>(China, Italy, France, India, Ireland, South Korea Germany)</a:t>
            </a:r>
          </a:p>
          <a:p>
            <a:pPr lvl="0" rtl="0">
              <a:spcBef>
                <a:spcPts val="0"/>
              </a:spcBef>
              <a:buNone/>
            </a:pPr>
            <a:endParaRPr lang="en" b="1" dirty="0"/>
          </a:p>
        </p:txBody>
      </p:sp>
      <p:sp>
        <p:nvSpPr>
          <p:cNvPr id="17" name="Shape 118"/>
          <p:cNvSpPr txBox="1"/>
          <p:nvPr/>
        </p:nvSpPr>
        <p:spPr>
          <a:xfrm>
            <a:off x="6228184" y="5349213"/>
            <a:ext cx="208943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b="1" dirty="0" smtClean="0">
                <a:solidFill>
                  <a:srgbClr val="FF0000"/>
                </a:solidFill>
              </a:rPr>
              <a:t>3 Teams </a:t>
            </a:r>
            <a:r>
              <a:rPr lang="en" b="1" dirty="0" smtClean="0"/>
              <a:t>(China,  Ireland)</a:t>
            </a:r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9300" y="85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Many teams …</a:t>
            </a:r>
            <a:endParaRPr lang="en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220755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…and </a:t>
            </a:r>
            <a:r>
              <a:rPr lang="fr-FR" sz="2800" dirty="0" err="1" smtClean="0"/>
              <a:t>follow</a:t>
            </a:r>
            <a:r>
              <a:rPr lang="fr-FR" sz="2800" dirty="0" smtClean="0"/>
              <a:t>-up: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Special</a:t>
            </a:r>
            <a:r>
              <a:rPr lang="fr-FR" sz="2800" dirty="0" smtClean="0"/>
              <a:t> issue in Elsevier Signal </a:t>
            </a:r>
            <a:r>
              <a:rPr lang="fr-FR" sz="2800" dirty="0" err="1" smtClean="0"/>
              <a:t>Processing:Image</a:t>
            </a:r>
            <a:r>
              <a:rPr lang="fr-FR" sz="2800" dirty="0" smtClean="0"/>
              <a:t> Communications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19"/>
            <a:ext cx="2304256" cy="411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9300" y="85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2018 edition</a:t>
            </a:r>
            <a:endParaRPr lang="en" dirty="0"/>
          </a:p>
        </p:txBody>
      </p:sp>
      <p:pic>
        <p:nvPicPr>
          <p:cNvPr id="114" name="Shape 114" descr="SH94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5496" y="2660916"/>
            <a:ext cx="269979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P94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940152" y="2660915"/>
            <a:ext cx="280831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5496" y="4045139"/>
            <a:ext cx="2520280" cy="130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92D050"/>
                </a:solidFill>
              </a:rPr>
              <a:t>the view port location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(Head gaze)</a:t>
            </a:r>
            <a:endParaRPr lang="en" b="1" dirty="0"/>
          </a:p>
        </p:txBody>
      </p:sp>
      <p:sp>
        <p:nvSpPr>
          <p:cNvPr id="11" name="Shape 118"/>
          <p:cNvSpPr txBox="1"/>
          <p:nvPr/>
        </p:nvSpPr>
        <p:spPr>
          <a:xfrm>
            <a:off x="323528" y="1196752"/>
            <a:ext cx="208943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Given a 360 </a:t>
            </a:r>
            <a:r>
              <a:rPr lang="en" sz="1800" b="1" dirty="0" smtClean="0"/>
              <a:t>image</a:t>
            </a:r>
          </a:p>
          <a:p>
            <a:pPr lvl="0" rtl="0">
              <a:spcBef>
                <a:spcPts val="0"/>
              </a:spcBef>
              <a:buNone/>
            </a:pPr>
            <a:r>
              <a:rPr lang="fr-FR" b="1" dirty="0" smtClean="0">
                <a:solidFill>
                  <a:srgbClr val="FF0000"/>
                </a:solidFill>
              </a:rPr>
              <a:t>or</a:t>
            </a:r>
            <a:r>
              <a:rPr lang="en" b="1" dirty="0" smtClean="0">
                <a:solidFill>
                  <a:srgbClr val="FF0000"/>
                </a:solidFill>
              </a:rPr>
              <a:t> video </a:t>
            </a:r>
            <a:endParaRPr lang="en" sz="1800" b="1" dirty="0">
              <a:solidFill>
                <a:srgbClr val="FF0000"/>
              </a:solidFill>
            </a:endParaRPr>
          </a:p>
        </p:txBody>
      </p:sp>
      <p:sp>
        <p:nvSpPr>
          <p:cNvPr id="13" name="Shape 118"/>
          <p:cNvSpPr txBox="1"/>
          <p:nvPr/>
        </p:nvSpPr>
        <p:spPr>
          <a:xfrm>
            <a:off x="5938950" y="5517232"/>
            <a:ext cx="2449474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92D050"/>
                </a:solidFill>
              </a:rPr>
              <a:t>t</a:t>
            </a:r>
            <a:r>
              <a:rPr lang="fr-FR" b="1" dirty="0" err="1" smtClean="0">
                <a:solidFill>
                  <a:srgbClr val="92D050"/>
                </a:solidFill>
              </a:rPr>
              <a:t>he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err="1" smtClean="0">
                <a:solidFill>
                  <a:srgbClr val="92D050"/>
                </a:solidFill>
              </a:rPr>
              <a:t>order</a:t>
            </a:r>
            <a:r>
              <a:rPr lang="fr-FR" b="1" dirty="0" smtClean="0">
                <a:solidFill>
                  <a:srgbClr val="92D050"/>
                </a:solidFill>
              </a:rPr>
              <a:t> of </a:t>
            </a:r>
            <a:r>
              <a:rPr lang="en" b="1" dirty="0" smtClean="0">
                <a:solidFill>
                  <a:srgbClr val="92D050"/>
                </a:solidFill>
              </a:rPr>
              <a:t>eye gaze  fixation</a:t>
            </a:r>
            <a:r>
              <a:rPr lang="en" b="1" dirty="0" smtClean="0"/>
              <a:t>?</a:t>
            </a:r>
          </a:p>
        </p:txBody>
      </p:sp>
      <p:pic>
        <p:nvPicPr>
          <p:cNvPr id="14" name="Shape 113" descr="P94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843808" y="932724"/>
            <a:ext cx="2880320" cy="163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18"/>
          <p:cNvSpPr txBox="1"/>
          <p:nvPr/>
        </p:nvSpPr>
        <p:spPr>
          <a:xfrm>
            <a:off x="35496" y="5173264"/>
            <a:ext cx="2808312" cy="6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the view port location and </a:t>
            </a:r>
            <a:r>
              <a:rPr lang="en" b="1" dirty="0" smtClean="0">
                <a:solidFill>
                  <a:srgbClr val="92D050"/>
                </a:solidFill>
              </a:rPr>
              <a:t>the eye gaze location in the view port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(gaze location)</a:t>
            </a:r>
            <a:endParaRPr lang="en" b="1" dirty="0"/>
          </a:p>
        </p:txBody>
      </p:sp>
      <p:sp>
        <p:nvSpPr>
          <p:cNvPr id="19" name="Shape 118"/>
          <p:cNvSpPr txBox="1"/>
          <p:nvPr/>
        </p:nvSpPr>
        <p:spPr>
          <a:xfrm>
            <a:off x="5940152" y="4149080"/>
            <a:ext cx="2520280" cy="130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Can you predict </a:t>
            </a:r>
            <a:r>
              <a:rPr lang="en" b="1" dirty="0" smtClean="0">
                <a:solidFill>
                  <a:srgbClr val="FF0000"/>
                </a:solidFill>
              </a:rPr>
              <a:t>the order of  </a:t>
            </a:r>
            <a:r>
              <a:rPr lang="en" b="1" dirty="0" smtClean="0">
                <a:solidFill>
                  <a:srgbClr val="FF0000"/>
                </a:solidFill>
              </a:rPr>
              <a:t>view port location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(Head gaze)</a:t>
            </a:r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9300" y="85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/>
              <a:t>I</a:t>
            </a:r>
            <a:r>
              <a:rPr lang="en" dirty="0" smtClean="0"/>
              <a:t>nterested to participate?</a:t>
            </a:r>
            <a:endParaRPr lang="en" dirty="0"/>
          </a:p>
        </p:txBody>
      </p:sp>
      <p:sp>
        <p:nvSpPr>
          <p:cNvPr id="11" name="Shape 118"/>
          <p:cNvSpPr txBox="1"/>
          <p:nvPr/>
        </p:nvSpPr>
        <p:spPr>
          <a:xfrm>
            <a:off x="323528" y="1196752"/>
            <a:ext cx="8064896" cy="172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send </a:t>
            </a:r>
            <a:r>
              <a:rPr lang="en-US" dirty="0"/>
              <a:t>an email to </a:t>
            </a:r>
            <a:r>
              <a:rPr lang="en-US" dirty="0" smtClean="0">
                <a:hlinkClick r:id="rId3"/>
              </a:rPr>
              <a:t>salient360@univ-nantes.fr</a:t>
            </a:r>
            <a:endParaRPr lang="en-US" dirty="0" smtClean="0"/>
          </a:p>
          <a:p>
            <a:pPr lvl="0"/>
            <a:r>
              <a:rPr lang="en-US" dirty="0" smtClean="0"/>
              <a:t>indicating </a:t>
            </a:r>
            <a:r>
              <a:rPr lang="en-US" dirty="0"/>
              <a:t>the type of models that you may </a:t>
            </a:r>
            <a:r>
              <a:rPr lang="en-US" dirty="0" smtClean="0"/>
              <a:t>submit </a:t>
            </a:r>
          </a:p>
          <a:p>
            <a:pPr lvl="0"/>
            <a:r>
              <a:rPr lang="en-US" dirty="0" smtClean="0"/>
              <a:t>For each model type please indicate if you are aiming for image or video</a:t>
            </a:r>
          </a:p>
          <a:p>
            <a:pPr lvl="0"/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Model Type 1: </a:t>
            </a:r>
            <a:r>
              <a:rPr lang="en-US" dirty="0" smtClean="0"/>
              <a:t>these </a:t>
            </a:r>
            <a:r>
              <a:rPr lang="en-US" dirty="0"/>
              <a:t>models are expected to predict </a:t>
            </a:r>
            <a:r>
              <a:rPr lang="en-US" b="1" dirty="0">
                <a:solidFill>
                  <a:srgbClr val="FF0000"/>
                </a:solidFill>
              </a:rPr>
              <a:t>Ground Truth Heat Map (GTHM)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derived from the “movement of the head” </a:t>
            </a:r>
            <a:r>
              <a:rPr lang="en-US" dirty="0" smtClean="0"/>
              <a:t>only</a:t>
            </a:r>
          </a:p>
          <a:p>
            <a:endParaRPr lang="en-US" dirty="0" smtClean="0"/>
          </a:p>
          <a:p>
            <a:r>
              <a:rPr lang="en-US" b="1" dirty="0" smtClean="0"/>
              <a:t>Model Type 2: </a:t>
            </a:r>
            <a:r>
              <a:rPr lang="en-US" dirty="0" smtClean="0"/>
              <a:t>these </a:t>
            </a:r>
            <a:r>
              <a:rPr lang="en-US" dirty="0"/>
              <a:t>models are expected to predict GTHM derived from the “movement of the head” as well as from the “movement of the eye within the viewport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b="1" dirty="0" smtClean="0"/>
              <a:t>Model Type 3 </a:t>
            </a:r>
            <a:r>
              <a:rPr lang="en-US" b="1" dirty="0" smtClean="0"/>
              <a:t>: </a:t>
            </a:r>
            <a:r>
              <a:rPr lang="en-US" dirty="0"/>
              <a:t>these models are expected to predict the </a:t>
            </a:r>
            <a:r>
              <a:rPr lang="en-US" b="1" dirty="0">
                <a:solidFill>
                  <a:srgbClr val="FF0000"/>
                </a:solidFill>
              </a:rPr>
              <a:t>Ground Truth Scan-Path (GTSP) </a:t>
            </a:r>
            <a:r>
              <a:rPr lang="en-US" dirty="0"/>
              <a:t>of eye gaze that are obtained from the head and eye-movement data from several </a:t>
            </a:r>
            <a:r>
              <a:rPr lang="en-US" dirty="0" smtClean="0"/>
              <a:t>observers</a:t>
            </a:r>
          </a:p>
          <a:p>
            <a:endParaRPr lang="en-US" dirty="0" smtClean="0"/>
          </a:p>
          <a:p>
            <a:r>
              <a:rPr lang="en-US" b="1" dirty="0" smtClean="0"/>
              <a:t>Model Type 4: </a:t>
            </a:r>
            <a:r>
              <a:rPr lang="en-US" dirty="0" smtClean="0"/>
              <a:t>these </a:t>
            </a:r>
            <a:r>
              <a:rPr lang="en-US" dirty="0"/>
              <a:t>models are expected to predict the GTSP of head gaze that are obtained from only the head data from several observers</a:t>
            </a:r>
            <a:endParaRPr lang="en-US" dirty="0" smtClean="0"/>
          </a:p>
          <a:p>
            <a:pPr lvl="0"/>
            <a:endParaRPr lang="en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471</Words>
  <Application>Microsoft Office PowerPoint</Application>
  <PresentationFormat>On-screen Show (4:3)</PresentationFormat>
  <Paragraphs>70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Slide 1</vt:lpstr>
      <vt:lpstr>Visual attention (saliency) and 360</vt:lpstr>
      <vt:lpstr>Slide 3</vt:lpstr>
      <vt:lpstr>Slide 4</vt:lpstr>
      <vt:lpstr>ChallengeS </vt:lpstr>
      <vt:lpstr>ChallengeS </vt:lpstr>
      <vt:lpstr>Many teams …</vt:lpstr>
      <vt:lpstr>2018 edition</vt:lpstr>
      <vt:lpstr>Interested to participate?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plecalle</dc:creator>
  <cp:lastModifiedBy>plecalle</cp:lastModifiedBy>
  <cp:revision>4</cp:revision>
  <dcterms:created xsi:type="dcterms:W3CDTF">2017-11-27T09:16:28Z</dcterms:created>
  <dcterms:modified xsi:type="dcterms:W3CDTF">2017-11-27T10:02:32Z</dcterms:modified>
</cp:coreProperties>
</file>