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5" r:id="rId3"/>
    <p:sldId id="271" r:id="rId4"/>
    <p:sldId id="272" r:id="rId5"/>
    <p:sldId id="259" r:id="rId6"/>
    <p:sldId id="276" r:id="rId7"/>
    <p:sldId id="273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6" r:id="rId17"/>
    <p:sldId id="26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4" autoAdjust="0"/>
    <p:restoredTop sz="93683"/>
  </p:normalViewPr>
  <p:slideViewPr>
    <p:cSldViewPr snapToGrid="0">
      <p:cViewPr varScale="1">
        <p:scale>
          <a:sx n="100" d="100"/>
          <a:sy n="100" d="100"/>
        </p:scale>
        <p:origin x="2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-414" y="-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D41A2-C9C7-424D-B187-9A7AA1774D2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3985-DB28-4ACC-A7FA-9794318A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it-IT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C35CB-0D65-44F2-BFA8-0D225AE0DCB7}" type="slidenum">
              <a:rPr kumimoji="0" lang="es-ES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82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4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5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63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63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70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7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62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16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84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4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39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41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356350"/>
            <a:ext cx="40386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29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Monitoring app of video quality experience  in real time - #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8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Monitoring app of video quality experience  in real time - #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26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Monitoring app of video quality experience  in real time - #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71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Monitoring app of video quality experience  in real time - #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01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Monitoring app of video quality experience  in real time - #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3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Monitoring app of video quality experience  in real time - #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27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4038601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Monitoring app of video quality experience  in real time - #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91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4" y="6356351"/>
            <a:ext cx="1790099" cy="50164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384649" y="6356350"/>
            <a:ext cx="3969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Monitoring app of video quality experience  in real time 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8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32973" y="2132442"/>
            <a:ext cx="8356922" cy="10447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Monitoring app of video quality experience</a:t>
            </a:r>
            <a:br>
              <a:rPr lang="en-US" sz="3600" b="1" dirty="0" smtClean="0"/>
            </a:br>
            <a:r>
              <a:rPr lang="en-US" sz="3600" b="1" dirty="0" smtClean="0"/>
              <a:t> in real time</a:t>
            </a:r>
            <a:endParaRPr sz="3600" b="1" dirty="0"/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>
          <a:xfrm>
            <a:off x="2017985" y="3501261"/>
            <a:ext cx="8156027" cy="2027183"/>
          </a:xfrm>
        </p:spPr>
        <p:txBody>
          <a:bodyPr>
            <a:normAutofit/>
          </a:bodyPr>
          <a:lstStyle/>
          <a:p>
            <a:r>
              <a:rPr lang="es-ES" altLang="it-IT" sz="1700" dirty="0" smtClean="0"/>
              <a:t>VQEG </a:t>
            </a:r>
            <a:r>
              <a:rPr lang="es-ES" altLang="it-IT" sz="1700" dirty="0" err="1" smtClean="0"/>
              <a:t>Krakow</a:t>
            </a:r>
            <a:r>
              <a:rPr lang="es-ES" altLang="it-IT" sz="1700" dirty="0" smtClean="0"/>
              <a:t> 2017</a:t>
            </a:r>
            <a:endParaRPr lang="en-US" altLang="it-IT" sz="1700" dirty="0" smtClean="0"/>
          </a:p>
          <a:p>
            <a:endParaRPr lang="en-US" altLang="it-IT" sz="1700" dirty="0"/>
          </a:p>
          <a:p>
            <a:r>
              <a:rPr lang="es-ES" sz="1700" b="1" dirty="0" smtClean="0"/>
              <a:t>Javier Escobar</a:t>
            </a:r>
            <a:r>
              <a:rPr lang="es-ES" sz="1700" baseline="30000" dirty="0" smtClean="0"/>
              <a:t>*</a:t>
            </a:r>
            <a:r>
              <a:rPr lang="es-ES" sz="1700" dirty="0" smtClean="0"/>
              <a:t>, </a:t>
            </a:r>
            <a:r>
              <a:rPr lang="es-ES" altLang="it-IT" sz="1700" dirty="0" smtClean="0"/>
              <a:t>César Díaz</a:t>
            </a:r>
            <a:r>
              <a:rPr lang="es-ES" sz="1700" baseline="30000" dirty="0"/>
              <a:t>*</a:t>
            </a:r>
            <a:r>
              <a:rPr lang="es-ES" altLang="it-IT" sz="1700" dirty="0" smtClean="0"/>
              <a:t>,</a:t>
            </a:r>
            <a:r>
              <a:rPr lang="es-ES" altLang="it-IT" sz="1700" baseline="30000" dirty="0" smtClean="0"/>
              <a:t>, </a:t>
            </a:r>
            <a:r>
              <a:rPr lang="es-ES" sz="1700" dirty="0" smtClean="0"/>
              <a:t>Fernando </a:t>
            </a:r>
            <a:r>
              <a:rPr lang="es-ES" sz="1700" dirty="0" err="1" smtClean="0"/>
              <a:t>Jaureguizar</a:t>
            </a:r>
            <a:r>
              <a:rPr lang="es-ES" sz="1700" baseline="30000" dirty="0"/>
              <a:t>*</a:t>
            </a:r>
            <a:r>
              <a:rPr lang="es-ES" sz="1700" dirty="0" smtClean="0"/>
              <a:t>, </a:t>
            </a:r>
            <a:r>
              <a:rPr lang="es-ES" sz="1700" dirty="0"/>
              <a:t>Pablo Pérez</a:t>
            </a:r>
            <a:r>
              <a:rPr lang="es-ES" sz="1700" baseline="30000" dirty="0"/>
              <a:t>†</a:t>
            </a:r>
            <a:r>
              <a:rPr lang="es-ES" sz="1700" dirty="0"/>
              <a:t> and </a:t>
            </a:r>
            <a:r>
              <a:rPr lang="es-ES" sz="1700" b="1" dirty="0"/>
              <a:t>Narciso García</a:t>
            </a:r>
            <a:r>
              <a:rPr lang="es-ES" sz="1700" baseline="30000" dirty="0"/>
              <a:t>*</a:t>
            </a:r>
            <a:endParaRPr lang="es-ES" altLang="it-IT" sz="1700" dirty="0"/>
          </a:p>
          <a:p>
            <a:endParaRPr lang="es-ES" altLang="it-IT" sz="1600" dirty="0"/>
          </a:p>
          <a:p>
            <a:endParaRPr lang="es-ES" altLang="it-IT" sz="1600" dirty="0"/>
          </a:p>
        </p:txBody>
      </p:sp>
      <p:sp>
        <p:nvSpPr>
          <p:cNvPr id="3" name="Rectangle 2"/>
          <p:cNvSpPr/>
          <p:nvPr/>
        </p:nvSpPr>
        <p:spPr>
          <a:xfrm>
            <a:off x="2395398" y="5529302"/>
            <a:ext cx="3909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baseline="30000" dirty="0"/>
              <a:t>*</a:t>
            </a:r>
            <a:r>
              <a:rPr lang="es-ES" alt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dirty="0">
                <a:latin typeface="Calibri" panose="020F0502020204030204" pitchFamily="34" charset="0"/>
              </a:rPr>
              <a:t>rupo de 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dirty="0">
                <a:latin typeface="Calibri" panose="020F0502020204030204" pitchFamily="34" charset="0"/>
              </a:rPr>
              <a:t>ratamiento de 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mágenes (</a:t>
            </a:r>
            <a:r>
              <a:rPr lang="es-ES" alt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s-ES" altLang="it-IT" sz="1700" dirty="0"/>
              <a:t>Universidad Politécnica de Madrid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5863" y="5516869"/>
            <a:ext cx="17552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aseline="30000" dirty="0"/>
              <a:t>†</a:t>
            </a:r>
            <a:r>
              <a:rPr lang="en-US" sz="1700" dirty="0"/>
              <a:t>Nokia Bell </a:t>
            </a:r>
            <a:r>
              <a:rPr lang="en-US" sz="1700" dirty="0" smtClean="0"/>
              <a:t>Labs</a:t>
            </a:r>
          </a:p>
          <a:p>
            <a:pPr algn="ctr"/>
            <a:r>
              <a:rPr lang="en-US" altLang="it-IT" sz="1700" dirty="0" smtClean="0"/>
              <a:t>Madrid</a:t>
            </a:r>
            <a:endParaRPr lang="en-US" altLang="it-IT" sz="1700" dirty="0"/>
          </a:p>
        </p:txBody>
      </p:sp>
      <p:sp>
        <p:nvSpPr>
          <p:cNvPr id="5" name="Rectangular Callout 4"/>
          <p:cNvSpPr/>
          <p:nvPr/>
        </p:nvSpPr>
        <p:spPr>
          <a:xfrm>
            <a:off x="2567472" y="4731815"/>
            <a:ext cx="1954923" cy="315310"/>
          </a:xfrm>
          <a:prstGeom prst="wedgeRectCallout">
            <a:avLst>
              <a:gd name="adj1" fmla="val -33013"/>
              <a:gd name="adj2" fmla="val -9636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it-IT" sz="1700" smtClean="0">
                <a:solidFill>
                  <a:schemeClr val="tx1"/>
                </a:solidFill>
              </a:rPr>
              <a:t>jer@gti.ssr.upm.es</a:t>
            </a:r>
            <a:endParaRPr lang="es-ES" altLang="it-IT" sz="1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380908" y="4731815"/>
            <a:ext cx="2208238" cy="315310"/>
          </a:xfrm>
          <a:prstGeom prst="wedgeRectCallout">
            <a:avLst>
              <a:gd name="adj1" fmla="val 33031"/>
              <a:gd name="adj2" fmla="val -9636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it-IT" sz="1700" smtClean="0">
                <a:solidFill>
                  <a:schemeClr val="tx1"/>
                </a:solidFill>
              </a:rPr>
              <a:t>narciso@gti.ssr.upm.es</a:t>
            </a:r>
            <a:endParaRPr lang="es-ES" altLang="it-IT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guide (methodology)</a:t>
            </a:r>
            <a:endParaRPr lang="en-U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7188366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b="1" dirty="0" smtClean="0"/>
              <a:t>System split into three apps, </a:t>
            </a:r>
            <a:r>
              <a:rPr lang="en-US" altLang="en-US" dirty="0" smtClean="0"/>
              <a:t>one common and two alternatives depending on the display: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endParaRPr lang="en-US" altLang="en-US" sz="24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dirty="0" smtClean="0">
                <a:solidFill>
                  <a:srgbClr val="FF0000"/>
                </a:solidFill>
              </a:rPr>
              <a:t>1) </a:t>
            </a:r>
            <a:r>
              <a:rPr lang="en-US" altLang="en-US" b="1" u="sng" dirty="0" err="1" smtClean="0"/>
              <a:t>MoviseDataTest</a:t>
            </a:r>
            <a:r>
              <a:rPr lang="en-US" altLang="en-US" dirty="0" smtClean="0"/>
              <a:t>: Definition of experiment to be carried out and recollection of the following data:</a:t>
            </a:r>
          </a:p>
          <a:p>
            <a:pPr lvl="2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200" dirty="0" smtClean="0"/>
              <a:t>Gender</a:t>
            </a:r>
          </a:p>
          <a:p>
            <a:pPr lvl="2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200" dirty="0" smtClean="0"/>
              <a:t>Age</a:t>
            </a:r>
          </a:p>
          <a:p>
            <a:pPr lvl="2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200" dirty="0" smtClean="0"/>
              <a:t>Configuration file</a:t>
            </a:r>
          </a:p>
          <a:p>
            <a:pPr lvl="3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dirty="0" smtClean="0"/>
              <a:t>Data in “</a:t>
            </a:r>
            <a:r>
              <a:rPr lang="en-US" altLang="en-US" dirty="0" err="1" smtClean="0"/>
              <a:t>json</a:t>
            </a:r>
            <a:r>
              <a:rPr lang="en-US" altLang="en-US" dirty="0" smtClean="0"/>
              <a:t>” format: URL, Time to launch the test (in seconds) , stereo mode (</a:t>
            </a:r>
            <a:r>
              <a:rPr lang="en-US" altLang="en-US" dirty="0" err="1" smtClean="0"/>
              <a:t>False,True</a:t>
            </a:r>
            <a:r>
              <a:rPr lang="en-US" altLang="en-US" dirty="0" smtClean="0"/>
              <a:t>), Qualities (array with the order of qualities that we want to reproduce).</a:t>
            </a:r>
          </a:p>
          <a:p>
            <a:pPr lvl="2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200" dirty="0" smtClean="0"/>
              <a:t>Test file</a:t>
            </a:r>
          </a:p>
          <a:p>
            <a:pPr lvl="3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dirty="0" smtClean="0"/>
              <a:t>With the methodology of test (</a:t>
            </a:r>
            <a:r>
              <a:rPr lang="en-US" altLang="en-US" dirty="0" err="1" smtClean="0"/>
              <a:t>ACR,DCR,etc</a:t>
            </a:r>
            <a:r>
              <a:rPr lang="en-US" altLang="en-US" sz="2200" dirty="0" smtClean="0"/>
              <a:t>...)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65" y="2322342"/>
            <a:ext cx="121761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0800000">
            <a:off x="8317762" y="2322342"/>
            <a:ext cx="503132" cy="34130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665" y="4216194"/>
            <a:ext cx="1655762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8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guide (methodology)</a:t>
            </a:r>
            <a:endParaRPr lang="it-IT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sz="2600" b="1" dirty="0" smtClean="0"/>
              <a:t>Type of experiment: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None/>
            </a:pPr>
            <a:endParaRPr lang="en-US" altLang="en-US" sz="3000" dirty="0" smtClean="0"/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None/>
            </a:pPr>
            <a:endParaRPr lang="en-US" altLang="en-US" sz="30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600" dirty="0" smtClean="0">
                <a:solidFill>
                  <a:srgbClr val="FF0000"/>
                </a:solidFill>
              </a:rPr>
              <a:t>2) </a:t>
            </a:r>
            <a:r>
              <a:rPr lang="en-US" altLang="en-US" sz="2600" b="1" u="sng" dirty="0" smtClean="0"/>
              <a:t>360 app</a:t>
            </a:r>
            <a:r>
              <a:rPr lang="en-US" altLang="en-US" sz="2600" dirty="0" smtClean="0"/>
              <a:t>:			</a:t>
            </a:r>
            <a:r>
              <a:rPr lang="en-US" altLang="en-US" sz="3500" dirty="0" smtClean="0">
                <a:solidFill>
                  <a:srgbClr val="FF0000"/>
                </a:solidFill>
              </a:rPr>
              <a:t>***** </a:t>
            </a:r>
            <a:r>
              <a:rPr lang="en-US" altLang="en-US" sz="3500" b="1" i="1" u="sng" dirty="0" smtClean="0">
                <a:solidFill>
                  <a:srgbClr val="FF0000"/>
                </a:solidFill>
              </a:rPr>
              <a:t>VQEG DEMO </a:t>
            </a:r>
            <a:r>
              <a:rPr lang="en-US" altLang="en-US" sz="3500" dirty="0" smtClean="0">
                <a:solidFill>
                  <a:srgbClr val="FF0000"/>
                </a:solidFill>
              </a:rPr>
              <a:t>*****</a:t>
            </a:r>
            <a:endParaRPr lang="en-US" altLang="en-US" sz="3500" b="1" i="1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None/>
            </a:pPr>
            <a:endParaRPr lang="en-US" altLang="en-US" sz="26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None/>
            </a:pPr>
            <a:endParaRPr lang="en-US" altLang="en-US" sz="26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None/>
            </a:pPr>
            <a:endParaRPr lang="en-US" altLang="en-US" sz="26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None/>
            </a:pPr>
            <a:endParaRPr lang="en-US" altLang="en-US" sz="26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None/>
            </a:pPr>
            <a:endParaRPr lang="en-US" altLang="en-US" sz="2600" dirty="0" smtClean="0"/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600" dirty="0" smtClean="0">
                <a:solidFill>
                  <a:srgbClr val="FF0000"/>
                </a:solidFill>
              </a:rPr>
              <a:t>3) </a:t>
            </a:r>
            <a:r>
              <a:rPr lang="en-US" altLang="en-US" sz="2600" b="1" dirty="0" smtClean="0"/>
              <a:t>DRS player</a:t>
            </a:r>
            <a:r>
              <a:rPr lang="en-US" altLang="en-US" sz="2600" dirty="0" smtClean="0"/>
              <a:t> (natural video)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None/>
            </a:pPr>
            <a:r>
              <a:rPr lang="en-US" altLang="en-US" sz="2600" dirty="0" smtClean="0"/>
              <a:t>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1800" dirty="0" smtClean="0"/>
              <a:t>	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None/>
            </a:pPr>
            <a:endParaRPr lang="es-ES" alt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7" y="2134882"/>
            <a:ext cx="2106613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18" y="4266869"/>
            <a:ext cx="210343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9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Customization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38200" y="1541850"/>
            <a:ext cx="9458696" cy="473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69875" indent="-269875">
              <a:lnSpc>
                <a:spcPct val="83000"/>
              </a:lnSpc>
              <a:spcBef>
                <a:spcPts val="1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1pPr>
            <a:lvl2pPr marL="431800" indent="-215900">
              <a:lnSpc>
                <a:spcPct val="8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83000"/>
              </a:lnSpc>
              <a:spcBef>
                <a:spcPts val="9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83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83000"/>
              </a:lnSpc>
              <a:spcBef>
                <a:spcPts val="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sz="2000" b="1" dirty="0" smtClean="0"/>
              <a:t>Format of files: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US" altLang="en-US" sz="2000" b="1" u="sng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000" b="1" u="sng" dirty="0" smtClean="0"/>
              <a:t>Configuration File: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b="1" u="sng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b="1" u="sng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b="1" u="sng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000" b="1" u="sng" dirty="0" smtClean="0"/>
              <a:t>Test File:</a:t>
            </a:r>
          </a:p>
          <a:p>
            <a:pPr marL="215900" lvl="1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</a:pPr>
            <a:endParaRPr lang="en-US" altLang="en-US" sz="2000" b="1" u="sng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000" b="1" u="sng" dirty="0" smtClean="0"/>
              <a:t>Result File:</a:t>
            </a:r>
            <a:r>
              <a:rPr lang="en-US" altLang="en-US" sz="2000" dirty="0" smtClean="0"/>
              <a:t>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Pct val="45000"/>
              <a:buFont typeface="Wingdings" panose="05000000000000000000" pitchFamily="2" charset="2"/>
              <a:buNone/>
            </a:pPr>
            <a:r>
              <a:rPr lang="en-US" altLang="en-US" sz="2000" dirty="0" smtClean="0"/>
              <a:t>    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81" y="2631508"/>
            <a:ext cx="10989544" cy="88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18" y="3940916"/>
            <a:ext cx="109981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9" y="5288703"/>
            <a:ext cx="10989544" cy="71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Customization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sz="2000" b="1" dirty="0"/>
              <a:t>Choice of either time or number of segments elapsed before launching </a:t>
            </a:r>
            <a:r>
              <a:rPr lang="en-US" altLang="en-US" sz="2000" b="1" dirty="0" smtClean="0"/>
              <a:t>voting period:</a:t>
            </a:r>
            <a:r>
              <a:rPr lang="en-US" altLang="en-US" sz="1800" dirty="0"/>
              <a:t>		</a:t>
            </a:r>
          </a:p>
          <a:p>
            <a:pPr algn="just">
              <a:spcAft>
                <a:spcPts val="200"/>
              </a:spcAft>
            </a:pPr>
            <a:endParaRPr lang="en-US" altLang="en-US" sz="1800" dirty="0"/>
          </a:p>
          <a:p>
            <a:pPr algn="just">
              <a:spcAft>
                <a:spcPts val="200"/>
              </a:spcAft>
            </a:pPr>
            <a:endParaRPr lang="en-US" altLang="en-US" sz="1800" dirty="0"/>
          </a:p>
          <a:p>
            <a:pPr algn="just">
              <a:spcAft>
                <a:spcPts val="200"/>
              </a:spcAft>
            </a:pPr>
            <a:endParaRPr lang="en-US" altLang="en-US" sz="1800" dirty="0" smtClean="0"/>
          </a:p>
          <a:p>
            <a:pPr algn="just">
              <a:spcAft>
                <a:spcPts val="200"/>
              </a:spcAft>
            </a:pPr>
            <a:endParaRPr lang="en-US" altLang="en-US" sz="1800" dirty="0"/>
          </a:p>
          <a:p>
            <a:pPr algn="just">
              <a:spcAft>
                <a:spcPts val="200"/>
              </a:spcAft>
            </a:pPr>
            <a:endParaRPr lang="en-US" altLang="en-US" sz="1800" dirty="0" smtClean="0"/>
          </a:p>
          <a:p>
            <a:pPr algn="just">
              <a:spcAft>
                <a:spcPts val="200"/>
              </a:spcAft>
            </a:pPr>
            <a:endParaRPr lang="en-US" altLang="en-US" sz="1800" dirty="0"/>
          </a:p>
          <a:p>
            <a:pPr algn="just">
              <a:spcAft>
                <a:spcPts val="200"/>
              </a:spcAft>
            </a:pPr>
            <a:endParaRPr lang="en-US" altLang="en-US" sz="1800" dirty="0"/>
          </a:p>
          <a:p>
            <a:pPr marL="495300" lvl="2" indent="0" algn="just">
              <a:spcAft>
                <a:spcPts val="200"/>
              </a:spcAft>
              <a:buNone/>
            </a:pPr>
            <a:r>
              <a:rPr lang="en-US" altLang="en-US" b="1" dirty="0" smtClean="0"/>
              <a:t>Alternative</a:t>
            </a:r>
            <a:r>
              <a:rPr lang="en-US" altLang="en-US" dirty="0" smtClean="0"/>
              <a:t>:</a:t>
            </a:r>
          </a:p>
          <a:p>
            <a:pPr marL="495300" lvl="2" indent="0" algn="just">
              <a:spcAft>
                <a:spcPts val="200"/>
              </a:spcAft>
              <a:buNone/>
            </a:pPr>
            <a:r>
              <a:rPr lang="en-US" altLang="en-US" dirty="0" smtClean="0"/>
              <a:t>voting </a:t>
            </a:r>
            <a:r>
              <a:rPr lang="en-US" altLang="en-US" dirty="0" smtClean="0"/>
              <a:t>period begins </a:t>
            </a:r>
            <a:r>
              <a:rPr lang="en-US" altLang="en-US" dirty="0"/>
              <a:t>at the end of the specified number of adaptive streaming segments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833291" y="2384963"/>
            <a:ext cx="5538787" cy="2376487"/>
            <a:chOff x="4502150" y="2311400"/>
            <a:chExt cx="5538788" cy="2376488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4502150" y="2311400"/>
              <a:ext cx="5538788" cy="2376488"/>
              <a:chOff x="2836" y="1456"/>
              <a:chExt cx="3489" cy="1497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2950" y="1940"/>
                <a:ext cx="1111" cy="264"/>
              </a:xfrm>
              <a:prstGeom prst="rect">
                <a:avLst/>
              </a:prstGeom>
              <a:solidFill>
                <a:srgbClr val="FFFFFF"/>
              </a:solidFill>
              <a:ln w="38160">
                <a:solidFill>
                  <a:srgbClr val="4F81B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algn="ctr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Seg0</a:t>
                </a: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4069" y="1940"/>
                <a:ext cx="1111" cy="264"/>
              </a:xfrm>
              <a:prstGeom prst="rect">
                <a:avLst/>
              </a:prstGeom>
              <a:solidFill>
                <a:srgbClr val="FFFFFF"/>
              </a:solidFill>
              <a:ln w="38160">
                <a:solidFill>
                  <a:srgbClr val="4F81B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algn="ctr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Seg1</a:t>
                </a: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5192" y="1940"/>
                <a:ext cx="1111" cy="264"/>
              </a:xfrm>
              <a:prstGeom prst="rect">
                <a:avLst/>
              </a:prstGeom>
              <a:solidFill>
                <a:srgbClr val="FFFFFF"/>
              </a:solidFill>
              <a:ln w="38160">
                <a:solidFill>
                  <a:srgbClr val="4F81B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algn="ctr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Seg2</a:t>
                </a: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2836" y="1456"/>
                <a:ext cx="972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3465A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sz="1600" i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startTimeUs</a:t>
                </a: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3960" y="1456"/>
                <a:ext cx="891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3465A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sz="1600" i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startTimeUs</a:t>
                </a:r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5074" y="1460"/>
                <a:ext cx="957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3465A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sz="1600" i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startTimeUs</a:t>
                </a: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4954" y="2721"/>
                <a:ext cx="1371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3465A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altLang="en-US" sz="1600" i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Start test</a:t>
                </a:r>
              </a:p>
            </p:txBody>
          </p:sp>
        </p:grpSp>
        <p:cxnSp>
          <p:nvCxnSpPr>
            <p:cNvPr id="10" name="Elbow Connector 4"/>
            <p:cNvCxnSpPr>
              <a:cxnSpLocks noChangeShapeType="1"/>
              <a:stCxn id="21" idx="2"/>
              <a:endCxn id="18" idx="1"/>
            </p:cNvCxnSpPr>
            <p:nvPr/>
          </p:nvCxnSpPr>
          <p:spPr bwMode="auto">
            <a:xfrm rot="5400000">
              <a:off x="4660106" y="2675732"/>
              <a:ext cx="636587" cy="590550"/>
            </a:xfrm>
            <a:prstGeom prst="bentConnector4">
              <a:avLst>
                <a:gd name="adj1" fmla="val 33542"/>
                <a:gd name="adj2" fmla="val 138708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Elbow Connector 6"/>
            <p:cNvCxnSpPr>
              <a:cxnSpLocks noChangeShapeType="1"/>
              <a:stCxn id="22" idx="2"/>
              <a:endCxn id="19" idx="1"/>
            </p:cNvCxnSpPr>
            <p:nvPr/>
          </p:nvCxnSpPr>
          <p:spPr bwMode="auto">
            <a:xfrm rot="5400000">
              <a:off x="6408738" y="2703513"/>
              <a:ext cx="636587" cy="534987"/>
            </a:xfrm>
            <a:prstGeom prst="bentConnector4">
              <a:avLst>
                <a:gd name="adj1" fmla="val 33542"/>
                <a:gd name="adj2" fmla="val 142792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8"/>
            <p:cNvCxnSpPr>
              <a:cxnSpLocks noChangeShapeType="1"/>
              <a:stCxn id="23" idx="2"/>
              <a:endCxn id="20" idx="1"/>
            </p:cNvCxnSpPr>
            <p:nvPr/>
          </p:nvCxnSpPr>
          <p:spPr bwMode="auto">
            <a:xfrm rot="5400000">
              <a:off x="8213725" y="2687638"/>
              <a:ext cx="630237" cy="573088"/>
            </a:xfrm>
            <a:prstGeom prst="bentConnector4">
              <a:avLst>
                <a:gd name="adj1" fmla="val 33375"/>
                <a:gd name="adj2" fmla="val 13994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Elbow Connector 11"/>
            <p:cNvCxnSpPr>
              <a:cxnSpLocks noChangeShapeType="1"/>
              <a:stCxn id="24" idx="0"/>
              <a:endCxn id="20" idx="2"/>
            </p:cNvCxnSpPr>
            <p:nvPr/>
          </p:nvCxnSpPr>
          <p:spPr bwMode="auto">
            <a:xfrm rot="5400000" flipH="1" flipV="1">
              <a:off x="8628856" y="3823494"/>
              <a:ext cx="820738" cy="17145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7596440" y="2886246"/>
            <a:ext cx="3850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Example for specific </a:t>
            </a:r>
            <a:r>
              <a:rPr lang="en-US" altLang="en-US" sz="2000" dirty="0" smtClean="0"/>
              <a:t>time:</a:t>
            </a:r>
            <a:br>
              <a:rPr lang="en-US" altLang="en-US" sz="2000" dirty="0" smtClean="0"/>
            </a:br>
            <a:r>
              <a:rPr lang="en-US" altLang="en-US" sz="2000" dirty="0" smtClean="0"/>
              <a:t>voting period begins </a:t>
            </a:r>
            <a:r>
              <a:rPr lang="en-US" altLang="en-US" sz="2000" dirty="0"/>
              <a:t>at “Start test</a:t>
            </a:r>
            <a:r>
              <a:rPr lang="en-US" altLang="en-US" sz="2000" dirty="0" smtClean="0"/>
              <a:t>”,</a:t>
            </a:r>
            <a:br>
              <a:rPr lang="en-US" altLang="en-US" sz="2000" dirty="0" smtClean="0"/>
            </a:br>
            <a:r>
              <a:rPr lang="en-US" altLang="en-US" sz="2000" dirty="0" smtClean="0"/>
              <a:t>while </a:t>
            </a:r>
            <a:r>
              <a:rPr lang="en-US" altLang="en-US" sz="2000" dirty="0"/>
              <a:t>player is displaying ”Seg2</a:t>
            </a:r>
            <a:r>
              <a:rPr lang="en-US" altLang="en-US" sz="2000" dirty="0" smtClean="0"/>
              <a:t>”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5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Architecture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526020" y="1347536"/>
            <a:ext cx="9141779" cy="5373309"/>
            <a:chOff x="181" y="771"/>
            <a:chExt cx="5535" cy="3692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3" t="24133" b="22408"/>
            <a:stretch>
              <a:fillRect/>
            </a:stretch>
          </p:blipFill>
          <p:spPr bwMode="auto">
            <a:xfrm>
              <a:off x="3692" y="1926"/>
              <a:ext cx="1460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4753" t="24133" b="2240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946"/>
              <a:ext cx="767" cy="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2245" y="3344"/>
              <a:ext cx="2310" cy="1119"/>
              <a:chOff x="2245" y="3344"/>
              <a:chExt cx="2310" cy="1119"/>
            </a:xfrm>
          </p:grpSpPr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3344"/>
                <a:ext cx="889" cy="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" y="3375"/>
                <a:ext cx="1150" cy="1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2245" y="4177"/>
                <a:ext cx="120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algn="ctr" hangingPunct="1"/>
                <a:r>
                  <a:rPr lang="es-ES" altLang="en-US" sz="2400" b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ExoPlayer</a:t>
                </a:r>
              </a:p>
            </p:txBody>
          </p:sp>
        </p:grp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818" y="2896"/>
              <a:ext cx="8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algn="ctr" hangingPunct="1"/>
              <a:r>
                <a:rPr lang="es-ES" altLang="en-US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Movise</a:t>
              </a:r>
              <a:r>
                <a:rPr lang="es-ES" alt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App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290" y="3310"/>
              <a:ext cx="3426" cy="1153"/>
            </a:xfrm>
            <a:prstGeom prst="rect">
              <a:avLst/>
            </a:prstGeom>
            <a:noFill/>
            <a:ln w="2556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08" y="1497"/>
              <a:ext cx="1835" cy="2006"/>
            </a:xfrm>
            <a:prstGeom prst="rect">
              <a:avLst/>
            </a:prstGeom>
            <a:noFill/>
            <a:ln w="2556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" t="4874" r="6522" b="9143"/>
            <a:stretch>
              <a:fillRect/>
            </a:stretch>
          </p:blipFill>
          <p:spPr bwMode="auto">
            <a:xfrm>
              <a:off x="1069" y="2830"/>
              <a:ext cx="107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422" t="4874" r="6522" b="914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471" y="1941"/>
              <a:ext cx="4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algn="ctr" hangingPunct="1"/>
              <a:r>
                <a:rPr lang="es-ES" alt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Data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408" y="1907"/>
              <a:ext cx="94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hangingPunct="1"/>
              <a:r>
                <a:rPr lang="es-ES" altLang="en-US" sz="1400" i="1">
                  <a:solidFill>
                    <a:srgbClr val="000000"/>
                  </a:solidFill>
                  <a:latin typeface="Calibri" panose="020F0502020204030204" pitchFamily="34" charset="0"/>
                </a:rPr>
                <a:t>manifest.mpd</a:t>
              </a:r>
            </a:p>
          </p:txBody>
        </p:sp>
        <p:pic>
          <p:nvPicPr>
            <p:cNvPr id="35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" y="1574"/>
              <a:ext cx="418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2243"/>
              <a:ext cx="534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1593"/>
              <a:ext cx="39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1542" y="2003"/>
              <a:ext cx="55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hangingPunct="1"/>
              <a:r>
                <a:rPr lang="es-ES" altLang="en-US" sz="1400" i="1">
                  <a:solidFill>
                    <a:srgbClr val="000000"/>
                  </a:solidFill>
                  <a:latin typeface="Calibri" panose="020F0502020204030204" pitchFamily="34" charset="0"/>
                </a:rPr>
                <a:t>segments</a:t>
              </a:r>
            </a:p>
          </p:txBody>
        </p:sp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" y="1593"/>
              <a:ext cx="38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2157"/>
              <a:ext cx="418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569" y="2517"/>
              <a:ext cx="72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hangingPunct="1"/>
              <a:r>
                <a:rPr lang="es-ES" altLang="en-US" sz="1400" i="1">
                  <a:solidFill>
                    <a:srgbClr val="000000"/>
                  </a:solidFill>
                  <a:latin typeface="Calibri" panose="020F0502020204030204" pitchFamily="34" charset="0"/>
                </a:rPr>
                <a:t>playlist.m3u8</a:t>
              </a:r>
            </a:p>
          </p:txBody>
        </p:sp>
        <p:pic>
          <p:nvPicPr>
            <p:cNvPr id="42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2758"/>
              <a:ext cx="797" cy="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821" y="3627"/>
              <a:ext cx="95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algn="ctr"/>
              <a:r>
                <a:rPr lang="es-ES" altLang="en-US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Apache Server </a:t>
              </a:r>
            </a:p>
          </p:txBody>
        </p:sp>
        <p:pic>
          <p:nvPicPr>
            <p:cNvPr id="44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" y="3332"/>
              <a:ext cx="1148" cy="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2290" y="3310"/>
              <a:ext cx="3426" cy="1153"/>
            </a:xfrm>
            <a:prstGeom prst="rect">
              <a:avLst/>
            </a:prstGeom>
            <a:noFill/>
            <a:ln w="2556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408" y="771"/>
              <a:ext cx="5308" cy="634"/>
            </a:xfrm>
            <a:prstGeom prst="rect">
              <a:avLst/>
            </a:prstGeom>
            <a:noFill/>
            <a:ln w="2556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678" y="988"/>
              <a:ext cx="7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hangingPunct="1"/>
              <a:r>
                <a:rPr lang="es-ES" altLang="en-US" sz="1400" i="1">
                  <a:solidFill>
                    <a:srgbClr val="000000"/>
                  </a:solidFill>
                  <a:latin typeface="Calibri" panose="020F0502020204030204" pitchFamily="34" charset="0"/>
                </a:rPr>
                <a:t>Grafana server</a:t>
              </a:r>
            </a:p>
          </p:txBody>
        </p:sp>
        <p:pic>
          <p:nvPicPr>
            <p:cNvPr id="48" name="Picture 3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" y="963"/>
              <a:ext cx="184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3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" y="862"/>
              <a:ext cx="49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" name="Right Arrow 33"/>
          <p:cNvSpPr>
            <a:spLocks noChangeArrowheads="1"/>
          </p:cNvSpPr>
          <p:nvPr/>
        </p:nvSpPr>
        <p:spPr bwMode="auto">
          <a:xfrm>
            <a:off x="5348609" y="3327487"/>
            <a:ext cx="709612" cy="573088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" name="Right Arrow 34"/>
          <p:cNvSpPr>
            <a:spLocks noChangeArrowheads="1"/>
          </p:cNvSpPr>
          <p:nvPr/>
        </p:nvSpPr>
        <p:spPr bwMode="auto">
          <a:xfrm rot="16200000">
            <a:off x="6504379" y="4226189"/>
            <a:ext cx="709612" cy="57308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5" name="Right Arrow 32"/>
          <p:cNvSpPr>
            <a:spLocks noChangeArrowheads="1"/>
          </p:cNvSpPr>
          <p:nvPr/>
        </p:nvSpPr>
        <p:spPr bwMode="auto">
          <a:xfrm rot="16200000">
            <a:off x="6464458" y="2320187"/>
            <a:ext cx="678793" cy="485576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6" name="Right Arrow 1"/>
          <p:cNvSpPr>
            <a:spLocks noChangeArrowheads="1"/>
          </p:cNvSpPr>
          <p:nvPr/>
        </p:nvSpPr>
        <p:spPr bwMode="auto">
          <a:xfrm rot="10800000">
            <a:off x="5158644" y="1445303"/>
            <a:ext cx="709612" cy="57308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Grafana Data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1390625"/>
            <a:ext cx="10950525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+mn-ea"/>
                <a:cs typeface="+mn-cs"/>
              </a:rPr>
              <a:t>Player Activity: </a:t>
            </a:r>
            <a:r>
              <a:rPr lang="en-US" altLang="en-US" dirty="0" smtClean="0">
                <a:latin typeface="Calibri" panose="020F0502020204030204" pitchFamily="34" charset="0"/>
                <a:ea typeface="+mn-ea"/>
                <a:cs typeface="+mn-cs"/>
              </a:rPr>
              <a:t>It shows the overall state throughout the test, including variables like : “state of player”, ”current quality”, ”viewpoint (X,Y,Z)”, etc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  <a:endParaRPr lang="en-US" altLang="en-US" b="1" dirty="0" smtClean="0"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36" y="2109574"/>
            <a:ext cx="11168931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199" y="3321297"/>
            <a:ext cx="10950526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+mn-ea"/>
                <a:cs typeface="+mn-cs"/>
              </a:rPr>
              <a:t>Time/Bitrate: </a:t>
            </a:r>
            <a:r>
              <a:rPr lang="en-US" altLang="en-US" dirty="0" smtClean="0">
                <a:latin typeface="Calibri" panose="020F0502020204030204" pitchFamily="34" charset="0"/>
                <a:ea typeface="+mn-ea"/>
                <a:cs typeface="+mn-cs"/>
              </a:rPr>
              <a:t>Shows the bitrate of the played sequence along the test:</a:t>
            </a:r>
            <a:r>
              <a:rPr lang="en-US" altLang="en-US" b="1" dirty="0" smtClean="0"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1" y="3812103"/>
            <a:ext cx="11168931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199" y="5040277"/>
            <a:ext cx="10950526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+mn-ea"/>
                <a:cs typeface="+mn-cs"/>
              </a:rPr>
              <a:t>Test Results: </a:t>
            </a:r>
            <a:r>
              <a:rPr lang="en-US" altLang="en-US" dirty="0" smtClean="0">
                <a:latin typeface="Calibri" panose="020F0502020204030204" pitchFamily="34" charset="0"/>
                <a:ea typeface="+mn-ea"/>
                <a:cs typeface="+mn-cs"/>
              </a:rPr>
              <a:t>Shows the answers provided by the user depending on the current quality that is reproducing.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2" y="5472895"/>
            <a:ext cx="11168931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74" y="325352"/>
            <a:ext cx="10515600" cy="1325563"/>
          </a:xfrm>
        </p:spPr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nflux Data (Activity)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4" y="1241928"/>
            <a:ext cx="1120575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74" y="325352"/>
            <a:ext cx="10515600" cy="1325563"/>
          </a:xfrm>
        </p:spPr>
        <p:txBody>
          <a:bodyPr/>
          <a:lstStyle/>
          <a:p>
            <a:r>
              <a:rPr lang="it-IT" dirty="0" smtClean="0"/>
              <a:t>Influx Data (TEST)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3" y="1232820"/>
            <a:ext cx="11268532" cy="56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273" y="1817224"/>
            <a:ext cx="10243595" cy="159730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Q</a:t>
            </a:r>
            <a:r>
              <a:rPr lang="en-US" sz="3600" dirty="0" smtClean="0"/>
              <a:t>uestions – </a:t>
            </a:r>
            <a:r>
              <a:rPr lang="en-US" sz="3600" dirty="0"/>
              <a:t>Discussion – Debate </a:t>
            </a:r>
            <a:r>
              <a:rPr lang="en-US" sz="3600" dirty="0" smtClean="0"/>
              <a:t>- </a:t>
            </a:r>
            <a:r>
              <a:rPr lang="is-IS" sz="3600" dirty="0" smtClean="0"/>
              <a:t>…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Open for research cooperation and non-profit use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7982" y="5625296"/>
            <a:ext cx="9369287" cy="570052"/>
          </a:xfrm>
        </p:spPr>
        <p:txBody>
          <a:bodyPr>
            <a:noAutofit/>
          </a:bodyPr>
          <a:lstStyle/>
          <a:p>
            <a:r>
              <a:rPr lang="en-US" sz="1600" dirty="0"/>
              <a:t>This work has been partially supported by the </a:t>
            </a:r>
            <a:r>
              <a:rPr lang="es-ES_tradnl" sz="1600" dirty="0" smtClean="0"/>
              <a:t>Ministerio de Economía, Industria y Competitividad </a:t>
            </a:r>
            <a:r>
              <a:rPr lang="en-US" sz="1600" dirty="0" smtClean="0"/>
              <a:t>(</a:t>
            </a:r>
            <a:r>
              <a:rPr lang="en-US" sz="1600" dirty="0"/>
              <a:t>AEI/FEDER) of the Spanish Government under </a:t>
            </a:r>
            <a:r>
              <a:rPr lang="en-US" sz="1600" dirty="0" smtClean="0"/>
              <a:t>projects </a:t>
            </a:r>
            <a:r>
              <a:rPr lang="en-US" sz="1600" dirty="0" smtClean="0"/>
              <a:t>TEC2016-75981 </a:t>
            </a:r>
            <a:r>
              <a:rPr lang="en-US" sz="1600" dirty="0"/>
              <a:t>(IVME) and R</a:t>
            </a:r>
            <a:r>
              <a:rPr lang="de-DE" sz="1600" dirty="0"/>
              <a:t>TC-2015-4133-7 (</a:t>
            </a:r>
            <a:r>
              <a:rPr lang="en-US" sz="1600" dirty="0"/>
              <a:t>MOVISE 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3848" y="4010069"/>
            <a:ext cx="3909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1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dirty="0" smtClean="0">
                <a:latin typeface="Calibri" panose="020F0502020204030204" pitchFamily="34" charset="0"/>
              </a:rPr>
              <a:t>rupo </a:t>
            </a:r>
            <a:r>
              <a:rPr lang="es-ES" altLang="en-US" sz="1700" dirty="0">
                <a:latin typeface="Calibri" panose="020F0502020204030204" pitchFamily="34" charset="0"/>
              </a:rPr>
              <a:t>de 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dirty="0">
                <a:latin typeface="Calibri" panose="020F0502020204030204" pitchFamily="34" charset="0"/>
              </a:rPr>
              <a:t>ratamiento de 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mágenes (</a:t>
            </a:r>
            <a:r>
              <a:rPr lang="es-ES" alt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s-ES" altLang="it-IT" sz="1700" dirty="0"/>
              <a:t>Universidad Politécnica de Madrid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13915" y="4017983"/>
            <a:ext cx="17552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smtClean="0"/>
              <a:t>Nokia </a:t>
            </a:r>
            <a:r>
              <a:rPr lang="en-US" sz="1700" dirty="0"/>
              <a:t>Bell </a:t>
            </a:r>
            <a:r>
              <a:rPr lang="en-US" sz="1700" dirty="0" smtClean="0"/>
              <a:t>Labs</a:t>
            </a:r>
          </a:p>
          <a:p>
            <a:pPr algn="ctr"/>
            <a:r>
              <a:rPr lang="en-US" altLang="it-IT" sz="1700" dirty="0" smtClean="0"/>
              <a:t>Madrid</a:t>
            </a:r>
            <a:endParaRPr lang="en-US" altLang="it-IT" sz="1700" dirty="0"/>
          </a:p>
        </p:txBody>
      </p:sp>
    </p:spTree>
    <p:extLst>
      <p:ext uri="{BB962C8B-B14F-4D97-AF65-F5344CB8AC3E}">
        <p14:creationId xmlns:p14="http://schemas.microsoft.com/office/powerpoint/2010/main" val="20055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- General</a:t>
            </a:r>
            <a:endParaRPr lang="en-US" dirty="0"/>
          </a:p>
          <a:p>
            <a:r>
              <a:rPr lang="en-US" dirty="0" smtClean="0"/>
              <a:t>Motivation - Specific</a:t>
            </a:r>
          </a:p>
          <a:p>
            <a:r>
              <a:rPr lang="en-US" dirty="0" smtClean="0"/>
              <a:t>Main characteristics</a:t>
            </a:r>
            <a:endParaRPr lang="en-US" dirty="0"/>
          </a:p>
          <a:p>
            <a:r>
              <a:rPr lang="en-US" dirty="0" smtClean="0"/>
              <a:t>Tool description</a:t>
            </a:r>
            <a:endParaRPr lang="en-US" dirty="0"/>
          </a:p>
          <a:p>
            <a:r>
              <a:rPr lang="en-US" dirty="0" smtClean="0"/>
              <a:t>User guide - Methodology and Customization</a:t>
            </a:r>
            <a:endParaRPr lang="en-US" dirty="0"/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Example tests</a:t>
            </a:r>
          </a:p>
          <a:p>
            <a:endParaRPr lang="en-US" dirty="0"/>
          </a:p>
          <a:p>
            <a:r>
              <a:rPr lang="is-IS" dirty="0" smtClean="0"/>
              <a:t>… ... </a:t>
            </a:r>
            <a:r>
              <a:rPr lang="is-IS" smtClean="0"/>
              <a:t>... Demo </a:t>
            </a:r>
            <a:r>
              <a:rPr lang="is-IS" dirty="0" smtClean="0"/>
              <a:t>available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- General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87511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</a:t>
            </a:r>
            <a:r>
              <a:rPr lang="en-US" dirty="0"/>
              <a:t>going work on 360VR User </a:t>
            </a:r>
            <a:r>
              <a:rPr lang="en-US" dirty="0" smtClean="0"/>
              <a:t>Behavior:</a:t>
            </a:r>
          </a:p>
          <a:p>
            <a:pPr lvl="1"/>
            <a:r>
              <a:rPr lang="en-US" dirty="0"/>
              <a:t>360VR cinematic stereoscopic streaming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Adaptive </a:t>
            </a:r>
            <a:r>
              <a:rPr lang="en-US" dirty="0" smtClean="0"/>
              <a:t>bitrate (ABR) streaming </a:t>
            </a:r>
            <a:r>
              <a:rPr lang="en-US" dirty="0"/>
              <a:t>over HTTP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/>
              <a:t>Experiments </a:t>
            </a:r>
            <a:r>
              <a:rPr lang="en-US" dirty="0" smtClean="0"/>
              <a:t>and assessments with users </a:t>
            </a:r>
            <a:r>
              <a:rPr lang="en-US" dirty="0"/>
              <a:t>watching 360VR video</a:t>
            </a:r>
          </a:p>
          <a:p>
            <a:endParaRPr lang="en-US" dirty="0" smtClean="0"/>
          </a:p>
          <a:p>
            <a:r>
              <a:rPr lang="en-US" dirty="0" smtClean="0"/>
              <a:t>Looking </a:t>
            </a:r>
            <a:r>
              <a:rPr lang="en-US" dirty="0"/>
              <a:t>for </a:t>
            </a:r>
            <a:r>
              <a:rPr lang="en-US" b="1" dirty="0"/>
              <a:t>realistic </a:t>
            </a:r>
            <a:r>
              <a:rPr lang="en-US" b="1" dirty="0" smtClean="0"/>
              <a:t>environments</a:t>
            </a:r>
          </a:p>
          <a:p>
            <a:r>
              <a:rPr lang="en-US" dirty="0" smtClean="0"/>
              <a:t>Looking for </a:t>
            </a:r>
            <a:r>
              <a:rPr lang="en-US" b="1" dirty="0" smtClean="0"/>
              <a:t>automatic procedures</a:t>
            </a:r>
            <a:endParaRPr lang="en-US" b="1" dirty="0"/>
          </a:p>
          <a:p>
            <a:r>
              <a:rPr lang="en-US" dirty="0" smtClean="0"/>
              <a:t>Need for </a:t>
            </a:r>
            <a:r>
              <a:rPr lang="en-US" b="1" dirty="0" smtClean="0"/>
              <a:t>user immersion and engagement </a:t>
            </a:r>
            <a:r>
              <a:rPr lang="en-US" dirty="0" smtClean="0"/>
              <a:t>while user assessment is conducted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356" y="1911706"/>
            <a:ext cx="5166891" cy="37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1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Tracking results (extreme cases)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68094"/>
            <a:ext cx="8229600" cy="22903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23" y="3861048"/>
            <a:ext cx="8218378" cy="22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- Specific</a:t>
            </a:r>
            <a:endParaRPr lang="en-U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38200" y="1690688"/>
            <a:ext cx="6858000" cy="461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t-IT" sz="2400" b="1" dirty="0" smtClean="0"/>
              <a:t>Needs</a:t>
            </a:r>
          </a:p>
          <a:p>
            <a:r>
              <a:rPr lang="en-US" altLang="it-IT" sz="2200" dirty="0" smtClean="0"/>
              <a:t>Minimum-intrusive subjective video quality assessment</a:t>
            </a:r>
          </a:p>
          <a:p>
            <a:r>
              <a:rPr lang="en-US" altLang="it-IT" sz="2200" dirty="0" smtClean="0"/>
              <a:t>User opinions gathered within immersive environment</a:t>
            </a:r>
          </a:p>
          <a:p>
            <a:r>
              <a:rPr lang="en-US" altLang="it-IT" sz="2200" dirty="0" smtClean="0"/>
              <a:t>Self-guided operation, not requiring in-test assistance</a:t>
            </a:r>
          </a:p>
          <a:p>
            <a:r>
              <a:rPr lang="en-US" altLang="it-IT" sz="2200" dirty="0" smtClean="0"/>
              <a:t>Therefore, </a:t>
            </a:r>
            <a:r>
              <a:rPr lang="is-IS" altLang="it-IT" sz="2200" dirty="0" smtClean="0"/>
              <a:t>… non-predetermined response time</a:t>
            </a:r>
            <a:endParaRPr lang="en-US" altLang="it-IT" sz="2200" dirty="0" smtClean="0"/>
          </a:p>
          <a:p>
            <a:endParaRPr lang="en-US" altLang="it-IT" sz="2200" dirty="0" smtClean="0"/>
          </a:p>
          <a:p>
            <a:pPr marL="0" indent="0">
              <a:buNone/>
            </a:pPr>
            <a:r>
              <a:rPr lang="en-US" altLang="it-IT" b="1" dirty="0" smtClean="0"/>
              <a:t>Moreover</a:t>
            </a:r>
            <a:endParaRPr lang="en-US" altLang="it-IT" sz="2200" dirty="0" smtClean="0"/>
          </a:p>
          <a:p>
            <a:r>
              <a:rPr lang="en-US" altLang="it-IT" sz="2200" dirty="0" smtClean="0"/>
              <a:t>Easy access to and use of the application</a:t>
            </a:r>
            <a:endParaRPr lang="en-US" altLang="it-IT" sz="2200" dirty="0"/>
          </a:p>
          <a:p>
            <a:r>
              <a:rPr lang="en-US" altLang="it-IT" sz="2200" dirty="0" smtClean="0"/>
              <a:t>Available for multiple platforms and devices</a:t>
            </a:r>
          </a:p>
          <a:p>
            <a:r>
              <a:rPr lang="en-US" altLang="it-IT" sz="2200" dirty="0" smtClean="0"/>
              <a:t>Real-time feedback (display and analysis) of test results</a:t>
            </a:r>
          </a:p>
          <a:p>
            <a:pPr>
              <a:buFont typeface="Arial" panose="020B0604020202020204" pitchFamily="34" charset="0"/>
              <a:buNone/>
            </a:pPr>
            <a:endParaRPr lang="en-US" altLang="it-IT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19" y="4727264"/>
            <a:ext cx="2609396" cy="2042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39" y="4999147"/>
            <a:ext cx="1694520" cy="169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12" y="4781289"/>
            <a:ext cx="2593077" cy="1988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12" y="3054694"/>
            <a:ext cx="1672570" cy="167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79" y="1224088"/>
            <a:ext cx="2710727" cy="1673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47" y="1364585"/>
            <a:ext cx="2061740" cy="1374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80" y="3054694"/>
            <a:ext cx="2072207" cy="8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(stereo) 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voting </a:t>
            </a:r>
            <a:r>
              <a:rPr lang="en-US" dirty="0"/>
              <a:t>options</a:t>
            </a:r>
          </a:p>
          <a:p>
            <a:r>
              <a:rPr lang="en-US" dirty="0" smtClean="0"/>
              <a:t>Headset tracking information</a:t>
            </a:r>
          </a:p>
          <a:p>
            <a:r>
              <a:rPr lang="en-US" dirty="0" smtClean="0"/>
              <a:t>Voting choice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76" y="2655950"/>
            <a:ext cx="3363912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90" y="1051809"/>
            <a:ext cx="5061200" cy="28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97" y="3898900"/>
            <a:ext cx="5061200" cy="26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9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Characteristics</a:t>
            </a:r>
            <a:endParaRPr lang="en-U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38200" y="1690688"/>
            <a:ext cx="6858000" cy="461494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it-IT" sz="2200" dirty="0" smtClean="0"/>
              <a:t>Operation within </a:t>
            </a:r>
            <a:r>
              <a:rPr lang="en-US" altLang="it-IT" sz="2200" dirty="0"/>
              <a:t>an </a:t>
            </a:r>
            <a:r>
              <a:rPr lang="en-US" altLang="it-IT" sz="2200" b="1" dirty="0"/>
              <a:t>Adaptive bitrate (ABR) streaming </a:t>
            </a:r>
            <a:r>
              <a:rPr lang="en-US" altLang="it-IT" sz="2200" dirty="0"/>
              <a:t>over HTTP </a:t>
            </a:r>
            <a:r>
              <a:rPr lang="en-US" altLang="it-IT" sz="2200" dirty="0" smtClean="0"/>
              <a:t>delivery:</a:t>
            </a:r>
          </a:p>
          <a:p>
            <a:pPr lvl="1"/>
            <a:r>
              <a:rPr lang="en-US" altLang="it-IT" sz="2200" dirty="0" smtClean="0"/>
              <a:t>Requirement: Short segments and strict buffer control to vary the quality in the precise moment.</a:t>
            </a:r>
          </a:p>
          <a:p>
            <a:pPr lvl="1"/>
            <a:r>
              <a:rPr lang="en-US" altLang="it-IT" sz="2200" dirty="0" smtClean="0"/>
              <a:t>Requirement: Same segment length (timespan) to be able to perform the test.</a:t>
            </a:r>
          </a:p>
          <a:p>
            <a:r>
              <a:rPr lang="en-US" altLang="it-IT" sz="2200" b="1" dirty="0" smtClean="0"/>
              <a:t>Test preparation</a:t>
            </a:r>
            <a:r>
              <a:rPr lang="en-US" altLang="it-IT" sz="2200" dirty="0" smtClean="0"/>
              <a:t>: </a:t>
            </a:r>
          </a:p>
          <a:p>
            <a:pPr lvl="1"/>
            <a:r>
              <a:rPr lang="en-US" altLang="it-IT" sz="2200" dirty="0" smtClean="0"/>
              <a:t>A</a:t>
            </a:r>
            <a:r>
              <a:rPr lang="en-US" altLang="it-IT" sz="2200" dirty="0" smtClean="0"/>
              <a:t>pplication </a:t>
            </a:r>
            <a:r>
              <a:rPr lang="en-US" altLang="it-IT" sz="2200" dirty="0" smtClean="0"/>
              <a:t>"</a:t>
            </a:r>
            <a:r>
              <a:rPr lang="en-US" altLang="it-IT" sz="2200" dirty="0" err="1" smtClean="0"/>
              <a:t>MoviseDataTest</a:t>
            </a:r>
            <a:r>
              <a:rPr lang="en-US" altLang="it-IT" sz="2200" dirty="0" smtClean="0"/>
              <a:t>" </a:t>
            </a:r>
            <a:r>
              <a:rPr lang="en-US" altLang="it-IT" sz="2200" dirty="0" smtClean="0"/>
              <a:t>to configure the </a:t>
            </a:r>
            <a:r>
              <a:rPr lang="en-US" altLang="it-IT" sz="2200" dirty="0" smtClean="0"/>
              <a:t>specific individual user-oriented test</a:t>
            </a:r>
            <a:r>
              <a:rPr lang="en-US" altLang="it-IT" sz="2200" dirty="0"/>
              <a:t>. </a:t>
            </a:r>
            <a:r>
              <a:rPr lang="en-US" altLang="it-IT" sz="2200" dirty="0" smtClean="0"/>
              <a:t>A different </a:t>
            </a:r>
            <a:r>
              <a:rPr lang="en-US" altLang="it-IT" sz="2200" dirty="0"/>
              <a:t>random sequence </a:t>
            </a:r>
            <a:r>
              <a:rPr lang="en-US" altLang="it-IT" sz="2200" dirty="0" smtClean="0"/>
              <a:t>can be set for </a:t>
            </a:r>
            <a:r>
              <a:rPr lang="en-US" altLang="it-IT" sz="2200" dirty="0"/>
              <a:t>each </a:t>
            </a:r>
            <a:r>
              <a:rPr lang="en-US" altLang="it-IT" sz="2200" dirty="0" smtClean="0"/>
              <a:t>observer.</a:t>
            </a:r>
          </a:p>
          <a:p>
            <a:r>
              <a:rPr lang="en-US" altLang="it-IT" sz="2200" b="1" dirty="0" smtClean="0"/>
              <a:t>Operation</a:t>
            </a:r>
            <a:r>
              <a:rPr lang="en-US" altLang="it-IT" sz="2200" dirty="0" smtClean="0"/>
              <a:t>:</a:t>
            </a:r>
          </a:p>
          <a:p>
            <a:pPr lvl="1"/>
            <a:r>
              <a:rPr lang="en-US" altLang="it-IT" sz="2200" dirty="0" smtClean="0"/>
              <a:t>End </a:t>
            </a:r>
            <a:r>
              <a:rPr lang="en-US" altLang="it-IT" sz="2200" dirty="0" smtClean="0"/>
              <a:t>users can perform the test autonomously after training. No need to </a:t>
            </a:r>
            <a:r>
              <a:rPr lang="en-US" altLang="it-IT" sz="2200" dirty="0" smtClean="0"/>
              <a:t>tailor anything</a:t>
            </a:r>
            <a:r>
              <a:rPr lang="en-US" altLang="it-IT" sz="2200" dirty="0" smtClean="0"/>
              <a:t>.</a:t>
            </a:r>
            <a:endParaRPr lang="en-US" altLang="it-IT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19" y="4727264"/>
            <a:ext cx="2609396" cy="2042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39" y="4999147"/>
            <a:ext cx="1694520" cy="169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12" y="4781289"/>
            <a:ext cx="2593077" cy="1988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12" y="3054694"/>
            <a:ext cx="1672570" cy="167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79" y="1224088"/>
            <a:ext cx="2710727" cy="1673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47" y="1364585"/>
            <a:ext cx="2061740" cy="1374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80" y="3054694"/>
            <a:ext cx="2072207" cy="8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Characteristics</a:t>
            </a:r>
            <a:endParaRPr lang="en-U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38200" y="1690688"/>
            <a:ext cx="6858000" cy="4614949"/>
          </a:xfrm>
        </p:spPr>
        <p:txBody>
          <a:bodyPr>
            <a:normAutofit/>
          </a:bodyPr>
          <a:lstStyle/>
          <a:p>
            <a:r>
              <a:rPr lang="en-US" altLang="it-IT" sz="2200" b="1" dirty="0" smtClean="0"/>
              <a:t>Test scenario</a:t>
            </a:r>
          </a:p>
          <a:p>
            <a:pPr lvl="1"/>
            <a:r>
              <a:rPr lang="en-US" altLang="it-IT" sz="2200" dirty="0" smtClean="0"/>
              <a:t>Possible </a:t>
            </a:r>
            <a:r>
              <a:rPr lang="en-US" altLang="it-IT" sz="2200" u="sng" dirty="0" smtClean="0"/>
              <a:t>different video sequence</a:t>
            </a:r>
            <a:r>
              <a:rPr lang="en-US" altLang="it-IT" sz="2200" dirty="0" smtClean="0"/>
              <a:t> for each observer.</a:t>
            </a:r>
          </a:p>
          <a:p>
            <a:pPr lvl="1"/>
            <a:r>
              <a:rPr lang="en-US" altLang="it-IT" sz="2200" u="sng" dirty="0" smtClean="0"/>
              <a:t>Predefined fixed display time</a:t>
            </a:r>
            <a:r>
              <a:rPr lang="en-US" altLang="it-IT" sz="2200" dirty="0" smtClean="0"/>
              <a:t> for each test condition.</a:t>
            </a:r>
          </a:p>
          <a:p>
            <a:pPr lvl="1"/>
            <a:r>
              <a:rPr lang="en-US" altLang="it-IT" sz="2200" u="sng" dirty="0" smtClean="0"/>
              <a:t>Variable voting period</a:t>
            </a:r>
            <a:r>
              <a:rPr lang="en-US" altLang="it-IT" sz="2200" dirty="0" smtClean="0"/>
              <a:t> to avoid user dis-engagement from the immersive experience.</a:t>
            </a:r>
            <a:endParaRPr lang="en-US" altLang="it-IT" sz="2200" dirty="0"/>
          </a:p>
          <a:p>
            <a:pPr lvl="1"/>
            <a:r>
              <a:rPr lang="en-US" altLang="it-IT" sz="2200" u="sng" dirty="0" smtClean="0"/>
              <a:t>Any grading scale allowed</a:t>
            </a:r>
            <a:r>
              <a:rPr lang="en-US" altLang="it-IT" sz="2200" dirty="0" smtClean="0"/>
              <a:t>.</a:t>
            </a:r>
          </a:p>
          <a:p>
            <a:endParaRPr lang="en-US" altLang="it-IT" sz="2200" dirty="0"/>
          </a:p>
          <a:p>
            <a:r>
              <a:rPr lang="en-US" altLang="it-IT" sz="2200" b="1" dirty="0" smtClean="0"/>
              <a:t>Therefore</a:t>
            </a:r>
            <a:endParaRPr lang="en-US" altLang="it-IT" sz="2200" dirty="0" smtClean="0"/>
          </a:p>
          <a:p>
            <a:pPr lvl="1"/>
            <a:r>
              <a:rPr lang="en-US" altLang="it-IT" sz="2200" u="sng" dirty="0" smtClean="0"/>
              <a:t>Deterministic start </a:t>
            </a:r>
            <a:r>
              <a:rPr lang="en-US" altLang="it-IT" sz="2200" dirty="0" smtClean="0"/>
              <a:t>of the voting period.</a:t>
            </a:r>
          </a:p>
          <a:p>
            <a:pPr lvl="1"/>
            <a:r>
              <a:rPr lang="en-US" altLang="it-IT" sz="2200" u="sng" dirty="0" smtClean="0"/>
              <a:t>Driven-based start </a:t>
            </a:r>
            <a:r>
              <a:rPr lang="en-US" altLang="it-IT" sz="2200" dirty="0" smtClean="0"/>
              <a:t>of the display of the next test condition.</a:t>
            </a:r>
            <a:endParaRPr lang="en-US" altLang="it-IT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19" y="4727264"/>
            <a:ext cx="2609396" cy="2042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39" y="4999147"/>
            <a:ext cx="1694520" cy="1694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12" y="4781289"/>
            <a:ext cx="2593077" cy="1988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12" y="3054694"/>
            <a:ext cx="1672570" cy="167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79" y="1224088"/>
            <a:ext cx="2710727" cy="1673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47" y="1364585"/>
            <a:ext cx="2061740" cy="1374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80" y="3054694"/>
            <a:ext cx="2072207" cy="8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description</a:t>
            </a:r>
            <a:endParaRPr lang="en-U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6974711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sz="2400" b="1" dirty="0" smtClean="0"/>
              <a:t>Main objective: </a:t>
            </a:r>
            <a:r>
              <a:rPr lang="en-US" altLang="en-US" sz="2400" dirty="0" smtClean="0"/>
              <a:t>Design an architecture to measure </a:t>
            </a:r>
            <a:r>
              <a:rPr lang="en-US" altLang="en-US" sz="2400" dirty="0" err="1" smtClean="0"/>
              <a:t>QoE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b="1" dirty="0" smtClean="0"/>
              <a:t>Resources</a:t>
            </a:r>
            <a:r>
              <a:rPr lang="en-US" altLang="en-US" b="1" dirty="0"/>
              <a:t>: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dirty="0" smtClean="0"/>
              <a:t>”Android” --&gt; ”</a:t>
            </a:r>
            <a:r>
              <a:rPr lang="en-US" altLang="en-US" dirty="0" err="1" smtClean="0"/>
              <a:t>Exoplayer</a:t>
            </a:r>
            <a:r>
              <a:rPr lang="en-US" altLang="en-US" dirty="0" smtClean="0"/>
              <a:t>”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dirty="0" smtClean="0"/>
              <a:t>”</a:t>
            </a:r>
            <a:r>
              <a:rPr lang="en-US" altLang="en-US" dirty="0" err="1" smtClean="0"/>
              <a:t>Grafana</a:t>
            </a:r>
            <a:r>
              <a:rPr lang="en-US" altLang="en-US" dirty="0" smtClean="0"/>
              <a:t>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endParaRPr lang="en-US" altLang="en-US" b="1" dirty="0" smtClean="0"/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C00000"/>
              </a:buClr>
              <a:buFont typeface="Wingdings" panose="05000000000000000000" pitchFamily="2" charset="2"/>
              <a:buChar char=""/>
            </a:pPr>
            <a:r>
              <a:rPr lang="en-US" altLang="en-US" b="1" dirty="0" smtClean="0"/>
              <a:t>Operation:</a:t>
            </a:r>
            <a:endParaRPr lang="en-US" altLang="en-US" b="1" dirty="0"/>
          </a:p>
          <a:p>
            <a:pPr marL="457200" lvl="1" indent="0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dirty="0" smtClean="0"/>
              <a:t>According to the configuration parameter set, the application reproduces the selected content and periodically asks the user about his/her opinion and experience on the video quality.</a:t>
            </a:r>
          </a:p>
          <a:p>
            <a:pPr marL="457200" lvl="1" indent="0" algn="just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dirty="0" smtClean="0"/>
              <a:t>To monitor the experiment, all characteristic data are stored in “</a:t>
            </a:r>
            <a:r>
              <a:rPr lang="en-US" altLang="en-US" dirty="0" err="1"/>
              <a:t>G</a:t>
            </a:r>
            <a:r>
              <a:rPr lang="en-US" altLang="en-US" dirty="0" err="1" smtClean="0"/>
              <a:t>rafana</a:t>
            </a:r>
            <a:r>
              <a:rPr lang="en-US" altLang="en-US" dirty="0" smtClean="0"/>
              <a:t>”, to make them available for future analysis.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9" y="213849"/>
            <a:ext cx="3229426" cy="90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7" y="1381918"/>
            <a:ext cx="121761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59" y="3268733"/>
            <a:ext cx="1034465" cy="103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05" y="5346830"/>
            <a:ext cx="1338172" cy="121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940710" y="4312365"/>
            <a:ext cx="1459964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/>
            <a:r>
              <a:rPr lang="es-ES" altLang="en-US" sz="2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ExoPlayer</a:t>
            </a:r>
            <a:endParaRPr lang="es-ES" alt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955" y="3614874"/>
            <a:ext cx="1335845" cy="8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9395689" y="1310622"/>
            <a:ext cx="503132" cy="34130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89" y="5346830"/>
            <a:ext cx="7905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9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731</Words>
  <Application>Microsoft Macintosh PowerPoint</Application>
  <PresentationFormat>Widescreen</PresentationFormat>
  <Paragraphs>165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Noto Sans CJK SC Regular</vt:lpstr>
      <vt:lpstr>Times New Roman</vt:lpstr>
      <vt:lpstr>Wingdings</vt:lpstr>
      <vt:lpstr>Arial</vt:lpstr>
      <vt:lpstr>Office Theme</vt:lpstr>
      <vt:lpstr>Monitoring app of video quality experience  in real time</vt:lpstr>
      <vt:lpstr>Presentation scheme</vt:lpstr>
      <vt:lpstr>Motivation - General</vt:lpstr>
      <vt:lpstr>Example: Tracking results (extreme cases)</vt:lpstr>
      <vt:lpstr>Motivation - Specific</vt:lpstr>
      <vt:lpstr>User (stereo) view</vt:lpstr>
      <vt:lpstr>Main Characteristics</vt:lpstr>
      <vt:lpstr>Main Characteristics</vt:lpstr>
      <vt:lpstr>Tool description</vt:lpstr>
      <vt:lpstr>User guide (methodology)</vt:lpstr>
      <vt:lpstr>User guide (methodology)</vt:lpstr>
      <vt:lpstr>Customization</vt:lpstr>
      <vt:lpstr>Customization</vt:lpstr>
      <vt:lpstr>Architecture</vt:lpstr>
      <vt:lpstr>Grafana Data</vt:lpstr>
      <vt:lpstr>Influx Data (Activity)</vt:lpstr>
      <vt:lpstr>Influx Data (TEST)</vt:lpstr>
      <vt:lpstr>Questions – Discussion – Debate - …  Open for research cooperation and non-profit use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VQEG-MOVISE-201711</dc:title>
  <dc:subject/>
  <dc:creator/>
  <cp:keywords/>
  <dc:description/>
  <cp:lastModifiedBy>Microsoft Office User</cp:lastModifiedBy>
  <cp:revision>41</cp:revision>
  <dcterms:created xsi:type="dcterms:W3CDTF">2017-11-10T10:25:25Z</dcterms:created>
  <dcterms:modified xsi:type="dcterms:W3CDTF">2017-11-26T22:16:05Z</dcterms:modified>
  <cp:category/>
</cp:coreProperties>
</file>