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Error bars = standard errors (std/sqrt(51))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Error bars = std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5200"/>
              <a:buNone/>
              <a:defRPr sz="5200"/>
            </a:lvl1pPr>
            <a:lvl2pPr lvl="1" algn="ctr">
              <a:spcBef>
                <a:spcPts val="0"/>
              </a:spcBef>
              <a:buSzPts val="5200"/>
              <a:buNone/>
              <a:defRPr sz="5200"/>
            </a:lvl2pPr>
            <a:lvl3pPr lvl="2" algn="ctr">
              <a:spcBef>
                <a:spcPts val="0"/>
              </a:spcBef>
              <a:buSzPts val="5200"/>
              <a:buNone/>
              <a:defRPr sz="5200"/>
            </a:lvl3pPr>
            <a:lvl4pPr lvl="3" algn="ctr">
              <a:spcBef>
                <a:spcPts val="0"/>
              </a:spcBef>
              <a:buSzPts val="5200"/>
              <a:buNone/>
              <a:defRPr sz="5200"/>
            </a:lvl4pPr>
            <a:lvl5pPr lvl="4" algn="ctr">
              <a:spcBef>
                <a:spcPts val="0"/>
              </a:spcBef>
              <a:buSzPts val="5200"/>
              <a:buNone/>
              <a:defRPr sz="5200"/>
            </a:lvl5pPr>
            <a:lvl6pPr lvl="5" algn="ctr">
              <a:spcBef>
                <a:spcPts val="0"/>
              </a:spcBef>
              <a:buSzPts val="5200"/>
              <a:buNone/>
              <a:defRPr sz="5200"/>
            </a:lvl6pPr>
            <a:lvl7pPr lvl="6" algn="ctr">
              <a:spcBef>
                <a:spcPts val="0"/>
              </a:spcBef>
              <a:buSzPts val="5200"/>
              <a:buNone/>
              <a:defRPr sz="5200"/>
            </a:lvl7pPr>
            <a:lvl8pPr lvl="7" algn="ctr">
              <a:spcBef>
                <a:spcPts val="0"/>
              </a:spcBef>
              <a:buSzPts val="5200"/>
              <a:buNone/>
              <a:defRPr sz="5200"/>
            </a:lvl8pPr>
            <a:lvl9pPr lvl="8" algn="ctr">
              <a:spcBef>
                <a:spcPts val="0"/>
              </a:spcBef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12000"/>
              <a:buNone/>
              <a:defRPr sz="12000"/>
            </a:lvl1pPr>
            <a:lvl2pPr lvl="1" algn="ctr">
              <a:spcBef>
                <a:spcPts val="0"/>
              </a:spcBef>
              <a:buSzPts val="12000"/>
              <a:buNone/>
              <a:defRPr sz="12000"/>
            </a:lvl2pPr>
            <a:lvl3pPr lvl="2" algn="ctr">
              <a:spcBef>
                <a:spcPts val="0"/>
              </a:spcBef>
              <a:buSzPts val="12000"/>
              <a:buNone/>
              <a:defRPr sz="12000"/>
            </a:lvl3pPr>
            <a:lvl4pPr lvl="3" algn="ctr">
              <a:spcBef>
                <a:spcPts val="0"/>
              </a:spcBef>
              <a:buSzPts val="12000"/>
              <a:buNone/>
              <a:defRPr sz="12000"/>
            </a:lvl4pPr>
            <a:lvl5pPr lvl="4" algn="ctr">
              <a:spcBef>
                <a:spcPts val="0"/>
              </a:spcBef>
              <a:buSzPts val="12000"/>
              <a:buNone/>
              <a:defRPr sz="12000"/>
            </a:lvl5pPr>
            <a:lvl6pPr lvl="5" algn="ctr">
              <a:spcBef>
                <a:spcPts val="0"/>
              </a:spcBef>
              <a:buSzPts val="12000"/>
              <a:buNone/>
              <a:defRPr sz="12000"/>
            </a:lvl6pPr>
            <a:lvl7pPr lvl="6" algn="ctr">
              <a:spcBef>
                <a:spcPts val="0"/>
              </a:spcBef>
              <a:buSzPts val="12000"/>
              <a:buNone/>
              <a:defRPr sz="12000"/>
            </a:lvl7pPr>
            <a:lvl8pPr lvl="7" algn="ctr">
              <a:spcBef>
                <a:spcPts val="0"/>
              </a:spcBef>
              <a:buSzPts val="12000"/>
              <a:buNone/>
              <a:defRPr sz="12000"/>
            </a:lvl8pPr>
            <a:lvl9pPr lvl="8" algn="ctr">
              <a:spcBef>
                <a:spcPts val="0"/>
              </a:spcBef>
              <a:buSzPts val="12000"/>
              <a:buNone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SzPts val="3600"/>
              <a:buNone/>
              <a:defRPr sz="3600"/>
            </a:lvl1pPr>
            <a:lvl2pPr lvl="1" algn="ctr">
              <a:spcBef>
                <a:spcPts val="0"/>
              </a:spcBef>
              <a:buSzPts val="3600"/>
              <a:buNone/>
              <a:defRPr sz="3600"/>
            </a:lvl2pPr>
            <a:lvl3pPr lvl="2" algn="ctr">
              <a:spcBef>
                <a:spcPts val="0"/>
              </a:spcBef>
              <a:buSzPts val="3600"/>
              <a:buNone/>
              <a:defRPr sz="3600"/>
            </a:lvl3pPr>
            <a:lvl4pPr lvl="3" algn="ctr">
              <a:spcBef>
                <a:spcPts val="0"/>
              </a:spcBef>
              <a:buSzPts val="3600"/>
              <a:buNone/>
              <a:defRPr sz="3600"/>
            </a:lvl4pPr>
            <a:lvl5pPr lvl="4" algn="ctr">
              <a:spcBef>
                <a:spcPts val="0"/>
              </a:spcBef>
              <a:buSzPts val="3600"/>
              <a:buNone/>
              <a:defRPr sz="3600"/>
            </a:lvl5pPr>
            <a:lvl6pPr lvl="5" algn="ctr">
              <a:spcBef>
                <a:spcPts val="0"/>
              </a:spcBef>
              <a:buSzPts val="3600"/>
              <a:buNone/>
              <a:defRPr sz="3600"/>
            </a:lvl6pPr>
            <a:lvl7pPr lvl="6" algn="ctr">
              <a:spcBef>
                <a:spcPts val="0"/>
              </a:spcBef>
              <a:buSzPts val="3600"/>
              <a:buNone/>
              <a:defRPr sz="3600"/>
            </a:lvl7pPr>
            <a:lvl8pPr lvl="7" algn="ctr">
              <a:spcBef>
                <a:spcPts val="0"/>
              </a:spcBef>
              <a:buSzPts val="3600"/>
              <a:buNone/>
              <a:defRPr sz="3600"/>
            </a:lvl8pPr>
            <a:lvl9pPr lvl="8" algn="ctr">
              <a:spcBef>
                <a:spcPts val="0"/>
              </a:spcBef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ts val="2400"/>
              <a:buNone/>
              <a:defRPr sz="2400"/>
            </a:lvl1pPr>
            <a:lvl2pPr lvl="1">
              <a:spcBef>
                <a:spcPts val="0"/>
              </a:spcBef>
              <a:buSzPts val="2400"/>
              <a:buNone/>
              <a:defRPr sz="2400"/>
            </a:lvl2pPr>
            <a:lvl3pPr lvl="2">
              <a:spcBef>
                <a:spcPts val="0"/>
              </a:spcBef>
              <a:buSzPts val="2400"/>
              <a:buNone/>
              <a:defRPr sz="2400"/>
            </a:lvl3pPr>
            <a:lvl4pPr lvl="3">
              <a:spcBef>
                <a:spcPts val="0"/>
              </a:spcBef>
              <a:buSzPts val="2400"/>
              <a:buNone/>
              <a:defRPr sz="2400"/>
            </a:lvl4pPr>
            <a:lvl5pPr lvl="4">
              <a:spcBef>
                <a:spcPts val="0"/>
              </a:spcBef>
              <a:buSzPts val="2400"/>
              <a:buNone/>
              <a:defRPr sz="2400"/>
            </a:lvl5pPr>
            <a:lvl6pPr lvl="5">
              <a:spcBef>
                <a:spcPts val="0"/>
              </a:spcBef>
              <a:buSzPts val="2400"/>
              <a:buNone/>
              <a:defRPr sz="2400"/>
            </a:lvl6pPr>
            <a:lvl7pPr lvl="6">
              <a:spcBef>
                <a:spcPts val="0"/>
              </a:spcBef>
              <a:buSzPts val="2400"/>
              <a:buNone/>
              <a:defRPr sz="2400"/>
            </a:lvl7pPr>
            <a:lvl8pPr lvl="7">
              <a:spcBef>
                <a:spcPts val="0"/>
              </a:spcBef>
              <a:buSzPts val="2400"/>
              <a:buNone/>
              <a:defRPr sz="2400"/>
            </a:lvl8pPr>
            <a:lvl9pPr lvl="8">
              <a:spcBef>
                <a:spcPts val="0"/>
              </a:spcBef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4200"/>
              <a:buNone/>
              <a:defRPr sz="4200"/>
            </a:lvl1pPr>
            <a:lvl2pPr lvl="1" algn="ctr">
              <a:spcBef>
                <a:spcPts val="0"/>
              </a:spcBef>
              <a:buSzPts val="4200"/>
              <a:buNone/>
              <a:defRPr sz="4200"/>
            </a:lvl2pPr>
            <a:lvl3pPr lvl="2" algn="ctr">
              <a:spcBef>
                <a:spcPts val="0"/>
              </a:spcBef>
              <a:buSzPts val="4200"/>
              <a:buNone/>
              <a:defRPr sz="4200"/>
            </a:lvl3pPr>
            <a:lvl4pPr lvl="3" algn="ctr">
              <a:spcBef>
                <a:spcPts val="0"/>
              </a:spcBef>
              <a:buSzPts val="4200"/>
              <a:buNone/>
              <a:defRPr sz="4200"/>
            </a:lvl4pPr>
            <a:lvl5pPr lvl="4" algn="ctr">
              <a:spcBef>
                <a:spcPts val="0"/>
              </a:spcBef>
              <a:buSzPts val="4200"/>
              <a:buNone/>
              <a:defRPr sz="4200"/>
            </a:lvl5pPr>
            <a:lvl6pPr lvl="5" algn="ctr">
              <a:spcBef>
                <a:spcPts val="0"/>
              </a:spcBef>
              <a:buSzPts val="4200"/>
              <a:buNone/>
              <a:defRPr sz="4200"/>
            </a:lvl6pPr>
            <a:lvl7pPr lvl="6" algn="ctr">
              <a:spcBef>
                <a:spcPts val="0"/>
              </a:spcBef>
              <a:buSzPts val="4200"/>
              <a:buNone/>
              <a:defRPr sz="4200"/>
            </a:lvl7pPr>
            <a:lvl8pPr lvl="7" algn="ctr">
              <a:spcBef>
                <a:spcPts val="0"/>
              </a:spcBef>
              <a:buSzPts val="4200"/>
              <a:buNone/>
              <a:defRPr sz="4200"/>
            </a:lvl8pPr>
            <a:lvl9pPr lvl="8" algn="ctr">
              <a:spcBef>
                <a:spcPts val="0"/>
              </a:spcBef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3000"/>
              <a:t>Selecting contents for QoE studies: Perceptual characterization for WCG content </a:t>
            </a:r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311700" y="31242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800"/>
              <a:t>Toinon Vigier, </a:t>
            </a:r>
            <a:r>
              <a:rPr lang="en-GB" sz="1800"/>
              <a:t>Patrick Le Callet</a:t>
            </a:r>
          </a:p>
          <a:p>
            <a:pPr lvl="0">
              <a:spcBef>
                <a:spcPts val="0"/>
              </a:spcBef>
              <a:buNone/>
            </a:pPr>
            <a:r>
              <a:rPr lang="en-GB" sz="1800"/>
              <a:t>LS2N, Université de Nantes, France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>
              <a:spcBef>
                <a:spcPts val="0"/>
              </a:spcBef>
              <a:buNone/>
            </a:pPr>
            <a:r>
              <a:rPr lang="en-GB" sz="1800"/>
              <a:t>Junghyuk Lee, Jong-Seok Lee</a:t>
            </a:r>
          </a:p>
          <a:p>
            <a:pPr lvl="0">
              <a:spcBef>
                <a:spcPts val="0"/>
              </a:spcBef>
              <a:buNone/>
            </a:pPr>
            <a:r>
              <a:rPr lang="en-GB" sz="1800"/>
              <a:t>MCML Group, Yonsei University, South Korea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Subjective study - Perceptual color difference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400" u="sng">
                <a:solidFill>
                  <a:schemeClr val="dk1"/>
                </a:solidFill>
              </a:rPr>
              <a:t>Results per content</a:t>
            </a:r>
          </a:p>
        </p:txBody>
      </p:sp>
      <p:pic>
        <p:nvPicPr>
          <p:cNvPr id="126" name="Shape 126"/>
          <p:cNvPicPr preferRelativeResize="0"/>
          <p:nvPr/>
        </p:nvPicPr>
        <p:blipFill rotWithShape="1">
          <a:blip r:embed="rId3">
            <a:alphaModFix/>
          </a:blip>
          <a:srcRect b="-7533" l="8933" r="7885" t="3192"/>
          <a:stretch/>
        </p:blipFill>
        <p:spPr>
          <a:xfrm>
            <a:off x="76200" y="1673700"/>
            <a:ext cx="7161525" cy="3564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" name="Shape 127"/>
          <p:cNvCxnSpPr/>
          <p:nvPr/>
        </p:nvCxnSpPr>
        <p:spPr>
          <a:xfrm>
            <a:off x="7295275" y="2105725"/>
            <a:ext cx="540900" cy="0"/>
          </a:xfrm>
          <a:prstGeom prst="straightConnector1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28" name="Shape 128"/>
          <p:cNvSpPr txBox="1"/>
          <p:nvPr/>
        </p:nvSpPr>
        <p:spPr>
          <a:xfrm>
            <a:off x="8008675" y="1973425"/>
            <a:ext cx="920400" cy="26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Toy / P3</a:t>
            </a:r>
          </a:p>
        </p:txBody>
      </p:sp>
      <p:cxnSp>
        <p:nvCxnSpPr>
          <p:cNvPr id="129" name="Shape 129"/>
          <p:cNvCxnSpPr/>
          <p:nvPr/>
        </p:nvCxnSpPr>
        <p:spPr>
          <a:xfrm>
            <a:off x="7295275" y="2396200"/>
            <a:ext cx="5409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30" name="Shape 130"/>
          <p:cNvSpPr txBox="1"/>
          <p:nvPr/>
        </p:nvSpPr>
        <p:spPr>
          <a:xfrm>
            <a:off x="8008675" y="2263900"/>
            <a:ext cx="1231200" cy="26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Toy / BT709</a:t>
            </a:r>
          </a:p>
        </p:txBody>
      </p:sp>
      <p:cxnSp>
        <p:nvCxnSpPr>
          <p:cNvPr id="131" name="Shape 131"/>
          <p:cNvCxnSpPr/>
          <p:nvPr/>
        </p:nvCxnSpPr>
        <p:spPr>
          <a:xfrm>
            <a:off x="7295275" y="2686675"/>
            <a:ext cx="540900" cy="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32" name="Shape 132"/>
          <p:cNvSpPr txBox="1"/>
          <p:nvPr/>
        </p:nvSpPr>
        <p:spPr>
          <a:xfrm>
            <a:off x="8008675" y="2554375"/>
            <a:ext cx="1231200" cy="26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BT709 / P3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Perceptual difference as a distance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-GB" sz="2400" u="sng">
                <a:solidFill>
                  <a:schemeClr val="dk1"/>
                </a:solidFill>
              </a:rPr>
              <a:t>It works!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Predicted_MOS(Toy/P3) = MOS(Toy/BT709) + MOS(BT709/P3)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Correlation between Predicted_MOS(Toy/P3) and MOS(Toy/P3):</a:t>
            </a: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R = 0.91</a:t>
            </a:r>
          </a:p>
          <a:p>
            <a:pPr indent="-317500" lvl="1" marL="914400" rtl="0">
              <a:spcBef>
                <a:spcPts val="0"/>
              </a:spcBef>
              <a:buSzPts val="1400"/>
              <a:buChar char="○"/>
            </a:pPr>
            <a:r>
              <a:rPr lang="en-GB"/>
              <a:t>p &lt; 0.001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400" u="sng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8425" y="2319925"/>
            <a:ext cx="3659200" cy="274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Next - Characterization of WCG content</a:t>
            </a:r>
          </a:p>
        </p:txBody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311700" y="1329050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200"/>
              </a:spcAft>
              <a:buSzPts val="1800"/>
              <a:buChar char="●"/>
            </a:pPr>
            <a:r>
              <a:rPr lang="en-GB"/>
              <a:t>Benchmarking of color difference metrics on this dataset</a:t>
            </a:r>
          </a:p>
          <a:p>
            <a:pPr indent="-342900" lvl="0" marL="457200" rtl="0">
              <a:spcBef>
                <a:spcPts val="1000"/>
              </a:spcBef>
              <a:spcAft>
                <a:spcPts val="200"/>
              </a:spcAft>
              <a:buSzPts val="1800"/>
              <a:buChar char="●"/>
            </a:pPr>
            <a:r>
              <a:rPr lang="en-GB"/>
              <a:t>Development of a new framework to perceptually characterize color content (as SI and TI but for color) based on this 3 anchor gamuts</a:t>
            </a:r>
          </a:p>
          <a:p>
            <a:pPr indent="-342900" lvl="0" marL="457200" rtl="0">
              <a:spcBef>
                <a:spcPts val="1000"/>
              </a:spcBef>
              <a:spcAft>
                <a:spcPts val="200"/>
              </a:spcAft>
              <a:buSzPts val="1800"/>
              <a:buChar char="●"/>
            </a:pPr>
            <a:r>
              <a:rPr lang="en-GB"/>
              <a:t>Validation of this framework with a new subjective experiment</a:t>
            </a:r>
          </a:p>
          <a:p>
            <a:pPr indent="-342900" lvl="0" marL="457200" rtl="0">
              <a:spcBef>
                <a:spcPts val="1000"/>
              </a:spcBef>
              <a:spcAft>
                <a:spcPts val="200"/>
              </a:spcAft>
              <a:buSzPts val="1800"/>
              <a:buChar char="●"/>
            </a:pPr>
            <a:r>
              <a:rPr lang="en-GB"/>
              <a:t>Application of this framework</a:t>
            </a:r>
          </a:p>
          <a:p>
            <a:pPr indent="-317500" lvl="1" marL="914400" rtl="0">
              <a:spcBef>
                <a:spcPts val="0"/>
              </a:spcBef>
              <a:spcAft>
                <a:spcPts val="200"/>
              </a:spcAft>
              <a:buSzPts val="1400"/>
              <a:buChar char="○"/>
            </a:pPr>
            <a:r>
              <a:rPr lang="en-GB"/>
              <a:t>Compare content behavior for gamut mapping algorithms (or even TMO)</a:t>
            </a:r>
          </a:p>
          <a:p>
            <a:pPr indent="-317500" lvl="1" marL="914400" rtl="0">
              <a:spcBef>
                <a:spcPts val="0"/>
              </a:spcBef>
              <a:spcAft>
                <a:spcPts val="200"/>
              </a:spcAft>
              <a:buSzPts val="1400"/>
              <a:buChar char="○"/>
            </a:pPr>
            <a:r>
              <a:rPr lang="en-GB"/>
              <a:t>Select content for subjective tests </a:t>
            </a:r>
          </a:p>
          <a:p>
            <a:pPr indent="-317500" lvl="1" marL="914400" rtl="0">
              <a:spcBef>
                <a:spcPts val="0"/>
              </a:spcBef>
              <a:spcAft>
                <a:spcPts val="200"/>
              </a:spcAft>
              <a:buSzPts val="1400"/>
              <a:buChar char="○"/>
            </a:pPr>
            <a:r>
              <a:rPr lang="en-GB"/>
              <a:t>Benchmark of objective metrics on “comparable” datasets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Motivations</a:t>
            </a:r>
          </a:p>
        </p:txBody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Subjective studies should be conducted on a representative content</a:t>
            </a: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Diverse content -&gt; high generalizability </a:t>
            </a:r>
          </a:p>
          <a:p>
            <a: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Char char="■"/>
            </a:pPr>
            <a:r>
              <a:rPr lang="en-GB" sz="1200">
                <a:solidFill>
                  <a:srgbClr val="4A86E8"/>
                </a:solidFill>
              </a:rPr>
              <a:t>Pinson and al.  “Selecting scenes for 2D and 3D subjective video quality tests” JIVP 2013</a:t>
            </a:r>
          </a:p>
          <a:p>
            <a: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 sz="1200">
                <a:solidFill>
                  <a:srgbClr val="4A86E8"/>
                </a:solidFill>
              </a:rPr>
              <a:t>Narwaria and al. “An objective method for High Dynamic Range source content selection“, Qomex 2014</a:t>
            </a:r>
            <a:br>
              <a:rPr lang="en-GB"/>
            </a:b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High number of possible contents to choose from</a:t>
            </a: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Subjective selection is impractical (and can be biased)</a:t>
            </a: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Objective way to characterize the content is highly desirable</a:t>
            </a:r>
            <a:br>
              <a:rPr lang="en-GB"/>
            </a:b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Simple characteristics are not sufficient in WCG and Gamut Mapping applications</a:t>
            </a: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 objectively predict color perception for natura content is still challenging</a:t>
            </a:r>
          </a:p>
          <a:p>
            <a:pPr indent="-317500" lvl="1" marL="914400" rtl="0">
              <a:spcBef>
                <a:spcPts val="0"/>
              </a:spcBef>
              <a:buSzPts val="1400"/>
              <a:buChar char="○"/>
            </a:pPr>
            <a:r>
              <a:rPr lang="en-GB"/>
              <a:t>better understanding of  impact of color on perceptual quality of images and videos is required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WCG content selection?</a:t>
            </a:r>
          </a:p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457200" lvl="0" marL="45720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457200" lvl="0" marL="457200">
              <a:spcBef>
                <a:spcPts val="0"/>
              </a:spcBef>
              <a:buNone/>
            </a:pPr>
            <a:r>
              <a:rPr b="1" lang="en-GB"/>
              <a:t>How a content is reacting to gammut mapping</a:t>
            </a:r>
          </a:p>
          <a:p>
            <a:pPr indent="457200"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457200" lvl="0" marL="457200">
              <a:spcBef>
                <a:spcPts val="0"/>
              </a:spcBef>
              <a:buNone/>
            </a:pPr>
            <a:r>
              <a:rPr lang="en-GB"/>
              <a:t>=&gt; perceptual impact of gammut reduction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Subjective study - Perceptual color difference</a:t>
            </a:r>
          </a:p>
        </p:txBody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-GB" sz="2400" u="sng">
                <a:solidFill>
                  <a:srgbClr val="000000"/>
                </a:solidFill>
              </a:rPr>
              <a:t>Stimuli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30 source images in BT2020 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3 HRCs</a:t>
            </a: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Gamut P3</a:t>
            </a: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Gamut BT709</a:t>
            </a: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Gamut Toy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Gamut mapping: clipping</a:t>
            </a:r>
          </a:p>
          <a:p>
            <a:pPr indent="-342900" lvl="0" marL="457200" rtl="0">
              <a:spcBef>
                <a:spcPts val="0"/>
              </a:spcBef>
              <a:buSzPts val="1800"/>
              <a:buChar char="●"/>
            </a:pPr>
            <a:r>
              <a:rPr lang="en-GB"/>
              <a:t>Side-by-side half images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4553" y="1427088"/>
            <a:ext cx="2996575" cy="256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Subjective study - Perceptual color difference</a:t>
            </a:r>
          </a:p>
        </p:txBody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GB" sz="2400" u="sng">
                <a:solidFill>
                  <a:srgbClr val="000000"/>
                </a:solidFill>
              </a:rPr>
              <a:t>Stimuli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25" y="2243800"/>
            <a:ext cx="2966174" cy="166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8913" y="2243802"/>
            <a:ext cx="2966174" cy="166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1625" y="2243802"/>
            <a:ext cx="2966174" cy="1668473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Shape 84"/>
          <p:cNvSpPr txBox="1"/>
          <p:nvPr/>
        </p:nvSpPr>
        <p:spPr>
          <a:xfrm>
            <a:off x="862763" y="3992825"/>
            <a:ext cx="1403700" cy="3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 sz="1800"/>
              <a:t>Toy / BT709</a:t>
            </a:r>
          </a:p>
        </p:txBody>
      </p:sp>
      <p:sp>
        <p:nvSpPr>
          <p:cNvPr id="85" name="Shape 85"/>
          <p:cNvSpPr txBox="1"/>
          <p:nvPr/>
        </p:nvSpPr>
        <p:spPr>
          <a:xfrm>
            <a:off x="3870138" y="3992825"/>
            <a:ext cx="1403700" cy="3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 sz="1800"/>
              <a:t>BT709 / P3</a:t>
            </a:r>
          </a:p>
        </p:txBody>
      </p:sp>
      <p:sp>
        <p:nvSpPr>
          <p:cNvPr id="86" name="Shape 86"/>
          <p:cNvSpPr txBox="1"/>
          <p:nvPr/>
        </p:nvSpPr>
        <p:spPr>
          <a:xfrm>
            <a:off x="6850388" y="3992825"/>
            <a:ext cx="1403700" cy="3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 sz="1800"/>
              <a:t>Toy</a:t>
            </a:r>
            <a:r>
              <a:rPr lang="en-GB" sz="1800"/>
              <a:t> / P3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Subjective study - Perceptual color difference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-GB" sz="2400" u="sng">
                <a:solidFill>
                  <a:schemeClr val="dk1"/>
                </a:solidFill>
              </a:rPr>
              <a:t>Test methodology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Pair comparison on 3-point scale</a:t>
            </a: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I cannot see any difference (0)</a:t>
            </a: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I can see slight differences (1)</a:t>
            </a: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I can clearly see differences (2)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Randomization of sources / pairs / left-right images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Replication of the same test in University of Nantes and Yonsei University</a:t>
            </a:r>
          </a:p>
          <a:p>
            <a:pPr indent="-342900" lvl="0" marL="457200" rtl="0">
              <a:spcBef>
                <a:spcPts val="0"/>
              </a:spcBef>
              <a:buSzPts val="1800"/>
              <a:buChar char="●"/>
            </a:pPr>
            <a:r>
              <a:rPr lang="en-GB"/>
              <a:t>30 x 3 = 90 stimuli per session (~15 minutes)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Subjective study - Perceptual color difference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400" u="sng">
                <a:solidFill>
                  <a:schemeClr val="dk1"/>
                </a:solidFill>
              </a:rPr>
              <a:t>Test setup</a:t>
            </a: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-GB"/>
              <a:t>Eizo screen Color Edge - HD resolution - Gamut P3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Viewing distance = 3H</a:t>
            </a:r>
          </a:p>
          <a:p>
            <a:pPr indent="-342900" lvl="0" marL="457200" rtl="0">
              <a:spcBef>
                <a:spcPts val="0"/>
              </a:spcBef>
              <a:buSzPts val="1800"/>
              <a:buChar char="●"/>
            </a:pPr>
            <a:r>
              <a:rPr lang="en-GB"/>
              <a:t>ITU standardized test rooms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-GB" sz="2400" u="sng">
                <a:solidFill>
                  <a:schemeClr val="dk1"/>
                </a:solidFill>
              </a:rPr>
              <a:t>Participants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Nantes: 31 observers </a:t>
            </a:r>
            <a:r>
              <a:rPr lang="en-GB" sz="1600"/>
              <a:t>(22 females, mean age=28.4, std=11.6, min=19, max=65)</a:t>
            </a:r>
          </a:p>
          <a:p>
            <a:pPr indent="-342900" lvl="0" marL="457200" rtl="0">
              <a:spcBef>
                <a:spcPts val="0"/>
              </a:spcBef>
              <a:buSzPts val="1800"/>
              <a:buChar char="●"/>
            </a:pPr>
            <a:r>
              <a:rPr lang="en-GB"/>
              <a:t>Yonsei: 20 observers </a:t>
            </a:r>
            <a:r>
              <a:rPr lang="en-GB" sz="1600"/>
              <a:t>(3 females, mean age=22.9, std=1.37, min=19, max=25)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Subjective study - Perceptual color difference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400" u="sng">
                <a:solidFill>
                  <a:schemeClr val="dk1"/>
                </a:solidFill>
              </a:rPr>
              <a:t>Results</a:t>
            </a:r>
          </a:p>
          <a:p>
            <a:pPr indent="-342900" lvl="0" marL="457200" rtl="0">
              <a:spcBef>
                <a:spcPts val="0"/>
              </a:spcBef>
              <a:buSzPts val="1800"/>
              <a:buChar char="●"/>
            </a:pPr>
            <a:r>
              <a:rPr lang="en-GB"/>
              <a:t>Distribution of results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9700" y="2233025"/>
            <a:ext cx="4719151" cy="233585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/>
          <p:nvPr/>
        </p:nvSpPr>
        <p:spPr>
          <a:xfrm>
            <a:off x="1645450" y="4453100"/>
            <a:ext cx="10470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/>
              <a:t>Nantes</a:t>
            </a:r>
          </a:p>
        </p:txBody>
      </p:sp>
      <p:sp>
        <p:nvSpPr>
          <p:cNvPr id="107" name="Shape 107"/>
          <p:cNvSpPr txBox="1"/>
          <p:nvPr/>
        </p:nvSpPr>
        <p:spPr>
          <a:xfrm>
            <a:off x="4047425" y="4453100"/>
            <a:ext cx="10470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Yonsei</a:t>
            </a:r>
          </a:p>
        </p:txBody>
      </p:sp>
      <p:pic>
        <p:nvPicPr>
          <p:cNvPr id="108" name="Shape 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5575" y="2203875"/>
            <a:ext cx="2510375" cy="239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x="6673750" y="4453100"/>
            <a:ext cx="10470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All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Subjective study - Perceptual color difference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400" u="sng">
                <a:solidFill>
                  <a:schemeClr val="dk1"/>
                </a:solidFill>
              </a:rPr>
              <a:t>Results</a:t>
            </a:r>
          </a:p>
        </p:txBody>
      </p:sp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6725" y="1088175"/>
            <a:ext cx="4450550" cy="333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/>
        </p:nvSpPr>
        <p:spPr>
          <a:xfrm>
            <a:off x="2639375" y="4204975"/>
            <a:ext cx="1656900" cy="2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 sz="1200"/>
              <a:t>Toy/BT709</a:t>
            </a:r>
          </a:p>
        </p:txBody>
      </p:sp>
      <p:sp>
        <p:nvSpPr>
          <p:cNvPr id="118" name="Shape 118"/>
          <p:cNvSpPr txBox="1"/>
          <p:nvPr/>
        </p:nvSpPr>
        <p:spPr>
          <a:xfrm>
            <a:off x="3797200" y="4204975"/>
            <a:ext cx="1656900" cy="2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 sz="1200"/>
              <a:t>BT709/P3</a:t>
            </a:r>
          </a:p>
        </p:txBody>
      </p:sp>
      <p:sp>
        <p:nvSpPr>
          <p:cNvPr id="119" name="Shape 119"/>
          <p:cNvSpPr txBox="1"/>
          <p:nvPr/>
        </p:nvSpPr>
        <p:spPr>
          <a:xfrm>
            <a:off x="4992375" y="4204975"/>
            <a:ext cx="1656900" cy="2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 sz="1200"/>
              <a:t>Toy</a:t>
            </a:r>
            <a:r>
              <a:rPr lang="en-GB" sz="1200"/>
              <a:t>/P3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