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EF4F8"/>
    <a:srgbClr val="C3D9EB"/>
    <a:srgbClr val="D2E1EE"/>
    <a:srgbClr val="FDFEFF"/>
    <a:srgbClr val="F3F9FB"/>
    <a:srgbClr val="F3FDFB"/>
    <a:srgbClr val="DEE3EE"/>
    <a:srgbClr val="FFFFFF"/>
    <a:srgbClr val="264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79" autoAdjust="0"/>
    <p:restoredTop sz="85596" autoAdjust="0"/>
  </p:normalViewPr>
  <p:slideViewPr>
    <p:cSldViewPr>
      <p:cViewPr varScale="1">
        <p:scale>
          <a:sx n="114" d="100"/>
          <a:sy n="114" d="100"/>
        </p:scale>
        <p:origin x="1296" y="176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BBC458EC-43CB-4FB7-B7B3-524ABF8F9DE9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8227D39E-B1E8-48E4-8520-AAA42F51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DE83A9-E469-4C41-A6B8-BBD8B01D12FC}" type="datetimeFigureOut">
              <a:rPr lang="en-US"/>
              <a:pPr>
                <a:defRPr/>
              </a:pPr>
              <a:t>5/8/17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6" tIns="45972" rIns="91946" bIns="4597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946" tIns="45972" rIns="91946" bIns="4597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56345-5207-4DBC-BF44-4A3D57B9F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 anchorCtr="0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CCFE2-6572-4971-9B1A-5D55B9975429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3312F-FC6C-4415-9456-96153F4E2A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725"/>
            <a:ext cx="9144000" cy="143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8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3363" marR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 sz="2000"/>
            </a:lvl1pPr>
            <a:lvl2pPr marL="396875" marR="0" indent="-16351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Wingdings" panose="05000000000000000000" pitchFamily="2" charset="2"/>
              <a:buChar char="§"/>
              <a:tabLst/>
              <a:defRPr sz="1800"/>
            </a:lvl2pPr>
            <a:lvl3pPr marL="517525" marR="0" indent="-1206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1400"/>
            </a:lvl3pPr>
            <a:lvl4pPr marL="630238" marR="0" indent="-11112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‐"/>
              <a:tabLst/>
              <a:defRPr sz="1200"/>
            </a:lvl4pPr>
            <a:lvl5pPr marL="801688" marR="0" indent="-1190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1200"/>
            </a:lvl5pPr>
          </a:lstStyle>
          <a:p>
            <a:pPr marL="233363" marR="0" lvl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233363" marR="0" lvl="1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33363" marR="0" lvl="2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33363" marR="0" lvl="3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33363" marR="0" lvl="4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BF8BBC-2738-4703-B859-3B168E81CDE1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2E0CF-9D4E-4882-9B84-F653F9436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F5088-67A5-4D12-A1A7-25DEFB98E2B3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CCF10-35E1-468C-9546-444CA4622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7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14400"/>
            <a:ext cx="7886700" cy="776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BCBCB-A61F-4AC0-AE1C-08D2259EBBDD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7F5CE-C40D-45EA-AE8D-19D05B9A6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5C625-20E9-4D88-A728-D3B6C11FE75B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5419725"/>
            <a:ext cx="9144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7762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C2FDC-616E-415C-813C-64F74D2BCD10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08A1C-8312-441E-B161-50FDCDFBD0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29E4F-A96B-4C9B-A034-26D7838648A1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60549-98A5-40CD-BD3A-961E0619F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0600"/>
            <a:ext cx="2949178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CBE7F-F1CB-4F1E-9B56-3FF728FD921D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0600"/>
            <a:ext cx="2949178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A9C25-11DF-43B4-A037-5144973FA97E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385A8-EDBD-44D7-9978-AA311468B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emf"/><Relationship Id="rId12" Type="http://schemas.openxmlformats.org/officeDocument/2006/relationships/image" Target="../media/image2.emf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0" y="635794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112520" y="121920"/>
            <a:ext cx="868680" cy="86868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5720" y="121920"/>
            <a:ext cx="868680" cy="86868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39748"/>
            <a:ext cx="7886700" cy="1050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067D30-7FF4-46BF-9737-FAA02D28C243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www.its.bldrdoc.gov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2C5CE8-2F68-418B-9C84-68DFAD914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74231" y="102963"/>
            <a:ext cx="3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n-lt"/>
              </a:rPr>
              <a:t>Institute for Telecommunication Sciences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11" y="190500"/>
            <a:ext cx="735699" cy="73152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30" y="190500"/>
            <a:ext cx="722060" cy="731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782" y="158682"/>
            <a:ext cx="2020613" cy="31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2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5" r:id="rId3"/>
    <p:sldLayoutId id="2147483676" r:id="rId4"/>
    <p:sldLayoutId id="2147483674" r:id="rId5"/>
    <p:sldLayoutId id="2147483677" r:id="rId6"/>
    <p:sldLayoutId id="2147483678" r:id="rId7"/>
    <p:sldLayoutId id="2147483679" r:id="rId8"/>
    <p:sldLayoutId id="2147483680" r:id="rId9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Font typeface="Calibri" panose="020F0502020204030204" pitchFamily="34" charset="0"/>
        <a:buChar char="●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6875" indent="-16351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17525" indent="-1206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30238" indent="-111125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Calibri" panose="020F0502020204030204" pitchFamily="34" charset="0"/>
        <a:buChar char="‐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01688" indent="-11906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vq.kt.agh.edu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AGH Infrastructure </a:t>
            </a:r>
            <a:r>
              <a:rPr lang="en-GB" dirty="0" smtClean="0"/>
              <a:t>for High-Attendance,</a:t>
            </a:r>
            <a:br>
              <a:rPr lang="en-GB" dirty="0" smtClean="0"/>
            </a:br>
            <a:r>
              <a:rPr lang="en-GB" dirty="0" smtClean="0"/>
              <a:t>Simple </a:t>
            </a:r>
            <a:r>
              <a:rPr lang="en-GB" dirty="0"/>
              <a:t>Psychophysical Experiments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“Multimedia </a:t>
            </a:r>
            <a:r>
              <a:rPr lang="en-GB" dirty="0"/>
              <a:t>Information Processing and </a:t>
            </a:r>
            <a:r>
              <a:rPr lang="en-GB" dirty="0" smtClean="0"/>
              <a:t>Communications” </a:t>
            </a:r>
            <a:r>
              <a:rPr lang="en-GB" dirty="0"/>
              <a:t>Course: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Several </a:t>
            </a:r>
            <a:r>
              <a:rPr lang="en-GB" dirty="0"/>
              <a:t>multimedia topics, including </a:t>
            </a:r>
            <a:r>
              <a:rPr lang="en-GB" b="1" dirty="0" smtClean="0"/>
              <a:t>subjective </a:t>
            </a:r>
            <a:r>
              <a:rPr lang="en-GB" b="1" dirty="0"/>
              <a:t>quality </a:t>
            </a:r>
            <a:r>
              <a:rPr lang="en-GB" b="1" dirty="0" smtClean="0"/>
              <a:t>evaluation</a:t>
            </a:r>
            <a:r>
              <a:rPr lang="en-GB" dirty="0" smtClean="0"/>
              <a:t>                </a:t>
            </a:r>
          </a:p>
          <a:p>
            <a:r>
              <a:rPr lang="en-GB" b="1" dirty="0" smtClean="0"/>
              <a:t>Two</a:t>
            </a:r>
            <a:r>
              <a:rPr lang="en-GB" dirty="0" smtClean="0"/>
              <a:t> </a:t>
            </a:r>
            <a:r>
              <a:rPr lang="en-GB" dirty="0"/>
              <a:t>classes (lessons) on this topic, each lasting </a:t>
            </a:r>
            <a:r>
              <a:rPr lang="en-GB" b="1" dirty="0" smtClean="0"/>
              <a:t>90</a:t>
            </a:r>
            <a:r>
              <a:rPr lang="en-GB" dirty="0" smtClean="0"/>
              <a:t> min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AGH </a:t>
            </a:r>
            <a:r>
              <a:rPr lang="en-GB" dirty="0"/>
              <a:t>fully controlling </a:t>
            </a:r>
            <a:r>
              <a:rPr lang="en-GB" b="1" dirty="0" smtClean="0"/>
              <a:t>teaching syllabus</a:t>
            </a:r>
            <a:endParaRPr lang="en-GB" dirty="0" smtClean="0"/>
          </a:p>
          <a:p>
            <a:r>
              <a:rPr lang="en-GB" b="1" dirty="0" smtClean="0"/>
              <a:t>Twice</a:t>
            </a:r>
            <a:r>
              <a:rPr lang="en-GB" dirty="0" smtClean="0"/>
              <a:t> </a:t>
            </a:r>
            <a:r>
              <a:rPr lang="en-GB" dirty="0"/>
              <a:t>a year, next classes </a:t>
            </a:r>
            <a:r>
              <a:rPr lang="en-GB" b="1" dirty="0" smtClean="0"/>
              <a:t>October</a:t>
            </a:r>
            <a:r>
              <a:rPr lang="en-GB" dirty="0" smtClean="0"/>
              <a:t> </a:t>
            </a:r>
            <a:r>
              <a:rPr lang="en-GB" dirty="0"/>
              <a:t>2017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Value: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Less</a:t>
            </a:r>
            <a:r>
              <a:rPr lang="en-GB" dirty="0" smtClean="0"/>
              <a:t> </a:t>
            </a:r>
            <a:r>
              <a:rPr lang="en-GB" dirty="0"/>
              <a:t>control than typical </a:t>
            </a:r>
            <a:r>
              <a:rPr lang="en-GB" b="1" dirty="0" smtClean="0"/>
              <a:t>VQEG </a:t>
            </a:r>
            <a:r>
              <a:rPr lang="en-GB" b="1" dirty="0"/>
              <a:t>Test </a:t>
            </a:r>
            <a:r>
              <a:rPr lang="en-GB" b="1" dirty="0" smtClean="0"/>
              <a:t>Plan</a:t>
            </a:r>
            <a:endParaRPr lang="en-GB" dirty="0" smtClean="0"/>
          </a:p>
          <a:p>
            <a:r>
              <a:rPr lang="en-GB" b="1" dirty="0" smtClean="0"/>
              <a:t>More</a:t>
            </a:r>
            <a:r>
              <a:rPr lang="en-GB" dirty="0" smtClean="0"/>
              <a:t> </a:t>
            </a:r>
            <a:r>
              <a:rPr lang="en-GB" dirty="0"/>
              <a:t>control than </a:t>
            </a:r>
            <a:r>
              <a:rPr lang="en-GB" b="1" dirty="0" smtClean="0"/>
              <a:t>crowd-sourcing</a:t>
            </a:r>
            <a:endParaRPr lang="en-GB" dirty="0"/>
          </a:p>
          <a:p>
            <a:r>
              <a:rPr lang="en-GB" dirty="0" smtClean="0"/>
              <a:t>Can </a:t>
            </a:r>
            <a:r>
              <a:rPr lang="en-GB" dirty="0"/>
              <a:t>generate up to </a:t>
            </a:r>
            <a:r>
              <a:rPr lang="en-GB" b="1" dirty="0" smtClean="0"/>
              <a:t>10,000</a:t>
            </a:r>
            <a:r>
              <a:rPr lang="en-GB" dirty="0" smtClean="0"/>
              <a:t> </a:t>
            </a:r>
            <a:r>
              <a:rPr lang="en-GB" dirty="0"/>
              <a:t>scores, </a:t>
            </a:r>
            <a:r>
              <a:rPr lang="en-GB" b="1" dirty="0" smtClean="0"/>
              <a:t>twice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smtClean="0"/>
              <a:t>year</a:t>
            </a:r>
          </a:p>
          <a:p>
            <a:r>
              <a:rPr lang="en-GB" dirty="0" smtClean="0"/>
              <a:t>Can </a:t>
            </a:r>
            <a:r>
              <a:rPr lang="en-GB" dirty="0"/>
              <a:t>(should) do </a:t>
            </a:r>
            <a:r>
              <a:rPr lang="en-GB" b="1" dirty="0" smtClean="0"/>
              <a:t>extra </a:t>
            </a:r>
            <a:r>
              <a:rPr lang="en-GB" b="1" dirty="0"/>
              <a:t>data </a:t>
            </a:r>
            <a:r>
              <a:rPr lang="en-GB" b="1" dirty="0" smtClean="0"/>
              <a:t>processing</a:t>
            </a:r>
            <a:endParaRPr lang="en-GB" dirty="0" smtClean="0"/>
          </a:p>
          <a:p>
            <a:r>
              <a:rPr lang="en-GB" b="1" dirty="0" smtClean="0"/>
              <a:t>0</a:t>
            </a:r>
            <a:r>
              <a:rPr lang="en-GB" dirty="0" smtClean="0"/>
              <a:t> cost</a:t>
            </a:r>
          </a:p>
          <a:p>
            <a:r>
              <a:rPr lang="en-GB" dirty="0" smtClean="0"/>
              <a:t>Already </a:t>
            </a:r>
            <a:r>
              <a:rPr lang="en-GB" dirty="0"/>
              <a:t>successfully used for </a:t>
            </a:r>
            <a:r>
              <a:rPr lang="en-GB" b="1" dirty="0" smtClean="0"/>
              <a:t>2</a:t>
            </a:r>
            <a:r>
              <a:rPr lang="en-GB" dirty="0" smtClean="0"/>
              <a:t> </a:t>
            </a:r>
            <a:r>
              <a:rPr lang="en-GB" dirty="0"/>
              <a:t>VQEG </a:t>
            </a:r>
            <a:r>
              <a:rPr lang="en-GB" dirty="0" smtClean="0"/>
              <a:t>experiments</a:t>
            </a:r>
          </a:p>
          <a:p>
            <a:r>
              <a:rPr lang="en-GB" dirty="0" smtClean="0"/>
              <a:t>Contact</a:t>
            </a:r>
            <a:r>
              <a:rPr lang="en-GB" dirty="0"/>
              <a:t>: </a:t>
            </a:r>
            <a:r>
              <a:rPr lang="en-GB" b="1" dirty="0" smtClean="0">
                <a:hlinkClick r:id="rId2"/>
              </a:rPr>
              <a:t>http</a:t>
            </a:r>
            <a:r>
              <a:rPr lang="en-GB" b="1" dirty="0">
                <a:hlinkClick r:id="rId2"/>
              </a:rPr>
              <a:t>://vq.kt.agh.edu.pl</a:t>
            </a:r>
            <a:r>
              <a:rPr lang="en-GB" b="1" dirty="0" smtClean="0">
                <a:hlinkClick r:id="rId2"/>
              </a:rPr>
              <a:t>/</a:t>
            </a:r>
            <a:endParaRPr lang="en-GB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F5088-67A5-4D12-A1A7-25DEFB98E2B3}" type="datetime1">
              <a:rPr lang="en-US" smtClean="0"/>
              <a:t>5/8/17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www.its.bldrdoc.gov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CCF10-35E1-468C-9546-444CA46227C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74213"/>
      </p:ext>
    </p:extLst>
  </p:cSld>
  <p:clrMapOvr>
    <a:masterClrMapping/>
  </p:clrMapOvr>
</p:sld>
</file>

<file path=ppt/theme/theme1.xml><?xml version="1.0" encoding="utf-8"?>
<a:theme xmlns:a="http://schemas.openxmlformats.org/drawingml/2006/main" name="ITSpresentationTemplate">
  <a:themeElements>
    <a:clrScheme name="ITS2016">
      <a:dk1>
        <a:sysClr val="windowText" lastClr="000000"/>
      </a:dk1>
      <a:lt1>
        <a:sysClr val="window" lastClr="FFFFFF"/>
      </a:lt1>
      <a:dk2>
        <a:srgbClr val="004273"/>
      </a:dk2>
      <a:lt2>
        <a:srgbClr val="E7F0F5"/>
      </a:lt2>
      <a:accent1>
        <a:srgbClr val="4087AF"/>
      </a:accent1>
      <a:accent2>
        <a:srgbClr val="FF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TS2016presentationTemplate.potx" id="{2B465CA4-0FC9-4936-8C28-2A2C1FC40037}" vid="{58D55831-1967-45E0-806C-2538F87A62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E57575196D2B4BBBD0D9AD9DA1C3FD" ma:contentTypeVersion="0" ma:contentTypeDescription="Create a new document." ma:contentTypeScope="" ma:versionID="015b9282a8cd001091107584e7b16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b5f35d88f7f6ebfe284b0f73f439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D3F599-FFAA-4A12-AAE6-725455775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791B97-1115-440F-ACF6-D88100B4A33C}">
  <ds:schemaRefs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FE341B9-9BFA-484A-88F9-1C1A4A235E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ITSMonthlyProjectReport</Template>
  <TotalTime>0</TotalTime>
  <Words>84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Wingdings</vt:lpstr>
      <vt:lpstr>Arial</vt:lpstr>
      <vt:lpstr>ITSpresentationTemplate</vt:lpstr>
      <vt:lpstr>AGH Infrastructure for High-Attendance, Simple Psychophysical Experiments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2016-02-03T02:00:23Z</dcterms:created>
  <dcterms:modified xsi:type="dcterms:W3CDTF">2017-05-08T22:57:21Z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0x010100D7E57575196D2B4BBBD0D9AD9DA1C3FD</vt:lpwstr>
  </property>
  <property fmtid="{D5CDD505-2E9C-101B-9397-08002B2CF9AE}" pid="3" name="Order">
    <vt:r8>1100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