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609600" y="533400"/>
            <a:ext cx="4419600" cy="1828800"/>
          </a:xfrm>
          <a:prstGeom prst="rect">
            <a:avLst/>
          </a:prstGeom>
          <a:noFill/>
          <a:ln w="254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66800" y="1066800"/>
            <a:ext cx="493489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1295400"/>
            <a:ext cx="457200" cy="0"/>
          </a:xfrm>
          <a:prstGeom prst="straightConnector1">
            <a:avLst/>
          </a:prstGeom>
          <a:ln w="25400">
            <a:solidFill>
              <a:schemeClr val="accent1">
                <a:shade val="95000"/>
                <a:satMod val="105000"/>
                <a:alpha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3886200" y="1295400"/>
            <a:ext cx="3581400" cy="152400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7000" y="1295400"/>
            <a:ext cx="2667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3886200" y="2874476"/>
            <a:ext cx="3581400" cy="139574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4270218"/>
            <a:ext cx="2133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97990" y="4270218"/>
            <a:ext cx="457200" cy="0"/>
          </a:xfrm>
          <a:prstGeom prst="straightConnector1">
            <a:avLst/>
          </a:prstGeom>
          <a:ln w="25400">
            <a:solidFill>
              <a:schemeClr val="accent1">
                <a:shade val="95000"/>
                <a:satMod val="105000"/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600200" y="3733801"/>
            <a:ext cx="3429000" cy="1752600"/>
          </a:xfrm>
          <a:prstGeom prst="rect">
            <a:avLst/>
          </a:prstGeom>
          <a:noFill/>
          <a:ln w="25400">
            <a:solidFill>
              <a:srgbClr val="00B0F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tangle 30"/>
          <p:cNvSpPr/>
          <p:nvPr/>
        </p:nvSpPr>
        <p:spPr>
          <a:xfrm>
            <a:off x="4800600" y="729734"/>
            <a:ext cx="3810000" cy="4680466"/>
          </a:xfrm>
          <a:prstGeom prst="rect">
            <a:avLst/>
          </a:prstGeom>
          <a:noFill/>
          <a:ln w="25400"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TextBox 31"/>
          <p:cNvSpPr txBox="1"/>
          <p:nvPr/>
        </p:nvSpPr>
        <p:spPr>
          <a:xfrm>
            <a:off x="685800" y="1975516"/>
            <a:ext cx="1826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bitstream</a:t>
            </a:r>
            <a:r>
              <a:rPr lang="en-US" sz="1400" dirty="0" smtClean="0">
                <a:solidFill>
                  <a:srgbClr val="FF0000"/>
                </a:solidFill>
              </a:rPr>
              <a:t> models (+…)</a:t>
            </a:r>
            <a:endParaRPr lang="de-CH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7552" y="5160516"/>
            <a:ext cx="1912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pixel-based models(+…)</a:t>
            </a:r>
            <a:endParaRPr lang="de-CH" sz="1400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036" y="4729629"/>
            <a:ext cx="15905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7030A0"/>
                </a:solidFill>
              </a:rPr>
              <a:t>bitstream</a:t>
            </a:r>
            <a:r>
              <a:rPr lang="en-US" sz="1400" dirty="0" smtClean="0">
                <a:solidFill>
                  <a:srgbClr val="7030A0"/>
                </a:solidFill>
              </a:rPr>
              <a:t> models 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smtClean="0">
                <a:solidFill>
                  <a:srgbClr val="7030A0"/>
                </a:solidFill>
              </a:rPr>
              <a:t>pixel-based models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hybrid models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94229" y="729734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P.NATS phase 1</a:t>
            </a:r>
            <a:endParaRPr lang="de-CH" dirty="0"/>
          </a:p>
        </p:txBody>
      </p:sp>
      <p:sp>
        <p:nvSpPr>
          <p:cNvPr id="36" name="TextBox 35"/>
          <p:cNvSpPr txBox="1"/>
          <p:nvPr/>
        </p:nvSpPr>
        <p:spPr>
          <a:xfrm>
            <a:off x="2667000" y="1299348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P.NATS phase 2</a:t>
            </a:r>
            <a:endParaRPr lang="de-CH" dirty="0"/>
          </a:p>
        </p:txBody>
      </p:sp>
      <p:sp>
        <p:nvSpPr>
          <p:cNvPr id="37" name="TextBox 36"/>
          <p:cNvSpPr txBox="1"/>
          <p:nvPr/>
        </p:nvSpPr>
        <p:spPr>
          <a:xfrm>
            <a:off x="2032187" y="3810000"/>
            <a:ext cx="103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AVHD-AS</a:t>
            </a:r>
            <a:endParaRPr lang="de-CH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62944" y="4150865"/>
            <a:ext cx="72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VQEG</a:t>
            </a:r>
            <a:endParaRPr lang="de-CH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-440250" y="1205043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ITU-T SG12 Q14</a:t>
            </a:r>
            <a:endParaRPr lang="de-CH" dirty="0"/>
          </a:p>
        </p:txBody>
      </p:sp>
      <p:sp>
        <p:nvSpPr>
          <p:cNvPr id="40" name="TextBox 39"/>
          <p:cNvSpPr txBox="1"/>
          <p:nvPr/>
        </p:nvSpPr>
        <p:spPr>
          <a:xfrm>
            <a:off x="5851179" y="2362200"/>
            <a:ext cx="26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AVHD-AS / P.NATS phase 2</a:t>
            </a:r>
            <a:endParaRPr lang="de-CH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001693" y="807645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5800" y="6248400"/>
            <a:ext cx="79248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81739" y="630516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2016</a:t>
            </a:r>
            <a:endParaRPr lang="de-CH" dirty="0"/>
          </a:p>
        </p:txBody>
      </p:sp>
      <p:sp>
        <p:nvSpPr>
          <p:cNvPr id="46" name="TextBox 45"/>
          <p:cNvSpPr txBox="1"/>
          <p:nvPr/>
        </p:nvSpPr>
        <p:spPr>
          <a:xfrm>
            <a:off x="2667000" y="630516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</a:t>
            </a:r>
            <a:endParaRPr lang="de-CH" dirty="0"/>
          </a:p>
        </p:txBody>
      </p:sp>
      <p:sp>
        <p:nvSpPr>
          <p:cNvPr id="25" name="TextBox 44"/>
          <p:cNvSpPr txBox="1"/>
          <p:nvPr/>
        </p:nvSpPr>
        <p:spPr>
          <a:xfrm>
            <a:off x="7315200" y="63111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92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 </a:t>
            </a:r>
            <a:r>
              <a:rPr lang="en-US" dirty="0"/>
              <a:t>Testing Method</a:t>
            </a:r>
          </a:p>
          <a:p>
            <a:r>
              <a:rPr lang="en-US" dirty="0" smtClean="0"/>
              <a:t>Role of ILGs</a:t>
            </a:r>
          </a:p>
          <a:p>
            <a:pPr lvl="1"/>
            <a:r>
              <a:rPr lang="en-US" dirty="0" smtClean="0"/>
              <a:t>Requirements?</a:t>
            </a:r>
          </a:p>
          <a:p>
            <a:pPr lvl="1"/>
            <a:r>
              <a:rPr lang="en-US" dirty="0" smtClean="0"/>
              <a:t>Subjective </a:t>
            </a:r>
            <a:r>
              <a:rPr lang="en-US" dirty="0"/>
              <a:t>data (sharing, release of part of data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 of databases per proponent: 4-5, opinion from VQEG partners?</a:t>
            </a:r>
          </a:p>
          <a:p>
            <a:endParaRPr lang="en-US" dirty="0" smtClean="0"/>
          </a:p>
          <a:p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Open Points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6341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Subjective Testing Method</a:t>
            </a:r>
            <a:endParaRPr lang="de-CH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960223"/>
              </p:ext>
            </p:extLst>
          </p:nvPr>
        </p:nvGraphicFramePr>
        <p:xfrm>
          <a:off x="381000" y="1142999"/>
          <a:ext cx="8382001" cy="54798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82717"/>
                <a:gridCol w="1740191"/>
                <a:gridCol w="1391471"/>
                <a:gridCol w="1326831"/>
                <a:gridCol w="2140791"/>
              </a:tblGrid>
              <a:tr h="99716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Method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Audiovisual or video only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What is rated?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Number of databases (assuming 10 proponents, 4 databases per proponent)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02272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Long-sequence tests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ACR (same as in P.NATS phase 1)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Audiovisual. Only high quality audio.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Integral quality (same is P.NATS phase 1)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12 (</a:t>
                      </a:r>
                      <a:r>
                        <a:rPr lang="en-GB" sz="1600" dirty="0" smtClean="0">
                          <a:effectLst/>
                        </a:rPr>
                        <a:t>30-40%)</a:t>
                      </a:r>
                      <a:r>
                        <a:rPr lang="en-GB" sz="1600" dirty="0">
                          <a:effectLst/>
                        </a:rPr>
                        <a:t/>
                      </a:r>
                      <a:br>
                        <a:rPr lang="en-GB" sz="1600" dirty="0">
                          <a:effectLst/>
                        </a:rPr>
                      </a:br>
                      <a:endParaRPr lang="de-CH" sz="1600" dirty="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Tentative number. To be decided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5836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Short-sequence tests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ACR or DCR (to be decided)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Video only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Video quality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28 </a:t>
                      </a:r>
                      <a:r>
                        <a:rPr lang="en-GB" sz="1600" dirty="0" smtClean="0">
                          <a:effectLst/>
                        </a:rPr>
                        <a:t>(60-70</a:t>
                      </a:r>
                      <a:r>
                        <a:rPr lang="en-GB" sz="1600" dirty="0">
                          <a:effectLst/>
                        </a:rPr>
                        <a:t>%)</a:t>
                      </a:r>
                      <a:endParaRPr lang="de-CH" sz="1600" dirty="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Tentative number. To be decided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55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Draft time plan</a:t>
            </a:r>
            <a:endParaRPr lang="de-CH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79965"/>
              </p:ext>
            </p:extLst>
          </p:nvPr>
        </p:nvGraphicFramePr>
        <p:xfrm>
          <a:off x="457200" y="1066800"/>
          <a:ext cx="8381997" cy="563179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93999"/>
                <a:gridCol w="2793999"/>
                <a:gridCol w="2793999"/>
              </a:tblGrid>
              <a:tr h="21006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Date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Result/activity completed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Comment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5313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r>
                        <a:rPr lang="en-GB" sz="1600" baseline="30000">
                          <a:effectLst/>
                        </a:rPr>
                        <a:t>th</a:t>
                      </a:r>
                      <a:r>
                        <a:rPr lang="en-GB" sz="1600">
                          <a:effectLst/>
                        </a:rPr>
                        <a:t> November 2016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Call for indication of participation sent out</a:t>
                      </a:r>
                      <a:endParaRPr lang="de-CH" sz="1600" dirty="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Stable </a:t>
                      </a:r>
                      <a:r>
                        <a:rPr lang="en-GB" sz="1600" dirty="0" err="1">
                          <a:effectLst/>
                        </a:rPr>
                        <a:t>ToR</a:t>
                      </a:r>
                      <a:r>
                        <a:rPr lang="en-GB" sz="1600" dirty="0">
                          <a:effectLst/>
                        </a:rPr>
                        <a:t> available</a:t>
                      </a:r>
                      <a:endParaRPr lang="de-CH" sz="1600" dirty="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Draft requirement specification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One week after VQEG meeting end of October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13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r>
                        <a:rPr lang="en-GB" sz="1600" baseline="30000">
                          <a:effectLst/>
                        </a:rPr>
                        <a:t>th</a:t>
                      </a:r>
                      <a:r>
                        <a:rPr lang="en-GB" sz="1600">
                          <a:effectLst/>
                        </a:rPr>
                        <a:t> December 2016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Deadline indication for participation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One month after sent out call for indication of participation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35443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End of SG12 January meeting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Decided on requirement specification details </a:t>
                      </a:r>
                      <a:endParaRPr lang="de-CH" sz="160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Draft test specification available</a:t>
                      </a:r>
                      <a:endParaRPr lang="de-CH" sz="160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Second and binding call for participation sent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019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Beginning or first half of February 2017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Deadline response for binding call for participation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One month after binding call for participation has been sent out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13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May 2017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All details of test and processing chain set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3 months to complete processing chain etc.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019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August 2017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Training databases submitted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3 months for creating training databases (including summer vacation)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006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November 2017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Model submission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3 months for model training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006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CH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8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295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opti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371" y="1125211"/>
            <a:ext cx="3273829" cy="62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93244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08384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60344"/>
            <a:ext cx="2445904" cy="8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12444"/>
            <a:ext cx="289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1" descr="Image result for netsco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94287"/>
            <a:ext cx="3048000" cy="66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970" y="2869303"/>
            <a:ext cx="1843088" cy="13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70504"/>
            <a:ext cx="2566988" cy="9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26" y="3884656"/>
            <a:ext cx="1368512" cy="13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023" y="5562600"/>
            <a:ext cx="3795353" cy="76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Interest Shown by 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97997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</dc:creator>
  <cp:lastModifiedBy>ss</cp:lastModifiedBy>
  <cp:revision>39</cp:revision>
  <dcterms:created xsi:type="dcterms:W3CDTF">2006-08-16T00:00:00Z</dcterms:created>
  <dcterms:modified xsi:type="dcterms:W3CDTF">2016-10-26T12:39:43Z</dcterms:modified>
</cp:coreProperties>
</file>